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459" r:id="rId3"/>
    <p:sldId id="460" r:id="rId5"/>
    <p:sldId id="462" r:id="rId6"/>
    <p:sldId id="463" r:id="rId7"/>
    <p:sldId id="464" r:id="rId8"/>
    <p:sldId id="465" r:id="rId9"/>
    <p:sldId id="860" r:id="rId10"/>
    <p:sldId id="917" r:id="rId11"/>
    <p:sldId id="918" r:id="rId12"/>
    <p:sldId id="828" r:id="rId13"/>
    <p:sldId id="776" r:id="rId14"/>
    <p:sldId id="919" r:id="rId15"/>
    <p:sldId id="920" r:id="rId16"/>
    <p:sldId id="864" r:id="rId17"/>
    <p:sldId id="713" r:id="rId18"/>
    <p:sldId id="535" r:id="rId19"/>
    <p:sldId id="923" r:id="rId20"/>
    <p:sldId id="924" r:id="rId21"/>
    <p:sldId id="925" r:id="rId22"/>
    <p:sldId id="926" r:id="rId23"/>
    <p:sldId id="927" r:id="rId24"/>
    <p:sldId id="928" r:id="rId25"/>
    <p:sldId id="929" r:id="rId26"/>
    <p:sldId id="930" r:id="rId27"/>
    <p:sldId id="931" r:id="rId28"/>
    <p:sldId id="932" r:id="rId29"/>
    <p:sldId id="865" r:id="rId30"/>
    <p:sldId id="933" r:id="rId31"/>
    <p:sldId id="934" r:id="rId32"/>
    <p:sldId id="935" r:id="rId33"/>
    <p:sldId id="952" r:id="rId34"/>
    <p:sldId id="936" r:id="rId35"/>
    <p:sldId id="937" r:id="rId36"/>
    <p:sldId id="938" r:id="rId37"/>
    <p:sldId id="939" r:id="rId38"/>
    <p:sldId id="940" r:id="rId39"/>
    <p:sldId id="941" r:id="rId40"/>
    <p:sldId id="942" r:id="rId41"/>
    <p:sldId id="943" r:id="rId42"/>
    <p:sldId id="944" r:id="rId43"/>
    <p:sldId id="544" r:id="rId44"/>
    <p:sldId id="531" r:id="rId45"/>
    <p:sldId id="532" r:id="rId46"/>
  </p:sldIdLst>
  <p:sldSz cx="12192000" cy="6858000"/>
  <p:notesSz cx="6858000" cy="9144000"/>
  <p:custDataLst>
    <p:tags r:id="rId5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孙东" initials="sundong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5" autoAdjust="0"/>
    <p:restoredTop sz="94857"/>
  </p:normalViewPr>
  <p:slideViewPr>
    <p:cSldViewPr snapToGrid="0" snapToObjects="1">
      <p:cViewPr>
        <p:scale>
          <a:sx n="91" d="100"/>
          <a:sy n="91" d="100"/>
        </p:scale>
        <p:origin x="-126" y="-186"/>
      </p:cViewPr>
      <p:guideLst>
        <p:guide orient="horz" pos="21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1" Type="http://schemas.openxmlformats.org/officeDocument/2006/relationships/tags" Target="tags/tag50.xml"/><Relationship Id="rId50" Type="http://schemas.openxmlformats.org/officeDocument/2006/relationships/commentAuthors" Target="commentAuthors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E150F-0196-F444-8870-EA447953DA3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EF1E-9A17-3443-B981-F6B06733D9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129" y="-29119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723" y="0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6230" y="4297499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692815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9925" y="3692815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763" y="1412776"/>
            <a:ext cx="10199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8501" y="654444"/>
            <a:ext cx="576064" cy="577112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80309" y="654969"/>
            <a:ext cx="576064" cy="576064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4405" y="654444"/>
            <a:ext cx="577111" cy="577112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2118" y="654444"/>
            <a:ext cx="577111" cy="577112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6214" y="654444"/>
            <a:ext cx="577111" cy="577112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1" y="2202441"/>
            <a:ext cx="12192000" cy="241970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20203" y="1699760"/>
            <a:ext cx="576064" cy="577112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2011" y="1700285"/>
            <a:ext cx="576064" cy="576064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6108" y="1699760"/>
            <a:ext cx="577111" cy="577112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819" y="1699760"/>
            <a:ext cx="577111" cy="577112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916" y="1699760"/>
            <a:ext cx="577111" cy="577112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435" y="833864"/>
            <a:ext cx="10465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71" y="390528"/>
            <a:ext cx="520496" cy="274638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" name="TextBox 4"/>
          <p:cNvSpPr txBox="1"/>
          <p:nvPr userDrawn="1"/>
        </p:nvSpPr>
        <p:spPr>
          <a:xfrm>
            <a:off x="305771" y="6524628"/>
            <a:ext cx="2909534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yx.ityxb.com</a:t>
            </a:r>
            <a:endParaRPr lang="zh-CN" altLang="en-US" sz="1200" b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792875"/>
            <a:ext cx="10633094" cy="8461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5111" y="6792874"/>
            <a:ext cx="1486889" cy="846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18" y="294845"/>
            <a:ext cx="2595061" cy="405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>
            <a:off x="7742551" y="3608890"/>
            <a:ext cx="6888016" cy="3247523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 flipV="1">
            <a:off x="-766494" y="-28484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flipH="1" flipV="1">
            <a:off x="1414358" y="635"/>
            <a:ext cx="3826346" cy="180402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>
            <a:off x="6086866" y="4298133"/>
            <a:ext cx="5427472" cy="2558914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9074" y="3436550"/>
            <a:ext cx="7552021" cy="105473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椭圆 9"/>
          <p:cNvSpPr/>
          <p:nvPr userDrawn="1"/>
        </p:nvSpPr>
        <p:spPr>
          <a:xfrm>
            <a:off x="10013262" y="3436550"/>
            <a:ext cx="105511" cy="10547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寄语(1)"/>
          <p:cNvPicPr>
            <a:picLocks noChangeAspect="1"/>
          </p:cNvPicPr>
          <p:nvPr userDrawn="1"/>
        </p:nvPicPr>
        <p:blipFill>
          <a:blip r:embed="rId2"/>
          <a:srcRect l="114" t="60287" r="-114" b="572"/>
          <a:stretch>
            <a:fillRect/>
          </a:stretch>
        </p:blipFill>
        <p:spPr>
          <a:xfrm>
            <a:off x="2480633" y="2507670"/>
            <a:ext cx="7533351" cy="16576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890" y="5045086"/>
            <a:ext cx="3952633" cy="61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AA9A-B51B-0C44-B12C-1AC238BD9F7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147B-1F4C-304A-A31F-A6046C35EF5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7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7.pn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9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0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2.png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3.png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4.png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30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3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3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1.png"/><Relationship Id="rId1" Type="http://schemas.openxmlformats.org/officeDocument/2006/relationships/tags" Target="../tags/tag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5.png"/><Relationship Id="rId1" Type="http://schemas.openxmlformats.org/officeDocument/2006/relationships/tags" Target="../tags/tag34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6.png"/><Relationship Id="rId1" Type="http://schemas.openxmlformats.org/officeDocument/2006/relationships/tags" Target="../tags/tag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7.png"/><Relationship Id="rId1" Type="http://schemas.openxmlformats.org/officeDocument/2006/relationships/tags" Target="../tags/tag42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49.xml"/><Relationship Id="rId2" Type="http://schemas.openxmlformats.org/officeDocument/2006/relationships/image" Target="../media/image1.svg"/><Relationship Id="rId1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689225" y="2904490"/>
            <a:ext cx="71374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10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  初识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Spring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en-US" altLang="zh-CN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MVC</a:t>
            </a:r>
            <a:r>
              <a:rPr lang="zh-CN" altLang="en-US" sz="4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框架</a:t>
            </a:r>
            <a:endParaRPr lang="zh-CN" altLang="en-US" sz="4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  <p:sp>
        <p:nvSpPr>
          <p:cNvPr id="68" name="Rectangle 4"/>
          <p:cNvSpPr txBox="1">
            <a:spLocks noChangeArrowheads="1"/>
          </p:cNvSpPr>
          <p:nvPr/>
        </p:nvSpPr>
        <p:spPr>
          <a:xfrm>
            <a:off x="2339975" y="3860800"/>
            <a:ext cx="7768590" cy="429895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《Java EE企业级应用开发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教程（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Spring+Spring MVC+MyBatis</a:t>
            </a:r>
            <a:r>
              <a:rPr lang="zh-CN"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r>
              <a:rPr sz="17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（第2版）》</a:t>
            </a:r>
            <a:endParaRPr sz="17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4538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特点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694940"/>
            <a:ext cx="4545965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MVC的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特点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有哪些主要特点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2510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49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的特点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86250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特点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259330"/>
            <a:ext cx="9390960" cy="253746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框架的后续产品，可以方便地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使用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框架所提供的其他功能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使用简单，很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容易设计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出干净简洁的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支持各种请求资源的映射策略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具有非常灵活的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数据验证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格式化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数据绑定机制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，能使用任何对象进行数据绑定，不必实现特定框架的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API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4" y="2031771"/>
            <a:ext cx="9865885" cy="2988273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19746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7891" y="468357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92510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49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的特点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386250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特点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515110" y="3017520"/>
            <a:ext cx="9480550" cy="1426210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支持国际化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，可以根据用户区域显示多国语言。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支持多种视图技术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。它支持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JSP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Velocity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FreeMarker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等视图技术。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7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灵活性强，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易扩展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170" y="2844165"/>
            <a:ext cx="9865995" cy="176276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7785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59791" y="424034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199622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7967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659380"/>
            <a:ext cx="4636770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MVC入门程序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独立完成入门程序的编写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94422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207993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01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1144270" y="837565"/>
            <a:ext cx="10205085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接下来本节将通过一个简单的入门程序演示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的使用。该程序要求在浏览器发起请求，由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接收请求并响应，具体实现步骤如下。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5681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2957830"/>
            <a:ext cx="3879999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62885" y="2078355"/>
            <a:ext cx="745871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创建项目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中，创建一个名称为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chapter10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Maven 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项目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5064" y="2598678"/>
            <a:ext cx="1640384" cy="515997"/>
            <a:chOff x="55064" y="2141478"/>
            <a:chExt cx="1640384" cy="515997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214147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5506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n-ea"/>
                </a:rPr>
                <a:t>步骤</a:t>
              </a:r>
              <a:r>
                <a:rPr lang="en-US" altLang="zh-CN" sz="2400" dirty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27203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567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单击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工具栏中的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File→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Project Structure...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”选项，弹出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Project Structure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对话框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4" name="图片 23"/>
          <p:cNvPicPr/>
          <p:nvPr/>
        </p:nvPicPr>
        <p:blipFill>
          <a:blip r:embed="rId3"/>
          <a:stretch>
            <a:fillRect/>
          </a:stretch>
        </p:blipFill>
        <p:spPr>
          <a:xfrm>
            <a:off x="4652010" y="2962592"/>
            <a:ext cx="4373880" cy="292163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54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4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5</a:t>
            </a:r>
            <a:endParaRPr lang="zh-CN" altLang="en-US" sz="2400" dirty="0"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6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1117482"/>
            <a:chOff x="57150" y="2168643"/>
            <a:chExt cx="1638298" cy="111748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277012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7792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1" y="3249173"/>
            <a:ext cx="156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567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Modules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的设置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界面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中，单击界面上方的“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”图标，弹出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下拉菜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54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4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5</a:t>
            </a:r>
            <a:endParaRPr lang="zh-CN" altLang="en-US" sz="2400" dirty="0"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6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32" name="图片 31"/>
          <p:cNvPicPr/>
          <p:nvPr/>
        </p:nvPicPr>
        <p:blipFill>
          <a:blip r:embed="rId3"/>
          <a:stretch>
            <a:fillRect/>
          </a:stretch>
        </p:blipFill>
        <p:spPr>
          <a:xfrm>
            <a:off x="4870767" y="2885122"/>
            <a:ext cx="3913505" cy="3442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1711842"/>
            <a:chOff x="57150" y="2168643"/>
            <a:chExt cx="1638298" cy="171184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336448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7792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1" y="3260603"/>
            <a:ext cx="156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453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Modules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的设置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界面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中，单击界面上方的“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”图标，弹出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下拉菜单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54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4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5</a:t>
            </a:r>
            <a:endParaRPr lang="zh-CN" altLang="en-US" sz="2400" dirty="0"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6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22" name="图片 21"/>
          <p:cNvPicPr/>
          <p:nvPr/>
        </p:nvPicPr>
        <p:blipFill>
          <a:blip r:embed="rId3"/>
          <a:stretch>
            <a:fillRect/>
          </a:stretch>
        </p:blipFill>
        <p:spPr>
          <a:xfrm>
            <a:off x="4642167" y="2770822"/>
            <a:ext cx="3913505" cy="3442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2317632"/>
            <a:chOff x="57150" y="2168643"/>
            <a:chExt cx="1638298" cy="231763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397027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7792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1" y="3260603"/>
            <a:ext cx="156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453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下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拉菜单中，单击“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”选项进入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 Module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的设置界面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4350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5</a:t>
            </a:r>
            <a:endParaRPr lang="zh-CN" altLang="en-US" sz="2400" dirty="0"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6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24" name="图片 23"/>
          <p:cNvPicPr/>
          <p:nvPr/>
        </p:nvPicPr>
        <p:blipFill>
          <a:blip r:embed="rId3"/>
          <a:stretch>
            <a:fillRect/>
          </a:stretch>
        </p:blipFill>
        <p:spPr>
          <a:xfrm>
            <a:off x="4814252" y="2704147"/>
            <a:ext cx="4186555" cy="3187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414" y="572625"/>
            <a:ext cx="4776464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567148" y="2570909"/>
            <a:ext cx="7294833" cy="687918"/>
            <a:chOff x="978872" y="1800499"/>
            <a:chExt cx="5471124" cy="515938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499"/>
              <a:ext cx="5471124" cy="5159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了解</a:t>
              </a:r>
              <a:r>
                <a:rPr lang="en-US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MVC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及其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特点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567148" y="3440987"/>
            <a:ext cx="7249419" cy="685801"/>
            <a:chOff x="978872" y="2570437"/>
            <a:chExt cx="5437064" cy="514351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8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掌握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MVC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入门程序的编写</a:t>
              </a:r>
              <a:endPara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67148" y="4308948"/>
            <a:ext cx="7249419" cy="687920"/>
            <a:chOff x="978872" y="3338787"/>
            <a:chExt cx="5437064" cy="515940"/>
          </a:xfrm>
        </p:grpSpPr>
        <p:sp>
          <p:nvSpPr>
            <p:cNvPr id="87" name="Pentagon 6"/>
            <p:cNvSpPr/>
            <p:nvPr/>
          </p:nvSpPr>
          <p:spPr bwMode="auto">
            <a:xfrm>
              <a:off x="978872" y="3338789"/>
              <a:ext cx="5437064" cy="5159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 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熟悉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 MVC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工作原理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及</a:t>
              </a:r>
              <a:r>
                <a:rPr lang="zh-CN" altLang="zh-CN" sz="2000" dirty="0">
                  <a:solidFill>
                    <a:srgbClr val="1369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执行流程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8" name="MH_Others_1"/>
            <p:cNvSpPr/>
            <p:nvPr/>
          </p:nvSpPr>
          <p:spPr bwMode="auto">
            <a:xfrm>
              <a:off x="985222" y="3338787"/>
              <a:ext cx="82550" cy="515938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2900562"/>
            <a:chOff x="57150" y="2168643"/>
            <a:chExt cx="1638298" cy="290056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455320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7792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1" y="3260603"/>
            <a:ext cx="156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453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 Module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的设置界面中，单击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Deployment Descriptors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右侧铅笔图样的编辑按钮，弹出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Deployment Descriptors Location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对话框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4350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4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5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6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22" name="图片 21"/>
          <p:cNvPicPr/>
          <p:nvPr/>
        </p:nvPicPr>
        <p:blipFill>
          <a:blip r:embed="rId3"/>
          <a:stretch>
            <a:fillRect/>
          </a:stretch>
        </p:blipFill>
        <p:spPr>
          <a:xfrm>
            <a:off x="4630737" y="3387407"/>
            <a:ext cx="4364666" cy="1881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43625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02726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652132" y="1120208"/>
            <a:ext cx="3874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手动设置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webapp</a:t>
            </a:r>
            <a:r>
              <a:rPr lang="zh-CN" altLang="en-US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文件夹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3460632"/>
            <a:chOff x="57150" y="2168643"/>
            <a:chExt cx="1638298" cy="346063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511327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7792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1" y="3260603"/>
            <a:ext cx="156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38453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2632327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Deployment Descriptors Location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对话框中，“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 Module Deployment Descriptor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: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”输入框中可以设置项目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文件的路径。将路径中项目名称后的路径修改为“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src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\main\webapp\WEB-INF\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”，然后单击“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OK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”按钮完成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的路径的设置。单击“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OK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”按钮系统会回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步骤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所示的设置界面，在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步骤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中单击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 Resource Directories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右侧铅笔图样的编辑按钮，弹出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 Resource Directory Path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话框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34230" y="462543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738040" y="52121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30420" y="577605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8" name="文本框 34"/>
          <p:cNvSpPr txBox="1"/>
          <p:nvPr/>
        </p:nvSpPr>
        <p:spPr>
          <a:xfrm>
            <a:off x="1724" y="444350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4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9" name="文本框 34"/>
          <p:cNvSpPr txBox="1"/>
          <p:nvPr/>
        </p:nvSpPr>
        <p:spPr>
          <a:xfrm>
            <a:off x="1724" y="503786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5</a:t>
            </a:r>
            <a:endParaRPr lang="zh-CN" altLang="en-US" sz="2400" dirty="0">
              <a:latin typeface="+mn-ea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1724" y="559793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4" name="图片 23"/>
          <p:cNvPicPr/>
          <p:nvPr/>
        </p:nvPicPr>
        <p:blipFill>
          <a:blip r:embed="rId3"/>
          <a:stretch>
            <a:fillRect/>
          </a:stretch>
        </p:blipFill>
        <p:spPr>
          <a:xfrm>
            <a:off x="4876799" y="4605654"/>
            <a:ext cx="3714357" cy="13803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02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引入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Maven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依赖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项目创建完成后，为保障项目的正常运行，需要导入项目所需的依赖到项目的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377440"/>
            <a:ext cx="7332167" cy="29746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92199" y="2354498"/>
            <a:ext cx="6463282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&lt;!– 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这里只展示了其中一个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JAR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&lt;!--Spring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核心类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&lt;dependency&gt;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groupId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&gt;spring-context&lt;/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artifactId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    &lt;version&gt;5.2.8.RELEASE&lt;/version&gt;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&lt;/dependency&gt;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0755" y="5383530"/>
            <a:ext cx="103892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需要注意的是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要在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中使用插件运行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Maven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项目，除了需要在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pom.xml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文件中配置对应的插件外，还需要在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中进行项目运行的相关配置。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中使用插件运行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Maven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3634" y="2598678"/>
            <a:ext cx="1651814" cy="515997"/>
            <a:chOff x="43634" y="2141478"/>
            <a:chExt cx="1651814" cy="515997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214147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4363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n-ea"/>
                </a:rPr>
                <a:t>步骤</a:t>
              </a:r>
              <a:r>
                <a:rPr lang="en-US" altLang="zh-CN" sz="2400" dirty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5778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46255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单击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工具栏中的“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Run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→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Edit Configurations...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”选项，弹出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Run/Debug Configurations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对话框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2" name="图片 21"/>
          <p:cNvPicPr/>
          <p:nvPr/>
        </p:nvPicPr>
        <p:blipFill>
          <a:blip r:embed="rId3"/>
          <a:stretch>
            <a:fillRect/>
          </a:stretch>
        </p:blipFill>
        <p:spPr>
          <a:xfrm>
            <a:off x="4646294" y="3232150"/>
            <a:ext cx="4200517" cy="2379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中使用插件运行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Maven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1460382"/>
            <a:chOff x="57150" y="2168643"/>
            <a:chExt cx="1638298" cy="146038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311302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6649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9207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46255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3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Run/Debug Configurations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对话框中，单击左上角的“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+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”按钮，弹出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 New Configurations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菜单列表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5" name="图片 14"/>
          <p:cNvPicPr/>
          <p:nvPr/>
        </p:nvPicPr>
        <p:blipFill>
          <a:blip r:embed="rId3"/>
          <a:stretch>
            <a:fillRect/>
          </a:stretch>
        </p:blipFill>
        <p:spPr>
          <a:xfrm>
            <a:off x="5195252" y="2623820"/>
            <a:ext cx="4064635" cy="37363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1" y="266933"/>
            <a:ext cx="424996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7" name="直接连接符 27"/>
          <p:cNvCxnSpPr/>
          <p:nvPr/>
        </p:nvCxnSpPr>
        <p:spPr>
          <a:xfrm>
            <a:off x="1789659" y="1486205"/>
            <a:ext cx="0" cy="4573454"/>
          </a:xfrm>
          <a:prstGeom prst="line">
            <a:avLst/>
          </a:prstGeom>
          <a:ln w="15875">
            <a:solidFill>
              <a:srgbClr val="41414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730420" y="2797436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30420" y="3767723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30420" y="4678771"/>
            <a:ext cx="118477" cy="11847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1"/>
          <p:cNvSpPr txBox="1"/>
          <p:nvPr>
            <p:custDataLst>
              <p:tags r:id="rId1"/>
            </p:custDataLst>
          </p:nvPr>
        </p:nvSpPr>
        <p:spPr>
          <a:xfrm>
            <a:off x="4171959" y="1120208"/>
            <a:ext cx="47662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中使用插件运行</a:t>
            </a:r>
            <a:r>
              <a:rPr lang="en-US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Maven</a:t>
            </a:r>
            <a:r>
              <a:rPr lang="zh-CN" altLang="zh-CN" sz="24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zh-CN" altLang="en-US" sz="24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7150" y="2625843"/>
            <a:ext cx="1638298" cy="2374782"/>
            <a:chOff x="57150" y="2168643"/>
            <a:chExt cx="1638298" cy="2374782"/>
          </a:xfrm>
        </p:grpSpPr>
        <p:sp>
          <p:nvSpPr>
            <p:cNvPr id="18" name="箭头: 五边形 31"/>
            <p:cNvSpPr/>
            <p:nvPr/>
          </p:nvSpPr>
          <p:spPr>
            <a:xfrm>
              <a:off x="57150" y="4027428"/>
              <a:ext cx="1638298" cy="51599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19" name="文本框 30"/>
            <p:cNvSpPr txBox="1"/>
            <p:nvPr/>
          </p:nvSpPr>
          <p:spPr>
            <a:xfrm>
              <a:off x="66494" y="2168643"/>
              <a:ext cx="149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+mn-ea"/>
                </a:rPr>
                <a:t>步骤</a:t>
              </a:r>
              <a:r>
                <a:rPr lang="en-US" altLang="zh-CN" sz="2400" dirty="0">
                  <a:latin typeface="+mn-ea"/>
                </a:rPr>
                <a:t>1</a:t>
              </a:r>
              <a:endParaRPr lang="zh-CN" altLang="en-US" sz="2400" dirty="0">
                <a:latin typeface="+mn-ea"/>
              </a:endParaRPr>
            </a:p>
          </p:txBody>
        </p:sp>
      </p:grpSp>
      <p:sp>
        <p:nvSpPr>
          <p:cNvPr id="20" name="文本框 32"/>
          <p:cNvSpPr txBox="1"/>
          <p:nvPr/>
        </p:nvSpPr>
        <p:spPr>
          <a:xfrm>
            <a:off x="0" y="3580643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n-ea"/>
              </a:rPr>
              <a:t>步骤</a:t>
            </a:r>
            <a:r>
              <a:rPr lang="en-US" altLang="zh-CN" sz="2400" dirty="0">
                <a:latin typeface="+mn-ea"/>
              </a:rPr>
              <a:t>2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1" name="文本框 34"/>
          <p:cNvSpPr txBox="1"/>
          <p:nvPr/>
        </p:nvSpPr>
        <p:spPr>
          <a:xfrm>
            <a:off x="-2086" y="4508276"/>
            <a:ext cx="162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文本框 18"/>
          <p:cNvSpPr txBox="1"/>
          <p:nvPr>
            <p:custDataLst>
              <p:tags r:id="rId2"/>
            </p:custDataLst>
          </p:nvPr>
        </p:nvSpPr>
        <p:spPr>
          <a:xfrm>
            <a:off x="2388391" y="1993104"/>
            <a:ext cx="8700156" cy="865843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Add New Configurations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菜单列表中，单击左侧菜单中的“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Maven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”选项，进入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Maven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指令的配置界面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3"/>
          <a:stretch>
            <a:fillRect/>
          </a:stretch>
        </p:blipFill>
        <p:spPr>
          <a:xfrm>
            <a:off x="4822507" y="2998787"/>
            <a:ext cx="4078605" cy="2712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03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794992" y="1134379"/>
            <a:ext cx="8485746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配置前端控制器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在项目的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web.xml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文件中进行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前端控制器的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03" y="2268073"/>
            <a:ext cx="7332167" cy="432299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95019" y="2148758"/>
            <a:ext cx="6876488" cy="448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&lt;servlet&gt;</a:t>
            </a:r>
            <a:r>
              <a:rPr lang="zh-CN" altLang="en-US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&lt;servlet-name&gt;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&lt;/servlet-name&gt;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&lt;servlet-class&gt;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org.springframework.web.servlet.DispatcherServlet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&lt;/servlet-class&gt;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配置初始化参数，读取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的配置文件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-param&gt;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&lt;param-name&gt;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contextConfigLocation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&lt;/param-name&gt;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&lt;param-value&gt;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classpath:spring-mvc.xml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&lt;/param-value&gt;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init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-param&gt;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&lt;load-on-startup&gt;1&lt;/load-on-startup&gt;	</a:t>
            </a: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&lt;servlet-mapping&gt;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&lt;servlet-name&gt;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DispatcherServlet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&lt;/servlet-name&gt;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&lt;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-pattern&gt;/&lt;/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url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-pattern&gt;	</a:t>
            </a:r>
            <a:endParaRPr lang="en-US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&lt;/servlet-mapping&gt;</a:t>
            </a:r>
            <a:endParaRPr lang="zh-CN" altLang="zh-CN" sz="16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06824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04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配置处理器映射信息和视图解析器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的配置文件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spring-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mvc.xml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，用于配置处理器映射信息和视图解析器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2379911"/>
            <a:ext cx="7720787" cy="37421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23518" y="2343068"/>
            <a:ext cx="7983472" cy="37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要扫描的包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context:component-scan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basepackage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="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com.itheima.controller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&lt;!--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配置视图解析器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--&gt;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&lt;bean class=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"org.springframework.web.servlet.view.InternalResourceViewResolver"&gt;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&lt;property name="prefix" value="/WEB-INF/pages/"/&gt;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&lt;property name="suffix" value=".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jsp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"/&gt;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&lt;/bean&gt;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1025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05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创建处理器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创建处理器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类，用于处理客户端的请求并指定响应时转跳的页面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2322761"/>
            <a:ext cx="7720787" cy="40746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2168" y="2274488"/>
            <a:ext cx="7983472" cy="411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//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设置当前类为处理器类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@Controller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public class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设定当前方法的访问映射地址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@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RequestMapping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("/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")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设置当前方法返回值类型为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String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，用于指定请求完成后跳转的页面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public String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sayHello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()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{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System.out.println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("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访问到</a:t>
            </a:r>
            <a:r>
              <a:rPr lang="en-US" altLang="zh-CN" sz="16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!");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//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r>
              <a:rPr lang="zh-CN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设定具体跳转的页面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    return "success";	 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}</a:t>
            </a:r>
            <a:endParaRPr lang="zh-CN" altLang="zh-CN" sz="16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1025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06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创建视图（</a:t>
            </a:r>
            <a:r>
              <a: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View</a:t>
            </a: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）页面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创建名称为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page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的文件夹，并在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page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文件夹下创建名称为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success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jsp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文件，用于对客户端请求进行处理后的视图展示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893" y="2630101"/>
            <a:ext cx="7720787" cy="21209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2168" y="2605958"/>
            <a:ext cx="7983472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&lt;html&gt;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&lt;body&gt;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&lt;h2&gt;Spring MVC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!&lt;/h2&gt;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&lt;/body&gt;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lvl="0"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&lt;/html&gt;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1025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380" y="572625"/>
            <a:ext cx="3912255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1010066" y="2123394"/>
            <a:ext cx="10152454" cy="330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 Web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中，讲解了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 Model2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架构模型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 Model2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架构模型采用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Servlet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 JavaBean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技术实现了页面显示、流程控制和业务逻辑的分离。但是，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 Model2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架构模型将流程控制等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通用逻辑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硬编码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的方式实现，每次进行新的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应用程序开发时，都需要重新编写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Servlet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控制器的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分析代码，以及流程控制等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层通用逻辑代码。为了解决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 Model2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架构模型在实践中存在的问题，一些基于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JSP Model2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架构基础发展起来的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MVC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应用框架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应运而生。其中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框架就是目前最主流的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应用框架之一，本章将开启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框架的学习之路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309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07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2863572" y="980074"/>
            <a:ext cx="8485746" cy="17532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启动项目，测试应用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：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项目启动成功后，在浏览器中对处理器进行请求访问，访问地址为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http://localhost:8080/chapter10/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，访问后，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IDEA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控制台打印信息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“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访问到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FirstController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!”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，并且浏览器跳转到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success.jsp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页面中，页面内容如下所示。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1025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8" name="图片 7" descr="10-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377" y="3141662"/>
            <a:ext cx="5707567" cy="133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61515" y="1133968"/>
            <a:ext cx="1748171" cy="773039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 flipH="1">
            <a:off x="1050639" y="1269676"/>
            <a:ext cx="1625177" cy="5219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charset="0"/>
                <a:ea typeface="微软雅黑" panose="020B0503020204020204" pitchFamily="34" charset="-122"/>
                <a:sym typeface="Arial" panose="020B0604020202020204" pitchFamily="34" charset="0"/>
              </a:rPr>
              <a:t>STEP  08</a:t>
            </a:r>
            <a:endParaRPr lang="en-US" altLang="zh-CN" sz="2800" dirty="0">
              <a:solidFill>
                <a:schemeClr val="bg1"/>
              </a:solidFill>
              <a:latin typeface="Impact" panose="020B080603090205020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1"/>
          <p:cNvSpPr txBox="1"/>
          <p:nvPr>
            <p:custDataLst>
              <p:tags r:id="rId1"/>
            </p:custDataLst>
          </p:nvPr>
        </p:nvSpPr>
        <p:spPr>
          <a:xfrm>
            <a:off x="3008630" y="1284605"/>
            <a:ext cx="3844290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项目最终目录和文件组成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3" name="Title 1"/>
          <p:cNvSpPr txBox="1"/>
          <p:nvPr/>
        </p:nvSpPr>
        <p:spPr>
          <a:xfrm>
            <a:off x="1143838" y="266933"/>
            <a:ext cx="410253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10.2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入门程序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5045" y="2075180"/>
            <a:ext cx="3541721" cy="43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199622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7967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694940"/>
            <a:ext cx="4547870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MVC工作原理，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能够理解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工作原理和执行流程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93678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519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三大组件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处理器映射器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83279"/>
            <a:ext cx="9087451" cy="137160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处理器映射器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可以理解为一个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Map&lt;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URL,Hanlder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&gt;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负责根据用户请求的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找到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（处理器），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提供了不同的映射器来实现不同的映射方式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980774"/>
            <a:ext cx="9658732" cy="212006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156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47673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93678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519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三大组件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处理器适配器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383279"/>
            <a:ext cx="9087451" cy="137160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处理器适配器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作用是根据处理器映射器找到的处理器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Handler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信息，去执行相关的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。不同的处理器映射器映射出来的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对象是不一样的，不同的映射由不同的适配器来负责解析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980774"/>
            <a:ext cx="9658732" cy="212006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156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47673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93678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519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三大组件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视图解析器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3566159"/>
            <a:ext cx="9087451" cy="9829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视图解析器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进行视图解析，首先将逻辑视图名解析成物理视图名，即具体的页面地址，再生成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视图对象返回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980774"/>
            <a:ext cx="9658732" cy="212006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9156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476739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17656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736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执行流程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267" y="2039302"/>
            <a:ext cx="6387338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1481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70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执行流程详细介绍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37509"/>
            <a:ext cx="9087451" cy="25831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）用户通过浏览器向服务器发送请求，请求会被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的前端控制器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拦截。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2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拦截到请求后，会调用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（处理器映射器）。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3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）处理器映射器根据请求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URL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找到具体的处理器，生成处理器对象及处理器拦截器（如果有则生成）一并返回给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会通过返回信息选择合适的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HandlerAdapter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（处理器适配器）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720340"/>
            <a:ext cx="9658732" cy="304646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64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54303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1481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70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执行流程详细介绍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37509"/>
            <a:ext cx="9087451" cy="25831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5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HandlerAdapter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会调用并执行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Handler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（处理器），这里的处理器指的就是程序中编写的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类，也被称之为后端控制器。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6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执行完成后，会返回一个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ModelAndView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对象，该对象中会包含视图名或包含模型和视图名。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7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HandlerAdapter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将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ModelAndView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对象返回给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8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前端控制器请求视图解析器根据逻辑视图名解析真正的视图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720340"/>
            <a:ext cx="9658732" cy="304646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64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54303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972" y="572625"/>
            <a:ext cx="3008380" cy="662379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19671" y="2677020"/>
            <a:ext cx="1192345" cy="612920"/>
            <a:chOff x="2215144" y="982844"/>
            <a:chExt cx="1244730" cy="842780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119671" y="3597205"/>
            <a:ext cx="1192345" cy="618263"/>
            <a:chOff x="2215144" y="2026500"/>
            <a:chExt cx="1244730" cy="850129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19671" y="4527568"/>
            <a:ext cx="1192345" cy="614383"/>
            <a:chOff x="2215144" y="3084852"/>
            <a:chExt cx="1244730" cy="844793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25342" y="2654847"/>
            <a:ext cx="5143000" cy="61292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618311" y="1036090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MVC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介绍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25342" y="3580383"/>
            <a:ext cx="5143000" cy="61292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584021" y="1730243"/>
              <a:ext cx="2827147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MVC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入门程序</a:t>
              </a:r>
              <a:r>
                <a:rPr lang="zh-CN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endParaRPr lang="en-GB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25342" y="4505920"/>
            <a:ext cx="5143000" cy="61292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594740" y="2424395"/>
              <a:ext cx="3499396" cy="332206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Spring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MVC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工作原理</a:t>
              </a:r>
              <a:endParaRPr lang="en-GB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1481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708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执行流程详细介绍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37509"/>
            <a:ext cx="9087451" cy="25831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9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ViewResolver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解析后，会向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中返回具体的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（视图）。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</a:t>
            </a:r>
            <a:r>
              <a:rPr lang="en-US" altLang="zh-CN" dirty="0" err="1">
                <a:solidFill>
                  <a:srgbClr val="595959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进行渲染（即将模型数据填充至视图中）。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11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）前端控制器向用户响应结果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在上述执行过程中，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HandlerMapping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HandlerAdapter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ViewResolver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对象的工作是在框架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内部执行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的，开发人员只需要配置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DispatcherServlet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，完成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Controller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中的业务处理并在视图中（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View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）中展示相应信息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720340"/>
            <a:ext cx="9658732" cy="304646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6642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80721" y="543033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4030043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10.3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工作原理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形 28" descr="灯泡和齿轮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5000" y="975267"/>
            <a:ext cx="944034" cy="94403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813560" y="1111885"/>
            <a:ext cx="1593215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1868170" y="1210945"/>
            <a:ext cx="1303655" cy="4603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sz="2400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小提示</a:t>
            </a:r>
            <a:endParaRPr lang="zh-CN" sz="2400" dirty="0">
              <a:solidFill>
                <a:schemeClr val="bg1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8464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36193" y="1112004"/>
            <a:ext cx="83127" cy="6705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8"/>
          <p:cNvSpPr txBox="1"/>
          <p:nvPr>
            <p:custDataLst>
              <p:tags r:id="rId3"/>
            </p:custDataLst>
          </p:nvPr>
        </p:nvSpPr>
        <p:spPr>
          <a:xfrm>
            <a:off x="1725774" y="2662940"/>
            <a:ext cx="9142101" cy="2194809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MVC4.0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以前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，配置文件内必须要配置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处理器映射器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处理器适配器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视图解析器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，但在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sym typeface="+mn-ea"/>
              </a:rPr>
              <a:t>MVC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4.0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以后，如果不配置处理器映射器、处理器适配器和视图解析器，框架会加载内部默认的配置完成相应的工作。如果想显式并快捷地配置处理器映射器和处理器适配器，也可以在配置文件中使用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&lt;</a:t>
            </a:r>
            <a:r>
              <a:rPr lang="en-US" altLang="zh-CN" dirty="0" err="1">
                <a:solidFill>
                  <a:srgbClr val="1369B2"/>
                </a:solidFill>
                <a:latin typeface="微软雅黑" panose="020B0503020204020204" pitchFamily="34" charset="-122"/>
              </a:rPr>
              <a:t>mvc:annotation-driven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/&gt; 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元素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来实现，该元素会自动注册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处理器映射器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处理器适配器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03055" y="2439917"/>
            <a:ext cx="9794240" cy="26355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93"/>
          <p:cNvSpPr/>
          <p:nvPr/>
        </p:nvSpPr>
        <p:spPr>
          <a:xfrm>
            <a:off x="1252831" y="238049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0" name="矩形 93"/>
          <p:cNvSpPr/>
          <p:nvPr/>
        </p:nvSpPr>
        <p:spPr>
          <a:xfrm rot="10800000">
            <a:off x="10778975" y="4751985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/>
          <p:nvPr/>
        </p:nvSpPr>
        <p:spPr>
          <a:xfrm>
            <a:off x="1145632" y="266933"/>
            <a:ext cx="3894634" cy="505969"/>
          </a:xfrm>
          <a:prstGeom prst="rect">
            <a:avLst/>
          </a:prstGeom>
        </p:spPr>
        <p:txBody>
          <a:bodyPr lIns="0" tIns="60944" rIns="0" bIns="60944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GB" sz="24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zh-CN" altLang="en-GB" sz="24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03056" y="1891410"/>
            <a:ext cx="9794240" cy="365286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52441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24323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205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80870" y="1482470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1521042" y="2440640"/>
            <a:ext cx="9504297" cy="215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本章主要对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的基础知识进行了整体介绍。首先对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框架进行了简单的介绍；然后讲解了一个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入门程序的编写；最后通过入门程序对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进行了详细讲解。通过本章的学习，读者能够了解什么是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，以及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的优点，掌握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入门程序的编写，并能够熟悉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框架的工作流程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634" y="3013559"/>
            <a:ext cx="6990735" cy="830997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Spring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介绍</a:t>
            </a:r>
            <a:endParaRPr lang="en-GB" altLang="zh-CN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272752" y="2808590"/>
            <a:ext cx="2133388" cy="1107996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zh-CN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</a:t>
            </a:r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840" y="266933"/>
            <a:ext cx="3999660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5003" y="2215002"/>
            <a:ext cx="2798174" cy="3897363"/>
          </a:xfrm>
          <a:prstGeom prst="rect">
            <a:avLst/>
          </a:prstGeom>
        </p:spPr>
      </p:pic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247813" y="1637921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969011" y="1559834"/>
            <a:ext cx="2071640" cy="1493174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3215305" y="1697255"/>
            <a:ext cx="1606759" cy="10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5816600" y="2659380"/>
            <a:ext cx="5010150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MVC概述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，能够说出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在三层架构中的位置及作用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0420" y="2819382"/>
            <a:ext cx="405183" cy="405036"/>
            <a:chOff x="8881" y="4685"/>
            <a:chExt cx="638" cy="638"/>
          </a:xfrm>
        </p:grpSpPr>
        <p:sp>
          <p:nvSpPr>
            <p:cNvPr id="12" name="椭圆 11"/>
            <p:cNvSpPr/>
            <p:nvPr/>
          </p:nvSpPr>
          <p:spPr>
            <a:xfrm>
              <a:off x="8881" y="4685"/>
              <a:ext cx="638" cy="6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946" y="4750"/>
              <a:ext cx="508" cy="50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254791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2176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Java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EE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三层架构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83229"/>
            <a:ext cx="9087451" cy="178308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在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Java EE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开发中，系统经典的三层架构包括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表现层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、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业务层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</a:rPr>
              <a:t>持久层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。三层架构中，每一层各司其职，表现层（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Web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层）负责接收客户端请求，并向客户端响应结果；业务层（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Service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层）负责业务逻辑处理，和项目需求息息相关；持久层（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Dao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层）负责和数据库交互，对数据库表进行增删改查。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640330"/>
            <a:ext cx="9658732" cy="246051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5842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47788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441100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4245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MVC</a:t>
            </a:r>
            <a:r>
              <a:rPr lang="zh-CN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在三层架构中的位置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971" y="2348230"/>
            <a:ext cx="7083482" cy="3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3"/>
          <p:cNvSpPr/>
          <p:nvPr>
            <p:custDataLst>
              <p:tags r:id="rId1"/>
            </p:custDataLst>
          </p:nvPr>
        </p:nvSpPr>
        <p:spPr>
          <a:xfrm>
            <a:off x="892520" y="1091196"/>
            <a:ext cx="3896650" cy="665961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72537" y="1217734"/>
            <a:ext cx="3525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MVC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在表现层的作用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3838" y="266933"/>
            <a:ext cx="4033952" cy="505969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2">
              <a:spcBef>
                <a:spcPct val="0"/>
              </a:spcBef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10.1.1  Spring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MVC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概述</a:t>
            </a:r>
            <a:endParaRPr lang="zh-CN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8" name="文本框 18"/>
          <p:cNvSpPr txBox="1"/>
          <p:nvPr>
            <p:custDataLst>
              <p:tags r:id="rId2"/>
            </p:custDataLst>
          </p:nvPr>
        </p:nvSpPr>
        <p:spPr>
          <a:xfrm>
            <a:off x="1604700" y="2960369"/>
            <a:ext cx="9087451" cy="2205991"/>
          </a:xfrm>
          <a:prstGeom prst="rect">
            <a:avLst/>
          </a:prstGeom>
          <a:noFill/>
        </p:spPr>
        <p:txBody>
          <a:bodyPr wrap="square" lIns="89985" tIns="46792" rIns="89985" bIns="46792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作用于三层架构中的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表现层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，用于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接收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客户端的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请求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并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进行响应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Spring MVC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中包含了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控制器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和</a:t>
            </a:r>
            <a:r>
              <a:rPr lang="zh-CN" altLang="zh-CN" dirty="0">
                <a:solidFill>
                  <a:srgbClr val="1369B2"/>
                </a:solidFill>
                <a:latin typeface="微软雅黑" panose="020B0503020204020204" pitchFamily="34" charset="-122"/>
              </a:rPr>
              <a:t>视图</a:t>
            </a:r>
            <a:r>
              <a:rPr lang="zh-CN" altLang="zh-CN" dirty="0">
                <a:solidFill>
                  <a:srgbClr val="595959"/>
                </a:solidFill>
                <a:latin typeface="微软雅黑" panose="020B0503020204020204" pitchFamily="34" charset="-122"/>
              </a:rPr>
              <a:t>，控制器接收到客户端的请求后对请求数据进行解析和封装，接着将请求交给业务层处理。业务层会对请求进行处理，最后将处理结果返回给表现层。表现层接收到业务层的处理结果后，再由视图对处理结果进行渲染，渲染完成后响应给客户端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360245" y="2640330"/>
            <a:ext cx="9658732" cy="2788920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1310020" y="258422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692151" y="5098861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PA" val="v5.2.7"/>
  <p:tag name="RESOURCELIBID_ANIM" val="450"/>
</p:tagLst>
</file>

<file path=ppt/tags/tag11.xml><?xml version="1.0" encoding="utf-8"?>
<p:tagLst xmlns:p="http://schemas.openxmlformats.org/presentationml/2006/main">
  <p:tag name="PA" val="v5.2.7"/>
  <p:tag name="RESOURCELIBID_ANIM" val="460"/>
</p:tagLst>
</file>

<file path=ppt/tags/tag1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PA" val="v5.2.7"/>
  <p:tag name="RESOURCELIBID_ANIM" val="460"/>
</p:tagLst>
</file>

<file path=ppt/tags/tag1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PA" val="v5.2.7"/>
  <p:tag name="RESOURCELIBID_ANIM" val="460"/>
</p:tagLst>
</file>

<file path=ppt/tags/tag1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PA" val="v5.2.7"/>
  <p:tag name="RESOURCELIBID_ANIM" val="460"/>
</p:tagLst>
</file>

<file path=ppt/tags/tag1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PA" val="v5.2.7"/>
  <p:tag name="RESOURCELIBID_ANIM" val="460"/>
</p:tagLst>
</file>

<file path=ppt/tags/tag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PA" val="v5.2.7"/>
  <p:tag name="RESOURCELIBID_ANIM" val="460"/>
</p:tagLst>
</file>

<file path=ppt/tags/tag22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PA" val="v5.2.7"/>
  <p:tag name="RESOURCELIBID_ANIM" val="450"/>
</p:tagLst>
</file>

<file path=ppt/tags/tag24.xml><?xml version="1.0" encoding="utf-8"?>
<p:tagLst xmlns:p="http://schemas.openxmlformats.org/presentationml/2006/main">
  <p:tag name="PA" val="v5.2.7"/>
  <p:tag name="RESOURCELIBID_ANIM" val="460"/>
</p:tagLst>
</file>

<file path=ppt/tags/tag2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PA" val="v5.2.7"/>
  <p:tag name="RESOURCELIBID_ANIM" val="460"/>
</p:tagLst>
</file>

<file path=ppt/tags/tag2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PA" val="v5.2.7"/>
  <p:tag name="RESOURCELIBID_ANIM" val="460"/>
</p:tagLst>
</file>

<file path=ppt/tags/tag2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PA" val="v5.2.7"/>
  <p:tag name="RESOURCELIBID_ANIM" val="450"/>
</p:tagLst>
</file>

<file path=ppt/tags/tag31.xml><?xml version="1.0" encoding="utf-8"?>
<p:tagLst xmlns:p="http://schemas.openxmlformats.org/presentationml/2006/main">
  <p:tag name="PA" val="v5.2.7"/>
  <p:tag name="RESOURCELIBID_ANIM" val="450"/>
</p:tagLst>
</file>

<file path=ppt/tags/tag32.xml><?xml version="1.0" encoding="utf-8"?>
<p:tagLst xmlns:p="http://schemas.openxmlformats.org/presentationml/2006/main">
  <p:tag name="PA" val="v5.2.7"/>
  <p:tag name="RESOURCELIBID_ANIM" val="450"/>
</p:tagLst>
</file>

<file path=ppt/tags/tag33.xml><?xml version="1.0" encoding="utf-8"?>
<p:tagLst xmlns:p="http://schemas.openxmlformats.org/presentationml/2006/main">
  <p:tag name="PA" val="v5.2.7"/>
  <p:tag name="RESOURCELIBID_ANIM" val="450"/>
</p:tagLst>
</file>

<file path=ppt/tags/tag34.xml><?xml version="1.0" encoding="utf-8"?>
<p:tagLst xmlns:p="http://schemas.openxmlformats.org/presentationml/2006/main">
  <p:tag name="PA" val="v5.2.7"/>
  <p:tag name="RESOURCELIBID_ANIM" val="450"/>
</p:tagLst>
</file>

<file path=ppt/tags/tag35.xml><?xml version="1.0" encoding="utf-8"?>
<p:tagLst xmlns:p="http://schemas.openxmlformats.org/presentationml/2006/main">
  <p:tag name="PA" val="v5.2.7"/>
  <p:tag name="RESOURCELIBID_ANIM" val="450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50.xml><?xml version="1.0" encoding="utf-8"?>
<p:tagLst xmlns:p="http://schemas.openxmlformats.org/presentationml/2006/main">
  <p:tag name="ISPRING_RESOURCE_PATHS_HASH_PRESENTER" val="a94153ef6312bc9afc5f4be1f2e717ea832bbed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6865</Words>
  <Application>WPS 演示</Application>
  <PresentationFormat>自定义</PresentationFormat>
  <Paragraphs>428</Paragraphs>
  <Slides>43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4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Roboto</vt:lpstr>
      <vt:lpstr>Open Sans Light</vt:lpstr>
      <vt:lpstr>等线</vt:lpstr>
      <vt:lpstr>Arial Unicode MS</vt:lpstr>
      <vt:lpstr>等线 Light</vt:lpstr>
      <vt:lpstr>Impact</vt:lpstr>
      <vt:lpstr>思源黑体 CN Regular</vt:lpstr>
      <vt:lpstr>MS UI Gothic</vt:lpstr>
      <vt:lpstr>Segoe Print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Lv0593</dc:creator>
  <cp:lastModifiedBy>甘金龙</cp:lastModifiedBy>
  <cp:revision>1810</cp:revision>
  <dcterms:created xsi:type="dcterms:W3CDTF">2020-11-25T06:00:00Z</dcterms:created>
  <dcterms:modified xsi:type="dcterms:W3CDTF">2021-10-22T08:33:38Z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  <property fmtid="{D5CDD505-2E9C-101B-9397-08002B2CF9AE}" pid="3" name="ICV">
    <vt:lpwstr>0CBFB1BC997447DFBB18991BFC285D18</vt:lpwstr>
  </property>
</Properties>
</file>