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media/image1.svg" ContentType="image/svg+xml"/>
  <Override PartName="/ppt/media/image2.svg" ContentType="image/svg+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ppt/notesSlides/notesSlide109.xml" ContentType="application/vnd.openxmlformats-officedocument.presentationml.notesSlide+xml"/>
  <Override PartName="/ppt/notesSlides/notesSlide11.xml" ContentType="application/vnd.openxmlformats-officedocument.presentationml.notesSlide+xml"/>
  <Override PartName="/ppt/notesSlides/notesSlide110.xml" ContentType="application/vnd.openxmlformats-officedocument.presentationml.notesSlide+xml"/>
  <Override PartName="/ppt/notesSlides/notesSlide111.xml" ContentType="application/vnd.openxmlformats-officedocument.presentationml.notesSlide+xml"/>
  <Override PartName="/ppt/notesSlides/notesSlide112.xml" ContentType="application/vnd.openxmlformats-officedocument.presentationml.notesSlide+xml"/>
  <Override PartName="/ppt/notesSlides/notesSlide113.xml" ContentType="application/vnd.openxmlformats-officedocument.presentationml.notesSlide+xml"/>
  <Override PartName="/ppt/notesSlides/notesSlide114.xml" ContentType="application/vnd.openxmlformats-officedocument.presentationml.notesSlide+xml"/>
  <Override PartName="/ppt/notesSlides/notesSlide115.xml" ContentType="application/vnd.openxmlformats-officedocument.presentationml.notesSlide+xml"/>
  <Override PartName="/ppt/notesSlides/notesSlide116.xml" ContentType="application/vnd.openxmlformats-officedocument.presentationml.notesSlide+xml"/>
  <Override PartName="/ppt/notesSlides/notesSlide117.xml" ContentType="application/vnd.openxmlformats-officedocument.presentationml.notesSlide+xml"/>
  <Override PartName="/ppt/notesSlides/notesSlide118.xml" ContentType="application/vnd.openxmlformats-officedocument.presentationml.notesSlide+xml"/>
  <Override PartName="/ppt/notesSlides/notesSlide119.xml" ContentType="application/vnd.openxmlformats-officedocument.presentationml.notesSlide+xml"/>
  <Override PartName="/ppt/notesSlides/notesSlide12.xml" ContentType="application/vnd.openxmlformats-officedocument.presentationml.notesSlide+xml"/>
  <Override PartName="/ppt/notesSlides/notesSlide120.xml" ContentType="application/vnd.openxmlformats-officedocument.presentationml.notesSlide+xml"/>
  <Override PartName="/ppt/notesSlides/notesSlide121.xml" ContentType="application/vnd.openxmlformats-officedocument.presentationml.notesSlide+xml"/>
  <Override PartName="/ppt/notesSlides/notesSlide122.xml" ContentType="application/vnd.openxmlformats-officedocument.presentationml.notesSlide+xml"/>
  <Override PartName="/ppt/notesSlides/notesSlide123.xml" ContentType="application/vnd.openxmlformats-officedocument.presentationml.notesSlide+xml"/>
  <Override PartName="/ppt/notesSlides/notesSlide124.xml" ContentType="application/vnd.openxmlformats-officedocument.presentationml.notesSlide+xml"/>
  <Override PartName="/ppt/notesSlides/notesSlide125.xml" ContentType="application/vnd.openxmlformats-officedocument.presentationml.notesSlide+xml"/>
  <Override PartName="/ppt/notesSlides/notesSlide126.xml" ContentType="application/vnd.openxmlformats-officedocument.presentationml.notesSlide+xml"/>
  <Override PartName="/ppt/notesSlides/notesSlide127.xml" ContentType="application/vnd.openxmlformats-officedocument.presentationml.notesSlide+xml"/>
  <Override PartName="/ppt/notesSlides/notesSlide128.xml" ContentType="application/vnd.openxmlformats-officedocument.presentationml.notesSlide+xml"/>
  <Override PartName="/ppt/notesSlides/notesSlide129.xml" ContentType="application/vnd.openxmlformats-officedocument.presentationml.notesSlide+xml"/>
  <Override PartName="/ppt/notesSlides/notesSlide13.xml" ContentType="application/vnd.openxmlformats-officedocument.presentationml.notesSlide+xml"/>
  <Override PartName="/ppt/notesSlides/notesSlide130.xml" ContentType="application/vnd.openxmlformats-officedocument.presentationml.notesSlide+xml"/>
  <Override PartName="/ppt/notesSlides/notesSlide131.xml" ContentType="application/vnd.openxmlformats-officedocument.presentationml.notesSlide+xml"/>
  <Override PartName="/ppt/notesSlides/notesSlide132.xml" ContentType="application/vnd.openxmlformats-officedocument.presentationml.notesSlide+xml"/>
  <Override PartName="/ppt/notesSlides/notesSlide133.xml" ContentType="application/vnd.openxmlformats-officedocument.presentationml.notesSlide+xml"/>
  <Override PartName="/ppt/notesSlides/notesSlide134.xml" ContentType="application/vnd.openxmlformats-officedocument.presentationml.notesSlide+xml"/>
  <Override PartName="/ppt/notesSlides/notesSlide135.xml" ContentType="application/vnd.openxmlformats-officedocument.presentationml.notesSlide+xml"/>
  <Override PartName="/ppt/notesSlides/notesSlide136.xml" ContentType="application/vnd.openxmlformats-officedocument.presentationml.notesSlide+xml"/>
  <Override PartName="/ppt/notesSlides/notesSlide137.xml" ContentType="application/vnd.openxmlformats-officedocument.presentationml.notesSlide+xml"/>
  <Override PartName="/ppt/notesSlides/notesSlide138.xml" ContentType="application/vnd.openxmlformats-officedocument.presentationml.notesSlide+xml"/>
  <Override PartName="/ppt/notesSlides/notesSlide139.xml" ContentType="application/vnd.openxmlformats-officedocument.presentationml.notesSlide+xml"/>
  <Override PartName="/ppt/notesSlides/notesSlide14.xml" ContentType="application/vnd.openxmlformats-officedocument.presentationml.notesSlide+xml"/>
  <Override PartName="/ppt/notesSlides/notesSlide140.xml" ContentType="application/vnd.openxmlformats-officedocument.presentationml.notesSlide+xml"/>
  <Override PartName="/ppt/notesSlides/notesSlide141.xml" ContentType="application/vnd.openxmlformats-officedocument.presentationml.notesSlide+xml"/>
  <Override PartName="/ppt/notesSlides/notesSlide142.xml" ContentType="application/vnd.openxmlformats-officedocument.presentationml.notesSlide+xml"/>
  <Override PartName="/ppt/notesSlides/notesSlide143.xml" ContentType="application/vnd.openxmlformats-officedocument.presentationml.notesSlide+xml"/>
  <Override PartName="/ppt/notesSlides/notesSlide144.xml" ContentType="application/vnd.openxmlformats-officedocument.presentationml.notesSlide+xml"/>
  <Override PartName="/ppt/notesSlides/notesSlide145.xml" ContentType="application/vnd.openxmlformats-officedocument.presentationml.notesSlide+xml"/>
  <Override PartName="/ppt/notesSlides/notesSlide146.xml" ContentType="application/vnd.openxmlformats-officedocument.presentationml.notesSlide+xml"/>
  <Override PartName="/ppt/notesSlides/notesSlide147.xml" ContentType="application/vnd.openxmlformats-officedocument.presentationml.notesSlide+xml"/>
  <Override PartName="/ppt/notesSlides/notesSlide148.xml" ContentType="application/vnd.openxmlformats-officedocument.presentationml.notesSlide+xml"/>
  <Override PartName="/ppt/notesSlides/notesSlide149.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xml" ContentType="application/vnd.openxmlformats-officedocument.presentationml.slide+xml"/>
  <Override PartName="/ppt/slides/slide150.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handoutMasterIdLst>
    <p:handoutMasterId r:id="rId154"/>
  </p:handoutMasterIdLst>
  <p:sldIdLst>
    <p:sldId id="459" r:id="rId3"/>
    <p:sldId id="460" r:id="rId5"/>
    <p:sldId id="987" r:id="rId6"/>
    <p:sldId id="462" r:id="rId7"/>
    <p:sldId id="463" r:id="rId8"/>
    <p:sldId id="464" r:id="rId9"/>
    <p:sldId id="465" r:id="rId10"/>
    <p:sldId id="860" r:id="rId11"/>
    <p:sldId id="989" r:id="rId12"/>
    <p:sldId id="990" r:id="rId13"/>
    <p:sldId id="992" r:id="rId14"/>
    <p:sldId id="991" r:id="rId15"/>
    <p:sldId id="993" r:id="rId16"/>
    <p:sldId id="948" r:id="rId17"/>
    <p:sldId id="949" r:id="rId18"/>
    <p:sldId id="994" r:id="rId19"/>
    <p:sldId id="995" r:id="rId20"/>
    <p:sldId id="996" r:id="rId21"/>
    <p:sldId id="997" r:id="rId22"/>
    <p:sldId id="998" r:id="rId23"/>
    <p:sldId id="1000" r:id="rId24"/>
    <p:sldId id="999" r:id="rId25"/>
    <p:sldId id="947" r:id="rId26"/>
    <p:sldId id="1001" r:id="rId27"/>
    <p:sldId id="1002" r:id="rId28"/>
    <p:sldId id="1003" r:id="rId29"/>
    <p:sldId id="1004" r:id="rId30"/>
    <p:sldId id="958" r:id="rId31"/>
    <p:sldId id="1005" r:id="rId32"/>
    <p:sldId id="1006" r:id="rId33"/>
    <p:sldId id="1007" r:id="rId34"/>
    <p:sldId id="1008" r:id="rId35"/>
    <p:sldId id="950" r:id="rId36"/>
    <p:sldId id="1010" r:id="rId37"/>
    <p:sldId id="1011" r:id="rId38"/>
    <p:sldId id="1012" r:id="rId39"/>
    <p:sldId id="1128" r:id="rId40"/>
    <p:sldId id="1129" r:id="rId41"/>
    <p:sldId id="1130" r:id="rId42"/>
    <p:sldId id="1016" r:id="rId43"/>
    <p:sldId id="1017" r:id="rId44"/>
    <p:sldId id="1018" r:id="rId45"/>
    <p:sldId id="1019" r:id="rId46"/>
    <p:sldId id="1020" r:id="rId47"/>
    <p:sldId id="1021" r:id="rId48"/>
    <p:sldId id="1022" r:id="rId49"/>
    <p:sldId id="1023" r:id="rId50"/>
    <p:sldId id="1024" r:id="rId51"/>
    <p:sldId id="1025" r:id="rId52"/>
    <p:sldId id="1026" r:id="rId53"/>
    <p:sldId id="1027" r:id="rId54"/>
    <p:sldId id="1028" r:id="rId55"/>
    <p:sldId id="1029" r:id="rId56"/>
    <p:sldId id="1030" r:id="rId57"/>
    <p:sldId id="1031" r:id="rId58"/>
    <p:sldId id="1032" r:id="rId59"/>
    <p:sldId id="1033" r:id="rId60"/>
    <p:sldId id="1034" r:id="rId61"/>
    <p:sldId id="1035" r:id="rId62"/>
    <p:sldId id="1036" r:id="rId63"/>
    <p:sldId id="1037" r:id="rId64"/>
    <p:sldId id="1038" r:id="rId65"/>
    <p:sldId id="1039" r:id="rId66"/>
    <p:sldId id="1040" r:id="rId67"/>
    <p:sldId id="1041" r:id="rId68"/>
    <p:sldId id="1042" r:id="rId69"/>
    <p:sldId id="1043" r:id="rId70"/>
    <p:sldId id="1044" r:id="rId71"/>
    <p:sldId id="1045" r:id="rId72"/>
    <p:sldId id="1046" r:id="rId73"/>
    <p:sldId id="1047" r:id="rId74"/>
    <p:sldId id="1048" r:id="rId75"/>
    <p:sldId id="1049" r:id="rId76"/>
    <p:sldId id="1131" r:id="rId77"/>
    <p:sldId id="1050" r:id="rId78"/>
    <p:sldId id="1051" r:id="rId79"/>
    <p:sldId id="1052" r:id="rId80"/>
    <p:sldId id="1054" r:id="rId81"/>
    <p:sldId id="1055" r:id="rId82"/>
    <p:sldId id="1132" r:id="rId83"/>
    <p:sldId id="1133" r:id="rId84"/>
    <p:sldId id="1056" r:id="rId85"/>
    <p:sldId id="1057" r:id="rId86"/>
    <p:sldId id="1058" r:id="rId87"/>
    <p:sldId id="1059" r:id="rId88"/>
    <p:sldId id="1060" r:id="rId89"/>
    <p:sldId id="1061" r:id="rId90"/>
    <p:sldId id="1062" r:id="rId91"/>
    <p:sldId id="1063" r:id="rId92"/>
    <p:sldId id="1064" r:id="rId93"/>
    <p:sldId id="1065" r:id="rId94"/>
    <p:sldId id="1066" r:id="rId95"/>
    <p:sldId id="1067" r:id="rId96"/>
    <p:sldId id="1068" r:id="rId97"/>
    <p:sldId id="1069" r:id="rId98"/>
    <p:sldId id="1070" r:id="rId99"/>
    <p:sldId id="1071" r:id="rId100"/>
    <p:sldId id="1072" r:id="rId101"/>
    <p:sldId id="1073" r:id="rId102"/>
    <p:sldId id="1074" r:id="rId103"/>
    <p:sldId id="1075" r:id="rId104"/>
    <p:sldId id="1076" r:id="rId105"/>
    <p:sldId id="1077" r:id="rId106"/>
    <p:sldId id="1078" r:id="rId107"/>
    <p:sldId id="1079" r:id="rId108"/>
    <p:sldId id="1080" r:id="rId109"/>
    <p:sldId id="1081" r:id="rId110"/>
    <p:sldId id="1083" r:id="rId111"/>
    <p:sldId id="1084" r:id="rId112"/>
    <p:sldId id="1134" r:id="rId113"/>
    <p:sldId id="1085" r:id="rId114"/>
    <p:sldId id="1087" r:id="rId115"/>
    <p:sldId id="1088" r:id="rId116"/>
    <p:sldId id="1135" r:id="rId117"/>
    <p:sldId id="1089" r:id="rId118"/>
    <p:sldId id="1090" r:id="rId119"/>
    <p:sldId id="1091" r:id="rId120"/>
    <p:sldId id="1136" r:id="rId121"/>
    <p:sldId id="1092" r:id="rId122"/>
    <p:sldId id="1137" r:id="rId123"/>
    <p:sldId id="1138" r:id="rId124"/>
    <p:sldId id="1093" r:id="rId125"/>
    <p:sldId id="1241" r:id="rId126"/>
    <p:sldId id="1094" r:id="rId127"/>
    <p:sldId id="1095" r:id="rId128"/>
    <p:sldId id="1139" r:id="rId129"/>
    <p:sldId id="1096" r:id="rId130"/>
    <p:sldId id="1140" r:id="rId131"/>
    <p:sldId id="1097" r:id="rId132"/>
    <p:sldId id="1098" r:id="rId133"/>
    <p:sldId id="1099" r:id="rId134"/>
    <p:sldId id="1100" r:id="rId135"/>
    <p:sldId id="1101" r:id="rId136"/>
    <p:sldId id="1102" r:id="rId137"/>
    <p:sldId id="1103" r:id="rId138"/>
    <p:sldId id="1104" r:id="rId139"/>
    <p:sldId id="1105" r:id="rId140"/>
    <p:sldId id="1106" r:id="rId141"/>
    <p:sldId id="1107" r:id="rId142"/>
    <p:sldId id="1242" r:id="rId143"/>
    <p:sldId id="1109" r:id="rId144"/>
    <p:sldId id="1110" r:id="rId145"/>
    <p:sldId id="1111" r:id="rId146"/>
    <p:sldId id="1141" r:id="rId147"/>
    <p:sldId id="1112" r:id="rId148"/>
    <p:sldId id="1113" r:id="rId149"/>
    <p:sldId id="1114" r:id="rId150"/>
    <p:sldId id="1115" r:id="rId151"/>
    <p:sldId id="531" r:id="rId152"/>
    <p:sldId id="532" r:id="rId153"/>
  </p:sldIdLst>
  <p:sldSz cx="12192000" cy="6858000"/>
  <p:notesSz cx="6858000" cy="9144000"/>
  <p:custDataLst>
    <p:tags r:id="rId15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韩冬" initials="w" lastIdx="10"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369B2"/>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1320" autoAdjust="0"/>
    <p:restoredTop sz="94857"/>
  </p:normalViewPr>
  <p:slideViewPr>
    <p:cSldViewPr snapToGrid="0" snapToObjects="1">
      <p:cViewPr varScale="1">
        <p:scale>
          <a:sx n="52" d="100"/>
          <a:sy n="52" d="100"/>
        </p:scale>
        <p:origin x="58" y="518"/>
      </p:cViewPr>
      <p:guideLst>
        <p:guide orient="horz" pos="2167"/>
        <p:guide pos="3926"/>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9" Type="http://schemas.openxmlformats.org/officeDocument/2006/relationships/slide" Target="slides/slide96.xml"/><Relationship Id="rId98" Type="http://schemas.openxmlformats.org/officeDocument/2006/relationships/slide" Target="slides/slide95.xml"/><Relationship Id="rId97" Type="http://schemas.openxmlformats.org/officeDocument/2006/relationships/slide" Target="slides/slide94.xml"/><Relationship Id="rId96" Type="http://schemas.openxmlformats.org/officeDocument/2006/relationships/slide" Target="slides/slide93.xml"/><Relationship Id="rId95" Type="http://schemas.openxmlformats.org/officeDocument/2006/relationships/slide" Target="slides/slide92.xml"/><Relationship Id="rId94" Type="http://schemas.openxmlformats.org/officeDocument/2006/relationships/slide" Target="slides/slide91.xml"/><Relationship Id="rId93" Type="http://schemas.openxmlformats.org/officeDocument/2006/relationships/slide" Target="slides/slide90.xml"/><Relationship Id="rId92" Type="http://schemas.openxmlformats.org/officeDocument/2006/relationships/slide" Target="slides/slide89.xml"/><Relationship Id="rId91" Type="http://schemas.openxmlformats.org/officeDocument/2006/relationships/slide" Target="slides/slide88.xml"/><Relationship Id="rId90" Type="http://schemas.openxmlformats.org/officeDocument/2006/relationships/slide" Target="slides/slide87.xml"/><Relationship Id="rId9" Type="http://schemas.openxmlformats.org/officeDocument/2006/relationships/slide" Target="slides/slide6.xml"/><Relationship Id="rId89" Type="http://schemas.openxmlformats.org/officeDocument/2006/relationships/slide" Target="slides/slide86.xml"/><Relationship Id="rId88" Type="http://schemas.openxmlformats.org/officeDocument/2006/relationships/slide" Target="slides/slide85.xml"/><Relationship Id="rId87" Type="http://schemas.openxmlformats.org/officeDocument/2006/relationships/slide" Target="slides/slide84.xml"/><Relationship Id="rId86" Type="http://schemas.openxmlformats.org/officeDocument/2006/relationships/slide" Target="slides/slide83.xml"/><Relationship Id="rId85" Type="http://schemas.openxmlformats.org/officeDocument/2006/relationships/slide" Target="slides/slide82.xml"/><Relationship Id="rId84" Type="http://schemas.openxmlformats.org/officeDocument/2006/relationships/slide" Target="slides/slide81.xml"/><Relationship Id="rId83" Type="http://schemas.openxmlformats.org/officeDocument/2006/relationships/slide" Target="slides/slide80.xml"/><Relationship Id="rId82" Type="http://schemas.openxmlformats.org/officeDocument/2006/relationships/slide" Target="slides/slide79.xml"/><Relationship Id="rId81" Type="http://schemas.openxmlformats.org/officeDocument/2006/relationships/slide" Target="slides/slide78.xml"/><Relationship Id="rId80" Type="http://schemas.openxmlformats.org/officeDocument/2006/relationships/slide" Target="slides/slide77.xml"/><Relationship Id="rId8" Type="http://schemas.openxmlformats.org/officeDocument/2006/relationships/slide" Target="slides/slide5.xml"/><Relationship Id="rId79" Type="http://schemas.openxmlformats.org/officeDocument/2006/relationships/slide" Target="slides/slide76.xml"/><Relationship Id="rId78" Type="http://schemas.openxmlformats.org/officeDocument/2006/relationships/slide" Target="slides/slide75.xml"/><Relationship Id="rId77" Type="http://schemas.openxmlformats.org/officeDocument/2006/relationships/slide" Target="slides/slide74.xml"/><Relationship Id="rId76" Type="http://schemas.openxmlformats.org/officeDocument/2006/relationships/slide" Target="slides/slide73.xml"/><Relationship Id="rId75" Type="http://schemas.openxmlformats.org/officeDocument/2006/relationships/slide" Target="slides/slide72.xml"/><Relationship Id="rId74" Type="http://schemas.openxmlformats.org/officeDocument/2006/relationships/slide" Target="slides/slide71.xml"/><Relationship Id="rId73" Type="http://schemas.openxmlformats.org/officeDocument/2006/relationships/slide" Target="slides/slide70.xml"/><Relationship Id="rId72" Type="http://schemas.openxmlformats.org/officeDocument/2006/relationships/slide" Target="slides/slide69.xml"/><Relationship Id="rId71" Type="http://schemas.openxmlformats.org/officeDocument/2006/relationships/slide" Target="slides/slide68.xml"/><Relationship Id="rId70" Type="http://schemas.openxmlformats.org/officeDocument/2006/relationships/slide" Target="slides/slide67.xml"/><Relationship Id="rId7" Type="http://schemas.openxmlformats.org/officeDocument/2006/relationships/slide" Target="slides/slide4.xml"/><Relationship Id="rId69" Type="http://schemas.openxmlformats.org/officeDocument/2006/relationships/slide" Target="slides/slide66.xml"/><Relationship Id="rId68" Type="http://schemas.openxmlformats.org/officeDocument/2006/relationships/slide" Target="slides/slide65.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9" Type="http://schemas.openxmlformats.org/officeDocument/2006/relationships/tags" Target="tags/tag172.xml"/><Relationship Id="rId158" Type="http://schemas.openxmlformats.org/officeDocument/2006/relationships/commentAuthors" Target="commentAuthors.xml"/><Relationship Id="rId157" Type="http://schemas.openxmlformats.org/officeDocument/2006/relationships/tableStyles" Target="tableStyles.xml"/><Relationship Id="rId156" Type="http://schemas.openxmlformats.org/officeDocument/2006/relationships/viewProps" Target="viewProps.xml"/><Relationship Id="rId155" Type="http://schemas.openxmlformats.org/officeDocument/2006/relationships/presProps" Target="presProps.xml"/><Relationship Id="rId154" Type="http://schemas.openxmlformats.org/officeDocument/2006/relationships/handoutMaster" Target="handoutMasters/handoutMaster1.xml"/><Relationship Id="rId153" Type="http://schemas.openxmlformats.org/officeDocument/2006/relationships/slide" Target="slides/slide150.xml"/><Relationship Id="rId152" Type="http://schemas.openxmlformats.org/officeDocument/2006/relationships/slide" Target="slides/slide149.xml"/><Relationship Id="rId151" Type="http://schemas.openxmlformats.org/officeDocument/2006/relationships/slide" Target="slides/slide148.xml"/><Relationship Id="rId150" Type="http://schemas.openxmlformats.org/officeDocument/2006/relationships/slide" Target="slides/slide147.xml"/><Relationship Id="rId15" Type="http://schemas.openxmlformats.org/officeDocument/2006/relationships/slide" Target="slides/slide12.xml"/><Relationship Id="rId149" Type="http://schemas.openxmlformats.org/officeDocument/2006/relationships/slide" Target="slides/slide146.xml"/><Relationship Id="rId148" Type="http://schemas.openxmlformats.org/officeDocument/2006/relationships/slide" Target="slides/slide145.xml"/><Relationship Id="rId147" Type="http://schemas.openxmlformats.org/officeDocument/2006/relationships/slide" Target="slides/slide144.xml"/><Relationship Id="rId146" Type="http://schemas.openxmlformats.org/officeDocument/2006/relationships/slide" Target="slides/slide143.xml"/><Relationship Id="rId145" Type="http://schemas.openxmlformats.org/officeDocument/2006/relationships/slide" Target="slides/slide142.xml"/><Relationship Id="rId144" Type="http://schemas.openxmlformats.org/officeDocument/2006/relationships/slide" Target="slides/slide141.xml"/><Relationship Id="rId143" Type="http://schemas.openxmlformats.org/officeDocument/2006/relationships/slide" Target="slides/slide140.xml"/><Relationship Id="rId142" Type="http://schemas.openxmlformats.org/officeDocument/2006/relationships/slide" Target="slides/slide139.xml"/><Relationship Id="rId141" Type="http://schemas.openxmlformats.org/officeDocument/2006/relationships/slide" Target="slides/slide138.xml"/><Relationship Id="rId140" Type="http://schemas.openxmlformats.org/officeDocument/2006/relationships/slide" Target="slides/slide137.xml"/><Relationship Id="rId14" Type="http://schemas.openxmlformats.org/officeDocument/2006/relationships/slide" Target="slides/slide11.xml"/><Relationship Id="rId139" Type="http://schemas.openxmlformats.org/officeDocument/2006/relationships/slide" Target="slides/slide136.xml"/><Relationship Id="rId138" Type="http://schemas.openxmlformats.org/officeDocument/2006/relationships/slide" Target="slides/slide135.xml"/><Relationship Id="rId137" Type="http://schemas.openxmlformats.org/officeDocument/2006/relationships/slide" Target="slides/slide134.xml"/><Relationship Id="rId136" Type="http://schemas.openxmlformats.org/officeDocument/2006/relationships/slide" Target="slides/slide133.xml"/><Relationship Id="rId135" Type="http://schemas.openxmlformats.org/officeDocument/2006/relationships/slide" Target="slides/slide132.xml"/><Relationship Id="rId134" Type="http://schemas.openxmlformats.org/officeDocument/2006/relationships/slide" Target="slides/slide131.xml"/><Relationship Id="rId133" Type="http://schemas.openxmlformats.org/officeDocument/2006/relationships/slide" Target="slides/slide130.xml"/><Relationship Id="rId132" Type="http://schemas.openxmlformats.org/officeDocument/2006/relationships/slide" Target="slides/slide129.xml"/><Relationship Id="rId131" Type="http://schemas.openxmlformats.org/officeDocument/2006/relationships/slide" Target="slides/slide128.xml"/><Relationship Id="rId130" Type="http://schemas.openxmlformats.org/officeDocument/2006/relationships/slide" Target="slides/slide127.xml"/><Relationship Id="rId13" Type="http://schemas.openxmlformats.org/officeDocument/2006/relationships/slide" Target="slides/slide10.xml"/><Relationship Id="rId129" Type="http://schemas.openxmlformats.org/officeDocument/2006/relationships/slide" Target="slides/slide126.xml"/><Relationship Id="rId128" Type="http://schemas.openxmlformats.org/officeDocument/2006/relationships/slide" Target="slides/slide125.xml"/><Relationship Id="rId127" Type="http://schemas.openxmlformats.org/officeDocument/2006/relationships/slide" Target="slides/slide124.xml"/><Relationship Id="rId126" Type="http://schemas.openxmlformats.org/officeDocument/2006/relationships/slide" Target="slides/slide123.xml"/><Relationship Id="rId125" Type="http://schemas.openxmlformats.org/officeDocument/2006/relationships/slide" Target="slides/slide122.xml"/><Relationship Id="rId124" Type="http://schemas.openxmlformats.org/officeDocument/2006/relationships/slide" Target="slides/slide121.xml"/><Relationship Id="rId123" Type="http://schemas.openxmlformats.org/officeDocument/2006/relationships/slide" Target="slides/slide120.xml"/><Relationship Id="rId122" Type="http://schemas.openxmlformats.org/officeDocument/2006/relationships/slide" Target="slides/slide119.xml"/><Relationship Id="rId121" Type="http://schemas.openxmlformats.org/officeDocument/2006/relationships/slide" Target="slides/slide118.xml"/><Relationship Id="rId120" Type="http://schemas.openxmlformats.org/officeDocument/2006/relationships/slide" Target="slides/slide117.xml"/><Relationship Id="rId12" Type="http://schemas.openxmlformats.org/officeDocument/2006/relationships/slide" Target="slides/slide9.xml"/><Relationship Id="rId119" Type="http://schemas.openxmlformats.org/officeDocument/2006/relationships/slide" Target="slides/slide116.xml"/><Relationship Id="rId118" Type="http://schemas.openxmlformats.org/officeDocument/2006/relationships/slide" Target="slides/slide115.xml"/><Relationship Id="rId117" Type="http://schemas.openxmlformats.org/officeDocument/2006/relationships/slide" Target="slides/slide114.xml"/><Relationship Id="rId116" Type="http://schemas.openxmlformats.org/officeDocument/2006/relationships/slide" Target="slides/slide113.xml"/><Relationship Id="rId115" Type="http://schemas.openxmlformats.org/officeDocument/2006/relationships/slide" Target="slides/slide112.xml"/><Relationship Id="rId114" Type="http://schemas.openxmlformats.org/officeDocument/2006/relationships/slide" Target="slides/slide111.xml"/><Relationship Id="rId113" Type="http://schemas.openxmlformats.org/officeDocument/2006/relationships/slide" Target="slides/slide110.xml"/><Relationship Id="rId112" Type="http://schemas.openxmlformats.org/officeDocument/2006/relationships/slide" Target="slides/slide109.xml"/><Relationship Id="rId111" Type="http://schemas.openxmlformats.org/officeDocument/2006/relationships/slide" Target="slides/slide108.xml"/><Relationship Id="rId110" Type="http://schemas.openxmlformats.org/officeDocument/2006/relationships/slide" Target="slides/slide107.xml"/><Relationship Id="rId11" Type="http://schemas.openxmlformats.org/officeDocument/2006/relationships/slide" Target="slides/slide8.xml"/><Relationship Id="rId109" Type="http://schemas.openxmlformats.org/officeDocument/2006/relationships/slide" Target="slides/slide106.xml"/><Relationship Id="rId108" Type="http://schemas.openxmlformats.org/officeDocument/2006/relationships/slide" Target="slides/slide105.xml"/><Relationship Id="rId107" Type="http://schemas.openxmlformats.org/officeDocument/2006/relationships/slide" Target="slides/slide104.xml"/><Relationship Id="rId106" Type="http://schemas.openxmlformats.org/officeDocument/2006/relationships/slide" Target="slides/slide103.xml"/><Relationship Id="rId105" Type="http://schemas.openxmlformats.org/officeDocument/2006/relationships/slide" Target="slides/slide102.xml"/><Relationship Id="rId104" Type="http://schemas.openxmlformats.org/officeDocument/2006/relationships/slide" Target="slides/slide101.xml"/><Relationship Id="rId103" Type="http://schemas.openxmlformats.org/officeDocument/2006/relationships/slide" Target="slides/slide100.xml"/><Relationship Id="rId102" Type="http://schemas.openxmlformats.org/officeDocument/2006/relationships/slide" Target="slides/slide99.xml"/><Relationship Id="rId101" Type="http://schemas.openxmlformats.org/officeDocument/2006/relationships/slide" Target="slides/slide98.xml"/><Relationship Id="rId100" Type="http://schemas.openxmlformats.org/officeDocument/2006/relationships/slide" Target="slides/slide97.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F0E150F-0196-F444-8870-EA447953DA30}" type="datetimeFigureOut">
              <a:rPr kumimoji="1" lang="zh-CN" altLang="en-US" smtClean="0"/>
            </a:fld>
            <a:endParaRPr kumimoji="1"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C2EF1E-9A17-3443-B981-F6B06733D919}" type="slidenum">
              <a:rPr kumimoji="1" lang="zh-CN" altLang="en-US" smtClean="0"/>
            </a:fld>
            <a:endParaRPr kumimoji="1"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0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0.xml"/></Relationships>
</file>

<file path=ppt/notesSlides/_rels/notesSlide10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1.xml"/></Relationships>
</file>

<file path=ppt/notesSlides/_rels/notesSlide10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2.xml"/></Relationships>
</file>

<file path=ppt/notesSlides/_rels/notesSlide10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3.xml"/></Relationships>
</file>

<file path=ppt/notesSlides/_rels/notesSlide10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4.xml"/></Relationships>
</file>

<file path=ppt/notesSlides/_rels/notesSlide10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5.xml"/></Relationships>
</file>

<file path=ppt/notesSlides/_rels/notesSlide10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6.xml"/></Relationships>
</file>

<file path=ppt/notesSlides/_rels/notesSlide10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7.xml"/></Relationships>
</file>

<file path=ppt/notesSlides/_rels/notesSlide10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8.xml"/></Relationships>
</file>

<file path=ppt/notesSlides/_rels/notesSlide10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9.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0.xml"/></Relationships>
</file>

<file path=ppt/notesSlides/_rels/notesSlide1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1.xml"/></Relationships>
</file>

<file path=ppt/notesSlides/_rels/notesSlide1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2.xml"/></Relationships>
</file>

<file path=ppt/notesSlides/_rels/notesSlide1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3.xml"/></Relationships>
</file>

<file path=ppt/notesSlides/_rels/notesSlide1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4.xml"/></Relationships>
</file>

<file path=ppt/notesSlides/_rels/notesSlide1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5.xml"/></Relationships>
</file>

<file path=ppt/notesSlides/_rels/notesSlide1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6.xml"/></Relationships>
</file>

<file path=ppt/notesSlides/_rels/notesSlide1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7.xml"/></Relationships>
</file>

<file path=ppt/notesSlides/_rels/notesSlide1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8.xml"/></Relationships>
</file>

<file path=ppt/notesSlides/_rels/notesSlide1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9.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0.xml"/></Relationships>
</file>

<file path=ppt/notesSlides/_rels/notesSlide1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1.xml"/></Relationships>
</file>

<file path=ppt/notesSlides/_rels/notesSlide1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2.xml"/></Relationships>
</file>

<file path=ppt/notesSlides/_rels/notesSlide1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3.xml"/></Relationships>
</file>

<file path=ppt/notesSlides/_rels/notesSlide1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4.xml"/></Relationships>
</file>

<file path=ppt/notesSlides/_rels/notesSlide1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5.xml"/></Relationships>
</file>

<file path=ppt/notesSlides/_rels/notesSlide1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6.xml"/></Relationships>
</file>

<file path=ppt/notesSlides/_rels/notesSlide1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7.xml"/></Relationships>
</file>

<file path=ppt/notesSlides/_rels/notesSlide1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8.xml"/></Relationships>
</file>

<file path=ppt/notesSlides/_rels/notesSlide1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9.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0.xml"/></Relationships>
</file>

<file path=ppt/notesSlides/_rels/notesSlide1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1.xml"/></Relationships>
</file>

<file path=ppt/notesSlides/_rels/notesSlide1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2.xml"/></Relationships>
</file>

<file path=ppt/notesSlides/_rels/notesSlide1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3.xml"/></Relationships>
</file>

<file path=ppt/notesSlides/_rels/notesSlide1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4.xml"/></Relationships>
</file>

<file path=ppt/notesSlides/_rels/notesSlide1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5.xml"/></Relationships>
</file>

<file path=ppt/notesSlides/_rels/notesSlide1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6.xml"/></Relationships>
</file>

<file path=ppt/notesSlides/_rels/notesSlide1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7.xml"/></Relationships>
</file>

<file path=ppt/notesSlides/_rels/notesSlide1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8.xml"/></Relationships>
</file>

<file path=ppt/notesSlides/_rels/notesSlide1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9.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0.xml"/></Relationships>
</file>

<file path=ppt/notesSlides/_rels/notesSlide1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1.xml"/></Relationships>
</file>

<file path=ppt/notesSlides/_rels/notesSlide1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2.xml"/></Relationships>
</file>

<file path=ppt/notesSlides/_rels/notesSlide1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3.xml"/></Relationships>
</file>

<file path=ppt/notesSlides/_rels/notesSlide1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4.xml"/></Relationships>
</file>

<file path=ppt/notesSlides/_rels/notesSlide1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5.xml"/></Relationships>
</file>

<file path=ppt/notesSlides/_rels/notesSlide1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6.xml"/></Relationships>
</file>

<file path=ppt/notesSlides/_rels/notesSlide1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7.xml"/></Relationships>
</file>

<file path=ppt/notesSlides/_rels/notesSlide1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8.xml"/></Relationships>
</file>

<file path=ppt/notesSlides/_rels/notesSlide1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0.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7.xml"/></Relationships>
</file>

<file path=ppt/notesSlides/_rels/notesSlide5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_rels/notesSlide5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9.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0.xml"/></Relationships>
</file>

<file path=ppt/notesSlides/_rels/notesSlide6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1.xml"/></Relationships>
</file>

<file path=ppt/notesSlides/_rels/notesSlide6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2.xml"/></Relationships>
</file>

<file path=ppt/notesSlides/_rels/notesSlide6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3.xml"/></Relationships>
</file>

<file path=ppt/notesSlides/_rels/notesSlide6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4.xml"/></Relationships>
</file>

<file path=ppt/notesSlides/_rels/notesSlide6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5.xml"/></Relationships>
</file>

<file path=ppt/notesSlides/_rels/notesSlide6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6.xml"/></Relationships>
</file>

<file path=ppt/notesSlides/_rels/notesSlide6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7.xml"/></Relationships>
</file>

<file path=ppt/notesSlides/_rels/notesSlide6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8.xml"/></Relationships>
</file>

<file path=ppt/notesSlides/_rels/notesSlide6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9.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0.xml"/></Relationships>
</file>

<file path=ppt/notesSlides/_rels/notesSlide7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1.xml"/></Relationships>
</file>

<file path=ppt/notesSlides/_rels/notesSlide7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2.xml"/></Relationships>
</file>

<file path=ppt/notesSlides/_rels/notesSlide7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3.xml"/></Relationships>
</file>

<file path=ppt/notesSlides/_rels/notesSlide7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4.xml"/></Relationships>
</file>

<file path=ppt/notesSlides/_rels/notesSlide7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5.xml"/></Relationships>
</file>

<file path=ppt/notesSlides/_rels/notesSlide7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6.xml"/></Relationships>
</file>

<file path=ppt/notesSlides/_rels/notesSlide7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7.xml"/></Relationships>
</file>

<file path=ppt/notesSlides/_rels/notesSlide7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8.xml"/></Relationships>
</file>

<file path=ppt/notesSlides/_rels/notesSlide7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9.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0.xml"/></Relationships>
</file>

<file path=ppt/notesSlides/_rels/notesSlide8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1.xml"/></Relationships>
</file>

<file path=ppt/notesSlides/_rels/notesSlide8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2.xml"/></Relationships>
</file>

<file path=ppt/notesSlides/_rels/notesSlide8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3.xml"/></Relationships>
</file>

<file path=ppt/notesSlides/_rels/notesSlide8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4.xml"/></Relationships>
</file>

<file path=ppt/notesSlides/_rels/notesSlide8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5.xml"/></Relationships>
</file>

<file path=ppt/notesSlides/_rels/notesSlide8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6.xml"/></Relationships>
</file>

<file path=ppt/notesSlides/_rels/notesSlide8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7.xml"/></Relationships>
</file>

<file path=ppt/notesSlides/_rels/notesSlide8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8.xml"/></Relationships>
</file>

<file path=ppt/notesSlides/_rels/notesSlide8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9.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0.xml"/></Relationships>
</file>

<file path=ppt/notesSlides/_rels/notesSlide9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1.xml"/></Relationships>
</file>

<file path=ppt/notesSlides/_rels/notesSlide9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2.xml"/></Relationships>
</file>

<file path=ppt/notesSlides/_rels/notesSlide9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3.xml"/></Relationships>
</file>

<file path=ppt/notesSlides/_rels/notesSlide9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4.xml"/></Relationships>
</file>

<file path=ppt/notesSlides/_rels/notesSlide9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5.xml"/></Relationships>
</file>

<file path=ppt/notesSlides/_rels/notesSlide9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6.xml"/></Relationships>
</file>

<file path=ppt/notesSlides/_rels/notesSlide9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7.xml"/></Relationships>
</file>

<file path=ppt/notesSlides/_rels/notesSlide9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8.xml"/></Relationships>
</file>

<file path=ppt/notesSlides/_rels/notesSlide9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kumimoji="1" lang="zh-CN" altLang="en-US"/>
              <a:t>单击此处编辑母版标题样式</a:t>
            </a:r>
            <a:endParaRPr kumimoji="1"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zh-CN" altLang="en-US"/>
              <a:t>单击此处编辑母版副标题样式</a:t>
            </a:r>
            <a:endParaRPr kumimoji="1" lang="zh-CN" altLang="en-US"/>
          </a:p>
        </p:txBody>
      </p:sp>
      <p:sp>
        <p:nvSpPr>
          <p:cNvPr id="4" name="日期占位符 3"/>
          <p:cNvSpPr>
            <a:spLocks noGrp="1"/>
          </p:cNvSpPr>
          <p:nvPr>
            <p:ph type="dt" sz="half" idx="10"/>
          </p:nvPr>
        </p:nvSpPr>
        <p:spPr/>
        <p:txBody>
          <a:bodyPr/>
          <a:lstStyle/>
          <a:p>
            <a:fld id="{E9E9AA9A-B51B-0C44-B12C-1AC238BD9F7C}" type="datetimeFigureOut">
              <a:rPr kumimoji="1" lang="zh-CN" altLang="en-US" smtClean="0"/>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灯片编号占位符 5"/>
          <p:cNvSpPr>
            <a:spLocks noGrp="1"/>
          </p:cNvSpPr>
          <p:nvPr>
            <p:ph type="sldNum" sz="quarter" idx="12"/>
          </p:nvPr>
        </p:nvSpPr>
        <p:spPr/>
        <p:txBody>
          <a:bodyPr/>
          <a:lstStyle/>
          <a:p>
            <a:fld id="{044C147B-1F4C-304A-A31F-A6046C35EF56}" type="slidenum">
              <a:rPr kumimoji="1" lang="zh-CN" altLang="en-US" smtClean="0"/>
            </a:fld>
            <a:endParaRPr kumimoji="1"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endParaRPr kumimoji="1" lang="zh-CN" altLang="en-US"/>
          </a:p>
        </p:txBody>
      </p:sp>
      <p:sp>
        <p:nvSpPr>
          <p:cNvPr id="3" name="竖排文字占位符 2"/>
          <p:cNvSpPr>
            <a:spLocks noGrp="1"/>
          </p:cNvSpPr>
          <p:nvPr>
            <p:ph type="body" orient="vert" idx="1"/>
          </p:nvPr>
        </p:nvSpPr>
        <p:spPr/>
        <p:txBody>
          <a:bodyPr vert="eaVert"/>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日期占位符 3"/>
          <p:cNvSpPr>
            <a:spLocks noGrp="1"/>
          </p:cNvSpPr>
          <p:nvPr>
            <p:ph type="dt" sz="half" idx="10"/>
          </p:nvPr>
        </p:nvSpPr>
        <p:spPr/>
        <p:txBody>
          <a:bodyPr/>
          <a:lstStyle/>
          <a:p>
            <a:fld id="{E9E9AA9A-B51B-0C44-B12C-1AC238BD9F7C}" type="datetimeFigureOut">
              <a:rPr kumimoji="1" lang="zh-CN" altLang="en-US" smtClean="0"/>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灯片编号占位符 5"/>
          <p:cNvSpPr>
            <a:spLocks noGrp="1"/>
          </p:cNvSpPr>
          <p:nvPr>
            <p:ph type="sldNum" sz="quarter" idx="12"/>
          </p:nvPr>
        </p:nvSpPr>
        <p:spPr/>
        <p:txBody>
          <a:bodyPr/>
          <a:lstStyle/>
          <a:p>
            <a:fld id="{044C147B-1F4C-304A-A31F-A6046C35EF56}" type="slidenum">
              <a:rPr kumimoji="1" lang="zh-CN" altLang="en-US" smtClean="0"/>
            </a:fld>
            <a:endParaRPr kumimoji="1"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kumimoji="1" lang="zh-CN" altLang="en-US"/>
              <a:t>单击此处编辑母版标题样式</a:t>
            </a:r>
            <a:endParaRPr kumimoji="1"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日期占位符 3"/>
          <p:cNvSpPr>
            <a:spLocks noGrp="1"/>
          </p:cNvSpPr>
          <p:nvPr>
            <p:ph type="dt" sz="half" idx="10"/>
          </p:nvPr>
        </p:nvSpPr>
        <p:spPr/>
        <p:txBody>
          <a:bodyPr/>
          <a:lstStyle/>
          <a:p>
            <a:fld id="{E9E9AA9A-B51B-0C44-B12C-1AC238BD9F7C}" type="datetimeFigureOut">
              <a:rPr kumimoji="1" lang="zh-CN" altLang="en-US" smtClean="0"/>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灯片编号占位符 5"/>
          <p:cNvSpPr>
            <a:spLocks noGrp="1"/>
          </p:cNvSpPr>
          <p:nvPr>
            <p:ph type="sldNum" sz="quarter" idx="12"/>
          </p:nvPr>
        </p:nvSpPr>
        <p:spPr/>
        <p:txBody>
          <a:bodyPr/>
          <a:lstStyle/>
          <a:p>
            <a:fld id="{044C147B-1F4C-304A-A31F-A6046C35EF56}" type="slidenum">
              <a:rPr kumimoji="1" lang="zh-CN" altLang="en-US" smtClean="0"/>
            </a:fld>
            <a:endParaRPr kumimoji="1"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内容与标题">
    <p:spTree>
      <p:nvGrpSpPr>
        <p:cNvPr id="1" name=""/>
        <p:cNvGrpSpPr/>
        <p:nvPr/>
      </p:nvGrpSpPr>
      <p:grpSpPr>
        <a:xfrm>
          <a:off x="0" y="0"/>
          <a:ext cx="0" cy="0"/>
          <a:chOff x="0" y="0"/>
          <a:chExt cx="0" cy="0"/>
        </a:xfrm>
      </p:grpSpPr>
      <p:sp>
        <p:nvSpPr>
          <p:cNvPr id="8" name="等腰三角形 7"/>
          <p:cNvSpPr/>
          <p:nvPr userDrawn="1"/>
        </p:nvSpPr>
        <p:spPr>
          <a:xfrm flipH="1" flipV="1">
            <a:off x="-767129" y="-29119"/>
            <a:ext cx="3826346" cy="1804024"/>
          </a:xfrm>
          <a:prstGeom prst="triangle">
            <a:avLst/>
          </a:prstGeom>
          <a:solidFill>
            <a:srgbClr val="E9EAEF">
              <a:alpha val="5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等腰三角形 8"/>
          <p:cNvSpPr/>
          <p:nvPr userDrawn="1"/>
        </p:nvSpPr>
        <p:spPr>
          <a:xfrm flipH="1" flipV="1">
            <a:off x="1413723" y="0"/>
            <a:ext cx="3826346" cy="1804024"/>
          </a:xfrm>
          <a:prstGeom prst="triangle">
            <a:avLst/>
          </a:prstGeom>
          <a:solidFill>
            <a:srgbClr val="E9EAEF">
              <a:alpha val="5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p:cNvSpPr/>
          <p:nvPr userDrawn="1"/>
        </p:nvSpPr>
        <p:spPr>
          <a:xfrm>
            <a:off x="6086230" y="4297499"/>
            <a:ext cx="5427472" cy="2558914"/>
          </a:xfrm>
          <a:prstGeom prst="triangle">
            <a:avLst/>
          </a:prstGeom>
          <a:solidFill>
            <a:srgbClr val="E9EAEF">
              <a:alpha val="5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userDrawn="1"/>
        </p:nvSpPr>
        <p:spPr>
          <a:xfrm>
            <a:off x="7742551" y="3608890"/>
            <a:ext cx="6888016" cy="3247523"/>
          </a:xfrm>
          <a:prstGeom prst="triangle">
            <a:avLst/>
          </a:prstGeom>
          <a:solidFill>
            <a:srgbClr val="E9EAEF">
              <a:alpha val="5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1" name="组合 40"/>
          <p:cNvGrpSpPr/>
          <p:nvPr userDrawn="1"/>
        </p:nvGrpSpPr>
        <p:grpSpPr>
          <a:xfrm>
            <a:off x="2309074" y="3692815"/>
            <a:ext cx="7552021" cy="105473"/>
            <a:chOff x="2101845" y="3387257"/>
            <a:chExt cx="7551038" cy="105497"/>
          </a:xfrm>
        </p:grpSpPr>
        <p:cxnSp>
          <p:nvCxnSpPr>
            <p:cNvPr id="42" name="直接连接符 41"/>
            <p:cNvCxnSpPr/>
            <p:nvPr/>
          </p:nvCxnSpPr>
          <p:spPr>
            <a:xfrm>
              <a:off x="2369489" y="3440005"/>
              <a:ext cx="7283394" cy="0"/>
            </a:xfrm>
            <a:prstGeom prst="line">
              <a:avLst/>
            </a:prstGeom>
            <a:ln w="28575">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45" name="椭圆 44"/>
            <p:cNvSpPr/>
            <p:nvPr/>
          </p:nvSpPr>
          <p:spPr>
            <a:xfrm>
              <a:off x="2101845" y="3387257"/>
              <a:ext cx="105497" cy="105497"/>
            </a:xfrm>
            <a:prstGeom prst="ellipse">
              <a:avLst/>
            </a:prstGeom>
            <a:solidFill>
              <a:schemeClr val="tx1">
                <a:lumMod val="75000"/>
                <a:lumOff val="2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椭圆 1"/>
          <p:cNvSpPr/>
          <p:nvPr userDrawn="1"/>
        </p:nvSpPr>
        <p:spPr>
          <a:xfrm>
            <a:off x="9999925" y="3692815"/>
            <a:ext cx="105511" cy="105473"/>
          </a:xfrm>
          <a:prstGeom prst="ellipse">
            <a:avLst/>
          </a:prstGeom>
          <a:solidFill>
            <a:schemeClr val="tx1">
              <a:lumMod val="75000"/>
              <a:lumOff val="2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 name="图片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118890" y="5045086"/>
            <a:ext cx="3952633" cy="616956"/>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Tm="3000">
        <p14:flip dir="r"/>
      </p:transition>
    </mc:Choice>
    <mc:Fallback>
      <p:transition spd="slow" advTm="3000">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图片与标题">
    <p:spTree>
      <p:nvGrpSpPr>
        <p:cNvPr id="1" name=""/>
        <p:cNvGrpSpPr/>
        <p:nvPr/>
      </p:nvGrpSpPr>
      <p:grpSpPr>
        <a:xfrm>
          <a:off x="0" y="0"/>
          <a:ext cx="0" cy="0"/>
          <a:chOff x="0" y="0"/>
          <a:chExt cx="0" cy="0"/>
        </a:xfrm>
      </p:grpSpPr>
      <p:cxnSp>
        <p:nvCxnSpPr>
          <p:cNvPr id="8" name="直接连接符 7"/>
          <p:cNvCxnSpPr/>
          <p:nvPr userDrawn="1"/>
        </p:nvCxnSpPr>
        <p:spPr>
          <a:xfrm>
            <a:off x="984763" y="1412776"/>
            <a:ext cx="10199803"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9" name="组合 8"/>
          <p:cNvGrpSpPr/>
          <p:nvPr userDrawn="1"/>
        </p:nvGrpSpPr>
        <p:grpSpPr>
          <a:xfrm>
            <a:off x="10608501" y="654444"/>
            <a:ext cx="576064" cy="577112"/>
            <a:chOff x="6084168" y="1274820"/>
            <a:chExt cx="432048" cy="432834"/>
          </a:xfrm>
        </p:grpSpPr>
        <p:sp>
          <p:nvSpPr>
            <p:cNvPr id="10" name="椭圆 22"/>
            <p:cNvSpPr>
              <a:spLocks noChangeArrowheads="1"/>
            </p:cNvSpPr>
            <p:nvPr/>
          </p:nvSpPr>
          <p:spPr bwMode="auto">
            <a:xfrm>
              <a:off x="6084168" y="1274820"/>
              <a:ext cx="432048" cy="432834"/>
            </a:xfrm>
            <a:prstGeom prst="ellipse">
              <a:avLst/>
            </a:prstGeom>
            <a:solidFill>
              <a:srgbClr val="1369B2"/>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11" name="Freeform 59"/>
            <p:cNvSpPr>
              <a:spLocks noChangeArrowheads="1"/>
            </p:cNvSpPr>
            <p:nvPr/>
          </p:nvSpPr>
          <p:spPr bwMode="auto">
            <a:xfrm>
              <a:off x="6180302" y="1365898"/>
              <a:ext cx="239780" cy="250679"/>
            </a:xfrm>
            <a:custGeom>
              <a:avLst/>
              <a:gdLst>
                <a:gd name="T0" fmla="*/ 73627430 w 581"/>
                <a:gd name="T1" fmla="*/ 67678707 h 609"/>
                <a:gd name="T2" fmla="*/ 61659637 w 581"/>
                <a:gd name="T3" fmla="*/ 78678142 h 609"/>
                <a:gd name="T4" fmla="*/ 54244957 w 581"/>
                <a:gd name="T5" fmla="*/ 72208055 h 609"/>
                <a:gd name="T6" fmla="*/ 57106883 w 581"/>
                <a:gd name="T7" fmla="*/ 65867111 h 609"/>
                <a:gd name="T8" fmla="*/ 61659637 w 581"/>
                <a:gd name="T9" fmla="*/ 69490662 h 609"/>
                <a:gd name="T10" fmla="*/ 71806401 w 581"/>
                <a:gd name="T11" fmla="*/ 61338122 h 609"/>
                <a:gd name="T12" fmla="*/ 73627430 w 581"/>
                <a:gd name="T13" fmla="*/ 67678707 h 609"/>
                <a:gd name="T14" fmla="*/ 61659637 w 581"/>
                <a:gd name="T15" fmla="*/ 64055516 h 609"/>
                <a:gd name="T16" fmla="*/ 49691843 w 581"/>
                <a:gd name="T17" fmla="*/ 69490662 h 609"/>
                <a:gd name="T18" fmla="*/ 51513233 w 581"/>
                <a:gd name="T19" fmla="*/ 75054951 h 609"/>
                <a:gd name="T20" fmla="*/ 3772261 w 581"/>
                <a:gd name="T21" fmla="*/ 78678142 h 609"/>
                <a:gd name="T22" fmla="*/ 0 w 581"/>
                <a:gd name="T23" fmla="*/ 10999436 h 609"/>
                <a:gd name="T24" fmla="*/ 10146404 w 581"/>
                <a:gd name="T25" fmla="*/ 7246742 h 609"/>
                <a:gd name="T26" fmla="*/ 17561444 w 581"/>
                <a:gd name="T27" fmla="*/ 18246178 h 609"/>
                <a:gd name="T28" fmla="*/ 24845922 w 581"/>
                <a:gd name="T29" fmla="*/ 7246742 h 609"/>
                <a:gd name="T30" fmla="*/ 28488341 w 581"/>
                <a:gd name="T31" fmla="*/ 10999436 h 609"/>
                <a:gd name="T32" fmla="*/ 43318061 w 581"/>
                <a:gd name="T33" fmla="*/ 10999436 h 609"/>
                <a:gd name="T34" fmla="*/ 46960119 w 581"/>
                <a:gd name="T35" fmla="*/ 7246742 h 609"/>
                <a:gd name="T36" fmla="*/ 54244957 w 581"/>
                <a:gd name="T37" fmla="*/ 18246178 h 609"/>
                <a:gd name="T38" fmla="*/ 61659637 w 581"/>
                <a:gd name="T39" fmla="*/ 7246742 h 609"/>
                <a:gd name="T40" fmla="*/ 71806401 w 581"/>
                <a:gd name="T41" fmla="*/ 10999436 h 609"/>
                <a:gd name="T42" fmla="*/ 66212751 w 581"/>
                <a:gd name="T43" fmla="*/ 59526167 h 609"/>
                <a:gd name="T44" fmla="*/ 10146404 w 581"/>
                <a:gd name="T45" fmla="*/ 63149718 h 609"/>
                <a:gd name="T46" fmla="*/ 12878128 w 581"/>
                <a:gd name="T47" fmla="*/ 65867111 h 609"/>
                <a:gd name="T48" fmla="*/ 39545439 w 581"/>
                <a:gd name="T49" fmla="*/ 63149718 h 609"/>
                <a:gd name="T50" fmla="*/ 39545439 w 581"/>
                <a:gd name="T51" fmla="*/ 63149718 h 609"/>
                <a:gd name="T52" fmla="*/ 39545439 w 581"/>
                <a:gd name="T53" fmla="*/ 63149718 h 609"/>
                <a:gd name="T54" fmla="*/ 12878128 w 581"/>
                <a:gd name="T55" fmla="*/ 60431965 h 609"/>
                <a:gd name="T56" fmla="*/ 58017218 w 581"/>
                <a:gd name="T57" fmla="*/ 28339815 h 609"/>
                <a:gd name="T58" fmla="*/ 13788823 w 581"/>
                <a:gd name="T59" fmla="*/ 28339815 h 609"/>
                <a:gd name="T60" fmla="*/ 13788823 w 581"/>
                <a:gd name="T61" fmla="*/ 35715700 h 609"/>
                <a:gd name="T62" fmla="*/ 61659637 w 581"/>
                <a:gd name="T63" fmla="*/ 31963007 h 609"/>
                <a:gd name="T64" fmla="*/ 58017218 w 581"/>
                <a:gd name="T65" fmla="*/ 43868240 h 609"/>
                <a:gd name="T66" fmla="*/ 35903020 w 581"/>
                <a:gd name="T67" fmla="*/ 43868240 h 609"/>
                <a:gd name="T68" fmla="*/ 13788823 w 581"/>
                <a:gd name="T69" fmla="*/ 43868240 h 609"/>
                <a:gd name="T70" fmla="*/ 13788823 w 581"/>
                <a:gd name="T71" fmla="*/ 51244484 h 609"/>
                <a:gd name="T72" fmla="*/ 35903020 w 581"/>
                <a:gd name="T73" fmla="*/ 51244484 h 609"/>
                <a:gd name="T74" fmla="*/ 61659637 w 581"/>
                <a:gd name="T75" fmla="*/ 47491791 h 609"/>
                <a:gd name="T76" fmla="*/ 54244957 w 581"/>
                <a:gd name="T77" fmla="*/ 14622627 h 609"/>
                <a:gd name="T78" fmla="*/ 50602538 w 581"/>
                <a:gd name="T79" fmla="*/ 10999436 h 609"/>
                <a:gd name="T80" fmla="*/ 54244957 w 581"/>
                <a:gd name="T81" fmla="*/ 0 h 609"/>
                <a:gd name="T82" fmla="*/ 58017218 w 581"/>
                <a:gd name="T83" fmla="*/ 10999436 h 609"/>
                <a:gd name="T84" fmla="*/ 35903020 w 581"/>
                <a:gd name="T85" fmla="*/ 14622627 h 609"/>
                <a:gd name="T86" fmla="*/ 32260601 w 581"/>
                <a:gd name="T87" fmla="*/ 10999436 h 609"/>
                <a:gd name="T88" fmla="*/ 35903020 w 581"/>
                <a:gd name="T89" fmla="*/ 0 h 609"/>
                <a:gd name="T90" fmla="*/ 39545439 w 581"/>
                <a:gd name="T91" fmla="*/ 10999436 h 609"/>
                <a:gd name="T92" fmla="*/ 17561444 w 581"/>
                <a:gd name="T93" fmla="*/ 14622627 h 609"/>
                <a:gd name="T94" fmla="*/ 13788823 w 581"/>
                <a:gd name="T95" fmla="*/ 10999436 h 609"/>
                <a:gd name="T96" fmla="*/ 17561444 w 581"/>
                <a:gd name="T97" fmla="*/ 0 h 609"/>
                <a:gd name="T98" fmla="*/ 21203502 w 581"/>
                <a:gd name="T99" fmla="*/ 10999436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grpSp>
        <p:nvGrpSpPr>
          <p:cNvPr id="12" name="组合 11"/>
          <p:cNvGrpSpPr/>
          <p:nvPr userDrawn="1"/>
        </p:nvGrpSpPr>
        <p:grpSpPr>
          <a:xfrm>
            <a:off x="8880309" y="654969"/>
            <a:ext cx="576064" cy="576064"/>
            <a:chOff x="4788024" y="1275213"/>
            <a:chExt cx="432048" cy="432048"/>
          </a:xfrm>
        </p:grpSpPr>
        <p:sp>
          <p:nvSpPr>
            <p:cNvPr id="13" name="椭圆 65"/>
            <p:cNvSpPr>
              <a:spLocks noChangeArrowheads="1"/>
            </p:cNvSpPr>
            <p:nvPr/>
          </p:nvSpPr>
          <p:spPr bwMode="auto">
            <a:xfrm>
              <a:off x="4788024" y="1275213"/>
              <a:ext cx="432048" cy="432048"/>
            </a:xfrm>
            <a:prstGeom prst="ellipse">
              <a:avLst/>
            </a:prstGeom>
            <a:solidFill>
              <a:srgbClr val="F79600"/>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14" name="Freeform 110"/>
            <p:cNvSpPr>
              <a:spLocks noChangeArrowheads="1"/>
            </p:cNvSpPr>
            <p:nvPr/>
          </p:nvSpPr>
          <p:spPr bwMode="auto">
            <a:xfrm>
              <a:off x="4891102" y="1366806"/>
              <a:ext cx="250679" cy="248862"/>
            </a:xfrm>
            <a:custGeom>
              <a:avLst/>
              <a:gdLst>
                <a:gd name="T0" fmla="*/ 78678142 w 609"/>
                <a:gd name="T1" fmla="*/ 71002280 h 602"/>
                <a:gd name="T2" fmla="*/ 78678142 w 609"/>
                <a:gd name="T3" fmla="*/ 71002280 h 602"/>
                <a:gd name="T4" fmla="*/ 71302258 w 609"/>
                <a:gd name="T5" fmla="*/ 78441997 h 602"/>
                <a:gd name="T6" fmla="*/ 65867111 w 609"/>
                <a:gd name="T7" fmla="*/ 76614673 h 602"/>
                <a:gd name="T8" fmla="*/ 44774038 w 609"/>
                <a:gd name="T9" fmla="*/ 54426302 h 602"/>
                <a:gd name="T10" fmla="*/ 29245613 w 609"/>
                <a:gd name="T11" fmla="*/ 59125033 h 602"/>
                <a:gd name="T12" fmla="*/ 0 w 609"/>
                <a:gd name="T13" fmla="*/ 29497307 h 602"/>
                <a:gd name="T14" fmla="*/ 29245613 w 609"/>
                <a:gd name="T15" fmla="*/ 0 h 602"/>
                <a:gd name="T16" fmla="*/ 58491226 w 609"/>
                <a:gd name="T17" fmla="*/ 29497307 h 602"/>
                <a:gd name="T18" fmla="*/ 54867675 w 609"/>
                <a:gd name="T19" fmla="*/ 44376380 h 602"/>
                <a:gd name="T20" fmla="*/ 75960749 w 609"/>
                <a:gd name="T21" fmla="*/ 65520668 h 602"/>
                <a:gd name="T22" fmla="*/ 78678142 w 609"/>
                <a:gd name="T23" fmla="*/ 71002280 h 602"/>
                <a:gd name="T24" fmla="*/ 29245613 w 609"/>
                <a:gd name="T25" fmla="*/ 7439717 h 602"/>
                <a:gd name="T26" fmla="*/ 29245613 w 609"/>
                <a:gd name="T27" fmla="*/ 7439717 h 602"/>
                <a:gd name="T28" fmla="*/ 7246742 w 609"/>
                <a:gd name="T29" fmla="*/ 29497307 h 602"/>
                <a:gd name="T30" fmla="*/ 29245613 w 609"/>
                <a:gd name="T31" fmla="*/ 51685677 h 602"/>
                <a:gd name="T32" fmla="*/ 51244484 w 609"/>
                <a:gd name="T33" fmla="*/ 29497307 h 602"/>
                <a:gd name="T34" fmla="*/ 29245613 w 609"/>
                <a:gd name="T35" fmla="*/ 7439717 h 602"/>
                <a:gd name="T36" fmla="*/ 42056644 w 609"/>
                <a:gd name="T37" fmla="*/ 33282375 h 602"/>
                <a:gd name="T38" fmla="*/ 42056644 w 609"/>
                <a:gd name="T39" fmla="*/ 33282375 h 602"/>
                <a:gd name="T40" fmla="*/ 32868804 w 609"/>
                <a:gd name="T41" fmla="*/ 33282375 h 602"/>
                <a:gd name="T42" fmla="*/ 32868804 w 609"/>
                <a:gd name="T43" fmla="*/ 41504973 h 602"/>
                <a:gd name="T44" fmla="*/ 29245613 w 609"/>
                <a:gd name="T45" fmla="*/ 45290042 h 602"/>
                <a:gd name="T46" fmla="*/ 25622062 w 609"/>
                <a:gd name="T47" fmla="*/ 41504973 h 602"/>
                <a:gd name="T48" fmla="*/ 25622062 w 609"/>
                <a:gd name="T49" fmla="*/ 33282375 h 602"/>
                <a:gd name="T50" fmla="*/ 17340380 w 609"/>
                <a:gd name="T51" fmla="*/ 33282375 h 602"/>
                <a:gd name="T52" fmla="*/ 13716829 w 609"/>
                <a:gd name="T53" fmla="*/ 29497307 h 602"/>
                <a:gd name="T54" fmla="*/ 17340380 w 609"/>
                <a:gd name="T55" fmla="*/ 25842658 h 602"/>
                <a:gd name="T56" fmla="*/ 25622062 w 609"/>
                <a:gd name="T57" fmla="*/ 25842658 h 602"/>
                <a:gd name="T58" fmla="*/ 25622062 w 609"/>
                <a:gd name="T59" fmla="*/ 16575978 h 602"/>
                <a:gd name="T60" fmla="*/ 29245613 w 609"/>
                <a:gd name="T61" fmla="*/ 12921329 h 602"/>
                <a:gd name="T62" fmla="*/ 32868804 w 609"/>
                <a:gd name="T63" fmla="*/ 16575978 h 602"/>
                <a:gd name="T64" fmla="*/ 32868804 w 609"/>
                <a:gd name="T65" fmla="*/ 25842658 h 602"/>
                <a:gd name="T66" fmla="*/ 42056644 w 609"/>
                <a:gd name="T67" fmla="*/ 25842658 h 602"/>
                <a:gd name="T68" fmla="*/ 45679835 w 609"/>
                <a:gd name="T69" fmla="*/ 29497307 h 602"/>
                <a:gd name="T70" fmla="*/ 42056644 w 609"/>
                <a:gd name="T71" fmla="*/ 33282375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grpSp>
        <p:nvGrpSpPr>
          <p:cNvPr id="15" name="组合 14"/>
          <p:cNvGrpSpPr/>
          <p:nvPr userDrawn="1"/>
        </p:nvGrpSpPr>
        <p:grpSpPr>
          <a:xfrm>
            <a:off x="9744405" y="654444"/>
            <a:ext cx="577111" cy="577112"/>
            <a:chOff x="5436096" y="1274820"/>
            <a:chExt cx="432833" cy="432834"/>
          </a:xfrm>
        </p:grpSpPr>
        <p:sp>
          <p:nvSpPr>
            <p:cNvPr id="16" name="椭圆 16"/>
            <p:cNvSpPr>
              <a:spLocks noChangeArrowheads="1"/>
            </p:cNvSpPr>
            <p:nvPr/>
          </p:nvSpPr>
          <p:spPr bwMode="auto">
            <a:xfrm>
              <a:off x="5436096" y="1274820"/>
              <a:ext cx="432833" cy="432834"/>
            </a:xfrm>
            <a:prstGeom prst="ellipse">
              <a:avLst/>
            </a:pr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17" name="Freeform 16"/>
            <p:cNvSpPr>
              <a:spLocks noChangeArrowheads="1"/>
            </p:cNvSpPr>
            <p:nvPr/>
          </p:nvSpPr>
          <p:spPr bwMode="auto">
            <a:xfrm>
              <a:off x="5554420" y="1377705"/>
              <a:ext cx="196183" cy="227065"/>
            </a:xfrm>
            <a:custGeom>
              <a:avLst/>
              <a:gdLst>
                <a:gd name="T0" fmla="*/ 58106390 w 475"/>
                <a:gd name="T1" fmla="*/ 71207247 h 552"/>
                <a:gd name="T2" fmla="*/ 58106390 w 475"/>
                <a:gd name="T3" fmla="*/ 71207247 h 552"/>
                <a:gd name="T4" fmla="*/ 54327993 w 475"/>
                <a:gd name="T5" fmla="*/ 71207247 h 552"/>
                <a:gd name="T6" fmla="*/ 54327993 w 475"/>
                <a:gd name="T7" fmla="*/ 0 h 552"/>
                <a:gd name="T8" fmla="*/ 58106390 w 475"/>
                <a:gd name="T9" fmla="*/ 0 h 552"/>
                <a:gd name="T10" fmla="*/ 61754124 w 475"/>
                <a:gd name="T11" fmla="*/ 3618618 h 552"/>
                <a:gd name="T12" fmla="*/ 61754124 w 475"/>
                <a:gd name="T13" fmla="*/ 67588630 h 552"/>
                <a:gd name="T14" fmla="*/ 58106390 w 475"/>
                <a:gd name="T15" fmla="*/ 71207247 h 552"/>
                <a:gd name="T16" fmla="*/ 7426131 w 475"/>
                <a:gd name="T17" fmla="*/ 67588630 h 552"/>
                <a:gd name="T18" fmla="*/ 7426131 w 475"/>
                <a:gd name="T19" fmla="*/ 67588630 h 552"/>
                <a:gd name="T20" fmla="*/ 7426131 w 475"/>
                <a:gd name="T21" fmla="*/ 63970012 h 552"/>
                <a:gd name="T22" fmla="*/ 13809846 w 475"/>
                <a:gd name="T23" fmla="*/ 63970012 h 552"/>
                <a:gd name="T24" fmla="*/ 21235977 w 475"/>
                <a:gd name="T25" fmla="*/ 56603721 h 552"/>
                <a:gd name="T26" fmla="*/ 13809846 w 475"/>
                <a:gd name="T27" fmla="*/ 49237429 h 552"/>
                <a:gd name="T28" fmla="*/ 7426131 w 475"/>
                <a:gd name="T29" fmla="*/ 49237429 h 552"/>
                <a:gd name="T30" fmla="*/ 7426131 w 475"/>
                <a:gd name="T31" fmla="*/ 42905028 h 552"/>
                <a:gd name="T32" fmla="*/ 13809846 w 475"/>
                <a:gd name="T33" fmla="*/ 42905028 h 552"/>
                <a:gd name="T34" fmla="*/ 21235977 w 475"/>
                <a:gd name="T35" fmla="*/ 35539095 h 552"/>
                <a:gd name="T36" fmla="*/ 13809846 w 475"/>
                <a:gd name="T37" fmla="*/ 28301860 h 552"/>
                <a:gd name="T38" fmla="*/ 7426131 w 475"/>
                <a:gd name="T39" fmla="*/ 28301860 h 552"/>
                <a:gd name="T40" fmla="*/ 7426131 w 475"/>
                <a:gd name="T41" fmla="*/ 21840403 h 552"/>
                <a:gd name="T42" fmla="*/ 13809846 w 475"/>
                <a:gd name="T43" fmla="*/ 21840403 h 552"/>
                <a:gd name="T44" fmla="*/ 21235977 w 475"/>
                <a:gd name="T45" fmla="*/ 14603167 h 552"/>
                <a:gd name="T46" fmla="*/ 13809846 w 475"/>
                <a:gd name="T47" fmla="*/ 7236876 h 552"/>
                <a:gd name="T48" fmla="*/ 7426131 w 475"/>
                <a:gd name="T49" fmla="*/ 7236876 h 552"/>
                <a:gd name="T50" fmla="*/ 7426131 w 475"/>
                <a:gd name="T51" fmla="*/ 3618618 h 552"/>
                <a:gd name="T52" fmla="*/ 11074226 w 475"/>
                <a:gd name="T53" fmla="*/ 0 h 552"/>
                <a:gd name="T54" fmla="*/ 50680259 w 475"/>
                <a:gd name="T55" fmla="*/ 0 h 552"/>
                <a:gd name="T56" fmla="*/ 50680259 w 475"/>
                <a:gd name="T57" fmla="*/ 71207247 h 552"/>
                <a:gd name="T58" fmla="*/ 11074226 w 475"/>
                <a:gd name="T59" fmla="*/ 71207247 h 552"/>
                <a:gd name="T60" fmla="*/ 7426131 w 475"/>
                <a:gd name="T61" fmla="*/ 67588630 h 552"/>
                <a:gd name="T62" fmla="*/ 17588243 w 475"/>
                <a:gd name="T63" fmla="*/ 14603167 h 552"/>
                <a:gd name="T64" fmla="*/ 17588243 w 475"/>
                <a:gd name="T65" fmla="*/ 14603167 h 552"/>
                <a:gd name="T66" fmla="*/ 13809846 w 475"/>
                <a:gd name="T67" fmla="*/ 18221785 h 552"/>
                <a:gd name="T68" fmla="*/ 3778036 w 475"/>
                <a:gd name="T69" fmla="*/ 18221785 h 552"/>
                <a:gd name="T70" fmla="*/ 0 w 475"/>
                <a:gd name="T71" fmla="*/ 14603167 h 552"/>
                <a:gd name="T72" fmla="*/ 3778036 w 475"/>
                <a:gd name="T73" fmla="*/ 10984909 h 552"/>
                <a:gd name="T74" fmla="*/ 13809846 w 475"/>
                <a:gd name="T75" fmla="*/ 10984909 h 552"/>
                <a:gd name="T76" fmla="*/ 17588243 w 475"/>
                <a:gd name="T77" fmla="*/ 14603167 h 552"/>
                <a:gd name="T78" fmla="*/ 3778036 w 475"/>
                <a:gd name="T79" fmla="*/ 31920478 h 552"/>
                <a:gd name="T80" fmla="*/ 3778036 w 475"/>
                <a:gd name="T81" fmla="*/ 31920478 h 552"/>
                <a:gd name="T82" fmla="*/ 13809846 w 475"/>
                <a:gd name="T83" fmla="*/ 31920478 h 552"/>
                <a:gd name="T84" fmla="*/ 17588243 w 475"/>
                <a:gd name="T85" fmla="*/ 35539095 h 552"/>
                <a:gd name="T86" fmla="*/ 13809846 w 475"/>
                <a:gd name="T87" fmla="*/ 39286770 h 552"/>
                <a:gd name="T88" fmla="*/ 3778036 w 475"/>
                <a:gd name="T89" fmla="*/ 39286770 h 552"/>
                <a:gd name="T90" fmla="*/ 0 w 475"/>
                <a:gd name="T91" fmla="*/ 35539095 h 552"/>
                <a:gd name="T92" fmla="*/ 3778036 w 475"/>
                <a:gd name="T93" fmla="*/ 31920478 h 552"/>
                <a:gd name="T94" fmla="*/ 3778036 w 475"/>
                <a:gd name="T95" fmla="*/ 52985462 h 552"/>
                <a:gd name="T96" fmla="*/ 3778036 w 475"/>
                <a:gd name="T97" fmla="*/ 52985462 h 552"/>
                <a:gd name="T98" fmla="*/ 13809846 w 475"/>
                <a:gd name="T99" fmla="*/ 52985462 h 552"/>
                <a:gd name="T100" fmla="*/ 17588243 w 475"/>
                <a:gd name="T101" fmla="*/ 56603721 h 552"/>
                <a:gd name="T102" fmla="*/ 13809846 w 475"/>
                <a:gd name="T103" fmla="*/ 60222338 h 552"/>
                <a:gd name="T104" fmla="*/ 3778036 w 475"/>
                <a:gd name="T105" fmla="*/ 60222338 h 552"/>
                <a:gd name="T106" fmla="*/ 0 w 475"/>
                <a:gd name="T107" fmla="*/ 56603721 h 552"/>
                <a:gd name="T108" fmla="*/ 3778036 w 475"/>
                <a:gd name="T109" fmla="*/ 52985462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grpSp>
        <p:nvGrpSpPr>
          <p:cNvPr id="18" name="组合 17"/>
          <p:cNvGrpSpPr/>
          <p:nvPr userDrawn="1"/>
        </p:nvGrpSpPr>
        <p:grpSpPr>
          <a:xfrm>
            <a:off x="7152118" y="654444"/>
            <a:ext cx="577111" cy="577112"/>
            <a:chOff x="3491880" y="1274820"/>
            <a:chExt cx="432833" cy="432834"/>
          </a:xfrm>
        </p:grpSpPr>
        <p:sp>
          <p:nvSpPr>
            <p:cNvPr id="19" name="椭圆 16"/>
            <p:cNvSpPr>
              <a:spLocks noChangeArrowheads="1"/>
            </p:cNvSpPr>
            <p:nvPr/>
          </p:nvSpPr>
          <p:spPr bwMode="auto">
            <a:xfrm>
              <a:off x="3491880" y="1274820"/>
              <a:ext cx="432833" cy="432834"/>
            </a:xfrm>
            <a:prstGeom prst="ellipse">
              <a:avLst/>
            </a:prstGeom>
            <a:solidFill>
              <a:srgbClr val="1369B2"/>
            </a:solidFill>
            <a:ln>
              <a:noFill/>
            </a:ln>
            <a:extLst>
              <a:ext uri="{91240B29-F687-4F45-9708-019B960494DF}">
                <a14:hiddenLine xmlns:a14="http://schemas.microsoft.com/office/drawing/2010/main" w="9525">
                  <a:solidFill>
                    <a:srgbClr val="000000"/>
                  </a:solidFill>
                  <a:rou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20" name="Freeform 75"/>
            <p:cNvSpPr>
              <a:spLocks noChangeArrowheads="1"/>
            </p:cNvSpPr>
            <p:nvPr/>
          </p:nvSpPr>
          <p:spPr bwMode="auto">
            <a:xfrm>
              <a:off x="3583864" y="1385879"/>
              <a:ext cx="248863" cy="210716"/>
            </a:xfrm>
            <a:custGeom>
              <a:avLst/>
              <a:gdLst>
                <a:gd name="T0" fmla="*/ 74657633 w 602"/>
                <a:gd name="T1" fmla="*/ 66362244 h 510"/>
                <a:gd name="T2" fmla="*/ 74657633 w 602"/>
                <a:gd name="T3" fmla="*/ 66362244 h 510"/>
                <a:gd name="T4" fmla="*/ 3654665 w 602"/>
                <a:gd name="T5" fmla="*/ 66362244 h 510"/>
                <a:gd name="T6" fmla="*/ 0 w 602"/>
                <a:gd name="T7" fmla="*/ 62711741 h 510"/>
                <a:gd name="T8" fmla="*/ 0 w 602"/>
                <a:gd name="T9" fmla="*/ 3650503 h 510"/>
                <a:gd name="T10" fmla="*/ 3654665 w 602"/>
                <a:gd name="T11" fmla="*/ 0 h 510"/>
                <a:gd name="T12" fmla="*/ 7308970 w 602"/>
                <a:gd name="T13" fmla="*/ 3650503 h 510"/>
                <a:gd name="T14" fmla="*/ 7308970 w 602"/>
                <a:gd name="T15" fmla="*/ 50717076 h 510"/>
                <a:gd name="T16" fmla="*/ 7308970 w 602"/>
                <a:gd name="T17" fmla="*/ 50717076 h 510"/>
                <a:gd name="T18" fmla="*/ 7308970 w 602"/>
                <a:gd name="T19" fmla="*/ 58930528 h 510"/>
                <a:gd name="T20" fmla="*/ 74657633 w 602"/>
                <a:gd name="T21" fmla="*/ 58930528 h 510"/>
                <a:gd name="T22" fmla="*/ 78442719 w 602"/>
                <a:gd name="T23" fmla="*/ 62711741 h 510"/>
                <a:gd name="T24" fmla="*/ 74657633 w 602"/>
                <a:gd name="T25" fmla="*/ 66362244 h 510"/>
                <a:gd name="T26" fmla="*/ 66434636 w 602"/>
                <a:gd name="T27" fmla="*/ 55280025 h 510"/>
                <a:gd name="T28" fmla="*/ 66434636 w 602"/>
                <a:gd name="T29" fmla="*/ 55280025 h 510"/>
                <a:gd name="T30" fmla="*/ 58995246 w 602"/>
                <a:gd name="T31" fmla="*/ 55280025 h 510"/>
                <a:gd name="T32" fmla="*/ 55340580 w 602"/>
                <a:gd name="T33" fmla="*/ 51629522 h 510"/>
                <a:gd name="T34" fmla="*/ 55340580 w 602"/>
                <a:gd name="T35" fmla="*/ 25814941 h 510"/>
                <a:gd name="T36" fmla="*/ 58995246 w 602"/>
                <a:gd name="T37" fmla="*/ 22164077 h 510"/>
                <a:gd name="T38" fmla="*/ 66434636 w 602"/>
                <a:gd name="T39" fmla="*/ 22164077 h 510"/>
                <a:gd name="T40" fmla="*/ 70089301 w 602"/>
                <a:gd name="T41" fmla="*/ 25814941 h 510"/>
                <a:gd name="T42" fmla="*/ 70089301 w 602"/>
                <a:gd name="T43" fmla="*/ 51629522 h 510"/>
                <a:gd name="T44" fmla="*/ 66434636 w 602"/>
                <a:gd name="T45" fmla="*/ 55280025 h 510"/>
                <a:gd name="T46" fmla="*/ 45159830 w 602"/>
                <a:gd name="T47" fmla="*/ 55280025 h 510"/>
                <a:gd name="T48" fmla="*/ 45159830 w 602"/>
                <a:gd name="T49" fmla="*/ 55280025 h 510"/>
                <a:gd name="T50" fmla="*/ 37850860 w 602"/>
                <a:gd name="T51" fmla="*/ 55280025 h 510"/>
                <a:gd name="T52" fmla="*/ 34065774 w 602"/>
                <a:gd name="T53" fmla="*/ 51629522 h 510"/>
                <a:gd name="T54" fmla="*/ 34065774 w 602"/>
                <a:gd name="T55" fmla="*/ 11082219 h 510"/>
                <a:gd name="T56" fmla="*/ 37850860 w 602"/>
                <a:gd name="T57" fmla="*/ 7431355 h 510"/>
                <a:gd name="T58" fmla="*/ 45159830 w 602"/>
                <a:gd name="T59" fmla="*/ 7431355 h 510"/>
                <a:gd name="T60" fmla="*/ 48814495 w 602"/>
                <a:gd name="T61" fmla="*/ 11082219 h 510"/>
                <a:gd name="T62" fmla="*/ 48814495 w 602"/>
                <a:gd name="T63" fmla="*/ 51629522 h 510"/>
                <a:gd name="T64" fmla="*/ 45159830 w 602"/>
                <a:gd name="T65" fmla="*/ 55280025 h 510"/>
                <a:gd name="T66" fmla="*/ 24929472 w 602"/>
                <a:gd name="T67" fmla="*/ 55280025 h 510"/>
                <a:gd name="T68" fmla="*/ 24929472 w 602"/>
                <a:gd name="T69" fmla="*/ 55280025 h 510"/>
                <a:gd name="T70" fmla="*/ 17489720 w 602"/>
                <a:gd name="T71" fmla="*/ 55280025 h 510"/>
                <a:gd name="T72" fmla="*/ 13835055 w 602"/>
                <a:gd name="T73" fmla="*/ 51629522 h 510"/>
                <a:gd name="T74" fmla="*/ 13835055 w 602"/>
                <a:gd name="T75" fmla="*/ 44198166 h 510"/>
                <a:gd name="T76" fmla="*/ 17489720 w 602"/>
                <a:gd name="T77" fmla="*/ 40547302 h 510"/>
                <a:gd name="T78" fmla="*/ 24929472 w 602"/>
                <a:gd name="T79" fmla="*/ 40547302 h 510"/>
                <a:gd name="T80" fmla="*/ 28583776 w 602"/>
                <a:gd name="T81" fmla="*/ 44198166 h 510"/>
                <a:gd name="T82" fmla="*/ 28583776 w 602"/>
                <a:gd name="T83" fmla="*/ 51629522 h 510"/>
                <a:gd name="T84" fmla="*/ 24929472 w 602"/>
                <a:gd name="T85" fmla="*/ 55280025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grpSp>
        <p:nvGrpSpPr>
          <p:cNvPr id="21" name="组合 20"/>
          <p:cNvGrpSpPr/>
          <p:nvPr userDrawn="1"/>
        </p:nvGrpSpPr>
        <p:grpSpPr>
          <a:xfrm>
            <a:off x="8016214" y="654444"/>
            <a:ext cx="577111" cy="577112"/>
            <a:chOff x="4139952" y="1274820"/>
            <a:chExt cx="432833" cy="432834"/>
          </a:xfrm>
        </p:grpSpPr>
        <p:sp>
          <p:nvSpPr>
            <p:cNvPr id="22" name="椭圆 16"/>
            <p:cNvSpPr>
              <a:spLocks noChangeArrowheads="1"/>
            </p:cNvSpPr>
            <p:nvPr/>
          </p:nvSpPr>
          <p:spPr bwMode="auto">
            <a:xfrm>
              <a:off x="4139952" y="1274820"/>
              <a:ext cx="432833" cy="432834"/>
            </a:xfrm>
            <a:prstGeom prst="ellipse">
              <a:avLst/>
            </a:prstGeom>
            <a:solidFill>
              <a:srgbClr val="3992DB"/>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23" name="Freeform 84"/>
            <p:cNvSpPr>
              <a:spLocks noChangeArrowheads="1"/>
            </p:cNvSpPr>
            <p:nvPr/>
          </p:nvSpPr>
          <p:spPr bwMode="auto">
            <a:xfrm>
              <a:off x="4241546" y="1366806"/>
              <a:ext cx="248863" cy="248863"/>
            </a:xfrm>
            <a:custGeom>
              <a:avLst/>
              <a:gdLst>
                <a:gd name="T0" fmla="*/ 43332858 w 602"/>
                <a:gd name="T1" fmla="*/ 34979440 h 602"/>
                <a:gd name="T2" fmla="*/ 43332858 w 602"/>
                <a:gd name="T3" fmla="*/ 34979440 h 602"/>
                <a:gd name="T4" fmla="*/ 43332858 w 602"/>
                <a:gd name="T5" fmla="*/ 0 h 602"/>
                <a:gd name="T6" fmla="*/ 78442719 w 602"/>
                <a:gd name="T7" fmla="*/ 34979440 h 602"/>
                <a:gd name="T8" fmla="*/ 43332858 w 602"/>
                <a:gd name="T9" fmla="*/ 34979440 h 602"/>
                <a:gd name="T10" fmla="*/ 36023527 w 602"/>
                <a:gd name="T11" fmla="*/ 78442719 h 602"/>
                <a:gd name="T12" fmla="*/ 36023527 w 602"/>
                <a:gd name="T13" fmla="*/ 78442719 h 602"/>
                <a:gd name="T14" fmla="*/ 0 w 602"/>
                <a:gd name="T15" fmla="*/ 42419192 h 602"/>
                <a:gd name="T16" fmla="*/ 36023527 w 602"/>
                <a:gd name="T17" fmla="*/ 7308970 h 602"/>
                <a:gd name="T18" fmla="*/ 36023527 w 602"/>
                <a:gd name="T19" fmla="*/ 42419192 h 602"/>
                <a:gd name="T20" fmla="*/ 71002968 w 602"/>
                <a:gd name="T21" fmla="*/ 42419192 h 602"/>
                <a:gd name="T22" fmla="*/ 36023527 w 602"/>
                <a:gd name="T23" fmla="*/ 78442719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2000" advTm="3000">
        <p14:flip dir="r"/>
      </p:transition>
    </mc:Choice>
    <mc:Fallback>
      <p:transition spd="slow" advTm="3000">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3_图片与标题">
    <p:spTree>
      <p:nvGrpSpPr>
        <p:cNvPr id="1" name=""/>
        <p:cNvGrpSpPr/>
        <p:nvPr/>
      </p:nvGrpSpPr>
      <p:grpSpPr>
        <a:xfrm>
          <a:off x="0" y="0"/>
          <a:ext cx="0" cy="0"/>
          <a:chOff x="0" y="0"/>
          <a:chExt cx="0" cy="0"/>
        </a:xfrm>
      </p:grpSpPr>
      <p:cxnSp>
        <p:nvCxnSpPr>
          <p:cNvPr id="8" name="直接连接符 7"/>
          <p:cNvCxnSpPr/>
          <p:nvPr userDrawn="1"/>
        </p:nvCxnSpPr>
        <p:spPr>
          <a:xfrm>
            <a:off x="984763" y="1412776"/>
            <a:ext cx="10199803"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9" name="组合 8"/>
          <p:cNvGrpSpPr/>
          <p:nvPr userDrawn="1"/>
        </p:nvGrpSpPr>
        <p:grpSpPr>
          <a:xfrm>
            <a:off x="10608501" y="654444"/>
            <a:ext cx="576064" cy="577112"/>
            <a:chOff x="6084168" y="1274820"/>
            <a:chExt cx="432048" cy="432834"/>
          </a:xfrm>
        </p:grpSpPr>
        <p:sp>
          <p:nvSpPr>
            <p:cNvPr id="10" name="椭圆 22"/>
            <p:cNvSpPr>
              <a:spLocks noChangeArrowheads="1"/>
            </p:cNvSpPr>
            <p:nvPr/>
          </p:nvSpPr>
          <p:spPr bwMode="auto">
            <a:xfrm>
              <a:off x="6084168" y="1274820"/>
              <a:ext cx="432048" cy="432834"/>
            </a:xfrm>
            <a:prstGeom prst="ellipse">
              <a:avLst/>
            </a:prstGeom>
            <a:solidFill>
              <a:srgbClr val="1369B2"/>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11" name="Freeform 59"/>
            <p:cNvSpPr>
              <a:spLocks noChangeArrowheads="1"/>
            </p:cNvSpPr>
            <p:nvPr/>
          </p:nvSpPr>
          <p:spPr bwMode="auto">
            <a:xfrm>
              <a:off x="6180302" y="1365898"/>
              <a:ext cx="239780" cy="250679"/>
            </a:xfrm>
            <a:custGeom>
              <a:avLst/>
              <a:gdLst>
                <a:gd name="T0" fmla="*/ 73627430 w 581"/>
                <a:gd name="T1" fmla="*/ 67678707 h 609"/>
                <a:gd name="T2" fmla="*/ 61659637 w 581"/>
                <a:gd name="T3" fmla="*/ 78678142 h 609"/>
                <a:gd name="T4" fmla="*/ 54244957 w 581"/>
                <a:gd name="T5" fmla="*/ 72208055 h 609"/>
                <a:gd name="T6" fmla="*/ 57106883 w 581"/>
                <a:gd name="T7" fmla="*/ 65867111 h 609"/>
                <a:gd name="T8" fmla="*/ 61659637 w 581"/>
                <a:gd name="T9" fmla="*/ 69490662 h 609"/>
                <a:gd name="T10" fmla="*/ 71806401 w 581"/>
                <a:gd name="T11" fmla="*/ 61338122 h 609"/>
                <a:gd name="T12" fmla="*/ 73627430 w 581"/>
                <a:gd name="T13" fmla="*/ 67678707 h 609"/>
                <a:gd name="T14" fmla="*/ 61659637 w 581"/>
                <a:gd name="T15" fmla="*/ 64055516 h 609"/>
                <a:gd name="T16" fmla="*/ 49691843 w 581"/>
                <a:gd name="T17" fmla="*/ 69490662 h 609"/>
                <a:gd name="T18" fmla="*/ 51513233 w 581"/>
                <a:gd name="T19" fmla="*/ 75054951 h 609"/>
                <a:gd name="T20" fmla="*/ 3772261 w 581"/>
                <a:gd name="T21" fmla="*/ 78678142 h 609"/>
                <a:gd name="T22" fmla="*/ 0 w 581"/>
                <a:gd name="T23" fmla="*/ 10999436 h 609"/>
                <a:gd name="T24" fmla="*/ 10146404 w 581"/>
                <a:gd name="T25" fmla="*/ 7246742 h 609"/>
                <a:gd name="T26" fmla="*/ 17561444 w 581"/>
                <a:gd name="T27" fmla="*/ 18246178 h 609"/>
                <a:gd name="T28" fmla="*/ 24845922 w 581"/>
                <a:gd name="T29" fmla="*/ 7246742 h 609"/>
                <a:gd name="T30" fmla="*/ 28488341 w 581"/>
                <a:gd name="T31" fmla="*/ 10999436 h 609"/>
                <a:gd name="T32" fmla="*/ 43318061 w 581"/>
                <a:gd name="T33" fmla="*/ 10999436 h 609"/>
                <a:gd name="T34" fmla="*/ 46960119 w 581"/>
                <a:gd name="T35" fmla="*/ 7246742 h 609"/>
                <a:gd name="T36" fmla="*/ 54244957 w 581"/>
                <a:gd name="T37" fmla="*/ 18246178 h 609"/>
                <a:gd name="T38" fmla="*/ 61659637 w 581"/>
                <a:gd name="T39" fmla="*/ 7246742 h 609"/>
                <a:gd name="T40" fmla="*/ 71806401 w 581"/>
                <a:gd name="T41" fmla="*/ 10999436 h 609"/>
                <a:gd name="T42" fmla="*/ 66212751 w 581"/>
                <a:gd name="T43" fmla="*/ 59526167 h 609"/>
                <a:gd name="T44" fmla="*/ 10146404 w 581"/>
                <a:gd name="T45" fmla="*/ 63149718 h 609"/>
                <a:gd name="T46" fmla="*/ 12878128 w 581"/>
                <a:gd name="T47" fmla="*/ 65867111 h 609"/>
                <a:gd name="T48" fmla="*/ 39545439 w 581"/>
                <a:gd name="T49" fmla="*/ 63149718 h 609"/>
                <a:gd name="T50" fmla="*/ 39545439 w 581"/>
                <a:gd name="T51" fmla="*/ 63149718 h 609"/>
                <a:gd name="T52" fmla="*/ 39545439 w 581"/>
                <a:gd name="T53" fmla="*/ 63149718 h 609"/>
                <a:gd name="T54" fmla="*/ 12878128 w 581"/>
                <a:gd name="T55" fmla="*/ 60431965 h 609"/>
                <a:gd name="T56" fmla="*/ 58017218 w 581"/>
                <a:gd name="T57" fmla="*/ 28339815 h 609"/>
                <a:gd name="T58" fmla="*/ 13788823 w 581"/>
                <a:gd name="T59" fmla="*/ 28339815 h 609"/>
                <a:gd name="T60" fmla="*/ 13788823 w 581"/>
                <a:gd name="T61" fmla="*/ 35715700 h 609"/>
                <a:gd name="T62" fmla="*/ 61659637 w 581"/>
                <a:gd name="T63" fmla="*/ 31963007 h 609"/>
                <a:gd name="T64" fmla="*/ 58017218 w 581"/>
                <a:gd name="T65" fmla="*/ 43868240 h 609"/>
                <a:gd name="T66" fmla="*/ 35903020 w 581"/>
                <a:gd name="T67" fmla="*/ 43868240 h 609"/>
                <a:gd name="T68" fmla="*/ 13788823 w 581"/>
                <a:gd name="T69" fmla="*/ 43868240 h 609"/>
                <a:gd name="T70" fmla="*/ 13788823 w 581"/>
                <a:gd name="T71" fmla="*/ 51244484 h 609"/>
                <a:gd name="T72" fmla="*/ 35903020 w 581"/>
                <a:gd name="T73" fmla="*/ 51244484 h 609"/>
                <a:gd name="T74" fmla="*/ 61659637 w 581"/>
                <a:gd name="T75" fmla="*/ 47491791 h 609"/>
                <a:gd name="T76" fmla="*/ 54244957 w 581"/>
                <a:gd name="T77" fmla="*/ 14622627 h 609"/>
                <a:gd name="T78" fmla="*/ 50602538 w 581"/>
                <a:gd name="T79" fmla="*/ 10999436 h 609"/>
                <a:gd name="T80" fmla="*/ 54244957 w 581"/>
                <a:gd name="T81" fmla="*/ 0 h 609"/>
                <a:gd name="T82" fmla="*/ 58017218 w 581"/>
                <a:gd name="T83" fmla="*/ 10999436 h 609"/>
                <a:gd name="T84" fmla="*/ 35903020 w 581"/>
                <a:gd name="T85" fmla="*/ 14622627 h 609"/>
                <a:gd name="T86" fmla="*/ 32260601 w 581"/>
                <a:gd name="T87" fmla="*/ 10999436 h 609"/>
                <a:gd name="T88" fmla="*/ 35903020 w 581"/>
                <a:gd name="T89" fmla="*/ 0 h 609"/>
                <a:gd name="T90" fmla="*/ 39545439 w 581"/>
                <a:gd name="T91" fmla="*/ 10999436 h 609"/>
                <a:gd name="T92" fmla="*/ 17561444 w 581"/>
                <a:gd name="T93" fmla="*/ 14622627 h 609"/>
                <a:gd name="T94" fmla="*/ 13788823 w 581"/>
                <a:gd name="T95" fmla="*/ 10999436 h 609"/>
                <a:gd name="T96" fmla="*/ 17561444 w 581"/>
                <a:gd name="T97" fmla="*/ 0 h 609"/>
                <a:gd name="T98" fmla="*/ 21203502 w 581"/>
                <a:gd name="T99" fmla="*/ 10999436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grpSp>
        <p:nvGrpSpPr>
          <p:cNvPr id="12" name="组合 11"/>
          <p:cNvGrpSpPr/>
          <p:nvPr userDrawn="1"/>
        </p:nvGrpSpPr>
        <p:grpSpPr>
          <a:xfrm>
            <a:off x="8880309" y="654969"/>
            <a:ext cx="576064" cy="576064"/>
            <a:chOff x="4788024" y="1275213"/>
            <a:chExt cx="432048" cy="432048"/>
          </a:xfrm>
        </p:grpSpPr>
        <p:sp>
          <p:nvSpPr>
            <p:cNvPr id="13" name="椭圆 65"/>
            <p:cNvSpPr>
              <a:spLocks noChangeArrowheads="1"/>
            </p:cNvSpPr>
            <p:nvPr/>
          </p:nvSpPr>
          <p:spPr bwMode="auto">
            <a:xfrm>
              <a:off x="4788024" y="1275213"/>
              <a:ext cx="432048" cy="432048"/>
            </a:xfrm>
            <a:prstGeom prst="ellipse">
              <a:avLst/>
            </a:prstGeom>
            <a:solidFill>
              <a:srgbClr val="F79600"/>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14" name="Freeform 110"/>
            <p:cNvSpPr>
              <a:spLocks noChangeArrowheads="1"/>
            </p:cNvSpPr>
            <p:nvPr/>
          </p:nvSpPr>
          <p:spPr bwMode="auto">
            <a:xfrm>
              <a:off x="4891102" y="1366806"/>
              <a:ext cx="250679" cy="248862"/>
            </a:xfrm>
            <a:custGeom>
              <a:avLst/>
              <a:gdLst>
                <a:gd name="T0" fmla="*/ 78678142 w 609"/>
                <a:gd name="T1" fmla="*/ 71002280 h 602"/>
                <a:gd name="T2" fmla="*/ 78678142 w 609"/>
                <a:gd name="T3" fmla="*/ 71002280 h 602"/>
                <a:gd name="T4" fmla="*/ 71302258 w 609"/>
                <a:gd name="T5" fmla="*/ 78441997 h 602"/>
                <a:gd name="T6" fmla="*/ 65867111 w 609"/>
                <a:gd name="T7" fmla="*/ 76614673 h 602"/>
                <a:gd name="T8" fmla="*/ 44774038 w 609"/>
                <a:gd name="T9" fmla="*/ 54426302 h 602"/>
                <a:gd name="T10" fmla="*/ 29245613 w 609"/>
                <a:gd name="T11" fmla="*/ 59125033 h 602"/>
                <a:gd name="T12" fmla="*/ 0 w 609"/>
                <a:gd name="T13" fmla="*/ 29497307 h 602"/>
                <a:gd name="T14" fmla="*/ 29245613 w 609"/>
                <a:gd name="T15" fmla="*/ 0 h 602"/>
                <a:gd name="T16" fmla="*/ 58491226 w 609"/>
                <a:gd name="T17" fmla="*/ 29497307 h 602"/>
                <a:gd name="T18" fmla="*/ 54867675 w 609"/>
                <a:gd name="T19" fmla="*/ 44376380 h 602"/>
                <a:gd name="T20" fmla="*/ 75960749 w 609"/>
                <a:gd name="T21" fmla="*/ 65520668 h 602"/>
                <a:gd name="T22" fmla="*/ 78678142 w 609"/>
                <a:gd name="T23" fmla="*/ 71002280 h 602"/>
                <a:gd name="T24" fmla="*/ 29245613 w 609"/>
                <a:gd name="T25" fmla="*/ 7439717 h 602"/>
                <a:gd name="T26" fmla="*/ 29245613 w 609"/>
                <a:gd name="T27" fmla="*/ 7439717 h 602"/>
                <a:gd name="T28" fmla="*/ 7246742 w 609"/>
                <a:gd name="T29" fmla="*/ 29497307 h 602"/>
                <a:gd name="T30" fmla="*/ 29245613 w 609"/>
                <a:gd name="T31" fmla="*/ 51685677 h 602"/>
                <a:gd name="T32" fmla="*/ 51244484 w 609"/>
                <a:gd name="T33" fmla="*/ 29497307 h 602"/>
                <a:gd name="T34" fmla="*/ 29245613 w 609"/>
                <a:gd name="T35" fmla="*/ 7439717 h 602"/>
                <a:gd name="T36" fmla="*/ 42056644 w 609"/>
                <a:gd name="T37" fmla="*/ 33282375 h 602"/>
                <a:gd name="T38" fmla="*/ 42056644 w 609"/>
                <a:gd name="T39" fmla="*/ 33282375 h 602"/>
                <a:gd name="T40" fmla="*/ 32868804 w 609"/>
                <a:gd name="T41" fmla="*/ 33282375 h 602"/>
                <a:gd name="T42" fmla="*/ 32868804 w 609"/>
                <a:gd name="T43" fmla="*/ 41504973 h 602"/>
                <a:gd name="T44" fmla="*/ 29245613 w 609"/>
                <a:gd name="T45" fmla="*/ 45290042 h 602"/>
                <a:gd name="T46" fmla="*/ 25622062 w 609"/>
                <a:gd name="T47" fmla="*/ 41504973 h 602"/>
                <a:gd name="T48" fmla="*/ 25622062 w 609"/>
                <a:gd name="T49" fmla="*/ 33282375 h 602"/>
                <a:gd name="T50" fmla="*/ 17340380 w 609"/>
                <a:gd name="T51" fmla="*/ 33282375 h 602"/>
                <a:gd name="T52" fmla="*/ 13716829 w 609"/>
                <a:gd name="T53" fmla="*/ 29497307 h 602"/>
                <a:gd name="T54" fmla="*/ 17340380 w 609"/>
                <a:gd name="T55" fmla="*/ 25842658 h 602"/>
                <a:gd name="T56" fmla="*/ 25622062 w 609"/>
                <a:gd name="T57" fmla="*/ 25842658 h 602"/>
                <a:gd name="T58" fmla="*/ 25622062 w 609"/>
                <a:gd name="T59" fmla="*/ 16575978 h 602"/>
                <a:gd name="T60" fmla="*/ 29245613 w 609"/>
                <a:gd name="T61" fmla="*/ 12921329 h 602"/>
                <a:gd name="T62" fmla="*/ 32868804 w 609"/>
                <a:gd name="T63" fmla="*/ 16575978 h 602"/>
                <a:gd name="T64" fmla="*/ 32868804 w 609"/>
                <a:gd name="T65" fmla="*/ 25842658 h 602"/>
                <a:gd name="T66" fmla="*/ 42056644 w 609"/>
                <a:gd name="T67" fmla="*/ 25842658 h 602"/>
                <a:gd name="T68" fmla="*/ 45679835 w 609"/>
                <a:gd name="T69" fmla="*/ 29497307 h 602"/>
                <a:gd name="T70" fmla="*/ 42056644 w 609"/>
                <a:gd name="T71" fmla="*/ 33282375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grpSp>
        <p:nvGrpSpPr>
          <p:cNvPr id="15" name="组合 14"/>
          <p:cNvGrpSpPr/>
          <p:nvPr userDrawn="1"/>
        </p:nvGrpSpPr>
        <p:grpSpPr>
          <a:xfrm>
            <a:off x="9744405" y="654444"/>
            <a:ext cx="577111" cy="577112"/>
            <a:chOff x="5436096" y="1274820"/>
            <a:chExt cx="432833" cy="432834"/>
          </a:xfrm>
        </p:grpSpPr>
        <p:sp>
          <p:nvSpPr>
            <p:cNvPr id="16" name="椭圆 16"/>
            <p:cNvSpPr>
              <a:spLocks noChangeArrowheads="1"/>
            </p:cNvSpPr>
            <p:nvPr/>
          </p:nvSpPr>
          <p:spPr bwMode="auto">
            <a:xfrm>
              <a:off x="5436096" y="1274820"/>
              <a:ext cx="432833" cy="432834"/>
            </a:xfrm>
            <a:prstGeom prst="ellipse">
              <a:avLst/>
            </a:pr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17" name="Freeform 16"/>
            <p:cNvSpPr>
              <a:spLocks noChangeArrowheads="1"/>
            </p:cNvSpPr>
            <p:nvPr/>
          </p:nvSpPr>
          <p:spPr bwMode="auto">
            <a:xfrm>
              <a:off x="5554420" y="1377705"/>
              <a:ext cx="196183" cy="227065"/>
            </a:xfrm>
            <a:custGeom>
              <a:avLst/>
              <a:gdLst>
                <a:gd name="T0" fmla="*/ 58106390 w 475"/>
                <a:gd name="T1" fmla="*/ 71207247 h 552"/>
                <a:gd name="T2" fmla="*/ 58106390 w 475"/>
                <a:gd name="T3" fmla="*/ 71207247 h 552"/>
                <a:gd name="T4" fmla="*/ 54327993 w 475"/>
                <a:gd name="T5" fmla="*/ 71207247 h 552"/>
                <a:gd name="T6" fmla="*/ 54327993 w 475"/>
                <a:gd name="T7" fmla="*/ 0 h 552"/>
                <a:gd name="T8" fmla="*/ 58106390 w 475"/>
                <a:gd name="T9" fmla="*/ 0 h 552"/>
                <a:gd name="T10" fmla="*/ 61754124 w 475"/>
                <a:gd name="T11" fmla="*/ 3618618 h 552"/>
                <a:gd name="T12" fmla="*/ 61754124 w 475"/>
                <a:gd name="T13" fmla="*/ 67588630 h 552"/>
                <a:gd name="T14" fmla="*/ 58106390 w 475"/>
                <a:gd name="T15" fmla="*/ 71207247 h 552"/>
                <a:gd name="T16" fmla="*/ 7426131 w 475"/>
                <a:gd name="T17" fmla="*/ 67588630 h 552"/>
                <a:gd name="T18" fmla="*/ 7426131 w 475"/>
                <a:gd name="T19" fmla="*/ 67588630 h 552"/>
                <a:gd name="T20" fmla="*/ 7426131 w 475"/>
                <a:gd name="T21" fmla="*/ 63970012 h 552"/>
                <a:gd name="T22" fmla="*/ 13809846 w 475"/>
                <a:gd name="T23" fmla="*/ 63970012 h 552"/>
                <a:gd name="T24" fmla="*/ 21235977 w 475"/>
                <a:gd name="T25" fmla="*/ 56603721 h 552"/>
                <a:gd name="T26" fmla="*/ 13809846 w 475"/>
                <a:gd name="T27" fmla="*/ 49237429 h 552"/>
                <a:gd name="T28" fmla="*/ 7426131 w 475"/>
                <a:gd name="T29" fmla="*/ 49237429 h 552"/>
                <a:gd name="T30" fmla="*/ 7426131 w 475"/>
                <a:gd name="T31" fmla="*/ 42905028 h 552"/>
                <a:gd name="T32" fmla="*/ 13809846 w 475"/>
                <a:gd name="T33" fmla="*/ 42905028 h 552"/>
                <a:gd name="T34" fmla="*/ 21235977 w 475"/>
                <a:gd name="T35" fmla="*/ 35539095 h 552"/>
                <a:gd name="T36" fmla="*/ 13809846 w 475"/>
                <a:gd name="T37" fmla="*/ 28301860 h 552"/>
                <a:gd name="T38" fmla="*/ 7426131 w 475"/>
                <a:gd name="T39" fmla="*/ 28301860 h 552"/>
                <a:gd name="T40" fmla="*/ 7426131 w 475"/>
                <a:gd name="T41" fmla="*/ 21840403 h 552"/>
                <a:gd name="T42" fmla="*/ 13809846 w 475"/>
                <a:gd name="T43" fmla="*/ 21840403 h 552"/>
                <a:gd name="T44" fmla="*/ 21235977 w 475"/>
                <a:gd name="T45" fmla="*/ 14603167 h 552"/>
                <a:gd name="T46" fmla="*/ 13809846 w 475"/>
                <a:gd name="T47" fmla="*/ 7236876 h 552"/>
                <a:gd name="T48" fmla="*/ 7426131 w 475"/>
                <a:gd name="T49" fmla="*/ 7236876 h 552"/>
                <a:gd name="T50" fmla="*/ 7426131 w 475"/>
                <a:gd name="T51" fmla="*/ 3618618 h 552"/>
                <a:gd name="T52" fmla="*/ 11074226 w 475"/>
                <a:gd name="T53" fmla="*/ 0 h 552"/>
                <a:gd name="T54" fmla="*/ 50680259 w 475"/>
                <a:gd name="T55" fmla="*/ 0 h 552"/>
                <a:gd name="T56" fmla="*/ 50680259 w 475"/>
                <a:gd name="T57" fmla="*/ 71207247 h 552"/>
                <a:gd name="T58" fmla="*/ 11074226 w 475"/>
                <a:gd name="T59" fmla="*/ 71207247 h 552"/>
                <a:gd name="T60" fmla="*/ 7426131 w 475"/>
                <a:gd name="T61" fmla="*/ 67588630 h 552"/>
                <a:gd name="T62" fmla="*/ 17588243 w 475"/>
                <a:gd name="T63" fmla="*/ 14603167 h 552"/>
                <a:gd name="T64" fmla="*/ 17588243 w 475"/>
                <a:gd name="T65" fmla="*/ 14603167 h 552"/>
                <a:gd name="T66" fmla="*/ 13809846 w 475"/>
                <a:gd name="T67" fmla="*/ 18221785 h 552"/>
                <a:gd name="T68" fmla="*/ 3778036 w 475"/>
                <a:gd name="T69" fmla="*/ 18221785 h 552"/>
                <a:gd name="T70" fmla="*/ 0 w 475"/>
                <a:gd name="T71" fmla="*/ 14603167 h 552"/>
                <a:gd name="T72" fmla="*/ 3778036 w 475"/>
                <a:gd name="T73" fmla="*/ 10984909 h 552"/>
                <a:gd name="T74" fmla="*/ 13809846 w 475"/>
                <a:gd name="T75" fmla="*/ 10984909 h 552"/>
                <a:gd name="T76" fmla="*/ 17588243 w 475"/>
                <a:gd name="T77" fmla="*/ 14603167 h 552"/>
                <a:gd name="T78" fmla="*/ 3778036 w 475"/>
                <a:gd name="T79" fmla="*/ 31920478 h 552"/>
                <a:gd name="T80" fmla="*/ 3778036 w 475"/>
                <a:gd name="T81" fmla="*/ 31920478 h 552"/>
                <a:gd name="T82" fmla="*/ 13809846 w 475"/>
                <a:gd name="T83" fmla="*/ 31920478 h 552"/>
                <a:gd name="T84" fmla="*/ 17588243 w 475"/>
                <a:gd name="T85" fmla="*/ 35539095 h 552"/>
                <a:gd name="T86" fmla="*/ 13809846 w 475"/>
                <a:gd name="T87" fmla="*/ 39286770 h 552"/>
                <a:gd name="T88" fmla="*/ 3778036 w 475"/>
                <a:gd name="T89" fmla="*/ 39286770 h 552"/>
                <a:gd name="T90" fmla="*/ 0 w 475"/>
                <a:gd name="T91" fmla="*/ 35539095 h 552"/>
                <a:gd name="T92" fmla="*/ 3778036 w 475"/>
                <a:gd name="T93" fmla="*/ 31920478 h 552"/>
                <a:gd name="T94" fmla="*/ 3778036 w 475"/>
                <a:gd name="T95" fmla="*/ 52985462 h 552"/>
                <a:gd name="T96" fmla="*/ 3778036 w 475"/>
                <a:gd name="T97" fmla="*/ 52985462 h 552"/>
                <a:gd name="T98" fmla="*/ 13809846 w 475"/>
                <a:gd name="T99" fmla="*/ 52985462 h 552"/>
                <a:gd name="T100" fmla="*/ 17588243 w 475"/>
                <a:gd name="T101" fmla="*/ 56603721 h 552"/>
                <a:gd name="T102" fmla="*/ 13809846 w 475"/>
                <a:gd name="T103" fmla="*/ 60222338 h 552"/>
                <a:gd name="T104" fmla="*/ 3778036 w 475"/>
                <a:gd name="T105" fmla="*/ 60222338 h 552"/>
                <a:gd name="T106" fmla="*/ 0 w 475"/>
                <a:gd name="T107" fmla="*/ 56603721 h 552"/>
                <a:gd name="T108" fmla="*/ 3778036 w 475"/>
                <a:gd name="T109" fmla="*/ 52985462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grpSp>
        <p:nvGrpSpPr>
          <p:cNvPr id="18" name="组合 17"/>
          <p:cNvGrpSpPr/>
          <p:nvPr userDrawn="1"/>
        </p:nvGrpSpPr>
        <p:grpSpPr>
          <a:xfrm>
            <a:off x="7152118" y="654444"/>
            <a:ext cx="577111" cy="577112"/>
            <a:chOff x="3491880" y="1274820"/>
            <a:chExt cx="432833" cy="432834"/>
          </a:xfrm>
        </p:grpSpPr>
        <p:sp>
          <p:nvSpPr>
            <p:cNvPr id="19" name="椭圆 16"/>
            <p:cNvSpPr>
              <a:spLocks noChangeArrowheads="1"/>
            </p:cNvSpPr>
            <p:nvPr/>
          </p:nvSpPr>
          <p:spPr bwMode="auto">
            <a:xfrm>
              <a:off x="3491880" y="1274820"/>
              <a:ext cx="432833" cy="432834"/>
            </a:xfrm>
            <a:prstGeom prst="ellipse">
              <a:avLst/>
            </a:prstGeom>
            <a:solidFill>
              <a:srgbClr val="1369B2"/>
            </a:solidFill>
            <a:ln>
              <a:noFill/>
            </a:ln>
            <a:extLst>
              <a:ext uri="{91240B29-F687-4F45-9708-019B960494DF}">
                <a14:hiddenLine xmlns:a14="http://schemas.microsoft.com/office/drawing/2010/main" w="9525">
                  <a:solidFill>
                    <a:srgbClr val="000000"/>
                  </a:solidFill>
                  <a:rou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20" name="Freeform 75"/>
            <p:cNvSpPr>
              <a:spLocks noChangeArrowheads="1"/>
            </p:cNvSpPr>
            <p:nvPr/>
          </p:nvSpPr>
          <p:spPr bwMode="auto">
            <a:xfrm>
              <a:off x="3583864" y="1385879"/>
              <a:ext cx="248863" cy="210716"/>
            </a:xfrm>
            <a:custGeom>
              <a:avLst/>
              <a:gdLst>
                <a:gd name="T0" fmla="*/ 74657633 w 602"/>
                <a:gd name="T1" fmla="*/ 66362244 h 510"/>
                <a:gd name="T2" fmla="*/ 74657633 w 602"/>
                <a:gd name="T3" fmla="*/ 66362244 h 510"/>
                <a:gd name="T4" fmla="*/ 3654665 w 602"/>
                <a:gd name="T5" fmla="*/ 66362244 h 510"/>
                <a:gd name="T6" fmla="*/ 0 w 602"/>
                <a:gd name="T7" fmla="*/ 62711741 h 510"/>
                <a:gd name="T8" fmla="*/ 0 w 602"/>
                <a:gd name="T9" fmla="*/ 3650503 h 510"/>
                <a:gd name="T10" fmla="*/ 3654665 w 602"/>
                <a:gd name="T11" fmla="*/ 0 h 510"/>
                <a:gd name="T12" fmla="*/ 7308970 w 602"/>
                <a:gd name="T13" fmla="*/ 3650503 h 510"/>
                <a:gd name="T14" fmla="*/ 7308970 w 602"/>
                <a:gd name="T15" fmla="*/ 50717076 h 510"/>
                <a:gd name="T16" fmla="*/ 7308970 w 602"/>
                <a:gd name="T17" fmla="*/ 50717076 h 510"/>
                <a:gd name="T18" fmla="*/ 7308970 w 602"/>
                <a:gd name="T19" fmla="*/ 58930528 h 510"/>
                <a:gd name="T20" fmla="*/ 74657633 w 602"/>
                <a:gd name="T21" fmla="*/ 58930528 h 510"/>
                <a:gd name="T22" fmla="*/ 78442719 w 602"/>
                <a:gd name="T23" fmla="*/ 62711741 h 510"/>
                <a:gd name="T24" fmla="*/ 74657633 w 602"/>
                <a:gd name="T25" fmla="*/ 66362244 h 510"/>
                <a:gd name="T26" fmla="*/ 66434636 w 602"/>
                <a:gd name="T27" fmla="*/ 55280025 h 510"/>
                <a:gd name="T28" fmla="*/ 66434636 w 602"/>
                <a:gd name="T29" fmla="*/ 55280025 h 510"/>
                <a:gd name="T30" fmla="*/ 58995246 w 602"/>
                <a:gd name="T31" fmla="*/ 55280025 h 510"/>
                <a:gd name="T32" fmla="*/ 55340580 w 602"/>
                <a:gd name="T33" fmla="*/ 51629522 h 510"/>
                <a:gd name="T34" fmla="*/ 55340580 w 602"/>
                <a:gd name="T35" fmla="*/ 25814941 h 510"/>
                <a:gd name="T36" fmla="*/ 58995246 w 602"/>
                <a:gd name="T37" fmla="*/ 22164077 h 510"/>
                <a:gd name="T38" fmla="*/ 66434636 w 602"/>
                <a:gd name="T39" fmla="*/ 22164077 h 510"/>
                <a:gd name="T40" fmla="*/ 70089301 w 602"/>
                <a:gd name="T41" fmla="*/ 25814941 h 510"/>
                <a:gd name="T42" fmla="*/ 70089301 w 602"/>
                <a:gd name="T43" fmla="*/ 51629522 h 510"/>
                <a:gd name="T44" fmla="*/ 66434636 w 602"/>
                <a:gd name="T45" fmla="*/ 55280025 h 510"/>
                <a:gd name="T46" fmla="*/ 45159830 w 602"/>
                <a:gd name="T47" fmla="*/ 55280025 h 510"/>
                <a:gd name="T48" fmla="*/ 45159830 w 602"/>
                <a:gd name="T49" fmla="*/ 55280025 h 510"/>
                <a:gd name="T50" fmla="*/ 37850860 w 602"/>
                <a:gd name="T51" fmla="*/ 55280025 h 510"/>
                <a:gd name="T52" fmla="*/ 34065774 w 602"/>
                <a:gd name="T53" fmla="*/ 51629522 h 510"/>
                <a:gd name="T54" fmla="*/ 34065774 w 602"/>
                <a:gd name="T55" fmla="*/ 11082219 h 510"/>
                <a:gd name="T56" fmla="*/ 37850860 w 602"/>
                <a:gd name="T57" fmla="*/ 7431355 h 510"/>
                <a:gd name="T58" fmla="*/ 45159830 w 602"/>
                <a:gd name="T59" fmla="*/ 7431355 h 510"/>
                <a:gd name="T60" fmla="*/ 48814495 w 602"/>
                <a:gd name="T61" fmla="*/ 11082219 h 510"/>
                <a:gd name="T62" fmla="*/ 48814495 w 602"/>
                <a:gd name="T63" fmla="*/ 51629522 h 510"/>
                <a:gd name="T64" fmla="*/ 45159830 w 602"/>
                <a:gd name="T65" fmla="*/ 55280025 h 510"/>
                <a:gd name="T66" fmla="*/ 24929472 w 602"/>
                <a:gd name="T67" fmla="*/ 55280025 h 510"/>
                <a:gd name="T68" fmla="*/ 24929472 w 602"/>
                <a:gd name="T69" fmla="*/ 55280025 h 510"/>
                <a:gd name="T70" fmla="*/ 17489720 w 602"/>
                <a:gd name="T71" fmla="*/ 55280025 h 510"/>
                <a:gd name="T72" fmla="*/ 13835055 w 602"/>
                <a:gd name="T73" fmla="*/ 51629522 h 510"/>
                <a:gd name="T74" fmla="*/ 13835055 w 602"/>
                <a:gd name="T75" fmla="*/ 44198166 h 510"/>
                <a:gd name="T76" fmla="*/ 17489720 w 602"/>
                <a:gd name="T77" fmla="*/ 40547302 h 510"/>
                <a:gd name="T78" fmla="*/ 24929472 w 602"/>
                <a:gd name="T79" fmla="*/ 40547302 h 510"/>
                <a:gd name="T80" fmla="*/ 28583776 w 602"/>
                <a:gd name="T81" fmla="*/ 44198166 h 510"/>
                <a:gd name="T82" fmla="*/ 28583776 w 602"/>
                <a:gd name="T83" fmla="*/ 51629522 h 510"/>
                <a:gd name="T84" fmla="*/ 24929472 w 602"/>
                <a:gd name="T85" fmla="*/ 55280025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grpSp>
        <p:nvGrpSpPr>
          <p:cNvPr id="21" name="组合 20"/>
          <p:cNvGrpSpPr/>
          <p:nvPr userDrawn="1"/>
        </p:nvGrpSpPr>
        <p:grpSpPr>
          <a:xfrm>
            <a:off x="8016214" y="654444"/>
            <a:ext cx="577111" cy="577112"/>
            <a:chOff x="4139952" y="1274820"/>
            <a:chExt cx="432833" cy="432834"/>
          </a:xfrm>
        </p:grpSpPr>
        <p:sp>
          <p:nvSpPr>
            <p:cNvPr id="22" name="椭圆 16"/>
            <p:cNvSpPr>
              <a:spLocks noChangeArrowheads="1"/>
            </p:cNvSpPr>
            <p:nvPr/>
          </p:nvSpPr>
          <p:spPr bwMode="auto">
            <a:xfrm>
              <a:off x="4139952" y="1274820"/>
              <a:ext cx="432833" cy="432834"/>
            </a:xfrm>
            <a:prstGeom prst="ellipse">
              <a:avLst/>
            </a:prstGeom>
            <a:solidFill>
              <a:srgbClr val="3992DB"/>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23" name="Freeform 84"/>
            <p:cNvSpPr>
              <a:spLocks noChangeArrowheads="1"/>
            </p:cNvSpPr>
            <p:nvPr/>
          </p:nvSpPr>
          <p:spPr bwMode="auto">
            <a:xfrm>
              <a:off x="4241546" y="1366806"/>
              <a:ext cx="248863" cy="248863"/>
            </a:xfrm>
            <a:custGeom>
              <a:avLst/>
              <a:gdLst>
                <a:gd name="T0" fmla="*/ 43332858 w 602"/>
                <a:gd name="T1" fmla="*/ 34979440 h 602"/>
                <a:gd name="T2" fmla="*/ 43332858 w 602"/>
                <a:gd name="T3" fmla="*/ 34979440 h 602"/>
                <a:gd name="T4" fmla="*/ 43332858 w 602"/>
                <a:gd name="T5" fmla="*/ 0 h 602"/>
                <a:gd name="T6" fmla="*/ 78442719 w 602"/>
                <a:gd name="T7" fmla="*/ 34979440 h 602"/>
                <a:gd name="T8" fmla="*/ 43332858 w 602"/>
                <a:gd name="T9" fmla="*/ 34979440 h 602"/>
                <a:gd name="T10" fmla="*/ 36023527 w 602"/>
                <a:gd name="T11" fmla="*/ 78442719 h 602"/>
                <a:gd name="T12" fmla="*/ 36023527 w 602"/>
                <a:gd name="T13" fmla="*/ 78442719 h 602"/>
                <a:gd name="T14" fmla="*/ 0 w 602"/>
                <a:gd name="T15" fmla="*/ 42419192 h 602"/>
                <a:gd name="T16" fmla="*/ 36023527 w 602"/>
                <a:gd name="T17" fmla="*/ 7308970 h 602"/>
                <a:gd name="T18" fmla="*/ 36023527 w 602"/>
                <a:gd name="T19" fmla="*/ 42419192 h 602"/>
                <a:gd name="T20" fmla="*/ 71002968 w 602"/>
                <a:gd name="T21" fmla="*/ 42419192 h 602"/>
                <a:gd name="T22" fmla="*/ 36023527 w 602"/>
                <a:gd name="T23" fmla="*/ 78442719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2000" advTm="3000">
        <p14:flip dir="r"/>
      </p:transition>
    </mc:Choice>
    <mc:Fallback>
      <p:transition spd="slow" advTm="3000">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4_图片与标题">
    <p:spTree>
      <p:nvGrpSpPr>
        <p:cNvPr id="1" name=""/>
        <p:cNvGrpSpPr/>
        <p:nvPr/>
      </p:nvGrpSpPr>
      <p:grpSpPr>
        <a:xfrm>
          <a:off x="0" y="0"/>
          <a:ext cx="0" cy="0"/>
          <a:chOff x="0" y="0"/>
          <a:chExt cx="0" cy="0"/>
        </a:xfrm>
      </p:grpSpPr>
      <p:cxnSp>
        <p:nvCxnSpPr>
          <p:cNvPr id="8" name="直接连接符 7"/>
          <p:cNvCxnSpPr/>
          <p:nvPr userDrawn="1"/>
        </p:nvCxnSpPr>
        <p:spPr>
          <a:xfrm>
            <a:off x="984763" y="1412776"/>
            <a:ext cx="10199803"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9" name="组合 8"/>
          <p:cNvGrpSpPr/>
          <p:nvPr userDrawn="1"/>
        </p:nvGrpSpPr>
        <p:grpSpPr>
          <a:xfrm>
            <a:off x="10608501" y="654444"/>
            <a:ext cx="576064" cy="577112"/>
            <a:chOff x="6084168" y="1274820"/>
            <a:chExt cx="432048" cy="432834"/>
          </a:xfrm>
        </p:grpSpPr>
        <p:sp>
          <p:nvSpPr>
            <p:cNvPr id="10" name="椭圆 22"/>
            <p:cNvSpPr>
              <a:spLocks noChangeArrowheads="1"/>
            </p:cNvSpPr>
            <p:nvPr/>
          </p:nvSpPr>
          <p:spPr bwMode="auto">
            <a:xfrm>
              <a:off x="6084168" y="1274820"/>
              <a:ext cx="432048" cy="432834"/>
            </a:xfrm>
            <a:prstGeom prst="ellipse">
              <a:avLst/>
            </a:prstGeom>
            <a:solidFill>
              <a:srgbClr val="1369B2"/>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11" name="Freeform 59"/>
            <p:cNvSpPr>
              <a:spLocks noChangeArrowheads="1"/>
            </p:cNvSpPr>
            <p:nvPr/>
          </p:nvSpPr>
          <p:spPr bwMode="auto">
            <a:xfrm>
              <a:off x="6180302" y="1365898"/>
              <a:ext cx="239780" cy="250679"/>
            </a:xfrm>
            <a:custGeom>
              <a:avLst/>
              <a:gdLst>
                <a:gd name="T0" fmla="*/ 73627430 w 581"/>
                <a:gd name="T1" fmla="*/ 67678707 h 609"/>
                <a:gd name="T2" fmla="*/ 61659637 w 581"/>
                <a:gd name="T3" fmla="*/ 78678142 h 609"/>
                <a:gd name="T4" fmla="*/ 54244957 w 581"/>
                <a:gd name="T5" fmla="*/ 72208055 h 609"/>
                <a:gd name="T6" fmla="*/ 57106883 w 581"/>
                <a:gd name="T7" fmla="*/ 65867111 h 609"/>
                <a:gd name="T8" fmla="*/ 61659637 w 581"/>
                <a:gd name="T9" fmla="*/ 69490662 h 609"/>
                <a:gd name="T10" fmla="*/ 71806401 w 581"/>
                <a:gd name="T11" fmla="*/ 61338122 h 609"/>
                <a:gd name="T12" fmla="*/ 73627430 w 581"/>
                <a:gd name="T13" fmla="*/ 67678707 h 609"/>
                <a:gd name="T14" fmla="*/ 61659637 w 581"/>
                <a:gd name="T15" fmla="*/ 64055516 h 609"/>
                <a:gd name="T16" fmla="*/ 49691843 w 581"/>
                <a:gd name="T17" fmla="*/ 69490662 h 609"/>
                <a:gd name="T18" fmla="*/ 51513233 w 581"/>
                <a:gd name="T19" fmla="*/ 75054951 h 609"/>
                <a:gd name="T20" fmla="*/ 3772261 w 581"/>
                <a:gd name="T21" fmla="*/ 78678142 h 609"/>
                <a:gd name="T22" fmla="*/ 0 w 581"/>
                <a:gd name="T23" fmla="*/ 10999436 h 609"/>
                <a:gd name="T24" fmla="*/ 10146404 w 581"/>
                <a:gd name="T25" fmla="*/ 7246742 h 609"/>
                <a:gd name="T26" fmla="*/ 17561444 w 581"/>
                <a:gd name="T27" fmla="*/ 18246178 h 609"/>
                <a:gd name="T28" fmla="*/ 24845922 w 581"/>
                <a:gd name="T29" fmla="*/ 7246742 h 609"/>
                <a:gd name="T30" fmla="*/ 28488341 w 581"/>
                <a:gd name="T31" fmla="*/ 10999436 h 609"/>
                <a:gd name="T32" fmla="*/ 43318061 w 581"/>
                <a:gd name="T33" fmla="*/ 10999436 h 609"/>
                <a:gd name="T34" fmla="*/ 46960119 w 581"/>
                <a:gd name="T35" fmla="*/ 7246742 h 609"/>
                <a:gd name="T36" fmla="*/ 54244957 w 581"/>
                <a:gd name="T37" fmla="*/ 18246178 h 609"/>
                <a:gd name="T38" fmla="*/ 61659637 w 581"/>
                <a:gd name="T39" fmla="*/ 7246742 h 609"/>
                <a:gd name="T40" fmla="*/ 71806401 w 581"/>
                <a:gd name="T41" fmla="*/ 10999436 h 609"/>
                <a:gd name="T42" fmla="*/ 66212751 w 581"/>
                <a:gd name="T43" fmla="*/ 59526167 h 609"/>
                <a:gd name="T44" fmla="*/ 10146404 w 581"/>
                <a:gd name="T45" fmla="*/ 63149718 h 609"/>
                <a:gd name="T46" fmla="*/ 12878128 w 581"/>
                <a:gd name="T47" fmla="*/ 65867111 h 609"/>
                <a:gd name="T48" fmla="*/ 39545439 w 581"/>
                <a:gd name="T49" fmla="*/ 63149718 h 609"/>
                <a:gd name="T50" fmla="*/ 39545439 w 581"/>
                <a:gd name="T51" fmla="*/ 63149718 h 609"/>
                <a:gd name="T52" fmla="*/ 39545439 w 581"/>
                <a:gd name="T53" fmla="*/ 63149718 h 609"/>
                <a:gd name="T54" fmla="*/ 12878128 w 581"/>
                <a:gd name="T55" fmla="*/ 60431965 h 609"/>
                <a:gd name="T56" fmla="*/ 58017218 w 581"/>
                <a:gd name="T57" fmla="*/ 28339815 h 609"/>
                <a:gd name="T58" fmla="*/ 13788823 w 581"/>
                <a:gd name="T59" fmla="*/ 28339815 h 609"/>
                <a:gd name="T60" fmla="*/ 13788823 w 581"/>
                <a:gd name="T61" fmla="*/ 35715700 h 609"/>
                <a:gd name="T62" fmla="*/ 61659637 w 581"/>
                <a:gd name="T63" fmla="*/ 31963007 h 609"/>
                <a:gd name="T64" fmla="*/ 58017218 w 581"/>
                <a:gd name="T65" fmla="*/ 43868240 h 609"/>
                <a:gd name="T66" fmla="*/ 35903020 w 581"/>
                <a:gd name="T67" fmla="*/ 43868240 h 609"/>
                <a:gd name="T68" fmla="*/ 13788823 w 581"/>
                <a:gd name="T69" fmla="*/ 43868240 h 609"/>
                <a:gd name="T70" fmla="*/ 13788823 w 581"/>
                <a:gd name="T71" fmla="*/ 51244484 h 609"/>
                <a:gd name="T72" fmla="*/ 35903020 w 581"/>
                <a:gd name="T73" fmla="*/ 51244484 h 609"/>
                <a:gd name="T74" fmla="*/ 61659637 w 581"/>
                <a:gd name="T75" fmla="*/ 47491791 h 609"/>
                <a:gd name="T76" fmla="*/ 54244957 w 581"/>
                <a:gd name="T77" fmla="*/ 14622627 h 609"/>
                <a:gd name="T78" fmla="*/ 50602538 w 581"/>
                <a:gd name="T79" fmla="*/ 10999436 h 609"/>
                <a:gd name="T80" fmla="*/ 54244957 w 581"/>
                <a:gd name="T81" fmla="*/ 0 h 609"/>
                <a:gd name="T82" fmla="*/ 58017218 w 581"/>
                <a:gd name="T83" fmla="*/ 10999436 h 609"/>
                <a:gd name="T84" fmla="*/ 35903020 w 581"/>
                <a:gd name="T85" fmla="*/ 14622627 h 609"/>
                <a:gd name="T86" fmla="*/ 32260601 w 581"/>
                <a:gd name="T87" fmla="*/ 10999436 h 609"/>
                <a:gd name="T88" fmla="*/ 35903020 w 581"/>
                <a:gd name="T89" fmla="*/ 0 h 609"/>
                <a:gd name="T90" fmla="*/ 39545439 w 581"/>
                <a:gd name="T91" fmla="*/ 10999436 h 609"/>
                <a:gd name="T92" fmla="*/ 17561444 w 581"/>
                <a:gd name="T93" fmla="*/ 14622627 h 609"/>
                <a:gd name="T94" fmla="*/ 13788823 w 581"/>
                <a:gd name="T95" fmla="*/ 10999436 h 609"/>
                <a:gd name="T96" fmla="*/ 17561444 w 581"/>
                <a:gd name="T97" fmla="*/ 0 h 609"/>
                <a:gd name="T98" fmla="*/ 21203502 w 581"/>
                <a:gd name="T99" fmla="*/ 10999436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grpSp>
        <p:nvGrpSpPr>
          <p:cNvPr id="12" name="组合 11"/>
          <p:cNvGrpSpPr/>
          <p:nvPr userDrawn="1"/>
        </p:nvGrpSpPr>
        <p:grpSpPr>
          <a:xfrm>
            <a:off x="8880309" y="654969"/>
            <a:ext cx="576064" cy="576064"/>
            <a:chOff x="4788024" y="1275213"/>
            <a:chExt cx="432048" cy="432048"/>
          </a:xfrm>
        </p:grpSpPr>
        <p:sp>
          <p:nvSpPr>
            <p:cNvPr id="13" name="椭圆 65"/>
            <p:cNvSpPr>
              <a:spLocks noChangeArrowheads="1"/>
            </p:cNvSpPr>
            <p:nvPr/>
          </p:nvSpPr>
          <p:spPr bwMode="auto">
            <a:xfrm>
              <a:off x="4788024" y="1275213"/>
              <a:ext cx="432048" cy="432048"/>
            </a:xfrm>
            <a:prstGeom prst="ellipse">
              <a:avLst/>
            </a:prstGeom>
            <a:solidFill>
              <a:srgbClr val="F79600"/>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14" name="Freeform 110"/>
            <p:cNvSpPr>
              <a:spLocks noChangeArrowheads="1"/>
            </p:cNvSpPr>
            <p:nvPr/>
          </p:nvSpPr>
          <p:spPr bwMode="auto">
            <a:xfrm>
              <a:off x="4891102" y="1366806"/>
              <a:ext cx="250679" cy="248862"/>
            </a:xfrm>
            <a:custGeom>
              <a:avLst/>
              <a:gdLst>
                <a:gd name="T0" fmla="*/ 78678142 w 609"/>
                <a:gd name="T1" fmla="*/ 71002280 h 602"/>
                <a:gd name="T2" fmla="*/ 78678142 w 609"/>
                <a:gd name="T3" fmla="*/ 71002280 h 602"/>
                <a:gd name="T4" fmla="*/ 71302258 w 609"/>
                <a:gd name="T5" fmla="*/ 78441997 h 602"/>
                <a:gd name="T6" fmla="*/ 65867111 w 609"/>
                <a:gd name="T7" fmla="*/ 76614673 h 602"/>
                <a:gd name="T8" fmla="*/ 44774038 w 609"/>
                <a:gd name="T9" fmla="*/ 54426302 h 602"/>
                <a:gd name="T10" fmla="*/ 29245613 w 609"/>
                <a:gd name="T11" fmla="*/ 59125033 h 602"/>
                <a:gd name="T12" fmla="*/ 0 w 609"/>
                <a:gd name="T13" fmla="*/ 29497307 h 602"/>
                <a:gd name="T14" fmla="*/ 29245613 w 609"/>
                <a:gd name="T15" fmla="*/ 0 h 602"/>
                <a:gd name="T16" fmla="*/ 58491226 w 609"/>
                <a:gd name="T17" fmla="*/ 29497307 h 602"/>
                <a:gd name="T18" fmla="*/ 54867675 w 609"/>
                <a:gd name="T19" fmla="*/ 44376380 h 602"/>
                <a:gd name="T20" fmla="*/ 75960749 w 609"/>
                <a:gd name="T21" fmla="*/ 65520668 h 602"/>
                <a:gd name="T22" fmla="*/ 78678142 w 609"/>
                <a:gd name="T23" fmla="*/ 71002280 h 602"/>
                <a:gd name="T24" fmla="*/ 29245613 w 609"/>
                <a:gd name="T25" fmla="*/ 7439717 h 602"/>
                <a:gd name="T26" fmla="*/ 29245613 w 609"/>
                <a:gd name="T27" fmla="*/ 7439717 h 602"/>
                <a:gd name="T28" fmla="*/ 7246742 w 609"/>
                <a:gd name="T29" fmla="*/ 29497307 h 602"/>
                <a:gd name="T30" fmla="*/ 29245613 w 609"/>
                <a:gd name="T31" fmla="*/ 51685677 h 602"/>
                <a:gd name="T32" fmla="*/ 51244484 w 609"/>
                <a:gd name="T33" fmla="*/ 29497307 h 602"/>
                <a:gd name="T34" fmla="*/ 29245613 w 609"/>
                <a:gd name="T35" fmla="*/ 7439717 h 602"/>
                <a:gd name="T36" fmla="*/ 42056644 w 609"/>
                <a:gd name="T37" fmla="*/ 33282375 h 602"/>
                <a:gd name="T38" fmla="*/ 42056644 w 609"/>
                <a:gd name="T39" fmla="*/ 33282375 h 602"/>
                <a:gd name="T40" fmla="*/ 32868804 w 609"/>
                <a:gd name="T41" fmla="*/ 33282375 h 602"/>
                <a:gd name="T42" fmla="*/ 32868804 w 609"/>
                <a:gd name="T43" fmla="*/ 41504973 h 602"/>
                <a:gd name="T44" fmla="*/ 29245613 w 609"/>
                <a:gd name="T45" fmla="*/ 45290042 h 602"/>
                <a:gd name="T46" fmla="*/ 25622062 w 609"/>
                <a:gd name="T47" fmla="*/ 41504973 h 602"/>
                <a:gd name="T48" fmla="*/ 25622062 w 609"/>
                <a:gd name="T49" fmla="*/ 33282375 h 602"/>
                <a:gd name="T50" fmla="*/ 17340380 w 609"/>
                <a:gd name="T51" fmla="*/ 33282375 h 602"/>
                <a:gd name="T52" fmla="*/ 13716829 w 609"/>
                <a:gd name="T53" fmla="*/ 29497307 h 602"/>
                <a:gd name="T54" fmla="*/ 17340380 w 609"/>
                <a:gd name="T55" fmla="*/ 25842658 h 602"/>
                <a:gd name="T56" fmla="*/ 25622062 w 609"/>
                <a:gd name="T57" fmla="*/ 25842658 h 602"/>
                <a:gd name="T58" fmla="*/ 25622062 w 609"/>
                <a:gd name="T59" fmla="*/ 16575978 h 602"/>
                <a:gd name="T60" fmla="*/ 29245613 w 609"/>
                <a:gd name="T61" fmla="*/ 12921329 h 602"/>
                <a:gd name="T62" fmla="*/ 32868804 w 609"/>
                <a:gd name="T63" fmla="*/ 16575978 h 602"/>
                <a:gd name="T64" fmla="*/ 32868804 w 609"/>
                <a:gd name="T65" fmla="*/ 25842658 h 602"/>
                <a:gd name="T66" fmla="*/ 42056644 w 609"/>
                <a:gd name="T67" fmla="*/ 25842658 h 602"/>
                <a:gd name="T68" fmla="*/ 45679835 w 609"/>
                <a:gd name="T69" fmla="*/ 29497307 h 602"/>
                <a:gd name="T70" fmla="*/ 42056644 w 609"/>
                <a:gd name="T71" fmla="*/ 33282375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grpSp>
        <p:nvGrpSpPr>
          <p:cNvPr id="15" name="组合 14"/>
          <p:cNvGrpSpPr/>
          <p:nvPr userDrawn="1"/>
        </p:nvGrpSpPr>
        <p:grpSpPr>
          <a:xfrm>
            <a:off x="9744405" y="654444"/>
            <a:ext cx="577111" cy="577112"/>
            <a:chOff x="5436096" y="1274820"/>
            <a:chExt cx="432833" cy="432834"/>
          </a:xfrm>
        </p:grpSpPr>
        <p:sp>
          <p:nvSpPr>
            <p:cNvPr id="16" name="椭圆 16"/>
            <p:cNvSpPr>
              <a:spLocks noChangeArrowheads="1"/>
            </p:cNvSpPr>
            <p:nvPr/>
          </p:nvSpPr>
          <p:spPr bwMode="auto">
            <a:xfrm>
              <a:off x="5436096" y="1274820"/>
              <a:ext cx="432833" cy="432834"/>
            </a:xfrm>
            <a:prstGeom prst="ellipse">
              <a:avLst/>
            </a:pr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17" name="Freeform 16"/>
            <p:cNvSpPr>
              <a:spLocks noChangeArrowheads="1"/>
            </p:cNvSpPr>
            <p:nvPr/>
          </p:nvSpPr>
          <p:spPr bwMode="auto">
            <a:xfrm>
              <a:off x="5554420" y="1377705"/>
              <a:ext cx="196183" cy="227065"/>
            </a:xfrm>
            <a:custGeom>
              <a:avLst/>
              <a:gdLst>
                <a:gd name="T0" fmla="*/ 58106390 w 475"/>
                <a:gd name="T1" fmla="*/ 71207247 h 552"/>
                <a:gd name="T2" fmla="*/ 58106390 w 475"/>
                <a:gd name="T3" fmla="*/ 71207247 h 552"/>
                <a:gd name="T4" fmla="*/ 54327993 w 475"/>
                <a:gd name="T5" fmla="*/ 71207247 h 552"/>
                <a:gd name="T6" fmla="*/ 54327993 w 475"/>
                <a:gd name="T7" fmla="*/ 0 h 552"/>
                <a:gd name="T8" fmla="*/ 58106390 w 475"/>
                <a:gd name="T9" fmla="*/ 0 h 552"/>
                <a:gd name="T10" fmla="*/ 61754124 w 475"/>
                <a:gd name="T11" fmla="*/ 3618618 h 552"/>
                <a:gd name="T12" fmla="*/ 61754124 w 475"/>
                <a:gd name="T13" fmla="*/ 67588630 h 552"/>
                <a:gd name="T14" fmla="*/ 58106390 w 475"/>
                <a:gd name="T15" fmla="*/ 71207247 h 552"/>
                <a:gd name="T16" fmla="*/ 7426131 w 475"/>
                <a:gd name="T17" fmla="*/ 67588630 h 552"/>
                <a:gd name="T18" fmla="*/ 7426131 w 475"/>
                <a:gd name="T19" fmla="*/ 67588630 h 552"/>
                <a:gd name="T20" fmla="*/ 7426131 w 475"/>
                <a:gd name="T21" fmla="*/ 63970012 h 552"/>
                <a:gd name="T22" fmla="*/ 13809846 w 475"/>
                <a:gd name="T23" fmla="*/ 63970012 h 552"/>
                <a:gd name="T24" fmla="*/ 21235977 w 475"/>
                <a:gd name="T25" fmla="*/ 56603721 h 552"/>
                <a:gd name="T26" fmla="*/ 13809846 w 475"/>
                <a:gd name="T27" fmla="*/ 49237429 h 552"/>
                <a:gd name="T28" fmla="*/ 7426131 w 475"/>
                <a:gd name="T29" fmla="*/ 49237429 h 552"/>
                <a:gd name="T30" fmla="*/ 7426131 w 475"/>
                <a:gd name="T31" fmla="*/ 42905028 h 552"/>
                <a:gd name="T32" fmla="*/ 13809846 w 475"/>
                <a:gd name="T33" fmla="*/ 42905028 h 552"/>
                <a:gd name="T34" fmla="*/ 21235977 w 475"/>
                <a:gd name="T35" fmla="*/ 35539095 h 552"/>
                <a:gd name="T36" fmla="*/ 13809846 w 475"/>
                <a:gd name="T37" fmla="*/ 28301860 h 552"/>
                <a:gd name="T38" fmla="*/ 7426131 w 475"/>
                <a:gd name="T39" fmla="*/ 28301860 h 552"/>
                <a:gd name="T40" fmla="*/ 7426131 w 475"/>
                <a:gd name="T41" fmla="*/ 21840403 h 552"/>
                <a:gd name="T42" fmla="*/ 13809846 w 475"/>
                <a:gd name="T43" fmla="*/ 21840403 h 552"/>
                <a:gd name="T44" fmla="*/ 21235977 w 475"/>
                <a:gd name="T45" fmla="*/ 14603167 h 552"/>
                <a:gd name="T46" fmla="*/ 13809846 w 475"/>
                <a:gd name="T47" fmla="*/ 7236876 h 552"/>
                <a:gd name="T48" fmla="*/ 7426131 w 475"/>
                <a:gd name="T49" fmla="*/ 7236876 h 552"/>
                <a:gd name="T50" fmla="*/ 7426131 w 475"/>
                <a:gd name="T51" fmla="*/ 3618618 h 552"/>
                <a:gd name="T52" fmla="*/ 11074226 w 475"/>
                <a:gd name="T53" fmla="*/ 0 h 552"/>
                <a:gd name="T54" fmla="*/ 50680259 w 475"/>
                <a:gd name="T55" fmla="*/ 0 h 552"/>
                <a:gd name="T56" fmla="*/ 50680259 w 475"/>
                <a:gd name="T57" fmla="*/ 71207247 h 552"/>
                <a:gd name="T58" fmla="*/ 11074226 w 475"/>
                <a:gd name="T59" fmla="*/ 71207247 h 552"/>
                <a:gd name="T60" fmla="*/ 7426131 w 475"/>
                <a:gd name="T61" fmla="*/ 67588630 h 552"/>
                <a:gd name="T62" fmla="*/ 17588243 w 475"/>
                <a:gd name="T63" fmla="*/ 14603167 h 552"/>
                <a:gd name="T64" fmla="*/ 17588243 w 475"/>
                <a:gd name="T65" fmla="*/ 14603167 h 552"/>
                <a:gd name="T66" fmla="*/ 13809846 w 475"/>
                <a:gd name="T67" fmla="*/ 18221785 h 552"/>
                <a:gd name="T68" fmla="*/ 3778036 w 475"/>
                <a:gd name="T69" fmla="*/ 18221785 h 552"/>
                <a:gd name="T70" fmla="*/ 0 w 475"/>
                <a:gd name="T71" fmla="*/ 14603167 h 552"/>
                <a:gd name="T72" fmla="*/ 3778036 w 475"/>
                <a:gd name="T73" fmla="*/ 10984909 h 552"/>
                <a:gd name="T74" fmla="*/ 13809846 w 475"/>
                <a:gd name="T75" fmla="*/ 10984909 h 552"/>
                <a:gd name="T76" fmla="*/ 17588243 w 475"/>
                <a:gd name="T77" fmla="*/ 14603167 h 552"/>
                <a:gd name="T78" fmla="*/ 3778036 w 475"/>
                <a:gd name="T79" fmla="*/ 31920478 h 552"/>
                <a:gd name="T80" fmla="*/ 3778036 w 475"/>
                <a:gd name="T81" fmla="*/ 31920478 h 552"/>
                <a:gd name="T82" fmla="*/ 13809846 w 475"/>
                <a:gd name="T83" fmla="*/ 31920478 h 552"/>
                <a:gd name="T84" fmla="*/ 17588243 w 475"/>
                <a:gd name="T85" fmla="*/ 35539095 h 552"/>
                <a:gd name="T86" fmla="*/ 13809846 w 475"/>
                <a:gd name="T87" fmla="*/ 39286770 h 552"/>
                <a:gd name="T88" fmla="*/ 3778036 w 475"/>
                <a:gd name="T89" fmla="*/ 39286770 h 552"/>
                <a:gd name="T90" fmla="*/ 0 w 475"/>
                <a:gd name="T91" fmla="*/ 35539095 h 552"/>
                <a:gd name="T92" fmla="*/ 3778036 w 475"/>
                <a:gd name="T93" fmla="*/ 31920478 h 552"/>
                <a:gd name="T94" fmla="*/ 3778036 w 475"/>
                <a:gd name="T95" fmla="*/ 52985462 h 552"/>
                <a:gd name="T96" fmla="*/ 3778036 w 475"/>
                <a:gd name="T97" fmla="*/ 52985462 h 552"/>
                <a:gd name="T98" fmla="*/ 13809846 w 475"/>
                <a:gd name="T99" fmla="*/ 52985462 h 552"/>
                <a:gd name="T100" fmla="*/ 17588243 w 475"/>
                <a:gd name="T101" fmla="*/ 56603721 h 552"/>
                <a:gd name="T102" fmla="*/ 13809846 w 475"/>
                <a:gd name="T103" fmla="*/ 60222338 h 552"/>
                <a:gd name="T104" fmla="*/ 3778036 w 475"/>
                <a:gd name="T105" fmla="*/ 60222338 h 552"/>
                <a:gd name="T106" fmla="*/ 0 w 475"/>
                <a:gd name="T107" fmla="*/ 56603721 h 552"/>
                <a:gd name="T108" fmla="*/ 3778036 w 475"/>
                <a:gd name="T109" fmla="*/ 52985462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grpSp>
        <p:nvGrpSpPr>
          <p:cNvPr id="18" name="组合 17"/>
          <p:cNvGrpSpPr/>
          <p:nvPr userDrawn="1"/>
        </p:nvGrpSpPr>
        <p:grpSpPr>
          <a:xfrm>
            <a:off x="7152118" y="654444"/>
            <a:ext cx="577111" cy="577112"/>
            <a:chOff x="3491880" y="1274820"/>
            <a:chExt cx="432833" cy="432834"/>
          </a:xfrm>
        </p:grpSpPr>
        <p:sp>
          <p:nvSpPr>
            <p:cNvPr id="19" name="椭圆 16"/>
            <p:cNvSpPr>
              <a:spLocks noChangeArrowheads="1"/>
            </p:cNvSpPr>
            <p:nvPr/>
          </p:nvSpPr>
          <p:spPr bwMode="auto">
            <a:xfrm>
              <a:off x="3491880" y="1274820"/>
              <a:ext cx="432833" cy="432834"/>
            </a:xfrm>
            <a:prstGeom prst="ellipse">
              <a:avLst/>
            </a:prstGeom>
            <a:solidFill>
              <a:srgbClr val="1369B2"/>
            </a:solidFill>
            <a:ln>
              <a:noFill/>
            </a:ln>
            <a:extLst>
              <a:ext uri="{91240B29-F687-4F45-9708-019B960494DF}">
                <a14:hiddenLine xmlns:a14="http://schemas.microsoft.com/office/drawing/2010/main" w="9525">
                  <a:solidFill>
                    <a:srgbClr val="000000"/>
                  </a:solidFill>
                  <a:rou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20" name="Freeform 75"/>
            <p:cNvSpPr>
              <a:spLocks noChangeArrowheads="1"/>
            </p:cNvSpPr>
            <p:nvPr/>
          </p:nvSpPr>
          <p:spPr bwMode="auto">
            <a:xfrm>
              <a:off x="3583864" y="1385879"/>
              <a:ext cx="248863" cy="210716"/>
            </a:xfrm>
            <a:custGeom>
              <a:avLst/>
              <a:gdLst>
                <a:gd name="T0" fmla="*/ 74657633 w 602"/>
                <a:gd name="T1" fmla="*/ 66362244 h 510"/>
                <a:gd name="T2" fmla="*/ 74657633 w 602"/>
                <a:gd name="T3" fmla="*/ 66362244 h 510"/>
                <a:gd name="T4" fmla="*/ 3654665 w 602"/>
                <a:gd name="T5" fmla="*/ 66362244 h 510"/>
                <a:gd name="T6" fmla="*/ 0 w 602"/>
                <a:gd name="T7" fmla="*/ 62711741 h 510"/>
                <a:gd name="T8" fmla="*/ 0 w 602"/>
                <a:gd name="T9" fmla="*/ 3650503 h 510"/>
                <a:gd name="T10" fmla="*/ 3654665 w 602"/>
                <a:gd name="T11" fmla="*/ 0 h 510"/>
                <a:gd name="T12" fmla="*/ 7308970 w 602"/>
                <a:gd name="T13" fmla="*/ 3650503 h 510"/>
                <a:gd name="T14" fmla="*/ 7308970 w 602"/>
                <a:gd name="T15" fmla="*/ 50717076 h 510"/>
                <a:gd name="T16" fmla="*/ 7308970 w 602"/>
                <a:gd name="T17" fmla="*/ 50717076 h 510"/>
                <a:gd name="T18" fmla="*/ 7308970 w 602"/>
                <a:gd name="T19" fmla="*/ 58930528 h 510"/>
                <a:gd name="T20" fmla="*/ 74657633 w 602"/>
                <a:gd name="T21" fmla="*/ 58930528 h 510"/>
                <a:gd name="T22" fmla="*/ 78442719 w 602"/>
                <a:gd name="T23" fmla="*/ 62711741 h 510"/>
                <a:gd name="T24" fmla="*/ 74657633 w 602"/>
                <a:gd name="T25" fmla="*/ 66362244 h 510"/>
                <a:gd name="T26" fmla="*/ 66434636 w 602"/>
                <a:gd name="T27" fmla="*/ 55280025 h 510"/>
                <a:gd name="T28" fmla="*/ 66434636 w 602"/>
                <a:gd name="T29" fmla="*/ 55280025 h 510"/>
                <a:gd name="T30" fmla="*/ 58995246 w 602"/>
                <a:gd name="T31" fmla="*/ 55280025 h 510"/>
                <a:gd name="T32" fmla="*/ 55340580 w 602"/>
                <a:gd name="T33" fmla="*/ 51629522 h 510"/>
                <a:gd name="T34" fmla="*/ 55340580 w 602"/>
                <a:gd name="T35" fmla="*/ 25814941 h 510"/>
                <a:gd name="T36" fmla="*/ 58995246 w 602"/>
                <a:gd name="T37" fmla="*/ 22164077 h 510"/>
                <a:gd name="T38" fmla="*/ 66434636 w 602"/>
                <a:gd name="T39" fmla="*/ 22164077 h 510"/>
                <a:gd name="T40" fmla="*/ 70089301 w 602"/>
                <a:gd name="T41" fmla="*/ 25814941 h 510"/>
                <a:gd name="T42" fmla="*/ 70089301 w 602"/>
                <a:gd name="T43" fmla="*/ 51629522 h 510"/>
                <a:gd name="T44" fmla="*/ 66434636 w 602"/>
                <a:gd name="T45" fmla="*/ 55280025 h 510"/>
                <a:gd name="T46" fmla="*/ 45159830 w 602"/>
                <a:gd name="T47" fmla="*/ 55280025 h 510"/>
                <a:gd name="T48" fmla="*/ 45159830 w 602"/>
                <a:gd name="T49" fmla="*/ 55280025 h 510"/>
                <a:gd name="T50" fmla="*/ 37850860 w 602"/>
                <a:gd name="T51" fmla="*/ 55280025 h 510"/>
                <a:gd name="T52" fmla="*/ 34065774 w 602"/>
                <a:gd name="T53" fmla="*/ 51629522 h 510"/>
                <a:gd name="T54" fmla="*/ 34065774 w 602"/>
                <a:gd name="T55" fmla="*/ 11082219 h 510"/>
                <a:gd name="T56" fmla="*/ 37850860 w 602"/>
                <a:gd name="T57" fmla="*/ 7431355 h 510"/>
                <a:gd name="T58" fmla="*/ 45159830 w 602"/>
                <a:gd name="T59" fmla="*/ 7431355 h 510"/>
                <a:gd name="T60" fmla="*/ 48814495 w 602"/>
                <a:gd name="T61" fmla="*/ 11082219 h 510"/>
                <a:gd name="T62" fmla="*/ 48814495 w 602"/>
                <a:gd name="T63" fmla="*/ 51629522 h 510"/>
                <a:gd name="T64" fmla="*/ 45159830 w 602"/>
                <a:gd name="T65" fmla="*/ 55280025 h 510"/>
                <a:gd name="T66" fmla="*/ 24929472 w 602"/>
                <a:gd name="T67" fmla="*/ 55280025 h 510"/>
                <a:gd name="T68" fmla="*/ 24929472 w 602"/>
                <a:gd name="T69" fmla="*/ 55280025 h 510"/>
                <a:gd name="T70" fmla="*/ 17489720 w 602"/>
                <a:gd name="T71" fmla="*/ 55280025 h 510"/>
                <a:gd name="T72" fmla="*/ 13835055 w 602"/>
                <a:gd name="T73" fmla="*/ 51629522 h 510"/>
                <a:gd name="T74" fmla="*/ 13835055 w 602"/>
                <a:gd name="T75" fmla="*/ 44198166 h 510"/>
                <a:gd name="T76" fmla="*/ 17489720 w 602"/>
                <a:gd name="T77" fmla="*/ 40547302 h 510"/>
                <a:gd name="T78" fmla="*/ 24929472 w 602"/>
                <a:gd name="T79" fmla="*/ 40547302 h 510"/>
                <a:gd name="T80" fmla="*/ 28583776 w 602"/>
                <a:gd name="T81" fmla="*/ 44198166 h 510"/>
                <a:gd name="T82" fmla="*/ 28583776 w 602"/>
                <a:gd name="T83" fmla="*/ 51629522 h 510"/>
                <a:gd name="T84" fmla="*/ 24929472 w 602"/>
                <a:gd name="T85" fmla="*/ 55280025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grpSp>
        <p:nvGrpSpPr>
          <p:cNvPr id="21" name="组合 20"/>
          <p:cNvGrpSpPr/>
          <p:nvPr userDrawn="1"/>
        </p:nvGrpSpPr>
        <p:grpSpPr>
          <a:xfrm>
            <a:off x="8016214" y="654444"/>
            <a:ext cx="577111" cy="577112"/>
            <a:chOff x="4139952" y="1274820"/>
            <a:chExt cx="432833" cy="432834"/>
          </a:xfrm>
        </p:grpSpPr>
        <p:sp>
          <p:nvSpPr>
            <p:cNvPr id="22" name="椭圆 16"/>
            <p:cNvSpPr>
              <a:spLocks noChangeArrowheads="1"/>
            </p:cNvSpPr>
            <p:nvPr/>
          </p:nvSpPr>
          <p:spPr bwMode="auto">
            <a:xfrm>
              <a:off x="4139952" y="1274820"/>
              <a:ext cx="432833" cy="432834"/>
            </a:xfrm>
            <a:prstGeom prst="ellipse">
              <a:avLst/>
            </a:prstGeom>
            <a:solidFill>
              <a:srgbClr val="3992DB"/>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23" name="Freeform 84"/>
            <p:cNvSpPr>
              <a:spLocks noChangeArrowheads="1"/>
            </p:cNvSpPr>
            <p:nvPr/>
          </p:nvSpPr>
          <p:spPr bwMode="auto">
            <a:xfrm>
              <a:off x="4241546" y="1366806"/>
              <a:ext cx="248863" cy="248863"/>
            </a:xfrm>
            <a:custGeom>
              <a:avLst/>
              <a:gdLst>
                <a:gd name="T0" fmla="*/ 43332858 w 602"/>
                <a:gd name="T1" fmla="*/ 34979440 h 602"/>
                <a:gd name="T2" fmla="*/ 43332858 w 602"/>
                <a:gd name="T3" fmla="*/ 34979440 h 602"/>
                <a:gd name="T4" fmla="*/ 43332858 w 602"/>
                <a:gd name="T5" fmla="*/ 0 h 602"/>
                <a:gd name="T6" fmla="*/ 78442719 w 602"/>
                <a:gd name="T7" fmla="*/ 34979440 h 602"/>
                <a:gd name="T8" fmla="*/ 43332858 w 602"/>
                <a:gd name="T9" fmla="*/ 34979440 h 602"/>
                <a:gd name="T10" fmla="*/ 36023527 w 602"/>
                <a:gd name="T11" fmla="*/ 78442719 h 602"/>
                <a:gd name="T12" fmla="*/ 36023527 w 602"/>
                <a:gd name="T13" fmla="*/ 78442719 h 602"/>
                <a:gd name="T14" fmla="*/ 0 w 602"/>
                <a:gd name="T15" fmla="*/ 42419192 h 602"/>
                <a:gd name="T16" fmla="*/ 36023527 w 602"/>
                <a:gd name="T17" fmla="*/ 7308970 h 602"/>
                <a:gd name="T18" fmla="*/ 36023527 w 602"/>
                <a:gd name="T19" fmla="*/ 42419192 h 602"/>
                <a:gd name="T20" fmla="*/ 71002968 w 602"/>
                <a:gd name="T21" fmla="*/ 42419192 h 602"/>
                <a:gd name="T22" fmla="*/ 36023527 w 602"/>
                <a:gd name="T23" fmla="*/ 78442719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2000" advTm="3000">
        <p14:flip dir="r"/>
      </p:transition>
    </mc:Choice>
    <mc:Fallback>
      <p:transition spd="slow" advTm="3000">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grpSp>
        <p:nvGrpSpPr>
          <p:cNvPr id="42" name="组合 41"/>
          <p:cNvGrpSpPr/>
          <p:nvPr userDrawn="1"/>
        </p:nvGrpSpPr>
        <p:grpSpPr>
          <a:xfrm>
            <a:off x="1" y="2202441"/>
            <a:ext cx="12192000" cy="2419703"/>
            <a:chOff x="170694" y="177982"/>
            <a:chExt cx="3936004" cy="781165"/>
          </a:xfrm>
        </p:grpSpPr>
        <p:sp>
          <p:nvSpPr>
            <p:cNvPr id="44" name="等腰三角形 43"/>
            <p:cNvSpPr/>
            <p:nvPr/>
          </p:nvSpPr>
          <p:spPr>
            <a:xfrm>
              <a:off x="1233863" y="177982"/>
              <a:ext cx="355284" cy="356514"/>
            </a:xfrm>
            <a:prstGeom prst="triangl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cs typeface="+mn-ea"/>
                <a:sym typeface="+mn-lt"/>
              </a:endParaRPr>
            </a:p>
          </p:txBody>
        </p:sp>
        <p:sp>
          <p:nvSpPr>
            <p:cNvPr id="45" name="等腰三角形 44"/>
            <p:cNvSpPr/>
            <p:nvPr/>
          </p:nvSpPr>
          <p:spPr>
            <a:xfrm flipV="1">
              <a:off x="200258" y="602633"/>
              <a:ext cx="355284" cy="356514"/>
            </a:xfrm>
            <a:prstGeom prst="triangl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cs typeface="+mn-ea"/>
                <a:sym typeface="+mn-lt"/>
              </a:endParaRPr>
            </a:p>
          </p:txBody>
        </p:sp>
        <p:sp>
          <p:nvSpPr>
            <p:cNvPr id="46" name="矩形 45"/>
            <p:cNvSpPr/>
            <p:nvPr/>
          </p:nvSpPr>
          <p:spPr>
            <a:xfrm>
              <a:off x="170694" y="261768"/>
              <a:ext cx="3936004" cy="61198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cs typeface="+mn-ea"/>
                <a:sym typeface="+mn-lt"/>
              </a:endParaRPr>
            </a:p>
          </p:txBody>
        </p:sp>
        <p:sp>
          <p:nvSpPr>
            <p:cNvPr id="47" name="平行四边形 46"/>
            <p:cNvSpPr/>
            <p:nvPr/>
          </p:nvSpPr>
          <p:spPr>
            <a:xfrm>
              <a:off x="376965" y="178257"/>
              <a:ext cx="1036076" cy="779005"/>
            </a:xfrm>
            <a:prstGeom prst="parallelogram">
              <a:avLst>
                <a:gd name="adj" fmla="val 48207"/>
              </a:avLst>
            </a:prstGeom>
            <a:solidFill>
              <a:srgbClr val="1369B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cs typeface="+mn-ea"/>
                <a:sym typeface="+mn-lt"/>
              </a:endParaRPr>
            </a:p>
          </p:txBody>
        </p:sp>
        <p:sp>
          <p:nvSpPr>
            <p:cNvPr id="48" name="文本框 6"/>
            <p:cNvSpPr txBox="1"/>
            <p:nvPr/>
          </p:nvSpPr>
          <p:spPr>
            <a:xfrm>
              <a:off x="619911" y="284178"/>
              <a:ext cx="650908" cy="553578"/>
            </a:xfrm>
            <a:prstGeom prst="rect">
              <a:avLst/>
            </a:prstGeom>
            <a:noFill/>
          </p:spPr>
          <p:txBody>
            <a:bodyPr wrap="square" lIns="68580" tIns="34290" rIns="68580" bIns="34290" rtlCol="0">
              <a:spAutoFit/>
            </a:bodyPr>
            <a:lstStyle/>
            <a:p>
              <a:endParaRPr lang="zh-CN" altLang="en-US" sz="10700" dirty="0">
                <a:solidFill>
                  <a:schemeClr val="bg1">
                    <a:lumMod val="95000"/>
                  </a:schemeClr>
                </a:solidFill>
                <a:latin typeface="微软雅黑" panose="020B0503020204020204" pitchFamily="34" charset="-122"/>
                <a:ea typeface="微软雅黑" panose="020B0503020204020204" pitchFamily="34" charset="-122"/>
                <a:cs typeface="+mn-ea"/>
                <a:sym typeface="+mn-lt"/>
              </a:endParaRPr>
            </a:p>
          </p:txBody>
        </p:sp>
      </p:grpSp>
      <p:grpSp>
        <p:nvGrpSpPr>
          <p:cNvPr id="7" name="组合 6"/>
          <p:cNvGrpSpPr/>
          <p:nvPr userDrawn="1"/>
        </p:nvGrpSpPr>
        <p:grpSpPr>
          <a:xfrm>
            <a:off x="7920203" y="1699760"/>
            <a:ext cx="576064" cy="577112"/>
            <a:chOff x="6084168" y="1274820"/>
            <a:chExt cx="432048" cy="432834"/>
          </a:xfrm>
        </p:grpSpPr>
        <p:sp>
          <p:nvSpPr>
            <p:cNvPr id="14" name="椭圆 22"/>
            <p:cNvSpPr>
              <a:spLocks noChangeArrowheads="1"/>
            </p:cNvSpPr>
            <p:nvPr/>
          </p:nvSpPr>
          <p:spPr bwMode="auto">
            <a:xfrm>
              <a:off x="6084168" y="1274820"/>
              <a:ext cx="432048" cy="432834"/>
            </a:xfrm>
            <a:prstGeom prst="ellipse">
              <a:avLst/>
            </a:prstGeom>
            <a:solidFill>
              <a:srgbClr val="1369B2"/>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19" name="Freeform 59"/>
            <p:cNvSpPr>
              <a:spLocks noChangeArrowheads="1"/>
            </p:cNvSpPr>
            <p:nvPr/>
          </p:nvSpPr>
          <p:spPr bwMode="auto">
            <a:xfrm>
              <a:off x="6180302" y="1365898"/>
              <a:ext cx="239780" cy="250679"/>
            </a:xfrm>
            <a:custGeom>
              <a:avLst/>
              <a:gdLst>
                <a:gd name="T0" fmla="*/ 73627430 w 581"/>
                <a:gd name="T1" fmla="*/ 67678707 h 609"/>
                <a:gd name="T2" fmla="*/ 61659637 w 581"/>
                <a:gd name="T3" fmla="*/ 78678142 h 609"/>
                <a:gd name="T4" fmla="*/ 54244957 w 581"/>
                <a:gd name="T5" fmla="*/ 72208055 h 609"/>
                <a:gd name="T6" fmla="*/ 57106883 w 581"/>
                <a:gd name="T7" fmla="*/ 65867111 h 609"/>
                <a:gd name="T8" fmla="*/ 61659637 w 581"/>
                <a:gd name="T9" fmla="*/ 69490662 h 609"/>
                <a:gd name="T10" fmla="*/ 71806401 w 581"/>
                <a:gd name="T11" fmla="*/ 61338122 h 609"/>
                <a:gd name="T12" fmla="*/ 73627430 w 581"/>
                <a:gd name="T13" fmla="*/ 67678707 h 609"/>
                <a:gd name="T14" fmla="*/ 61659637 w 581"/>
                <a:gd name="T15" fmla="*/ 64055516 h 609"/>
                <a:gd name="T16" fmla="*/ 49691843 w 581"/>
                <a:gd name="T17" fmla="*/ 69490662 h 609"/>
                <a:gd name="T18" fmla="*/ 51513233 w 581"/>
                <a:gd name="T19" fmla="*/ 75054951 h 609"/>
                <a:gd name="T20" fmla="*/ 3772261 w 581"/>
                <a:gd name="T21" fmla="*/ 78678142 h 609"/>
                <a:gd name="T22" fmla="*/ 0 w 581"/>
                <a:gd name="T23" fmla="*/ 10999436 h 609"/>
                <a:gd name="T24" fmla="*/ 10146404 w 581"/>
                <a:gd name="T25" fmla="*/ 7246742 h 609"/>
                <a:gd name="T26" fmla="*/ 17561444 w 581"/>
                <a:gd name="T27" fmla="*/ 18246178 h 609"/>
                <a:gd name="T28" fmla="*/ 24845922 w 581"/>
                <a:gd name="T29" fmla="*/ 7246742 h 609"/>
                <a:gd name="T30" fmla="*/ 28488341 w 581"/>
                <a:gd name="T31" fmla="*/ 10999436 h 609"/>
                <a:gd name="T32" fmla="*/ 43318061 w 581"/>
                <a:gd name="T33" fmla="*/ 10999436 h 609"/>
                <a:gd name="T34" fmla="*/ 46960119 w 581"/>
                <a:gd name="T35" fmla="*/ 7246742 h 609"/>
                <a:gd name="T36" fmla="*/ 54244957 w 581"/>
                <a:gd name="T37" fmla="*/ 18246178 h 609"/>
                <a:gd name="T38" fmla="*/ 61659637 w 581"/>
                <a:gd name="T39" fmla="*/ 7246742 h 609"/>
                <a:gd name="T40" fmla="*/ 71806401 w 581"/>
                <a:gd name="T41" fmla="*/ 10999436 h 609"/>
                <a:gd name="T42" fmla="*/ 66212751 w 581"/>
                <a:gd name="T43" fmla="*/ 59526167 h 609"/>
                <a:gd name="T44" fmla="*/ 10146404 w 581"/>
                <a:gd name="T45" fmla="*/ 63149718 h 609"/>
                <a:gd name="T46" fmla="*/ 12878128 w 581"/>
                <a:gd name="T47" fmla="*/ 65867111 h 609"/>
                <a:gd name="T48" fmla="*/ 39545439 w 581"/>
                <a:gd name="T49" fmla="*/ 63149718 h 609"/>
                <a:gd name="T50" fmla="*/ 39545439 w 581"/>
                <a:gd name="T51" fmla="*/ 63149718 h 609"/>
                <a:gd name="T52" fmla="*/ 39545439 w 581"/>
                <a:gd name="T53" fmla="*/ 63149718 h 609"/>
                <a:gd name="T54" fmla="*/ 12878128 w 581"/>
                <a:gd name="T55" fmla="*/ 60431965 h 609"/>
                <a:gd name="T56" fmla="*/ 58017218 w 581"/>
                <a:gd name="T57" fmla="*/ 28339815 h 609"/>
                <a:gd name="T58" fmla="*/ 13788823 w 581"/>
                <a:gd name="T59" fmla="*/ 28339815 h 609"/>
                <a:gd name="T60" fmla="*/ 13788823 w 581"/>
                <a:gd name="T61" fmla="*/ 35715700 h 609"/>
                <a:gd name="T62" fmla="*/ 61659637 w 581"/>
                <a:gd name="T63" fmla="*/ 31963007 h 609"/>
                <a:gd name="T64" fmla="*/ 58017218 w 581"/>
                <a:gd name="T65" fmla="*/ 43868240 h 609"/>
                <a:gd name="T66" fmla="*/ 35903020 w 581"/>
                <a:gd name="T67" fmla="*/ 43868240 h 609"/>
                <a:gd name="T68" fmla="*/ 13788823 w 581"/>
                <a:gd name="T69" fmla="*/ 43868240 h 609"/>
                <a:gd name="T70" fmla="*/ 13788823 w 581"/>
                <a:gd name="T71" fmla="*/ 51244484 h 609"/>
                <a:gd name="T72" fmla="*/ 35903020 w 581"/>
                <a:gd name="T73" fmla="*/ 51244484 h 609"/>
                <a:gd name="T74" fmla="*/ 61659637 w 581"/>
                <a:gd name="T75" fmla="*/ 47491791 h 609"/>
                <a:gd name="T76" fmla="*/ 54244957 w 581"/>
                <a:gd name="T77" fmla="*/ 14622627 h 609"/>
                <a:gd name="T78" fmla="*/ 50602538 w 581"/>
                <a:gd name="T79" fmla="*/ 10999436 h 609"/>
                <a:gd name="T80" fmla="*/ 54244957 w 581"/>
                <a:gd name="T81" fmla="*/ 0 h 609"/>
                <a:gd name="T82" fmla="*/ 58017218 w 581"/>
                <a:gd name="T83" fmla="*/ 10999436 h 609"/>
                <a:gd name="T84" fmla="*/ 35903020 w 581"/>
                <a:gd name="T85" fmla="*/ 14622627 h 609"/>
                <a:gd name="T86" fmla="*/ 32260601 w 581"/>
                <a:gd name="T87" fmla="*/ 10999436 h 609"/>
                <a:gd name="T88" fmla="*/ 35903020 w 581"/>
                <a:gd name="T89" fmla="*/ 0 h 609"/>
                <a:gd name="T90" fmla="*/ 39545439 w 581"/>
                <a:gd name="T91" fmla="*/ 10999436 h 609"/>
                <a:gd name="T92" fmla="*/ 17561444 w 581"/>
                <a:gd name="T93" fmla="*/ 14622627 h 609"/>
                <a:gd name="T94" fmla="*/ 13788823 w 581"/>
                <a:gd name="T95" fmla="*/ 10999436 h 609"/>
                <a:gd name="T96" fmla="*/ 17561444 w 581"/>
                <a:gd name="T97" fmla="*/ 0 h 609"/>
                <a:gd name="T98" fmla="*/ 21203502 w 581"/>
                <a:gd name="T99" fmla="*/ 10999436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grpSp>
        <p:nvGrpSpPr>
          <p:cNvPr id="8" name="组合 7"/>
          <p:cNvGrpSpPr/>
          <p:nvPr userDrawn="1"/>
        </p:nvGrpSpPr>
        <p:grpSpPr>
          <a:xfrm>
            <a:off x="6192011" y="1700285"/>
            <a:ext cx="576064" cy="576064"/>
            <a:chOff x="4788024" y="1275213"/>
            <a:chExt cx="432048" cy="432048"/>
          </a:xfrm>
        </p:grpSpPr>
        <p:sp>
          <p:nvSpPr>
            <p:cNvPr id="17" name="椭圆 65"/>
            <p:cNvSpPr>
              <a:spLocks noChangeArrowheads="1"/>
            </p:cNvSpPr>
            <p:nvPr/>
          </p:nvSpPr>
          <p:spPr bwMode="auto">
            <a:xfrm>
              <a:off x="4788024" y="1275213"/>
              <a:ext cx="432048" cy="432048"/>
            </a:xfrm>
            <a:prstGeom prst="ellipse">
              <a:avLst/>
            </a:prstGeom>
            <a:solidFill>
              <a:srgbClr val="F79600"/>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20" name="Freeform 110"/>
            <p:cNvSpPr>
              <a:spLocks noChangeArrowheads="1"/>
            </p:cNvSpPr>
            <p:nvPr/>
          </p:nvSpPr>
          <p:spPr bwMode="auto">
            <a:xfrm>
              <a:off x="4891102" y="1366806"/>
              <a:ext cx="250679" cy="248862"/>
            </a:xfrm>
            <a:custGeom>
              <a:avLst/>
              <a:gdLst>
                <a:gd name="T0" fmla="*/ 78678142 w 609"/>
                <a:gd name="T1" fmla="*/ 71002280 h 602"/>
                <a:gd name="T2" fmla="*/ 78678142 w 609"/>
                <a:gd name="T3" fmla="*/ 71002280 h 602"/>
                <a:gd name="T4" fmla="*/ 71302258 w 609"/>
                <a:gd name="T5" fmla="*/ 78441997 h 602"/>
                <a:gd name="T6" fmla="*/ 65867111 w 609"/>
                <a:gd name="T7" fmla="*/ 76614673 h 602"/>
                <a:gd name="T8" fmla="*/ 44774038 w 609"/>
                <a:gd name="T9" fmla="*/ 54426302 h 602"/>
                <a:gd name="T10" fmla="*/ 29245613 w 609"/>
                <a:gd name="T11" fmla="*/ 59125033 h 602"/>
                <a:gd name="T12" fmla="*/ 0 w 609"/>
                <a:gd name="T13" fmla="*/ 29497307 h 602"/>
                <a:gd name="T14" fmla="*/ 29245613 w 609"/>
                <a:gd name="T15" fmla="*/ 0 h 602"/>
                <a:gd name="T16" fmla="*/ 58491226 w 609"/>
                <a:gd name="T17" fmla="*/ 29497307 h 602"/>
                <a:gd name="T18" fmla="*/ 54867675 w 609"/>
                <a:gd name="T19" fmla="*/ 44376380 h 602"/>
                <a:gd name="T20" fmla="*/ 75960749 w 609"/>
                <a:gd name="T21" fmla="*/ 65520668 h 602"/>
                <a:gd name="T22" fmla="*/ 78678142 w 609"/>
                <a:gd name="T23" fmla="*/ 71002280 h 602"/>
                <a:gd name="T24" fmla="*/ 29245613 w 609"/>
                <a:gd name="T25" fmla="*/ 7439717 h 602"/>
                <a:gd name="T26" fmla="*/ 29245613 w 609"/>
                <a:gd name="T27" fmla="*/ 7439717 h 602"/>
                <a:gd name="T28" fmla="*/ 7246742 w 609"/>
                <a:gd name="T29" fmla="*/ 29497307 h 602"/>
                <a:gd name="T30" fmla="*/ 29245613 w 609"/>
                <a:gd name="T31" fmla="*/ 51685677 h 602"/>
                <a:gd name="T32" fmla="*/ 51244484 w 609"/>
                <a:gd name="T33" fmla="*/ 29497307 h 602"/>
                <a:gd name="T34" fmla="*/ 29245613 w 609"/>
                <a:gd name="T35" fmla="*/ 7439717 h 602"/>
                <a:gd name="T36" fmla="*/ 42056644 w 609"/>
                <a:gd name="T37" fmla="*/ 33282375 h 602"/>
                <a:gd name="T38" fmla="*/ 42056644 w 609"/>
                <a:gd name="T39" fmla="*/ 33282375 h 602"/>
                <a:gd name="T40" fmla="*/ 32868804 w 609"/>
                <a:gd name="T41" fmla="*/ 33282375 h 602"/>
                <a:gd name="T42" fmla="*/ 32868804 w 609"/>
                <a:gd name="T43" fmla="*/ 41504973 h 602"/>
                <a:gd name="T44" fmla="*/ 29245613 w 609"/>
                <a:gd name="T45" fmla="*/ 45290042 h 602"/>
                <a:gd name="T46" fmla="*/ 25622062 w 609"/>
                <a:gd name="T47" fmla="*/ 41504973 h 602"/>
                <a:gd name="T48" fmla="*/ 25622062 w 609"/>
                <a:gd name="T49" fmla="*/ 33282375 h 602"/>
                <a:gd name="T50" fmla="*/ 17340380 w 609"/>
                <a:gd name="T51" fmla="*/ 33282375 h 602"/>
                <a:gd name="T52" fmla="*/ 13716829 w 609"/>
                <a:gd name="T53" fmla="*/ 29497307 h 602"/>
                <a:gd name="T54" fmla="*/ 17340380 w 609"/>
                <a:gd name="T55" fmla="*/ 25842658 h 602"/>
                <a:gd name="T56" fmla="*/ 25622062 w 609"/>
                <a:gd name="T57" fmla="*/ 25842658 h 602"/>
                <a:gd name="T58" fmla="*/ 25622062 w 609"/>
                <a:gd name="T59" fmla="*/ 16575978 h 602"/>
                <a:gd name="T60" fmla="*/ 29245613 w 609"/>
                <a:gd name="T61" fmla="*/ 12921329 h 602"/>
                <a:gd name="T62" fmla="*/ 32868804 w 609"/>
                <a:gd name="T63" fmla="*/ 16575978 h 602"/>
                <a:gd name="T64" fmla="*/ 32868804 w 609"/>
                <a:gd name="T65" fmla="*/ 25842658 h 602"/>
                <a:gd name="T66" fmla="*/ 42056644 w 609"/>
                <a:gd name="T67" fmla="*/ 25842658 h 602"/>
                <a:gd name="T68" fmla="*/ 45679835 w 609"/>
                <a:gd name="T69" fmla="*/ 29497307 h 602"/>
                <a:gd name="T70" fmla="*/ 42056644 w 609"/>
                <a:gd name="T71" fmla="*/ 33282375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grpSp>
        <p:nvGrpSpPr>
          <p:cNvPr id="9" name="组合 8"/>
          <p:cNvGrpSpPr/>
          <p:nvPr userDrawn="1"/>
        </p:nvGrpSpPr>
        <p:grpSpPr>
          <a:xfrm>
            <a:off x="7056108" y="1699760"/>
            <a:ext cx="577111" cy="577112"/>
            <a:chOff x="5436096" y="1274820"/>
            <a:chExt cx="432833" cy="432834"/>
          </a:xfrm>
        </p:grpSpPr>
        <p:sp>
          <p:nvSpPr>
            <p:cNvPr id="25" name="椭圆 16"/>
            <p:cNvSpPr>
              <a:spLocks noChangeArrowheads="1"/>
            </p:cNvSpPr>
            <p:nvPr/>
          </p:nvSpPr>
          <p:spPr bwMode="auto">
            <a:xfrm>
              <a:off x="5436096" y="1274820"/>
              <a:ext cx="432833" cy="432834"/>
            </a:xfrm>
            <a:prstGeom prst="ellipse">
              <a:avLst/>
            </a:pr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21" name="Freeform 16"/>
            <p:cNvSpPr>
              <a:spLocks noChangeArrowheads="1"/>
            </p:cNvSpPr>
            <p:nvPr/>
          </p:nvSpPr>
          <p:spPr bwMode="auto">
            <a:xfrm>
              <a:off x="5554420" y="1377705"/>
              <a:ext cx="196183" cy="227065"/>
            </a:xfrm>
            <a:custGeom>
              <a:avLst/>
              <a:gdLst>
                <a:gd name="T0" fmla="*/ 58106390 w 475"/>
                <a:gd name="T1" fmla="*/ 71207247 h 552"/>
                <a:gd name="T2" fmla="*/ 58106390 w 475"/>
                <a:gd name="T3" fmla="*/ 71207247 h 552"/>
                <a:gd name="T4" fmla="*/ 54327993 w 475"/>
                <a:gd name="T5" fmla="*/ 71207247 h 552"/>
                <a:gd name="T6" fmla="*/ 54327993 w 475"/>
                <a:gd name="T7" fmla="*/ 0 h 552"/>
                <a:gd name="T8" fmla="*/ 58106390 w 475"/>
                <a:gd name="T9" fmla="*/ 0 h 552"/>
                <a:gd name="T10" fmla="*/ 61754124 w 475"/>
                <a:gd name="T11" fmla="*/ 3618618 h 552"/>
                <a:gd name="T12" fmla="*/ 61754124 w 475"/>
                <a:gd name="T13" fmla="*/ 67588630 h 552"/>
                <a:gd name="T14" fmla="*/ 58106390 w 475"/>
                <a:gd name="T15" fmla="*/ 71207247 h 552"/>
                <a:gd name="T16" fmla="*/ 7426131 w 475"/>
                <a:gd name="T17" fmla="*/ 67588630 h 552"/>
                <a:gd name="T18" fmla="*/ 7426131 w 475"/>
                <a:gd name="T19" fmla="*/ 67588630 h 552"/>
                <a:gd name="T20" fmla="*/ 7426131 w 475"/>
                <a:gd name="T21" fmla="*/ 63970012 h 552"/>
                <a:gd name="T22" fmla="*/ 13809846 w 475"/>
                <a:gd name="T23" fmla="*/ 63970012 h 552"/>
                <a:gd name="T24" fmla="*/ 21235977 w 475"/>
                <a:gd name="T25" fmla="*/ 56603721 h 552"/>
                <a:gd name="T26" fmla="*/ 13809846 w 475"/>
                <a:gd name="T27" fmla="*/ 49237429 h 552"/>
                <a:gd name="T28" fmla="*/ 7426131 w 475"/>
                <a:gd name="T29" fmla="*/ 49237429 h 552"/>
                <a:gd name="T30" fmla="*/ 7426131 w 475"/>
                <a:gd name="T31" fmla="*/ 42905028 h 552"/>
                <a:gd name="T32" fmla="*/ 13809846 w 475"/>
                <a:gd name="T33" fmla="*/ 42905028 h 552"/>
                <a:gd name="T34" fmla="*/ 21235977 w 475"/>
                <a:gd name="T35" fmla="*/ 35539095 h 552"/>
                <a:gd name="T36" fmla="*/ 13809846 w 475"/>
                <a:gd name="T37" fmla="*/ 28301860 h 552"/>
                <a:gd name="T38" fmla="*/ 7426131 w 475"/>
                <a:gd name="T39" fmla="*/ 28301860 h 552"/>
                <a:gd name="T40" fmla="*/ 7426131 w 475"/>
                <a:gd name="T41" fmla="*/ 21840403 h 552"/>
                <a:gd name="T42" fmla="*/ 13809846 w 475"/>
                <a:gd name="T43" fmla="*/ 21840403 h 552"/>
                <a:gd name="T44" fmla="*/ 21235977 w 475"/>
                <a:gd name="T45" fmla="*/ 14603167 h 552"/>
                <a:gd name="T46" fmla="*/ 13809846 w 475"/>
                <a:gd name="T47" fmla="*/ 7236876 h 552"/>
                <a:gd name="T48" fmla="*/ 7426131 w 475"/>
                <a:gd name="T49" fmla="*/ 7236876 h 552"/>
                <a:gd name="T50" fmla="*/ 7426131 w 475"/>
                <a:gd name="T51" fmla="*/ 3618618 h 552"/>
                <a:gd name="T52" fmla="*/ 11074226 w 475"/>
                <a:gd name="T53" fmla="*/ 0 h 552"/>
                <a:gd name="T54" fmla="*/ 50680259 w 475"/>
                <a:gd name="T55" fmla="*/ 0 h 552"/>
                <a:gd name="T56" fmla="*/ 50680259 w 475"/>
                <a:gd name="T57" fmla="*/ 71207247 h 552"/>
                <a:gd name="T58" fmla="*/ 11074226 w 475"/>
                <a:gd name="T59" fmla="*/ 71207247 h 552"/>
                <a:gd name="T60" fmla="*/ 7426131 w 475"/>
                <a:gd name="T61" fmla="*/ 67588630 h 552"/>
                <a:gd name="T62" fmla="*/ 17588243 w 475"/>
                <a:gd name="T63" fmla="*/ 14603167 h 552"/>
                <a:gd name="T64" fmla="*/ 17588243 w 475"/>
                <a:gd name="T65" fmla="*/ 14603167 h 552"/>
                <a:gd name="T66" fmla="*/ 13809846 w 475"/>
                <a:gd name="T67" fmla="*/ 18221785 h 552"/>
                <a:gd name="T68" fmla="*/ 3778036 w 475"/>
                <a:gd name="T69" fmla="*/ 18221785 h 552"/>
                <a:gd name="T70" fmla="*/ 0 w 475"/>
                <a:gd name="T71" fmla="*/ 14603167 h 552"/>
                <a:gd name="T72" fmla="*/ 3778036 w 475"/>
                <a:gd name="T73" fmla="*/ 10984909 h 552"/>
                <a:gd name="T74" fmla="*/ 13809846 w 475"/>
                <a:gd name="T75" fmla="*/ 10984909 h 552"/>
                <a:gd name="T76" fmla="*/ 17588243 w 475"/>
                <a:gd name="T77" fmla="*/ 14603167 h 552"/>
                <a:gd name="T78" fmla="*/ 3778036 w 475"/>
                <a:gd name="T79" fmla="*/ 31920478 h 552"/>
                <a:gd name="T80" fmla="*/ 3778036 w 475"/>
                <a:gd name="T81" fmla="*/ 31920478 h 552"/>
                <a:gd name="T82" fmla="*/ 13809846 w 475"/>
                <a:gd name="T83" fmla="*/ 31920478 h 552"/>
                <a:gd name="T84" fmla="*/ 17588243 w 475"/>
                <a:gd name="T85" fmla="*/ 35539095 h 552"/>
                <a:gd name="T86" fmla="*/ 13809846 w 475"/>
                <a:gd name="T87" fmla="*/ 39286770 h 552"/>
                <a:gd name="T88" fmla="*/ 3778036 w 475"/>
                <a:gd name="T89" fmla="*/ 39286770 h 552"/>
                <a:gd name="T90" fmla="*/ 0 w 475"/>
                <a:gd name="T91" fmla="*/ 35539095 h 552"/>
                <a:gd name="T92" fmla="*/ 3778036 w 475"/>
                <a:gd name="T93" fmla="*/ 31920478 h 552"/>
                <a:gd name="T94" fmla="*/ 3778036 w 475"/>
                <a:gd name="T95" fmla="*/ 52985462 h 552"/>
                <a:gd name="T96" fmla="*/ 3778036 w 475"/>
                <a:gd name="T97" fmla="*/ 52985462 h 552"/>
                <a:gd name="T98" fmla="*/ 13809846 w 475"/>
                <a:gd name="T99" fmla="*/ 52985462 h 552"/>
                <a:gd name="T100" fmla="*/ 17588243 w 475"/>
                <a:gd name="T101" fmla="*/ 56603721 h 552"/>
                <a:gd name="T102" fmla="*/ 13809846 w 475"/>
                <a:gd name="T103" fmla="*/ 60222338 h 552"/>
                <a:gd name="T104" fmla="*/ 3778036 w 475"/>
                <a:gd name="T105" fmla="*/ 60222338 h 552"/>
                <a:gd name="T106" fmla="*/ 0 w 475"/>
                <a:gd name="T107" fmla="*/ 56603721 h 552"/>
                <a:gd name="T108" fmla="*/ 3778036 w 475"/>
                <a:gd name="T109" fmla="*/ 52985462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grpSp>
        <p:nvGrpSpPr>
          <p:cNvPr id="10" name="组合 9"/>
          <p:cNvGrpSpPr/>
          <p:nvPr userDrawn="1"/>
        </p:nvGrpSpPr>
        <p:grpSpPr>
          <a:xfrm>
            <a:off x="4463819" y="1699760"/>
            <a:ext cx="577111" cy="577112"/>
            <a:chOff x="3491880" y="1274820"/>
            <a:chExt cx="432833" cy="432834"/>
          </a:xfrm>
        </p:grpSpPr>
        <p:sp>
          <p:nvSpPr>
            <p:cNvPr id="11" name="椭圆 16"/>
            <p:cNvSpPr>
              <a:spLocks noChangeArrowheads="1"/>
            </p:cNvSpPr>
            <p:nvPr/>
          </p:nvSpPr>
          <p:spPr bwMode="auto">
            <a:xfrm>
              <a:off x="3491880" y="1274820"/>
              <a:ext cx="432833" cy="432834"/>
            </a:xfrm>
            <a:prstGeom prst="ellipse">
              <a:avLst/>
            </a:prstGeom>
            <a:solidFill>
              <a:srgbClr val="1369B2"/>
            </a:solidFill>
            <a:ln>
              <a:noFill/>
            </a:ln>
            <a:extLst>
              <a:ext uri="{91240B29-F687-4F45-9708-019B960494DF}">
                <a14:hiddenLine xmlns:a14="http://schemas.microsoft.com/office/drawing/2010/main" w="9525">
                  <a:solidFill>
                    <a:srgbClr val="000000"/>
                  </a:solidFill>
                  <a:rou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22" name="Freeform 75"/>
            <p:cNvSpPr>
              <a:spLocks noChangeArrowheads="1"/>
            </p:cNvSpPr>
            <p:nvPr/>
          </p:nvSpPr>
          <p:spPr bwMode="auto">
            <a:xfrm>
              <a:off x="3583864" y="1385879"/>
              <a:ext cx="248863" cy="210716"/>
            </a:xfrm>
            <a:custGeom>
              <a:avLst/>
              <a:gdLst>
                <a:gd name="T0" fmla="*/ 74657633 w 602"/>
                <a:gd name="T1" fmla="*/ 66362244 h 510"/>
                <a:gd name="T2" fmla="*/ 74657633 w 602"/>
                <a:gd name="T3" fmla="*/ 66362244 h 510"/>
                <a:gd name="T4" fmla="*/ 3654665 w 602"/>
                <a:gd name="T5" fmla="*/ 66362244 h 510"/>
                <a:gd name="T6" fmla="*/ 0 w 602"/>
                <a:gd name="T7" fmla="*/ 62711741 h 510"/>
                <a:gd name="T8" fmla="*/ 0 w 602"/>
                <a:gd name="T9" fmla="*/ 3650503 h 510"/>
                <a:gd name="T10" fmla="*/ 3654665 w 602"/>
                <a:gd name="T11" fmla="*/ 0 h 510"/>
                <a:gd name="T12" fmla="*/ 7308970 w 602"/>
                <a:gd name="T13" fmla="*/ 3650503 h 510"/>
                <a:gd name="T14" fmla="*/ 7308970 w 602"/>
                <a:gd name="T15" fmla="*/ 50717076 h 510"/>
                <a:gd name="T16" fmla="*/ 7308970 w 602"/>
                <a:gd name="T17" fmla="*/ 50717076 h 510"/>
                <a:gd name="T18" fmla="*/ 7308970 w 602"/>
                <a:gd name="T19" fmla="*/ 58930528 h 510"/>
                <a:gd name="T20" fmla="*/ 74657633 w 602"/>
                <a:gd name="T21" fmla="*/ 58930528 h 510"/>
                <a:gd name="T22" fmla="*/ 78442719 w 602"/>
                <a:gd name="T23" fmla="*/ 62711741 h 510"/>
                <a:gd name="T24" fmla="*/ 74657633 w 602"/>
                <a:gd name="T25" fmla="*/ 66362244 h 510"/>
                <a:gd name="T26" fmla="*/ 66434636 w 602"/>
                <a:gd name="T27" fmla="*/ 55280025 h 510"/>
                <a:gd name="T28" fmla="*/ 66434636 w 602"/>
                <a:gd name="T29" fmla="*/ 55280025 h 510"/>
                <a:gd name="T30" fmla="*/ 58995246 w 602"/>
                <a:gd name="T31" fmla="*/ 55280025 h 510"/>
                <a:gd name="T32" fmla="*/ 55340580 w 602"/>
                <a:gd name="T33" fmla="*/ 51629522 h 510"/>
                <a:gd name="T34" fmla="*/ 55340580 w 602"/>
                <a:gd name="T35" fmla="*/ 25814941 h 510"/>
                <a:gd name="T36" fmla="*/ 58995246 w 602"/>
                <a:gd name="T37" fmla="*/ 22164077 h 510"/>
                <a:gd name="T38" fmla="*/ 66434636 w 602"/>
                <a:gd name="T39" fmla="*/ 22164077 h 510"/>
                <a:gd name="T40" fmla="*/ 70089301 w 602"/>
                <a:gd name="T41" fmla="*/ 25814941 h 510"/>
                <a:gd name="T42" fmla="*/ 70089301 w 602"/>
                <a:gd name="T43" fmla="*/ 51629522 h 510"/>
                <a:gd name="T44" fmla="*/ 66434636 w 602"/>
                <a:gd name="T45" fmla="*/ 55280025 h 510"/>
                <a:gd name="T46" fmla="*/ 45159830 w 602"/>
                <a:gd name="T47" fmla="*/ 55280025 h 510"/>
                <a:gd name="T48" fmla="*/ 45159830 w 602"/>
                <a:gd name="T49" fmla="*/ 55280025 h 510"/>
                <a:gd name="T50" fmla="*/ 37850860 w 602"/>
                <a:gd name="T51" fmla="*/ 55280025 h 510"/>
                <a:gd name="T52" fmla="*/ 34065774 w 602"/>
                <a:gd name="T53" fmla="*/ 51629522 h 510"/>
                <a:gd name="T54" fmla="*/ 34065774 w 602"/>
                <a:gd name="T55" fmla="*/ 11082219 h 510"/>
                <a:gd name="T56" fmla="*/ 37850860 w 602"/>
                <a:gd name="T57" fmla="*/ 7431355 h 510"/>
                <a:gd name="T58" fmla="*/ 45159830 w 602"/>
                <a:gd name="T59" fmla="*/ 7431355 h 510"/>
                <a:gd name="T60" fmla="*/ 48814495 w 602"/>
                <a:gd name="T61" fmla="*/ 11082219 h 510"/>
                <a:gd name="T62" fmla="*/ 48814495 w 602"/>
                <a:gd name="T63" fmla="*/ 51629522 h 510"/>
                <a:gd name="T64" fmla="*/ 45159830 w 602"/>
                <a:gd name="T65" fmla="*/ 55280025 h 510"/>
                <a:gd name="T66" fmla="*/ 24929472 w 602"/>
                <a:gd name="T67" fmla="*/ 55280025 h 510"/>
                <a:gd name="T68" fmla="*/ 24929472 w 602"/>
                <a:gd name="T69" fmla="*/ 55280025 h 510"/>
                <a:gd name="T70" fmla="*/ 17489720 w 602"/>
                <a:gd name="T71" fmla="*/ 55280025 h 510"/>
                <a:gd name="T72" fmla="*/ 13835055 w 602"/>
                <a:gd name="T73" fmla="*/ 51629522 h 510"/>
                <a:gd name="T74" fmla="*/ 13835055 w 602"/>
                <a:gd name="T75" fmla="*/ 44198166 h 510"/>
                <a:gd name="T76" fmla="*/ 17489720 w 602"/>
                <a:gd name="T77" fmla="*/ 40547302 h 510"/>
                <a:gd name="T78" fmla="*/ 24929472 w 602"/>
                <a:gd name="T79" fmla="*/ 40547302 h 510"/>
                <a:gd name="T80" fmla="*/ 28583776 w 602"/>
                <a:gd name="T81" fmla="*/ 44198166 h 510"/>
                <a:gd name="T82" fmla="*/ 28583776 w 602"/>
                <a:gd name="T83" fmla="*/ 51629522 h 510"/>
                <a:gd name="T84" fmla="*/ 24929472 w 602"/>
                <a:gd name="T85" fmla="*/ 55280025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grpSp>
        <p:nvGrpSpPr>
          <p:cNvPr id="12" name="组合 11"/>
          <p:cNvGrpSpPr/>
          <p:nvPr userDrawn="1"/>
        </p:nvGrpSpPr>
        <p:grpSpPr>
          <a:xfrm>
            <a:off x="5327916" y="1699760"/>
            <a:ext cx="577111" cy="577112"/>
            <a:chOff x="4139952" y="1274820"/>
            <a:chExt cx="432833" cy="432834"/>
          </a:xfrm>
        </p:grpSpPr>
        <p:sp>
          <p:nvSpPr>
            <p:cNvPr id="24" name="椭圆 16"/>
            <p:cNvSpPr>
              <a:spLocks noChangeArrowheads="1"/>
            </p:cNvSpPr>
            <p:nvPr/>
          </p:nvSpPr>
          <p:spPr bwMode="auto">
            <a:xfrm>
              <a:off x="4139952" y="1274820"/>
              <a:ext cx="432833" cy="432834"/>
            </a:xfrm>
            <a:prstGeom prst="ellipse">
              <a:avLst/>
            </a:prstGeom>
            <a:solidFill>
              <a:srgbClr val="3992DB"/>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23" name="Freeform 84"/>
            <p:cNvSpPr>
              <a:spLocks noChangeArrowheads="1"/>
            </p:cNvSpPr>
            <p:nvPr/>
          </p:nvSpPr>
          <p:spPr bwMode="auto">
            <a:xfrm>
              <a:off x="4241546" y="1366806"/>
              <a:ext cx="248863" cy="248863"/>
            </a:xfrm>
            <a:custGeom>
              <a:avLst/>
              <a:gdLst>
                <a:gd name="T0" fmla="*/ 43332858 w 602"/>
                <a:gd name="T1" fmla="*/ 34979440 h 602"/>
                <a:gd name="T2" fmla="*/ 43332858 w 602"/>
                <a:gd name="T3" fmla="*/ 34979440 h 602"/>
                <a:gd name="T4" fmla="*/ 43332858 w 602"/>
                <a:gd name="T5" fmla="*/ 0 h 602"/>
                <a:gd name="T6" fmla="*/ 78442719 w 602"/>
                <a:gd name="T7" fmla="*/ 34979440 h 602"/>
                <a:gd name="T8" fmla="*/ 43332858 w 602"/>
                <a:gd name="T9" fmla="*/ 34979440 h 602"/>
                <a:gd name="T10" fmla="*/ 36023527 w 602"/>
                <a:gd name="T11" fmla="*/ 78442719 h 602"/>
                <a:gd name="T12" fmla="*/ 36023527 w 602"/>
                <a:gd name="T13" fmla="*/ 78442719 h 602"/>
                <a:gd name="T14" fmla="*/ 0 w 602"/>
                <a:gd name="T15" fmla="*/ 42419192 h 602"/>
                <a:gd name="T16" fmla="*/ 36023527 w 602"/>
                <a:gd name="T17" fmla="*/ 7308970 h 602"/>
                <a:gd name="T18" fmla="*/ 36023527 w 602"/>
                <a:gd name="T19" fmla="*/ 42419192 h 602"/>
                <a:gd name="T20" fmla="*/ 71002968 w 602"/>
                <a:gd name="T21" fmla="*/ 42419192 h 602"/>
                <a:gd name="T22" fmla="*/ 36023527 w 602"/>
                <a:gd name="T23" fmla="*/ 78442719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2000" advTm="3000">
        <p14:flip dir="r"/>
      </p:transition>
    </mc:Choice>
    <mc:Fallback>
      <p:transition spd="slow" advTm="3000">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标题和内容">
    <p:bg>
      <p:bgPr>
        <a:solidFill>
          <a:schemeClr val="bg1"/>
        </a:solidFill>
        <a:effectLst/>
      </p:bgPr>
    </p:bg>
    <p:spTree>
      <p:nvGrpSpPr>
        <p:cNvPr id="1" name=""/>
        <p:cNvGrpSpPr/>
        <p:nvPr/>
      </p:nvGrpSpPr>
      <p:grpSpPr>
        <a:xfrm>
          <a:off x="0" y="0"/>
          <a:ext cx="0" cy="0"/>
          <a:chOff x="0" y="0"/>
          <a:chExt cx="0" cy="0"/>
        </a:xfrm>
      </p:grpSpPr>
      <p:cxnSp>
        <p:nvCxnSpPr>
          <p:cNvPr id="7" name="直接连接符 6"/>
          <p:cNvCxnSpPr/>
          <p:nvPr userDrawn="1"/>
        </p:nvCxnSpPr>
        <p:spPr>
          <a:xfrm>
            <a:off x="1007435" y="833864"/>
            <a:ext cx="1046516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12" name="Group 7"/>
          <p:cNvGrpSpPr/>
          <p:nvPr userDrawn="1"/>
        </p:nvGrpSpPr>
        <p:grpSpPr bwMode="auto">
          <a:xfrm>
            <a:off x="431371" y="390528"/>
            <a:ext cx="520496" cy="274638"/>
            <a:chOff x="0" y="0"/>
            <a:chExt cx="1041399" cy="549275"/>
          </a:xfrm>
        </p:grpSpPr>
        <p:sp>
          <p:nvSpPr>
            <p:cNvPr id="13" name="Freeform 16"/>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solidFill>
              <a:srgbClr val="005DA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4" name="Freeform 17"/>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3992DB"/>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5" name="Freeform 18"/>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solidFill>
              <a:srgbClr val="FF00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sp>
        <p:nvSpPr>
          <p:cNvPr id="5" name="TextBox 4"/>
          <p:cNvSpPr txBox="1"/>
          <p:nvPr userDrawn="1"/>
        </p:nvSpPr>
        <p:spPr>
          <a:xfrm>
            <a:off x="305771" y="6524628"/>
            <a:ext cx="2909534" cy="276935"/>
          </a:xfrm>
          <a:prstGeom prst="rect">
            <a:avLst/>
          </a:prstGeom>
          <a:noFill/>
        </p:spPr>
        <p:txBody>
          <a:bodyPr wrap="square" rtlCol="0">
            <a:spAutoFit/>
          </a:bodyPr>
          <a:lstStyle/>
          <a:p>
            <a:r>
              <a:rPr lang="en-US" altLang="zh-CN" sz="1200" b="0" dirty="0" err="1">
                <a:solidFill>
                  <a:srgbClr val="595959"/>
                </a:solidFill>
                <a:latin typeface="微软雅黑" panose="020B0503020204020204" pitchFamily="34" charset="-122"/>
                <a:ea typeface="微软雅黑" panose="020B0503020204020204" pitchFamily="34" charset="-122"/>
              </a:rPr>
              <a:t>yx.ityxb.com</a:t>
            </a:r>
            <a:endParaRPr lang="zh-CN" altLang="en-US" sz="1200" b="0" dirty="0">
              <a:solidFill>
                <a:srgbClr val="595959"/>
              </a:solidFill>
              <a:latin typeface="微软雅黑" panose="020B0503020204020204" pitchFamily="34" charset="-122"/>
              <a:ea typeface="微软雅黑" panose="020B0503020204020204" pitchFamily="34" charset="-122"/>
            </a:endParaRPr>
          </a:p>
        </p:txBody>
      </p:sp>
      <p:sp>
        <p:nvSpPr>
          <p:cNvPr id="6" name="矩形 5"/>
          <p:cNvSpPr/>
          <p:nvPr userDrawn="1"/>
        </p:nvSpPr>
        <p:spPr>
          <a:xfrm>
            <a:off x="0" y="6792875"/>
            <a:ext cx="10633094" cy="84619"/>
          </a:xfrm>
          <a:prstGeom prst="rect">
            <a:avLst/>
          </a:prstGeom>
          <a:solidFill>
            <a:srgbClr val="1369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userDrawn="1"/>
        </p:nvSpPr>
        <p:spPr>
          <a:xfrm>
            <a:off x="10705111" y="6792874"/>
            <a:ext cx="1486889" cy="84619"/>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6" name="图片 1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903518" y="294845"/>
            <a:ext cx="2595061" cy="405057"/>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Tm="3000">
        <p14:flip dir="r"/>
      </p:transition>
    </mc:Choice>
    <mc:Fallback>
      <p:transition spd="slow" advTm="3000">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cSld name="1_标题和竖排文字">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
        <p:nvSpPr>
          <p:cNvPr id="40" name="等腰三角形 39"/>
          <p:cNvSpPr/>
          <p:nvPr userDrawn="1"/>
        </p:nvSpPr>
        <p:spPr>
          <a:xfrm>
            <a:off x="7742551" y="3608890"/>
            <a:ext cx="6888016" cy="3247523"/>
          </a:xfrm>
          <a:prstGeom prst="triangle">
            <a:avLst/>
          </a:prstGeom>
          <a:solidFill>
            <a:srgbClr val="E9EAEF">
              <a:alpha val="5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等腰三角形 6"/>
          <p:cNvSpPr/>
          <p:nvPr userDrawn="1"/>
        </p:nvSpPr>
        <p:spPr>
          <a:xfrm flipH="1" flipV="1">
            <a:off x="-766494" y="-28484"/>
            <a:ext cx="3826346" cy="1804024"/>
          </a:xfrm>
          <a:prstGeom prst="triangle">
            <a:avLst/>
          </a:prstGeom>
          <a:solidFill>
            <a:srgbClr val="E9EAEF">
              <a:alpha val="5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等腰三角形 7"/>
          <p:cNvSpPr/>
          <p:nvPr userDrawn="1"/>
        </p:nvSpPr>
        <p:spPr>
          <a:xfrm flipH="1" flipV="1">
            <a:off x="1414358" y="635"/>
            <a:ext cx="3826346" cy="1804024"/>
          </a:xfrm>
          <a:prstGeom prst="triangle">
            <a:avLst/>
          </a:prstGeom>
          <a:solidFill>
            <a:srgbClr val="E9EAEF">
              <a:alpha val="5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等腰三角形 8"/>
          <p:cNvSpPr/>
          <p:nvPr userDrawn="1"/>
        </p:nvSpPr>
        <p:spPr>
          <a:xfrm>
            <a:off x="6086866" y="4298133"/>
            <a:ext cx="5427472" cy="2558914"/>
          </a:xfrm>
          <a:prstGeom prst="triangle">
            <a:avLst/>
          </a:prstGeom>
          <a:solidFill>
            <a:srgbClr val="E9EAEF">
              <a:alpha val="5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1" name="组合 40"/>
          <p:cNvGrpSpPr/>
          <p:nvPr userDrawn="1"/>
        </p:nvGrpSpPr>
        <p:grpSpPr>
          <a:xfrm>
            <a:off x="2309074" y="3436550"/>
            <a:ext cx="7552021" cy="105473"/>
            <a:chOff x="2101845" y="3387257"/>
            <a:chExt cx="7551038" cy="105497"/>
          </a:xfrm>
        </p:grpSpPr>
        <p:cxnSp>
          <p:nvCxnSpPr>
            <p:cNvPr id="42" name="直接连接符 41"/>
            <p:cNvCxnSpPr/>
            <p:nvPr/>
          </p:nvCxnSpPr>
          <p:spPr>
            <a:xfrm>
              <a:off x="2369489" y="3440005"/>
              <a:ext cx="7283394" cy="0"/>
            </a:xfrm>
            <a:prstGeom prst="line">
              <a:avLst/>
            </a:prstGeom>
            <a:ln w="28575">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45" name="椭圆 44"/>
            <p:cNvSpPr/>
            <p:nvPr/>
          </p:nvSpPr>
          <p:spPr>
            <a:xfrm>
              <a:off x="2101845" y="3387257"/>
              <a:ext cx="105497" cy="105497"/>
            </a:xfrm>
            <a:prstGeom prst="ellipse">
              <a:avLst/>
            </a:prstGeom>
            <a:solidFill>
              <a:schemeClr val="tx1">
                <a:lumMod val="75000"/>
                <a:lumOff val="2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椭圆 9"/>
          <p:cNvSpPr/>
          <p:nvPr userDrawn="1"/>
        </p:nvSpPr>
        <p:spPr>
          <a:xfrm>
            <a:off x="10013262" y="3436550"/>
            <a:ext cx="105511" cy="105473"/>
          </a:xfrm>
          <a:prstGeom prst="ellipse">
            <a:avLst/>
          </a:prstGeom>
          <a:solidFill>
            <a:schemeClr val="tx1">
              <a:lumMod val="75000"/>
              <a:lumOff val="2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 name="图片 10" descr="寄语(1)"/>
          <p:cNvPicPr>
            <a:picLocks noChangeAspect="1"/>
          </p:cNvPicPr>
          <p:nvPr userDrawn="1"/>
        </p:nvPicPr>
        <p:blipFill>
          <a:blip r:embed="rId2"/>
          <a:srcRect l="114" t="60287" r="-114" b="572"/>
          <a:stretch>
            <a:fillRect/>
          </a:stretch>
        </p:blipFill>
        <p:spPr>
          <a:xfrm>
            <a:off x="2480633" y="2507670"/>
            <a:ext cx="7533351" cy="1657601"/>
          </a:xfrm>
          <a:prstGeom prst="rect">
            <a:avLst/>
          </a:prstGeom>
        </p:spPr>
      </p:pic>
      <p:pic>
        <p:nvPicPr>
          <p:cNvPr id="16" name="图片 1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118890" y="5045086"/>
            <a:ext cx="3952633" cy="616956"/>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Tm="3000">
        <p14:flip dir="r"/>
      </p:transition>
    </mc:Choice>
    <mc:Fallback>
      <p:transition spd="slow" advTm="3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endParaRPr kumimoji="1" lang="zh-CN" altLang="en-US"/>
          </a:p>
        </p:txBody>
      </p:sp>
      <p:sp>
        <p:nvSpPr>
          <p:cNvPr id="3" name="内容占位符 2"/>
          <p:cNvSpPr>
            <a:spLocks noGrp="1"/>
          </p:cNvSpPr>
          <p:nvPr>
            <p:ph idx="1"/>
          </p:nvPr>
        </p:nvSpPr>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日期占位符 3"/>
          <p:cNvSpPr>
            <a:spLocks noGrp="1"/>
          </p:cNvSpPr>
          <p:nvPr>
            <p:ph type="dt" sz="half" idx="10"/>
          </p:nvPr>
        </p:nvSpPr>
        <p:spPr/>
        <p:txBody>
          <a:bodyPr/>
          <a:lstStyle/>
          <a:p>
            <a:fld id="{E9E9AA9A-B51B-0C44-B12C-1AC238BD9F7C}" type="datetimeFigureOut">
              <a:rPr kumimoji="1" lang="zh-CN" altLang="en-US" smtClean="0"/>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灯片编号占位符 5"/>
          <p:cNvSpPr>
            <a:spLocks noGrp="1"/>
          </p:cNvSpPr>
          <p:nvPr>
            <p:ph type="sldNum" sz="quarter" idx="12"/>
          </p:nvPr>
        </p:nvSpPr>
        <p:spPr/>
        <p:txBody>
          <a:bodyPr/>
          <a:lstStyle/>
          <a:p>
            <a:fld id="{044C147B-1F4C-304A-A31F-A6046C35EF56}" type="slidenum">
              <a:rPr kumimoji="1" lang="zh-CN" altLang="en-US" smtClean="0"/>
            </a:fld>
            <a:endParaRPr kumimoji="1"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kumimoji="1" lang="zh-CN" altLang="en-US"/>
              <a:t>单击此处编辑母版标题样式</a:t>
            </a:r>
            <a:endParaRPr kumimoji="1"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zh-CN" altLang="en-US"/>
              <a:t>单击此处编辑母版文本样式</a:t>
            </a:r>
            <a:endParaRPr kumimoji="1" lang="zh-CN" altLang="en-US"/>
          </a:p>
        </p:txBody>
      </p:sp>
      <p:sp>
        <p:nvSpPr>
          <p:cNvPr id="4" name="日期占位符 3"/>
          <p:cNvSpPr>
            <a:spLocks noGrp="1"/>
          </p:cNvSpPr>
          <p:nvPr>
            <p:ph type="dt" sz="half" idx="10"/>
          </p:nvPr>
        </p:nvSpPr>
        <p:spPr/>
        <p:txBody>
          <a:bodyPr/>
          <a:lstStyle/>
          <a:p>
            <a:fld id="{E9E9AA9A-B51B-0C44-B12C-1AC238BD9F7C}" type="datetimeFigureOut">
              <a:rPr kumimoji="1" lang="zh-CN" altLang="en-US" smtClean="0"/>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灯片编号占位符 5"/>
          <p:cNvSpPr>
            <a:spLocks noGrp="1"/>
          </p:cNvSpPr>
          <p:nvPr>
            <p:ph type="sldNum" sz="quarter" idx="12"/>
          </p:nvPr>
        </p:nvSpPr>
        <p:spPr/>
        <p:txBody>
          <a:bodyPr/>
          <a:lstStyle/>
          <a:p>
            <a:fld id="{044C147B-1F4C-304A-A31F-A6046C35EF56}" type="slidenum">
              <a:rPr kumimoji="1" lang="zh-CN" altLang="en-US" smtClean="0"/>
            </a:fld>
            <a:endParaRPr kumimoji="1"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endParaRPr kumimoji="1" lang="zh-CN" altLang="en-US"/>
          </a:p>
        </p:txBody>
      </p:sp>
      <p:sp>
        <p:nvSpPr>
          <p:cNvPr id="3" name="内容占位符 2"/>
          <p:cNvSpPr>
            <a:spLocks noGrp="1"/>
          </p:cNvSpPr>
          <p:nvPr>
            <p:ph sz="half" idx="1"/>
          </p:nvPr>
        </p:nvSpPr>
        <p:spPr>
          <a:xfrm>
            <a:off x="838200" y="1825625"/>
            <a:ext cx="5181600" cy="4351338"/>
          </a:xfrm>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内容占位符 3"/>
          <p:cNvSpPr>
            <a:spLocks noGrp="1"/>
          </p:cNvSpPr>
          <p:nvPr>
            <p:ph sz="half" idx="2"/>
          </p:nvPr>
        </p:nvSpPr>
        <p:spPr>
          <a:xfrm>
            <a:off x="6172200" y="1825625"/>
            <a:ext cx="5181600" cy="4351338"/>
          </a:xfrm>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5" name="日期占位符 4"/>
          <p:cNvSpPr>
            <a:spLocks noGrp="1"/>
          </p:cNvSpPr>
          <p:nvPr>
            <p:ph type="dt" sz="half" idx="10"/>
          </p:nvPr>
        </p:nvSpPr>
        <p:spPr/>
        <p:txBody>
          <a:bodyPr/>
          <a:lstStyle/>
          <a:p>
            <a:fld id="{E9E9AA9A-B51B-0C44-B12C-1AC238BD9F7C}" type="datetimeFigureOut">
              <a:rPr kumimoji="1" lang="zh-CN" altLang="en-US" smtClean="0"/>
            </a:fld>
            <a:endParaRPr kumimoji="1" lang="zh-CN" altLang="en-US"/>
          </a:p>
        </p:txBody>
      </p:sp>
      <p:sp>
        <p:nvSpPr>
          <p:cNvPr id="6" name="页脚占位符 5"/>
          <p:cNvSpPr>
            <a:spLocks noGrp="1"/>
          </p:cNvSpPr>
          <p:nvPr>
            <p:ph type="ftr" sz="quarter" idx="11"/>
          </p:nvPr>
        </p:nvSpPr>
        <p:spPr/>
        <p:txBody>
          <a:bodyPr/>
          <a:lstStyle/>
          <a:p>
            <a:endParaRPr kumimoji="1" lang="zh-CN" altLang="en-US"/>
          </a:p>
        </p:txBody>
      </p:sp>
      <p:sp>
        <p:nvSpPr>
          <p:cNvPr id="7" name="灯片编号占位符 6"/>
          <p:cNvSpPr>
            <a:spLocks noGrp="1"/>
          </p:cNvSpPr>
          <p:nvPr>
            <p:ph type="sldNum" sz="quarter" idx="12"/>
          </p:nvPr>
        </p:nvSpPr>
        <p:spPr/>
        <p:txBody>
          <a:bodyPr/>
          <a:lstStyle/>
          <a:p>
            <a:fld id="{044C147B-1F4C-304A-A31F-A6046C35EF56}" type="slidenum">
              <a:rPr kumimoji="1" lang="zh-CN" altLang="en-US" smtClean="0"/>
            </a:fld>
            <a:endParaRPr kumimoji="1"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kumimoji="1" lang="zh-CN" altLang="en-US"/>
              <a:t>单击此处编辑母版标题样式</a:t>
            </a:r>
            <a:endParaRPr kumimoji="1"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endParaRPr kumimoji="1" lang="zh-CN" altLang="en-US"/>
          </a:p>
        </p:txBody>
      </p:sp>
      <p:sp>
        <p:nvSpPr>
          <p:cNvPr id="4" name="内容占位符 3"/>
          <p:cNvSpPr>
            <a:spLocks noGrp="1"/>
          </p:cNvSpPr>
          <p:nvPr>
            <p:ph sz="half" idx="2"/>
          </p:nvPr>
        </p:nvSpPr>
        <p:spPr>
          <a:xfrm>
            <a:off x="839788" y="2505075"/>
            <a:ext cx="5157787" cy="3684588"/>
          </a:xfrm>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endParaRPr kumimoji="1" lang="zh-CN" altLang="en-US"/>
          </a:p>
        </p:txBody>
      </p:sp>
      <p:sp>
        <p:nvSpPr>
          <p:cNvPr id="6" name="内容占位符 5"/>
          <p:cNvSpPr>
            <a:spLocks noGrp="1"/>
          </p:cNvSpPr>
          <p:nvPr>
            <p:ph sz="quarter" idx="4"/>
          </p:nvPr>
        </p:nvSpPr>
        <p:spPr>
          <a:xfrm>
            <a:off x="6172200" y="2505075"/>
            <a:ext cx="5183188" cy="3684588"/>
          </a:xfrm>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7" name="日期占位符 6"/>
          <p:cNvSpPr>
            <a:spLocks noGrp="1"/>
          </p:cNvSpPr>
          <p:nvPr>
            <p:ph type="dt" sz="half" idx="10"/>
          </p:nvPr>
        </p:nvSpPr>
        <p:spPr/>
        <p:txBody>
          <a:bodyPr/>
          <a:lstStyle/>
          <a:p>
            <a:fld id="{E9E9AA9A-B51B-0C44-B12C-1AC238BD9F7C}" type="datetimeFigureOut">
              <a:rPr kumimoji="1" lang="zh-CN" altLang="en-US" smtClean="0"/>
            </a:fld>
            <a:endParaRPr kumimoji="1" lang="zh-CN" altLang="en-US"/>
          </a:p>
        </p:txBody>
      </p:sp>
      <p:sp>
        <p:nvSpPr>
          <p:cNvPr id="8" name="页脚占位符 7"/>
          <p:cNvSpPr>
            <a:spLocks noGrp="1"/>
          </p:cNvSpPr>
          <p:nvPr>
            <p:ph type="ftr" sz="quarter" idx="11"/>
          </p:nvPr>
        </p:nvSpPr>
        <p:spPr/>
        <p:txBody>
          <a:bodyPr/>
          <a:lstStyle/>
          <a:p>
            <a:endParaRPr kumimoji="1" lang="zh-CN" altLang="en-US"/>
          </a:p>
        </p:txBody>
      </p:sp>
      <p:sp>
        <p:nvSpPr>
          <p:cNvPr id="9" name="灯片编号占位符 8"/>
          <p:cNvSpPr>
            <a:spLocks noGrp="1"/>
          </p:cNvSpPr>
          <p:nvPr>
            <p:ph type="sldNum" sz="quarter" idx="12"/>
          </p:nvPr>
        </p:nvSpPr>
        <p:spPr/>
        <p:txBody>
          <a:bodyPr/>
          <a:lstStyle/>
          <a:p>
            <a:fld id="{044C147B-1F4C-304A-A31F-A6046C35EF56}" type="slidenum">
              <a:rPr kumimoji="1" lang="zh-CN" altLang="en-US" smtClean="0"/>
            </a:fld>
            <a:endParaRPr kumimoji="1"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endParaRPr kumimoji="1" lang="zh-CN" altLang="en-US"/>
          </a:p>
        </p:txBody>
      </p:sp>
      <p:sp>
        <p:nvSpPr>
          <p:cNvPr id="3" name="日期占位符 2"/>
          <p:cNvSpPr>
            <a:spLocks noGrp="1"/>
          </p:cNvSpPr>
          <p:nvPr>
            <p:ph type="dt" sz="half" idx="10"/>
          </p:nvPr>
        </p:nvSpPr>
        <p:spPr/>
        <p:txBody>
          <a:bodyPr/>
          <a:lstStyle/>
          <a:p>
            <a:fld id="{E9E9AA9A-B51B-0C44-B12C-1AC238BD9F7C}" type="datetimeFigureOut">
              <a:rPr kumimoji="1" lang="zh-CN" altLang="en-US" smtClean="0"/>
            </a:fld>
            <a:endParaRPr kumimoji="1" lang="zh-CN" altLang="en-US"/>
          </a:p>
        </p:txBody>
      </p:sp>
      <p:sp>
        <p:nvSpPr>
          <p:cNvPr id="4" name="页脚占位符 3"/>
          <p:cNvSpPr>
            <a:spLocks noGrp="1"/>
          </p:cNvSpPr>
          <p:nvPr>
            <p:ph type="ftr" sz="quarter" idx="11"/>
          </p:nvPr>
        </p:nvSpPr>
        <p:spPr/>
        <p:txBody>
          <a:bodyPr/>
          <a:lstStyle/>
          <a:p>
            <a:endParaRPr kumimoji="1" lang="zh-CN" altLang="en-US"/>
          </a:p>
        </p:txBody>
      </p:sp>
      <p:sp>
        <p:nvSpPr>
          <p:cNvPr id="5" name="灯片编号占位符 4"/>
          <p:cNvSpPr>
            <a:spLocks noGrp="1"/>
          </p:cNvSpPr>
          <p:nvPr>
            <p:ph type="sldNum" sz="quarter" idx="12"/>
          </p:nvPr>
        </p:nvSpPr>
        <p:spPr/>
        <p:txBody>
          <a:bodyPr/>
          <a:lstStyle/>
          <a:p>
            <a:fld id="{044C147B-1F4C-304A-A31F-A6046C35EF56}" type="slidenum">
              <a:rPr kumimoji="1" lang="zh-CN" altLang="en-US" smtClean="0"/>
            </a:fld>
            <a:endParaRPr kumimoji="1"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E9E9AA9A-B51B-0C44-B12C-1AC238BD9F7C}" type="datetimeFigureOut">
              <a:rPr kumimoji="1" lang="zh-CN" altLang="en-US" smtClean="0"/>
            </a:fld>
            <a:endParaRPr kumimoji="1" lang="zh-CN" altLang="en-US"/>
          </a:p>
        </p:txBody>
      </p:sp>
      <p:sp>
        <p:nvSpPr>
          <p:cNvPr id="3" name="页脚占位符 2"/>
          <p:cNvSpPr>
            <a:spLocks noGrp="1"/>
          </p:cNvSpPr>
          <p:nvPr>
            <p:ph type="ftr" sz="quarter" idx="11"/>
          </p:nvPr>
        </p:nvSpPr>
        <p:spPr/>
        <p:txBody>
          <a:bodyPr/>
          <a:lstStyle/>
          <a:p>
            <a:endParaRPr kumimoji="1" lang="zh-CN" altLang="en-US"/>
          </a:p>
        </p:txBody>
      </p:sp>
      <p:sp>
        <p:nvSpPr>
          <p:cNvPr id="4" name="灯片编号占位符 3"/>
          <p:cNvSpPr>
            <a:spLocks noGrp="1"/>
          </p:cNvSpPr>
          <p:nvPr>
            <p:ph type="sldNum" sz="quarter" idx="12"/>
          </p:nvPr>
        </p:nvSpPr>
        <p:spPr/>
        <p:txBody>
          <a:bodyPr/>
          <a:lstStyle/>
          <a:p>
            <a:fld id="{044C147B-1F4C-304A-A31F-A6046C35EF56}" type="slidenum">
              <a:rPr kumimoji="1" lang="zh-CN" altLang="en-US" smtClean="0"/>
            </a:fld>
            <a:endParaRPr kumimoji="1"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kumimoji="1" lang="zh-CN" altLang="en-US"/>
              <a:t>单击此处编辑母版标题样式</a:t>
            </a:r>
            <a:endParaRPr kumimoji="1"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a:t>单击此处编辑母版文本样式</a:t>
            </a:r>
            <a:endParaRPr kumimoji="1" lang="zh-CN" altLang="en-US"/>
          </a:p>
        </p:txBody>
      </p:sp>
      <p:sp>
        <p:nvSpPr>
          <p:cNvPr id="5" name="日期占位符 4"/>
          <p:cNvSpPr>
            <a:spLocks noGrp="1"/>
          </p:cNvSpPr>
          <p:nvPr>
            <p:ph type="dt" sz="half" idx="10"/>
          </p:nvPr>
        </p:nvSpPr>
        <p:spPr/>
        <p:txBody>
          <a:bodyPr/>
          <a:lstStyle/>
          <a:p>
            <a:fld id="{E9E9AA9A-B51B-0C44-B12C-1AC238BD9F7C}" type="datetimeFigureOut">
              <a:rPr kumimoji="1" lang="zh-CN" altLang="en-US" smtClean="0"/>
            </a:fld>
            <a:endParaRPr kumimoji="1" lang="zh-CN" altLang="en-US"/>
          </a:p>
        </p:txBody>
      </p:sp>
      <p:sp>
        <p:nvSpPr>
          <p:cNvPr id="6" name="页脚占位符 5"/>
          <p:cNvSpPr>
            <a:spLocks noGrp="1"/>
          </p:cNvSpPr>
          <p:nvPr>
            <p:ph type="ftr" sz="quarter" idx="11"/>
          </p:nvPr>
        </p:nvSpPr>
        <p:spPr/>
        <p:txBody>
          <a:bodyPr/>
          <a:lstStyle/>
          <a:p>
            <a:endParaRPr kumimoji="1" lang="zh-CN" altLang="en-US"/>
          </a:p>
        </p:txBody>
      </p:sp>
      <p:sp>
        <p:nvSpPr>
          <p:cNvPr id="7" name="灯片编号占位符 6"/>
          <p:cNvSpPr>
            <a:spLocks noGrp="1"/>
          </p:cNvSpPr>
          <p:nvPr>
            <p:ph type="sldNum" sz="quarter" idx="12"/>
          </p:nvPr>
        </p:nvSpPr>
        <p:spPr/>
        <p:txBody>
          <a:bodyPr/>
          <a:lstStyle/>
          <a:p>
            <a:fld id="{044C147B-1F4C-304A-A31F-A6046C35EF56}" type="slidenum">
              <a:rPr kumimoji="1" lang="zh-CN" altLang="en-US" smtClean="0"/>
            </a:fld>
            <a:endParaRPr kumimoji="1"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kumimoji="1" lang="zh-CN" altLang="en-US"/>
              <a:t>单击此处编辑母版标题样式</a:t>
            </a:r>
            <a:endParaRPr kumimoji="1"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a:t>单击此处编辑母版文本样式</a:t>
            </a:r>
            <a:endParaRPr kumimoji="1" lang="zh-CN" altLang="en-US"/>
          </a:p>
        </p:txBody>
      </p:sp>
      <p:sp>
        <p:nvSpPr>
          <p:cNvPr id="5" name="日期占位符 4"/>
          <p:cNvSpPr>
            <a:spLocks noGrp="1"/>
          </p:cNvSpPr>
          <p:nvPr>
            <p:ph type="dt" sz="half" idx="10"/>
          </p:nvPr>
        </p:nvSpPr>
        <p:spPr/>
        <p:txBody>
          <a:bodyPr/>
          <a:lstStyle/>
          <a:p>
            <a:fld id="{E9E9AA9A-B51B-0C44-B12C-1AC238BD9F7C}" type="datetimeFigureOut">
              <a:rPr kumimoji="1" lang="zh-CN" altLang="en-US" smtClean="0"/>
            </a:fld>
            <a:endParaRPr kumimoji="1" lang="zh-CN" altLang="en-US"/>
          </a:p>
        </p:txBody>
      </p:sp>
      <p:sp>
        <p:nvSpPr>
          <p:cNvPr id="6" name="页脚占位符 5"/>
          <p:cNvSpPr>
            <a:spLocks noGrp="1"/>
          </p:cNvSpPr>
          <p:nvPr>
            <p:ph type="ftr" sz="quarter" idx="11"/>
          </p:nvPr>
        </p:nvSpPr>
        <p:spPr/>
        <p:txBody>
          <a:bodyPr/>
          <a:lstStyle/>
          <a:p>
            <a:endParaRPr kumimoji="1" lang="zh-CN" altLang="en-US"/>
          </a:p>
        </p:txBody>
      </p:sp>
      <p:sp>
        <p:nvSpPr>
          <p:cNvPr id="7" name="灯片编号占位符 6"/>
          <p:cNvSpPr>
            <a:spLocks noGrp="1"/>
          </p:cNvSpPr>
          <p:nvPr>
            <p:ph type="sldNum" sz="quarter" idx="12"/>
          </p:nvPr>
        </p:nvSpPr>
        <p:spPr/>
        <p:txBody>
          <a:bodyPr/>
          <a:lstStyle/>
          <a:p>
            <a:fld id="{044C147B-1F4C-304A-A31F-A6046C35EF56}" type="slidenum">
              <a:rPr kumimoji="1" lang="zh-CN" altLang="en-US" smtClean="0"/>
            </a:fld>
            <a:endParaRPr kumimoji="1"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9" Type="http://schemas.openxmlformats.org/officeDocument/2006/relationships/theme" Target="../theme/theme1.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zh-CN" altLang="en-US"/>
              <a:t>单击此处编辑母版标题样式</a:t>
            </a:r>
            <a:endParaRPr kumimoji="1"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9E9AA9A-B51B-0C44-B12C-1AC238BD9F7C}" type="datetimeFigureOut">
              <a:rPr kumimoji="1" lang="zh-CN" altLang="en-US" smtClean="0"/>
            </a:fld>
            <a:endParaRPr kumimoji="1"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44C147B-1F4C-304A-A31F-A6046C35EF56}" type="slidenum">
              <a:rPr kumimoji="1" lang="zh-CN" altLang="en-US" smtClean="0"/>
            </a:fld>
            <a:endParaRPr kumimoji="1"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17.xml"/><Relationship Id="rId2" Type="http://schemas.openxmlformats.org/officeDocument/2006/relationships/tags" Target="../tags/tag5.xml"/><Relationship Id="rId1" Type="http://schemas.openxmlformats.org/officeDocument/2006/relationships/tags" Target="../tags/tag4.xml"/></Relationships>
</file>

<file path=ppt/slides/_rels/slide100.xml.rels><?xml version="1.0" encoding="UTF-8" standalone="yes"?>
<Relationships xmlns="http://schemas.openxmlformats.org/package/2006/relationships"><Relationship Id="rId5" Type="http://schemas.openxmlformats.org/officeDocument/2006/relationships/notesSlide" Target="../notesSlides/notesSlide100.xml"/><Relationship Id="rId4" Type="http://schemas.openxmlformats.org/officeDocument/2006/relationships/slideLayout" Target="../slideLayouts/slideLayout17.xml"/><Relationship Id="rId3" Type="http://schemas.openxmlformats.org/officeDocument/2006/relationships/image" Target="../media/image2.svg"/><Relationship Id="rId2" Type="http://schemas.openxmlformats.org/officeDocument/2006/relationships/image" Target="../media/image13.png"/><Relationship Id="rId1" Type="http://schemas.openxmlformats.org/officeDocument/2006/relationships/tags" Target="../tags/tag112.xml"/></Relationships>
</file>

<file path=ppt/slides/_rels/slide101.xml.rels><?xml version="1.0" encoding="UTF-8" standalone="yes"?>
<Relationships xmlns="http://schemas.openxmlformats.org/package/2006/relationships"><Relationship Id="rId5" Type="http://schemas.openxmlformats.org/officeDocument/2006/relationships/notesSlide" Target="../notesSlides/notesSlide101.xml"/><Relationship Id="rId4" Type="http://schemas.openxmlformats.org/officeDocument/2006/relationships/slideLayout" Target="../slideLayouts/slideLayout17.xml"/><Relationship Id="rId3" Type="http://schemas.openxmlformats.org/officeDocument/2006/relationships/image" Target="../media/image6.png"/><Relationship Id="rId2" Type="http://schemas.openxmlformats.org/officeDocument/2006/relationships/tags" Target="../tags/tag114.xml"/><Relationship Id="rId1" Type="http://schemas.openxmlformats.org/officeDocument/2006/relationships/tags" Target="../tags/tag113.xml"/></Relationships>
</file>

<file path=ppt/slides/_rels/slide102.xml.rels><?xml version="1.0" encoding="UTF-8" standalone="yes"?>
<Relationships xmlns="http://schemas.openxmlformats.org/package/2006/relationships"><Relationship Id="rId5" Type="http://schemas.openxmlformats.org/officeDocument/2006/relationships/notesSlide" Target="../notesSlides/notesSlide102.xml"/><Relationship Id="rId4" Type="http://schemas.openxmlformats.org/officeDocument/2006/relationships/slideLayout" Target="../slideLayouts/slideLayout17.xml"/><Relationship Id="rId3" Type="http://schemas.openxmlformats.org/officeDocument/2006/relationships/image" Target="../media/image6.png"/><Relationship Id="rId2" Type="http://schemas.openxmlformats.org/officeDocument/2006/relationships/tags" Target="../tags/tag116.xml"/><Relationship Id="rId1" Type="http://schemas.openxmlformats.org/officeDocument/2006/relationships/tags" Target="../tags/tag115.xml"/></Relationships>
</file>

<file path=ppt/slides/_rels/slide103.xml.rels><?xml version="1.0" encoding="UTF-8" standalone="yes"?>
<Relationships xmlns="http://schemas.openxmlformats.org/package/2006/relationships"><Relationship Id="rId5" Type="http://schemas.openxmlformats.org/officeDocument/2006/relationships/notesSlide" Target="../notesSlides/notesSlide103.xml"/><Relationship Id="rId4" Type="http://schemas.openxmlformats.org/officeDocument/2006/relationships/slideLayout" Target="../slideLayouts/slideLayout17.xml"/><Relationship Id="rId3" Type="http://schemas.openxmlformats.org/officeDocument/2006/relationships/image" Target="../media/image6.png"/><Relationship Id="rId2" Type="http://schemas.openxmlformats.org/officeDocument/2006/relationships/tags" Target="../tags/tag118.xml"/><Relationship Id="rId1" Type="http://schemas.openxmlformats.org/officeDocument/2006/relationships/tags" Target="../tags/tag117.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104.xml"/><Relationship Id="rId1" Type="http://schemas.openxmlformats.org/officeDocument/2006/relationships/slideLayout" Target="../slideLayouts/slideLayout16.xml"/></Relationships>
</file>

<file path=ppt/slides/_rels/slide105.xml.rels><?xml version="1.0" encoding="UTF-8" standalone="yes"?>
<Relationships xmlns="http://schemas.openxmlformats.org/package/2006/relationships"><Relationship Id="rId3" Type="http://schemas.openxmlformats.org/officeDocument/2006/relationships/notesSlide" Target="../notesSlides/notesSlide105.xml"/><Relationship Id="rId2" Type="http://schemas.openxmlformats.org/officeDocument/2006/relationships/slideLayout" Target="../slideLayouts/slideLayout17.xml"/><Relationship Id="rId1" Type="http://schemas.openxmlformats.org/officeDocument/2006/relationships/image" Target="../media/image3.png"/></Relationships>
</file>

<file path=ppt/slides/_rels/slide106.xml.rels><?xml version="1.0" encoding="UTF-8" standalone="yes"?>
<Relationships xmlns="http://schemas.openxmlformats.org/package/2006/relationships"><Relationship Id="rId4" Type="http://schemas.openxmlformats.org/officeDocument/2006/relationships/notesSlide" Target="../notesSlides/notesSlide106.xml"/><Relationship Id="rId3" Type="http://schemas.openxmlformats.org/officeDocument/2006/relationships/slideLayout" Target="../slideLayouts/slideLayout17.xml"/><Relationship Id="rId2" Type="http://schemas.openxmlformats.org/officeDocument/2006/relationships/tags" Target="../tags/tag120.xml"/><Relationship Id="rId1" Type="http://schemas.openxmlformats.org/officeDocument/2006/relationships/tags" Target="../tags/tag119.xml"/></Relationships>
</file>

<file path=ppt/slides/_rels/slide107.xml.rels><?xml version="1.0" encoding="UTF-8" standalone="yes"?>
<Relationships xmlns="http://schemas.openxmlformats.org/package/2006/relationships"><Relationship Id="rId5" Type="http://schemas.openxmlformats.org/officeDocument/2006/relationships/notesSlide" Target="../notesSlides/notesSlide107.xml"/><Relationship Id="rId4" Type="http://schemas.openxmlformats.org/officeDocument/2006/relationships/slideLayout" Target="../slideLayouts/slideLayout17.xml"/><Relationship Id="rId3" Type="http://schemas.openxmlformats.org/officeDocument/2006/relationships/tags" Target="../tags/tag122.xml"/><Relationship Id="rId2" Type="http://schemas.openxmlformats.org/officeDocument/2006/relationships/image" Target="../media/image6.png"/><Relationship Id="rId1" Type="http://schemas.openxmlformats.org/officeDocument/2006/relationships/tags" Target="../tags/tag121.xml"/></Relationships>
</file>

<file path=ppt/slides/_rels/slide108.xml.rels><?xml version="1.0" encoding="UTF-8" standalone="yes"?>
<Relationships xmlns="http://schemas.openxmlformats.org/package/2006/relationships"><Relationship Id="rId4" Type="http://schemas.openxmlformats.org/officeDocument/2006/relationships/notesSlide" Target="../notesSlides/notesSlide108.xml"/><Relationship Id="rId3" Type="http://schemas.openxmlformats.org/officeDocument/2006/relationships/slideLayout" Target="../slideLayouts/slideLayout17.xml"/><Relationship Id="rId2" Type="http://schemas.openxmlformats.org/officeDocument/2006/relationships/tags" Target="../tags/tag124.xml"/><Relationship Id="rId1" Type="http://schemas.openxmlformats.org/officeDocument/2006/relationships/tags" Target="../tags/tag123.xml"/></Relationships>
</file>

<file path=ppt/slides/_rels/slide109.xml.rels><?xml version="1.0" encoding="UTF-8" standalone="yes"?>
<Relationships xmlns="http://schemas.openxmlformats.org/package/2006/relationships"><Relationship Id="rId4" Type="http://schemas.openxmlformats.org/officeDocument/2006/relationships/notesSlide" Target="../notesSlides/notesSlide109.xml"/><Relationship Id="rId3" Type="http://schemas.openxmlformats.org/officeDocument/2006/relationships/slideLayout" Target="../slideLayouts/slideLayout17.xml"/><Relationship Id="rId2" Type="http://schemas.openxmlformats.org/officeDocument/2006/relationships/image" Target="../media/image30.png"/><Relationship Id="rId1" Type="http://schemas.openxmlformats.org/officeDocument/2006/relationships/tags" Target="../tags/tag12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6.xml"/></Relationships>
</file>

<file path=ppt/slides/_rels/slide110.xml.rels><?xml version="1.0" encoding="UTF-8" standalone="yes"?>
<Relationships xmlns="http://schemas.openxmlformats.org/package/2006/relationships"><Relationship Id="rId4" Type="http://schemas.openxmlformats.org/officeDocument/2006/relationships/notesSlide" Target="../notesSlides/notesSlide110.xml"/><Relationship Id="rId3" Type="http://schemas.openxmlformats.org/officeDocument/2006/relationships/slideLayout" Target="../slideLayouts/slideLayout17.xml"/><Relationship Id="rId2" Type="http://schemas.openxmlformats.org/officeDocument/2006/relationships/image" Target="../media/image31.png"/><Relationship Id="rId1" Type="http://schemas.openxmlformats.org/officeDocument/2006/relationships/tags" Target="../tags/tag126.xml"/></Relationships>
</file>

<file path=ppt/slides/_rels/slide111.xml.rels><?xml version="1.0" encoding="UTF-8" standalone="yes"?>
<Relationships xmlns="http://schemas.openxmlformats.org/package/2006/relationships"><Relationship Id="rId3" Type="http://schemas.openxmlformats.org/officeDocument/2006/relationships/notesSlide" Target="../notesSlides/notesSlide111.xml"/><Relationship Id="rId2" Type="http://schemas.openxmlformats.org/officeDocument/2006/relationships/slideLayout" Target="../slideLayouts/slideLayout17.xml"/><Relationship Id="rId1" Type="http://schemas.openxmlformats.org/officeDocument/2006/relationships/image" Target="../media/image3.png"/></Relationships>
</file>

<file path=ppt/slides/_rels/slide112.xml.rels><?xml version="1.0" encoding="UTF-8" standalone="yes"?>
<Relationships xmlns="http://schemas.openxmlformats.org/package/2006/relationships"><Relationship Id="rId6" Type="http://schemas.openxmlformats.org/officeDocument/2006/relationships/notesSlide" Target="../notesSlides/notesSlide112.xml"/><Relationship Id="rId5" Type="http://schemas.openxmlformats.org/officeDocument/2006/relationships/slideLayout" Target="../slideLayouts/slideLayout17.xml"/><Relationship Id="rId4" Type="http://schemas.openxmlformats.org/officeDocument/2006/relationships/tags" Target="../tags/tag129.xml"/><Relationship Id="rId3" Type="http://schemas.openxmlformats.org/officeDocument/2006/relationships/tags" Target="../tags/tag128.xml"/><Relationship Id="rId2" Type="http://schemas.openxmlformats.org/officeDocument/2006/relationships/image" Target="../media/image6.png"/><Relationship Id="rId1" Type="http://schemas.openxmlformats.org/officeDocument/2006/relationships/tags" Target="../tags/tag127.xml"/></Relationships>
</file>

<file path=ppt/slides/_rels/slide113.xml.rels><?xml version="1.0" encoding="UTF-8" standalone="yes"?>
<Relationships xmlns="http://schemas.openxmlformats.org/package/2006/relationships"><Relationship Id="rId4" Type="http://schemas.openxmlformats.org/officeDocument/2006/relationships/notesSlide" Target="../notesSlides/notesSlide113.xml"/><Relationship Id="rId3" Type="http://schemas.openxmlformats.org/officeDocument/2006/relationships/slideLayout" Target="../slideLayouts/slideLayout17.xml"/><Relationship Id="rId2" Type="http://schemas.openxmlformats.org/officeDocument/2006/relationships/image" Target="../media/image32.png"/><Relationship Id="rId1" Type="http://schemas.openxmlformats.org/officeDocument/2006/relationships/tags" Target="../tags/tag130.xml"/></Relationships>
</file>

<file path=ppt/slides/_rels/slide114.xml.rels><?xml version="1.0" encoding="UTF-8" standalone="yes"?>
<Relationships xmlns="http://schemas.openxmlformats.org/package/2006/relationships"><Relationship Id="rId4" Type="http://schemas.openxmlformats.org/officeDocument/2006/relationships/notesSlide" Target="../notesSlides/notesSlide114.xml"/><Relationship Id="rId3" Type="http://schemas.openxmlformats.org/officeDocument/2006/relationships/slideLayout" Target="../slideLayouts/slideLayout17.xml"/><Relationship Id="rId2" Type="http://schemas.openxmlformats.org/officeDocument/2006/relationships/image" Target="../media/image33.png"/><Relationship Id="rId1" Type="http://schemas.openxmlformats.org/officeDocument/2006/relationships/tags" Target="../tags/tag131.xml"/></Relationships>
</file>

<file path=ppt/slides/_rels/slide115.xml.rels><?xml version="1.0" encoding="UTF-8" standalone="yes"?>
<Relationships xmlns="http://schemas.openxmlformats.org/package/2006/relationships"><Relationship Id="rId5" Type="http://schemas.openxmlformats.org/officeDocument/2006/relationships/notesSlide" Target="../notesSlides/notesSlide115.xml"/><Relationship Id="rId4" Type="http://schemas.openxmlformats.org/officeDocument/2006/relationships/slideLayout" Target="../slideLayouts/slideLayout17.xml"/><Relationship Id="rId3" Type="http://schemas.openxmlformats.org/officeDocument/2006/relationships/image" Target="../media/image6.png"/><Relationship Id="rId2" Type="http://schemas.openxmlformats.org/officeDocument/2006/relationships/tags" Target="../tags/tag133.xml"/><Relationship Id="rId1" Type="http://schemas.openxmlformats.org/officeDocument/2006/relationships/tags" Target="../tags/tag132.xml"/></Relationships>
</file>

<file path=ppt/slides/_rels/slide116.xml.rels><?xml version="1.0" encoding="UTF-8" standalone="yes"?>
<Relationships xmlns="http://schemas.openxmlformats.org/package/2006/relationships"><Relationship Id="rId5" Type="http://schemas.openxmlformats.org/officeDocument/2006/relationships/notesSlide" Target="../notesSlides/notesSlide116.xml"/><Relationship Id="rId4" Type="http://schemas.openxmlformats.org/officeDocument/2006/relationships/slideLayout" Target="../slideLayouts/slideLayout17.xml"/><Relationship Id="rId3" Type="http://schemas.openxmlformats.org/officeDocument/2006/relationships/tags" Target="../tags/tag135.xml"/><Relationship Id="rId2" Type="http://schemas.openxmlformats.org/officeDocument/2006/relationships/image" Target="../media/image6.png"/><Relationship Id="rId1" Type="http://schemas.openxmlformats.org/officeDocument/2006/relationships/tags" Target="../tags/tag134.xml"/></Relationships>
</file>

<file path=ppt/slides/_rels/slide117.xml.rels><?xml version="1.0" encoding="UTF-8" standalone="yes"?>
<Relationships xmlns="http://schemas.openxmlformats.org/package/2006/relationships"><Relationship Id="rId4" Type="http://schemas.openxmlformats.org/officeDocument/2006/relationships/notesSlide" Target="../notesSlides/notesSlide117.xml"/><Relationship Id="rId3" Type="http://schemas.openxmlformats.org/officeDocument/2006/relationships/slideLayout" Target="../slideLayouts/slideLayout17.xml"/><Relationship Id="rId2" Type="http://schemas.openxmlformats.org/officeDocument/2006/relationships/image" Target="../media/image34.png"/><Relationship Id="rId1" Type="http://schemas.openxmlformats.org/officeDocument/2006/relationships/tags" Target="../tags/tag136.xml"/></Relationships>
</file>

<file path=ppt/slides/_rels/slide118.xml.rels><?xml version="1.0" encoding="UTF-8" standalone="yes"?>
<Relationships xmlns="http://schemas.openxmlformats.org/package/2006/relationships"><Relationship Id="rId4" Type="http://schemas.openxmlformats.org/officeDocument/2006/relationships/notesSlide" Target="../notesSlides/notesSlide118.xml"/><Relationship Id="rId3" Type="http://schemas.openxmlformats.org/officeDocument/2006/relationships/slideLayout" Target="../slideLayouts/slideLayout17.xml"/><Relationship Id="rId2" Type="http://schemas.openxmlformats.org/officeDocument/2006/relationships/image" Target="../media/image35.png"/><Relationship Id="rId1" Type="http://schemas.openxmlformats.org/officeDocument/2006/relationships/tags" Target="../tags/tag137.xml"/></Relationships>
</file>

<file path=ppt/slides/_rels/slide119.xml.rels><?xml version="1.0" encoding="UTF-8" standalone="yes"?>
<Relationships xmlns="http://schemas.openxmlformats.org/package/2006/relationships"><Relationship Id="rId4" Type="http://schemas.openxmlformats.org/officeDocument/2006/relationships/notesSlide" Target="../notesSlides/notesSlide119.xml"/><Relationship Id="rId3" Type="http://schemas.openxmlformats.org/officeDocument/2006/relationships/slideLayout" Target="../slideLayouts/slideLayout17.xml"/><Relationship Id="rId2" Type="http://schemas.openxmlformats.org/officeDocument/2006/relationships/image" Target="../media/image36.png"/><Relationship Id="rId1" Type="http://schemas.openxmlformats.org/officeDocument/2006/relationships/tags" Target="../tags/tag138.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7.xml"/><Relationship Id="rId1" Type="http://schemas.openxmlformats.org/officeDocument/2006/relationships/image" Target="../media/image3.png"/></Relationships>
</file>

<file path=ppt/slides/_rels/slide120.xml.rels><?xml version="1.0" encoding="UTF-8" standalone="yes"?>
<Relationships xmlns="http://schemas.openxmlformats.org/package/2006/relationships"><Relationship Id="rId4" Type="http://schemas.openxmlformats.org/officeDocument/2006/relationships/notesSlide" Target="../notesSlides/notesSlide120.xml"/><Relationship Id="rId3" Type="http://schemas.openxmlformats.org/officeDocument/2006/relationships/slideLayout" Target="../slideLayouts/slideLayout17.xml"/><Relationship Id="rId2" Type="http://schemas.openxmlformats.org/officeDocument/2006/relationships/image" Target="../media/image37.png"/><Relationship Id="rId1" Type="http://schemas.openxmlformats.org/officeDocument/2006/relationships/tags" Target="../tags/tag139.xml"/></Relationships>
</file>

<file path=ppt/slides/_rels/slide121.xml.rels><?xml version="1.0" encoding="UTF-8" standalone="yes"?>
<Relationships xmlns="http://schemas.openxmlformats.org/package/2006/relationships"><Relationship Id="rId3" Type="http://schemas.openxmlformats.org/officeDocument/2006/relationships/notesSlide" Target="../notesSlides/notesSlide121.xml"/><Relationship Id="rId2" Type="http://schemas.openxmlformats.org/officeDocument/2006/relationships/slideLayout" Target="../slideLayouts/slideLayout17.xml"/><Relationship Id="rId1" Type="http://schemas.openxmlformats.org/officeDocument/2006/relationships/image" Target="../media/image3.png"/></Relationships>
</file>

<file path=ppt/slides/_rels/slide122.xml.rels><?xml version="1.0" encoding="UTF-8" standalone="yes"?>
<Relationships xmlns="http://schemas.openxmlformats.org/package/2006/relationships"><Relationship Id="rId4" Type="http://schemas.openxmlformats.org/officeDocument/2006/relationships/notesSlide" Target="../notesSlides/notesSlide122.xml"/><Relationship Id="rId3" Type="http://schemas.openxmlformats.org/officeDocument/2006/relationships/slideLayout" Target="../slideLayouts/slideLayout17.xml"/><Relationship Id="rId2" Type="http://schemas.openxmlformats.org/officeDocument/2006/relationships/tags" Target="../tags/tag141.xml"/><Relationship Id="rId1" Type="http://schemas.openxmlformats.org/officeDocument/2006/relationships/tags" Target="../tags/tag140.xml"/></Relationships>
</file>

<file path=ppt/slides/_rels/slide123.xml.rels><?xml version="1.0" encoding="UTF-8" standalone="yes"?>
<Relationships xmlns="http://schemas.openxmlformats.org/package/2006/relationships"><Relationship Id="rId4" Type="http://schemas.openxmlformats.org/officeDocument/2006/relationships/notesSlide" Target="../notesSlides/notesSlide123.xml"/><Relationship Id="rId3" Type="http://schemas.openxmlformats.org/officeDocument/2006/relationships/slideLayout" Target="../slideLayouts/slideLayout17.xml"/><Relationship Id="rId2" Type="http://schemas.openxmlformats.org/officeDocument/2006/relationships/image" Target="../media/image6.png"/><Relationship Id="rId1" Type="http://schemas.openxmlformats.org/officeDocument/2006/relationships/tags" Target="../tags/tag142.xml"/></Relationships>
</file>

<file path=ppt/slides/_rels/slide124.xml.rels><?xml version="1.0" encoding="UTF-8" standalone="yes"?>
<Relationships xmlns="http://schemas.openxmlformats.org/package/2006/relationships"><Relationship Id="rId4" Type="http://schemas.openxmlformats.org/officeDocument/2006/relationships/notesSlide" Target="../notesSlides/notesSlide124.xml"/><Relationship Id="rId3" Type="http://schemas.openxmlformats.org/officeDocument/2006/relationships/slideLayout" Target="../slideLayouts/slideLayout17.xml"/><Relationship Id="rId2" Type="http://schemas.openxmlformats.org/officeDocument/2006/relationships/image" Target="../media/image6.png"/><Relationship Id="rId1" Type="http://schemas.openxmlformats.org/officeDocument/2006/relationships/tags" Target="../tags/tag143.xml"/></Relationships>
</file>

<file path=ppt/slides/_rels/slide125.xml.rels><?xml version="1.0" encoding="UTF-8" standalone="yes"?>
<Relationships xmlns="http://schemas.openxmlformats.org/package/2006/relationships"><Relationship Id="rId4" Type="http://schemas.openxmlformats.org/officeDocument/2006/relationships/notesSlide" Target="../notesSlides/notesSlide125.xml"/><Relationship Id="rId3" Type="http://schemas.openxmlformats.org/officeDocument/2006/relationships/slideLayout" Target="../slideLayouts/slideLayout17.xml"/><Relationship Id="rId2" Type="http://schemas.openxmlformats.org/officeDocument/2006/relationships/image" Target="../media/image38.png"/><Relationship Id="rId1" Type="http://schemas.openxmlformats.org/officeDocument/2006/relationships/tags" Target="../tags/tag144.xml"/></Relationships>
</file>

<file path=ppt/slides/_rels/slide126.xml.rels><?xml version="1.0" encoding="UTF-8" standalone="yes"?>
<Relationships xmlns="http://schemas.openxmlformats.org/package/2006/relationships"><Relationship Id="rId4" Type="http://schemas.openxmlformats.org/officeDocument/2006/relationships/notesSlide" Target="../notesSlides/notesSlide126.xml"/><Relationship Id="rId3" Type="http://schemas.openxmlformats.org/officeDocument/2006/relationships/slideLayout" Target="../slideLayouts/slideLayout17.xml"/><Relationship Id="rId2" Type="http://schemas.openxmlformats.org/officeDocument/2006/relationships/image" Target="../media/image39.png"/><Relationship Id="rId1" Type="http://schemas.openxmlformats.org/officeDocument/2006/relationships/tags" Target="../tags/tag145.xml"/></Relationships>
</file>

<file path=ppt/slides/_rels/slide127.xml.rels><?xml version="1.0" encoding="UTF-8" standalone="yes"?>
<Relationships xmlns="http://schemas.openxmlformats.org/package/2006/relationships"><Relationship Id="rId4" Type="http://schemas.openxmlformats.org/officeDocument/2006/relationships/notesSlide" Target="../notesSlides/notesSlide127.xml"/><Relationship Id="rId3" Type="http://schemas.openxmlformats.org/officeDocument/2006/relationships/slideLayout" Target="../slideLayouts/slideLayout17.xml"/><Relationship Id="rId2" Type="http://schemas.openxmlformats.org/officeDocument/2006/relationships/image" Target="../media/image40.png"/><Relationship Id="rId1" Type="http://schemas.openxmlformats.org/officeDocument/2006/relationships/tags" Target="../tags/tag146.xml"/></Relationships>
</file>

<file path=ppt/slides/_rels/slide128.xml.rels><?xml version="1.0" encoding="UTF-8" standalone="yes"?>
<Relationships xmlns="http://schemas.openxmlformats.org/package/2006/relationships"><Relationship Id="rId4" Type="http://schemas.openxmlformats.org/officeDocument/2006/relationships/notesSlide" Target="../notesSlides/notesSlide128.xml"/><Relationship Id="rId3" Type="http://schemas.openxmlformats.org/officeDocument/2006/relationships/slideLayout" Target="../slideLayouts/slideLayout17.xml"/><Relationship Id="rId2" Type="http://schemas.openxmlformats.org/officeDocument/2006/relationships/image" Target="../media/image41.png"/><Relationship Id="rId1" Type="http://schemas.openxmlformats.org/officeDocument/2006/relationships/tags" Target="../tags/tag147.xml"/></Relationships>
</file>

<file path=ppt/slides/_rels/slide129.xml.rels><?xml version="1.0" encoding="UTF-8" standalone="yes"?>
<Relationships xmlns="http://schemas.openxmlformats.org/package/2006/relationships"><Relationship Id="rId3" Type="http://schemas.openxmlformats.org/officeDocument/2006/relationships/notesSlide" Target="../notesSlides/notesSlide129.xml"/><Relationship Id="rId2" Type="http://schemas.openxmlformats.org/officeDocument/2006/relationships/slideLayout" Target="../slideLayouts/slideLayout17.xml"/><Relationship Id="rId1" Type="http://schemas.openxmlformats.org/officeDocument/2006/relationships/image" Target="../media/image3.png"/></Relationships>
</file>

<file path=ppt/slides/_rels/slide13.xml.rels><?xml version="1.0" encoding="UTF-8" standalone="yes"?>
<Relationships xmlns="http://schemas.openxmlformats.org/package/2006/relationships"><Relationship Id="rId4" Type="http://schemas.openxmlformats.org/officeDocument/2006/relationships/notesSlide" Target="../notesSlides/notesSlide13.xml"/><Relationship Id="rId3" Type="http://schemas.openxmlformats.org/officeDocument/2006/relationships/slideLayout" Target="../slideLayouts/slideLayout17.xml"/><Relationship Id="rId2" Type="http://schemas.openxmlformats.org/officeDocument/2006/relationships/tags" Target="../tags/tag7.xml"/><Relationship Id="rId1" Type="http://schemas.openxmlformats.org/officeDocument/2006/relationships/tags" Target="../tags/tag6.xml"/></Relationships>
</file>

<file path=ppt/slides/_rels/slide130.xml.rels><?xml version="1.0" encoding="UTF-8" standalone="yes"?>
<Relationships xmlns="http://schemas.openxmlformats.org/package/2006/relationships"><Relationship Id="rId4" Type="http://schemas.openxmlformats.org/officeDocument/2006/relationships/notesSlide" Target="../notesSlides/notesSlide130.xml"/><Relationship Id="rId3" Type="http://schemas.openxmlformats.org/officeDocument/2006/relationships/slideLayout" Target="../slideLayouts/slideLayout17.xml"/><Relationship Id="rId2" Type="http://schemas.openxmlformats.org/officeDocument/2006/relationships/tags" Target="../tags/tag149.xml"/><Relationship Id="rId1" Type="http://schemas.openxmlformats.org/officeDocument/2006/relationships/tags" Target="../tags/tag148.xml"/></Relationships>
</file>

<file path=ppt/slides/_rels/slide131.xml.rels><?xml version="1.0" encoding="UTF-8" standalone="yes"?>
<Relationships xmlns="http://schemas.openxmlformats.org/package/2006/relationships"><Relationship Id="rId4" Type="http://schemas.openxmlformats.org/officeDocument/2006/relationships/notesSlide" Target="../notesSlides/notesSlide131.xml"/><Relationship Id="rId3" Type="http://schemas.openxmlformats.org/officeDocument/2006/relationships/slideLayout" Target="../slideLayouts/slideLayout17.xml"/><Relationship Id="rId2" Type="http://schemas.openxmlformats.org/officeDocument/2006/relationships/tags" Target="../tags/tag151.xml"/><Relationship Id="rId1" Type="http://schemas.openxmlformats.org/officeDocument/2006/relationships/tags" Target="../tags/tag150.xml"/></Relationships>
</file>

<file path=ppt/slides/_rels/slide132.xml.rels><?xml version="1.0" encoding="UTF-8" standalone="yes"?>
<Relationships xmlns="http://schemas.openxmlformats.org/package/2006/relationships"><Relationship Id="rId4" Type="http://schemas.openxmlformats.org/officeDocument/2006/relationships/notesSlide" Target="../notesSlides/notesSlide132.xml"/><Relationship Id="rId3" Type="http://schemas.openxmlformats.org/officeDocument/2006/relationships/slideLayout" Target="../slideLayouts/slideLayout17.xml"/><Relationship Id="rId2" Type="http://schemas.openxmlformats.org/officeDocument/2006/relationships/tags" Target="../tags/tag153.xml"/><Relationship Id="rId1" Type="http://schemas.openxmlformats.org/officeDocument/2006/relationships/tags" Target="../tags/tag152.xml"/></Relationships>
</file>

<file path=ppt/slides/_rels/slide133.xml.rels><?xml version="1.0" encoding="UTF-8" standalone="yes"?>
<Relationships xmlns="http://schemas.openxmlformats.org/package/2006/relationships"><Relationship Id="rId5" Type="http://schemas.openxmlformats.org/officeDocument/2006/relationships/notesSlide" Target="../notesSlides/notesSlide133.xml"/><Relationship Id="rId4" Type="http://schemas.openxmlformats.org/officeDocument/2006/relationships/slideLayout" Target="../slideLayouts/slideLayout17.xml"/><Relationship Id="rId3" Type="http://schemas.openxmlformats.org/officeDocument/2006/relationships/tags" Target="../tags/tag155.xml"/><Relationship Id="rId2" Type="http://schemas.openxmlformats.org/officeDocument/2006/relationships/image" Target="../media/image6.png"/><Relationship Id="rId1" Type="http://schemas.openxmlformats.org/officeDocument/2006/relationships/tags" Target="../tags/tag154.xml"/></Relationships>
</file>

<file path=ppt/slides/_rels/slide134.xml.rels><?xml version="1.0" encoding="UTF-8" standalone="yes"?>
<Relationships xmlns="http://schemas.openxmlformats.org/package/2006/relationships"><Relationship Id="rId4" Type="http://schemas.openxmlformats.org/officeDocument/2006/relationships/notesSlide" Target="../notesSlides/notesSlide134.xml"/><Relationship Id="rId3" Type="http://schemas.openxmlformats.org/officeDocument/2006/relationships/slideLayout" Target="../slideLayouts/slideLayout17.xml"/><Relationship Id="rId2" Type="http://schemas.openxmlformats.org/officeDocument/2006/relationships/image" Target="../media/image42.png"/><Relationship Id="rId1" Type="http://schemas.openxmlformats.org/officeDocument/2006/relationships/tags" Target="../tags/tag156.xml"/></Relationships>
</file>

<file path=ppt/slides/_rels/slide135.xml.rels><?xml version="1.0" encoding="UTF-8" standalone="yes"?>
<Relationships xmlns="http://schemas.openxmlformats.org/package/2006/relationships"><Relationship Id="rId2" Type="http://schemas.openxmlformats.org/officeDocument/2006/relationships/notesSlide" Target="../notesSlides/notesSlide135.xml"/><Relationship Id="rId1" Type="http://schemas.openxmlformats.org/officeDocument/2006/relationships/slideLayout" Target="../slideLayouts/slideLayout16.xml"/></Relationships>
</file>

<file path=ppt/slides/_rels/slide136.xml.rels><?xml version="1.0" encoding="UTF-8" standalone="yes"?>
<Relationships xmlns="http://schemas.openxmlformats.org/package/2006/relationships"><Relationship Id="rId3" Type="http://schemas.openxmlformats.org/officeDocument/2006/relationships/notesSlide" Target="../notesSlides/notesSlide136.xml"/><Relationship Id="rId2" Type="http://schemas.openxmlformats.org/officeDocument/2006/relationships/slideLayout" Target="../slideLayouts/slideLayout17.xml"/><Relationship Id="rId1" Type="http://schemas.openxmlformats.org/officeDocument/2006/relationships/image" Target="../media/image3.png"/></Relationships>
</file>

<file path=ppt/slides/_rels/slide137.xml.rels><?xml version="1.0" encoding="UTF-8" standalone="yes"?>
<Relationships xmlns="http://schemas.openxmlformats.org/package/2006/relationships"><Relationship Id="rId5" Type="http://schemas.openxmlformats.org/officeDocument/2006/relationships/notesSlide" Target="../notesSlides/notesSlide137.xml"/><Relationship Id="rId4" Type="http://schemas.openxmlformats.org/officeDocument/2006/relationships/slideLayout" Target="../slideLayouts/slideLayout17.xml"/><Relationship Id="rId3" Type="http://schemas.openxmlformats.org/officeDocument/2006/relationships/tags" Target="../tags/tag158.xml"/><Relationship Id="rId2" Type="http://schemas.openxmlformats.org/officeDocument/2006/relationships/image" Target="../media/image6.png"/><Relationship Id="rId1" Type="http://schemas.openxmlformats.org/officeDocument/2006/relationships/tags" Target="../tags/tag157.xml"/></Relationships>
</file>

<file path=ppt/slides/_rels/slide138.xml.rels><?xml version="1.0" encoding="UTF-8" standalone="yes"?>
<Relationships xmlns="http://schemas.openxmlformats.org/package/2006/relationships"><Relationship Id="rId4" Type="http://schemas.openxmlformats.org/officeDocument/2006/relationships/notesSlide" Target="../notesSlides/notesSlide138.xml"/><Relationship Id="rId3" Type="http://schemas.openxmlformats.org/officeDocument/2006/relationships/slideLayout" Target="../slideLayouts/slideLayout17.xml"/><Relationship Id="rId2" Type="http://schemas.openxmlformats.org/officeDocument/2006/relationships/image" Target="../media/image43.png"/><Relationship Id="rId1" Type="http://schemas.openxmlformats.org/officeDocument/2006/relationships/tags" Target="../tags/tag159.xml"/></Relationships>
</file>

<file path=ppt/slides/_rels/slide139.xml.rels><?xml version="1.0" encoding="UTF-8" standalone="yes"?>
<Relationships xmlns="http://schemas.openxmlformats.org/package/2006/relationships"><Relationship Id="rId3" Type="http://schemas.openxmlformats.org/officeDocument/2006/relationships/notesSlide" Target="../notesSlides/notesSlide139.xml"/><Relationship Id="rId2" Type="http://schemas.openxmlformats.org/officeDocument/2006/relationships/slideLayout" Target="../slideLayouts/slideLayout17.xml"/><Relationship Id="rId1" Type="http://schemas.openxmlformats.org/officeDocument/2006/relationships/image" Target="../media/image3.png"/></Relationships>
</file>

<file path=ppt/slides/_rels/slide14.xml.rels><?xml version="1.0" encoding="UTF-8" standalone="yes"?>
<Relationships xmlns="http://schemas.openxmlformats.org/package/2006/relationships"><Relationship Id="rId4" Type="http://schemas.openxmlformats.org/officeDocument/2006/relationships/notesSlide" Target="../notesSlides/notesSlide14.xml"/><Relationship Id="rId3" Type="http://schemas.openxmlformats.org/officeDocument/2006/relationships/slideLayout" Target="../slideLayouts/slideLayout17.xml"/><Relationship Id="rId2" Type="http://schemas.openxmlformats.org/officeDocument/2006/relationships/image" Target="../media/image5.png"/><Relationship Id="rId1" Type="http://schemas.openxmlformats.org/officeDocument/2006/relationships/tags" Target="../tags/tag8.xml"/></Relationships>
</file>

<file path=ppt/slides/_rels/slide140.xml.rels><?xml version="1.0" encoding="UTF-8" standalone="yes"?>
<Relationships xmlns="http://schemas.openxmlformats.org/package/2006/relationships"><Relationship Id="rId5" Type="http://schemas.openxmlformats.org/officeDocument/2006/relationships/notesSlide" Target="../notesSlides/notesSlide140.xml"/><Relationship Id="rId4" Type="http://schemas.openxmlformats.org/officeDocument/2006/relationships/slideLayout" Target="../slideLayouts/slideLayout17.xml"/><Relationship Id="rId3" Type="http://schemas.openxmlformats.org/officeDocument/2006/relationships/tags" Target="../tags/tag161.xml"/><Relationship Id="rId2" Type="http://schemas.openxmlformats.org/officeDocument/2006/relationships/image" Target="../media/image6.png"/><Relationship Id="rId1" Type="http://schemas.openxmlformats.org/officeDocument/2006/relationships/tags" Target="../tags/tag160.xml"/></Relationships>
</file>

<file path=ppt/slides/_rels/slide141.xml.rels><?xml version="1.0" encoding="UTF-8" standalone="yes"?>
<Relationships xmlns="http://schemas.openxmlformats.org/package/2006/relationships"><Relationship Id="rId4" Type="http://schemas.openxmlformats.org/officeDocument/2006/relationships/notesSlide" Target="../notesSlides/notesSlide141.xml"/><Relationship Id="rId3" Type="http://schemas.openxmlformats.org/officeDocument/2006/relationships/slideLayout" Target="../slideLayouts/slideLayout17.xml"/><Relationship Id="rId2" Type="http://schemas.openxmlformats.org/officeDocument/2006/relationships/image" Target="../media/image44.png"/><Relationship Id="rId1" Type="http://schemas.openxmlformats.org/officeDocument/2006/relationships/tags" Target="../tags/tag162.xml"/></Relationships>
</file>

<file path=ppt/slides/_rels/slide142.xml.rels><?xml version="1.0" encoding="UTF-8" standalone="yes"?>
<Relationships xmlns="http://schemas.openxmlformats.org/package/2006/relationships"><Relationship Id="rId4" Type="http://schemas.openxmlformats.org/officeDocument/2006/relationships/notesSlide" Target="../notesSlides/notesSlide142.xml"/><Relationship Id="rId3" Type="http://schemas.openxmlformats.org/officeDocument/2006/relationships/slideLayout" Target="../slideLayouts/slideLayout17.xml"/><Relationship Id="rId2" Type="http://schemas.openxmlformats.org/officeDocument/2006/relationships/tags" Target="../tags/tag164.xml"/><Relationship Id="rId1" Type="http://schemas.openxmlformats.org/officeDocument/2006/relationships/tags" Target="../tags/tag163.xml"/></Relationships>
</file>

<file path=ppt/slides/_rels/slide143.xml.rels><?xml version="1.0" encoding="UTF-8" standalone="yes"?>
<Relationships xmlns="http://schemas.openxmlformats.org/package/2006/relationships"><Relationship Id="rId4" Type="http://schemas.openxmlformats.org/officeDocument/2006/relationships/notesSlide" Target="../notesSlides/notesSlide143.xml"/><Relationship Id="rId3" Type="http://schemas.openxmlformats.org/officeDocument/2006/relationships/slideLayout" Target="../slideLayouts/slideLayout17.xml"/><Relationship Id="rId2" Type="http://schemas.openxmlformats.org/officeDocument/2006/relationships/tags" Target="../tags/tag166.xml"/><Relationship Id="rId1" Type="http://schemas.openxmlformats.org/officeDocument/2006/relationships/tags" Target="../tags/tag165.xml"/></Relationships>
</file>

<file path=ppt/slides/_rels/slide144.xml.rels><?xml version="1.0" encoding="UTF-8" standalone="yes"?>
<Relationships xmlns="http://schemas.openxmlformats.org/package/2006/relationships"><Relationship Id="rId3" Type="http://schemas.openxmlformats.org/officeDocument/2006/relationships/notesSlide" Target="../notesSlides/notesSlide144.xml"/><Relationship Id="rId2" Type="http://schemas.openxmlformats.org/officeDocument/2006/relationships/slideLayout" Target="../slideLayouts/slideLayout17.xml"/><Relationship Id="rId1" Type="http://schemas.openxmlformats.org/officeDocument/2006/relationships/image" Target="../media/image3.png"/></Relationships>
</file>

<file path=ppt/slides/_rels/slide145.xml.rels><?xml version="1.0" encoding="UTF-8" standalone="yes"?>
<Relationships xmlns="http://schemas.openxmlformats.org/package/2006/relationships"><Relationship Id="rId5" Type="http://schemas.openxmlformats.org/officeDocument/2006/relationships/notesSlide" Target="../notesSlides/notesSlide145.xml"/><Relationship Id="rId4" Type="http://schemas.openxmlformats.org/officeDocument/2006/relationships/slideLayout" Target="../slideLayouts/slideLayout17.xml"/><Relationship Id="rId3" Type="http://schemas.openxmlformats.org/officeDocument/2006/relationships/tags" Target="../tags/tag168.xml"/><Relationship Id="rId2" Type="http://schemas.openxmlformats.org/officeDocument/2006/relationships/image" Target="../media/image6.png"/><Relationship Id="rId1" Type="http://schemas.openxmlformats.org/officeDocument/2006/relationships/tags" Target="../tags/tag167.xml"/></Relationships>
</file>

<file path=ppt/slides/_rels/slide146.xml.rels><?xml version="1.0" encoding="UTF-8" standalone="yes"?>
<Relationships xmlns="http://schemas.openxmlformats.org/package/2006/relationships"><Relationship Id="rId4" Type="http://schemas.openxmlformats.org/officeDocument/2006/relationships/notesSlide" Target="../notesSlides/notesSlide146.xml"/><Relationship Id="rId3" Type="http://schemas.openxmlformats.org/officeDocument/2006/relationships/slideLayout" Target="../slideLayouts/slideLayout17.xml"/><Relationship Id="rId2" Type="http://schemas.openxmlformats.org/officeDocument/2006/relationships/image" Target="../media/image6.png"/><Relationship Id="rId1" Type="http://schemas.openxmlformats.org/officeDocument/2006/relationships/tags" Target="../tags/tag169.xml"/></Relationships>
</file>

<file path=ppt/slides/_rels/slide147.xml.rels><?xml version="1.0" encoding="UTF-8" standalone="yes"?>
<Relationships xmlns="http://schemas.openxmlformats.org/package/2006/relationships"><Relationship Id="rId4" Type="http://schemas.openxmlformats.org/officeDocument/2006/relationships/notesSlide" Target="../notesSlides/notesSlide147.xml"/><Relationship Id="rId3" Type="http://schemas.openxmlformats.org/officeDocument/2006/relationships/slideLayout" Target="../slideLayouts/slideLayout17.xml"/><Relationship Id="rId2" Type="http://schemas.openxmlformats.org/officeDocument/2006/relationships/image" Target="../media/image45.png"/><Relationship Id="rId1" Type="http://schemas.openxmlformats.org/officeDocument/2006/relationships/tags" Target="../tags/tag170.xml"/></Relationships>
</file>

<file path=ppt/slides/_rels/slide148.xml.rels><?xml version="1.0" encoding="UTF-8" standalone="yes"?>
<Relationships xmlns="http://schemas.openxmlformats.org/package/2006/relationships"><Relationship Id="rId4" Type="http://schemas.openxmlformats.org/officeDocument/2006/relationships/notesSlide" Target="../notesSlides/notesSlide148.xml"/><Relationship Id="rId3" Type="http://schemas.openxmlformats.org/officeDocument/2006/relationships/slideLayout" Target="../slideLayouts/slideLayout17.xml"/><Relationship Id="rId2" Type="http://schemas.openxmlformats.org/officeDocument/2006/relationships/image" Target="../media/image46.png"/><Relationship Id="rId1" Type="http://schemas.openxmlformats.org/officeDocument/2006/relationships/tags" Target="../tags/tag171.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4" Type="http://schemas.openxmlformats.org/officeDocument/2006/relationships/notesSlide" Target="../notesSlides/notesSlide15.xml"/><Relationship Id="rId3" Type="http://schemas.openxmlformats.org/officeDocument/2006/relationships/slideLayout" Target="../slideLayouts/slideLayout17.xml"/><Relationship Id="rId2" Type="http://schemas.openxmlformats.org/officeDocument/2006/relationships/image" Target="../media/image6.png"/><Relationship Id="rId1" Type="http://schemas.openxmlformats.org/officeDocument/2006/relationships/tags" Target="../tags/tag9.xml"/></Relationships>
</file>

<file path=ppt/slides/_rels/slide150.xml.rels><?xml version="1.0" encoding="UTF-8" standalone="yes"?>
<Relationships xmlns="http://schemas.openxmlformats.org/package/2006/relationships"><Relationship Id="rId2" Type="http://schemas.openxmlformats.org/officeDocument/2006/relationships/notesSlide" Target="../notesSlides/notesSlide149.xml"/><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4" Type="http://schemas.openxmlformats.org/officeDocument/2006/relationships/notesSlide" Target="../notesSlides/notesSlide16.xml"/><Relationship Id="rId3" Type="http://schemas.openxmlformats.org/officeDocument/2006/relationships/slideLayout" Target="../slideLayouts/slideLayout17.xml"/><Relationship Id="rId2" Type="http://schemas.openxmlformats.org/officeDocument/2006/relationships/image" Target="../media/image7.png"/><Relationship Id="rId1" Type="http://schemas.openxmlformats.org/officeDocument/2006/relationships/tags" Target="../tags/tag10.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7.xml"/><Relationship Id="rId1" Type="http://schemas.openxmlformats.org/officeDocument/2006/relationships/image" Target="../media/image3.png"/></Relationships>
</file>

<file path=ppt/slides/_rels/slide18.xml.rels><?xml version="1.0" encoding="UTF-8" standalone="yes"?>
<Relationships xmlns="http://schemas.openxmlformats.org/package/2006/relationships"><Relationship Id="rId4" Type="http://schemas.openxmlformats.org/officeDocument/2006/relationships/notesSlide" Target="../notesSlides/notesSlide18.xml"/><Relationship Id="rId3" Type="http://schemas.openxmlformats.org/officeDocument/2006/relationships/slideLayout" Target="../slideLayouts/slideLayout17.xml"/><Relationship Id="rId2" Type="http://schemas.openxmlformats.org/officeDocument/2006/relationships/tags" Target="../tags/tag12.xml"/><Relationship Id="rId1" Type="http://schemas.openxmlformats.org/officeDocument/2006/relationships/tags" Target="../tags/tag11.xml"/></Relationships>
</file>

<file path=ppt/slides/_rels/slide19.xml.rels><?xml version="1.0" encoding="UTF-8" standalone="yes"?>
<Relationships xmlns="http://schemas.openxmlformats.org/package/2006/relationships"><Relationship Id="rId4" Type="http://schemas.openxmlformats.org/officeDocument/2006/relationships/notesSlide" Target="../notesSlides/notesSlide19.xml"/><Relationship Id="rId3" Type="http://schemas.openxmlformats.org/officeDocument/2006/relationships/slideLayout" Target="../slideLayouts/slideLayout17.xml"/><Relationship Id="rId2" Type="http://schemas.openxmlformats.org/officeDocument/2006/relationships/image" Target="../media/image6.png"/><Relationship Id="rId1" Type="http://schemas.openxmlformats.org/officeDocument/2006/relationships/tags" Target="../tags/tag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4" Type="http://schemas.openxmlformats.org/officeDocument/2006/relationships/notesSlide" Target="../notesSlides/notesSlide20.xml"/><Relationship Id="rId3" Type="http://schemas.openxmlformats.org/officeDocument/2006/relationships/slideLayout" Target="../slideLayouts/slideLayout17.xml"/><Relationship Id="rId2" Type="http://schemas.openxmlformats.org/officeDocument/2006/relationships/image" Target="../media/image8.png"/><Relationship Id="rId1" Type="http://schemas.openxmlformats.org/officeDocument/2006/relationships/tags" Target="../tags/tag14.xml"/></Relationships>
</file>

<file path=ppt/slides/_rels/slide21.xml.rels><?xml version="1.0" encoding="UTF-8" standalone="yes"?>
<Relationships xmlns="http://schemas.openxmlformats.org/package/2006/relationships"><Relationship Id="rId4" Type="http://schemas.openxmlformats.org/officeDocument/2006/relationships/notesSlide" Target="../notesSlides/notesSlide21.xml"/><Relationship Id="rId3" Type="http://schemas.openxmlformats.org/officeDocument/2006/relationships/slideLayout" Target="../slideLayouts/slideLayout17.xml"/><Relationship Id="rId2" Type="http://schemas.openxmlformats.org/officeDocument/2006/relationships/tags" Target="../tags/tag16.xml"/><Relationship Id="rId1" Type="http://schemas.openxmlformats.org/officeDocument/2006/relationships/tags" Target="../tags/tag15.xml"/></Relationships>
</file>

<file path=ppt/slides/_rels/slide22.xml.rels><?xml version="1.0" encoding="UTF-8" standalone="yes"?>
<Relationships xmlns="http://schemas.openxmlformats.org/package/2006/relationships"><Relationship Id="rId4" Type="http://schemas.openxmlformats.org/officeDocument/2006/relationships/notesSlide" Target="../notesSlides/notesSlide22.xml"/><Relationship Id="rId3" Type="http://schemas.openxmlformats.org/officeDocument/2006/relationships/slideLayout" Target="../slideLayouts/slideLayout17.xml"/><Relationship Id="rId2" Type="http://schemas.openxmlformats.org/officeDocument/2006/relationships/tags" Target="../tags/tag18.xml"/><Relationship Id="rId1" Type="http://schemas.openxmlformats.org/officeDocument/2006/relationships/tags" Target="../tags/tag17.xml"/></Relationships>
</file>

<file path=ppt/slides/_rels/slide23.xml.rels><?xml version="1.0" encoding="UTF-8" standalone="yes"?>
<Relationships xmlns="http://schemas.openxmlformats.org/package/2006/relationships"><Relationship Id="rId5" Type="http://schemas.openxmlformats.org/officeDocument/2006/relationships/notesSlide" Target="../notesSlides/notesSlide23.xml"/><Relationship Id="rId4" Type="http://schemas.openxmlformats.org/officeDocument/2006/relationships/slideLayout" Target="../slideLayouts/slideLayout17.xml"/><Relationship Id="rId3" Type="http://schemas.openxmlformats.org/officeDocument/2006/relationships/image" Target="../media/image6.png"/><Relationship Id="rId2" Type="http://schemas.openxmlformats.org/officeDocument/2006/relationships/tags" Target="../tags/tag20.xml"/><Relationship Id="rId1" Type="http://schemas.openxmlformats.org/officeDocument/2006/relationships/tags" Target="../tags/tag19.xml"/></Relationships>
</file>

<file path=ppt/slides/_rels/slide24.xml.rels><?xml version="1.0" encoding="UTF-8" standalone="yes"?>
<Relationships xmlns="http://schemas.openxmlformats.org/package/2006/relationships"><Relationship Id="rId4" Type="http://schemas.openxmlformats.org/officeDocument/2006/relationships/notesSlide" Target="../notesSlides/notesSlide24.xml"/><Relationship Id="rId3" Type="http://schemas.openxmlformats.org/officeDocument/2006/relationships/slideLayout" Target="../slideLayouts/slideLayout17.xml"/><Relationship Id="rId2" Type="http://schemas.openxmlformats.org/officeDocument/2006/relationships/tags" Target="../tags/tag22.xml"/><Relationship Id="rId1" Type="http://schemas.openxmlformats.org/officeDocument/2006/relationships/tags" Target="../tags/tag21.xml"/></Relationships>
</file>

<file path=ppt/slides/_rels/slide25.xml.rels><?xml version="1.0" encoding="UTF-8" standalone="yes"?>
<Relationships xmlns="http://schemas.openxmlformats.org/package/2006/relationships"><Relationship Id="rId5" Type="http://schemas.openxmlformats.org/officeDocument/2006/relationships/notesSlide" Target="../notesSlides/notesSlide25.xml"/><Relationship Id="rId4" Type="http://schemas.openxmlformats.org/officeDocument/2006/relationships/slideLayout" Target="../slideLayouts/slideLayout17.xml"/><Relationship Id="rId3" Type="http://schemas.openxmlformats.org/officeDocument/2006/relationships/image" Target="../media/image6.png"/><Relationship Id="rId2" Type="http://schemas.openxmlformats.org/officeDocument/2006/relationships/tags" Target="../tags/tag24.xml"/><Relationship Id="rId1" Type="http://schemas.openxmlformats.org/officeDocument/2006/relationships/tags" Target="../tags/tag23.xml"/></Relationships>
</file>

<file path=ppt/slides/_rels/slide26.xml.rels><?xml version="1.0" encoding="UTF-8" standalone="yes"?>
<Relationships xmlns="http://schemas.openxmlformats.org/package/2006/relationships"><Relationship Id="rId5" Type="http://schemas.openxmlformats.org/officeDocument/2006/relationships/notesSlide" Target="../notesSlides/notesSlide26.xml"/><Relationship Id="rId4" Type="http://schemas.openxmlformats.org/officeDocument/2006/relationships/slideLayout" Target="../slideLayouts/slideLayout17.xml"/><Relationship Id="rId3" Type="http://schemas.openxmlformats.org/officeDocument/2006/relationships/image" Target="../media/image9.png"/><Relationship Id="rId2" Type="http://schemas.openxmlformats.org/officeDocument/2006/relationships/tags" Target="../tags/tag26.xml"/><Relationship Id="rId1" Type="http://schemas.openxmlformats.org/officeDocument/2006/relationships/tags" Target="../tags/tag25.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17.xml"/><Relationship Id="rId1" Type="http://schemas.openxmlformats.org/officeDocument/2006/relationships/image" Target="../media/image3.png"/></Relationships>
</file>

<file path=ppt/slides/_rels/slide28.xml.rels><?xml version="1.0" encoding="UTF-8" standalone="yes"?>
<Relationships xmlns="http://schemas.openxmlformats.org/package/2006/relationships"><Relationship Id="rId4" Type="http://schemas.openxmlformats.org/officeDocument/2006/relationships/notesSlide" Target="../notesSlides/notesSlide28.xml"/><Relationship Id="rId3" Type="http://schemas.openxmlformats.org/officeDocument/2006/relationships/slideLayout" Target="../slideLayouts/slideLayout17.xml"/><Relationship Id="rId2" Type="http://schemas.openxmlformats.org/officeDocument/2006/relationships/tags" Target="../tags/tag28.xml"/><Relationship Id="rId1" Type="http://schemas.openxmlformats.org/officeDocument/2006/relationships/tags" Target="../tags/tag27.xml"/></Relationships>
</file>

<file path=ppt/slides/_rels/slide29.xml.rels><?xml version="1.0" encoding="UTF-8" standalone="yes"?>
<Relationships xmlns="http://schemas.openxmlformats.org/package/2006/relationships"><Relationship Id="rId4" Type="http://schemas.openxmlformats.org/officeDocument/2006/relationships/notesSlide" Target="../notesSlides/notesSlide29.xml"/><Relationship Id="rId3" Type="http://schemas.openxmlformats.org/officeDocument/2006/relationships/slideLayout" Target="../slideLayouts/slideLayout17.xml"/><Relationship Id="rId2" Type="http://schemas.openxmlformats.org/officeDocument/2006/relationships/tags" Target="../tags/tag30.xml"/><Relationship Id="rId1" Type="http://schemas.openxmlformats.org/officeDocument/2006/relationships/tags" Target="../tags/tag2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4" Type="http://schemas.openxmlformats.org/officeDocument/2006/relationships/notesSlide" Target="../notesSlides/notesSlide30.xml"/><Relationship Id="rId3" Type="http://schemas.openxmlformats.org/officeDocument/2006/relationships/slideLayout" Target="../slideLayouts/slideLayout17.xml"/><Relationship Id="rId2" Type="http://schemas.openxmlformats.org/officeDocument/2006/relationships/image" Target="../media/image6.png"/><Relationship Id="rId1" Type="http://schemas.openxmlformats.org/officeDocument/2006/relationships/tags" Target="../tags/tag31.xml"/></Relationships>
</file>

<file path=ppt/slides/_rels/slide31.xml.rels><?xml version="1.0" encoding="UTF-8" standalone="yes"?>
<Relationships xmlns="http://schemas.openxmlformats.org/package/2006/relationships"><Relationship Id="rId4" Type="http://schemas.openxmlformats.org/officeDocument/2006/relationships/notesSlide" Target="../notesSlides/notesSlide31.xml"/><Relationship Id="rId3" Type="http://schemas.openxmlformats.org/officeDocument/2006/relationships/slideLayout" Target="../slideLayouts/slideLayout17.xml"/><Relationship Id="rId2" Type="http://schemas.openxmlformats.org/officeDocument/2006/relationships/image" Target="../media/image6.png"/><Relationship Id="rId1" Type="http://schemas.openxmlformats.org/officeDocument/2006/relationships/tags" Target="../tags/tag32.xml"/></Relationships>
</file>

<file path=ppt/slides/_rels/slide32.xml.rels><?xml version="1.0" encoding="UTF-8" standalone="yes"?>
<Relationships xmlns="http://schemas.openxmlformats.org/package/2006/relationships"><Relationship Id="rId4" Type="http://schemas.openxmlformats.org/officeDocument/2006/relationships/notesSlide" Target="../notesSlides/notesSlide32.xml"/><Relationship Id="rId3" Type="http://schemas.openxmlformats.org/officeDocument/2006/relationships/slideLayout" Target="../slideLayouts/slideLayout17.xml"/><Relationship Id="rId2" Type="http://schemas.openxmlformats.org/officeDocument/2006/relationships/image" Target="../media/image6.png"/><Relationship Id="rId1" Type="http://schemas.openxmlformats.org/officeDocument/2006/relationships/tags" Target="../tags/tag33.xml"/></Relationships>
</file>

<file path=ppt/slides/_rels/slide33.xml.rels><?xml version="1.0" encoding="UTF-8" standalone="yes"?>
<Relationships xmlns="http://schemas.openxmlformats.org/package/2006/relationships"><Relationship Id="rId5" Type="http://schemas.openxmlformats.org/officeDocument/2006/relationships/notesSlide" Target="../notesSlides/notesSlide33.xml"/><Relationship Id="rId4" Type="http://schemas.openxmlformats.org/officeDocument/2006/relationships/slideLayout" Target="../slideLayouts/slideLayout17.xml"/><Relationship Id="rId3" Type="http://schemas.openxmlformats.org/officeDocument/2006/relationships/tags" Target="../tags/tag34.xml"/><Relationship Id="rId2" Type="http://schemas.openxmlformats.org/officeDocument/2006/relationships/image" Target="../media/image1.svg"/><Relationship Id="rId1" Type="http://schemas.openxmlformats.org/officeDocument/2006/relationships/image" Target="../media/image10.png"/></Relationships>
</file>

<file path=ppt/slides/_rels/slide34.xml.rels><?xml version="1.0" encoding="UTF-8" standalone="yes"?>
<Relationships xmlns="http://schemas.openxmlformats.org/package/2006/relationships"><Relationship Id="rId4" Type="http://schemas.openxmlformats.org/officeDocument/2006/relationships/notesSlide" Target="../notesSlides/notesSlide34.xml"/><Relationship Id="rId3" Type="http://schemas.openxmlformats.org/officeDocument/2006/relationships/slideLayout" Target="../slideLayouts/slideLayout17.xml"/><Relationship Id="rId2" Type="http://schemas.openxmlformats.org/officeDocument/2006/relationships/image" Target="../media/image11.png"/><Relationship Id="rId1" Type="http://schemas.openxmlformats.org/officeDocument/2006/relationships/tags" Target="../tags/tag35.xml"/></Relationships>
</file>

<file path=ppt/slides/_rels/slide35.xml.rels><?xml version="1.0" encoding="UTF-8" standalone="yes"?>
<Relationships xmlns="http://schemas.openxmlformats.org/package/2006/relationships"><Relationship Id="rId4" Type="http://schemas.openxmlformats.org/officeDocument/2006/relationships/notesSlide" Target="../notesSlides/notesSlide35.xml"/><Relationship Id="rId3" Type="http://schemas.openxmlformats.org/officeDocument/2006/relationships/slideLayout" Target="../slideLayouts/slideLayout17.xml"/><Relationship Id="rId2" Type="http://schemas.openxmlformats.org/officeDocument/2006/relationships/image" Target="../media/image12.png"/><Relationship Id="rId1" Type="http://schemas.openxmlformats.org/officeDocument/2006/relationships/tags" Target="../tags/tag36.xml"/></Relationships>
</file>

<file path=ppt/slides/_rels/slide36.xml.rels><?xml version="1.0" encoding="UTF-8" standalone="yes"?>
<Relationships xmlns="http://schemas.openxmlformats.org/package/2006/relationships"><Relationship Id="rId6" Type="http://schemas.openxmlformats.org/officeDocument/2006/relationships/notesSlide" Target="../notesSlides/notesSlide36.xml"/><Relationship Id="rId5" Type="http://schemas.openxmlformats.org/officeDocument/2006/relationships/slideLayout" Target="../slideLayouts/slideLayout17.xml"/><Relationship Id="rId4" Type="http://schemas.openxmlformats.org/officeDocument/2006/relationships/image" Target="../media/image14.png"/><Relationship Id="rId3" Type="http://schemas.openxmlformats.org/officeDocument/2006/relationships/image" Target="../media/image2.svg"/><Relationship Id="rId2" Type="http://schemas.openxmlformats.org/officeDocument/2006/relationships/image" Target="../media/image13.png"/><Relationship Id="rId1" Type="http://schemas.openxmlformats.org/officeDocument/2006/relationships/tags" Target="../tags/tag37.xml"/></Relationships>
</file>

<file path=ppt/slides/_rels/slide37.xml.rels><?xml version="1.0" encoding="UTF-8" standalone="yes"?>
<Relationships xmlns="http://schemas.openxmlformats.org/package/2006/relationships"><Relationship Id="rId6" Type="http://schemas.openxmlformats.org/officeDocument/2006/relationships/notesSlide" Target="../notesSlides/notesSlide37.xml"/><Relationship Id="rId5" Type="http://schemas.openxmlformats.org/officeDocument/2006/relationships/slideLayout" Target="../slideLayouts/slideLayout17.xml"/><Relationship Id="rId4" Type="http://schemas.openxmlformats.org/officeDocument/2006/relationships/image" Target="../media/image6.png"/><Relationship Id="rId3" Type="http://schemas.openxmlformats.org/officeDocument/2006/relationships/tags" Target="../tags/tag38.xml"/><Relationship Id="rId2" Type="http://schemas.openxmlformats.org/officeDocument/2006/relationships/image" Target="../media/image2.svg"/><Relationship Id="rId1" Type="http://schemas.openxmlformats.org/officeDocument/2006/relationships/image" Target="../media/image13.png"/></Relationships>
</file>

<file path=ppt/slides/_rels/slide38.xml.rels><?xml version="1.0" encoding="UTF-8" standalone="yes"?>
<Relationships xmlns="http://schemas.openxmlformats.org/package/2006/relationships"><Relationship Id="rId5" Type="http://schemas.openxmlformats.org/officeDocument/2006/relationships/notesSlide" Target="../notesSlides/notesSlide38.xml"/><Relationship Id="rId4" Type="http://schemas.openxmlformats.org/officeDocument/2006/relationships/slideLayout" Target="../slideLayouts/slideLayout17.xml"/><Relationship Id="rId3" Type="http://schemas.openxmlformats.org/officeDocument/2006/relationships/tags" Target="../tags/tag39.xml"/><Relationship Id="rId2" Type="http://schemas.openxmlformats.org/officeDocument/2006/relationships/image" Target="../media/image2.svg"/><Relationship Id="rId1" Type="http://schemas.openxmlformats.org/officeDocument/2006/relationships/image" Target="../media/image13.png"/></Relationships>
</file>

<file path=ppt/slides/_rels/slide39.xml.rels><?xml version="1.0" encoding="UTF-8" standalone="yes"?>
<Relationships xmlns="http://schemas.openxmlformats.org/package/2006/relationships"><Relationship Id="rId6" Type="http://schemas.openxmlformats.org/officeDocument/2006/relationships/notesSlide" Target="../notesSlides/notesSlide39.xml"/><Relationship Id="rId5" Type="http://schemas.openxmlformats.org/officeDocument/2006/relationships/slideLayout" Target="../slideLayouts/slideLayout17.xml"/><Relationship Id="rId4" Type="http://schemas.openxmlformats.org/officeDocument/2006/relationships/image" Target="../media/image15.png"/><Relationship Id="rId3" Type="http://schemas.openxmlformats.org/officeDocument/2006/relationships/tags" Target="../tags/tag40.xml"/><Relationship Id="rId2" Type="http://schemas.openxmlformats.org/officeDocument/2006/relationships/image" Target="../media/image2.svg"/><Relationship Id="rId1" Type="http://schemas.openxmlformats.org/officeDocument/2006/relationships/image" Target="../media/image13.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17.xml"/><Relationship Id="rId1" Type="http://schemas.openxmlformats.org/officeDocument/2006/relationships/image" Target="../media/image3.png"/></Relationships>
</file>

<file path=ppt/slides/_rels/slide41.xml.rels><?xml version="1.0" encoding="UTF-8" standalone="yes"?>
<Relationships xmlns="http://schemas.openxmlformats.org/package/2006/relationships"><Relationship Id="rId4" Type="http://schemas.openxmlformats.org/officeDocument/2006/relationships/notesSlide" Target="../notesSlides/notesSlide41.xml"/><Relationship Id="rId3" Type="http://schemas.openxmlformats.org/officeDocument/2006/relationships/slideLayout" Target="../slideLayouts/slideLayout17.xml"/><Relationship Id="rId2" Type="http://schemas.openxmlformats.org/officeDocument/2006/relationships/tags" Target="../tags/tag42.xml"/><Relationship Id="rId1" Type="http://schemas.openxmlformats.org/officeDocument/2006/relationships/tags" Target="../tags/tag41.xml"/></Relationships>
</file>

<file path=ppt/slides/_rels/slide42.xml.rels><?xml version="1.0" encoding="UTF-8" standalone="yes"?>
<Relationships xmlns="http://schemas.openxmlformats.org/package/2006/relationships"><Relationship Id="rId5" Type="http://schemas.openxmlformats.org/officeDocument/2006/relationships/notesSlide" Target="../notesSlides/notesSlide42.xml"/><Relationship Id="rId4" Type="http://schemas.openxmlformats.org/officeDocument/2006/relationships/slideLayout" Target="../slideLayouts/slideLayout17.xml"/><Relationship Id="rId3" Type="http://schemas.openxmlformats.org/officeDocument/2006/relationships/image" Target="../media/image6.png"/><Relationship Id="rId2" Type="http://schemas.openxmlformats.org/officeDocument/2006/relationships/tags" Target="../tags/tag44.xml"/><Relationship Id="rId1" Type="http://schemas.openxmlformats.org/officeDocument/2006/relationships/tags" Target="../tags/tag43.xml"/></Relationships>
</file>

<file path=ppt/slides/_rels/slide43.xml.rels><?xml version="1.0" encoding="UTF-8" standalone="yes"?>
<Relationships xmlns="http://schemas.openxmlformats.org/package/2006/relationships"><Relationship Id="rId4" Type="http://schemas.openxmlformats.org/officeDocument/2006/relationships/notesSlide" Target="../notesSlides/notesSlide43.xml"/><Relationship Id="rId3" Type="http://schemas.openxmlformats.org/officeDocument/2006/relationships/slideLayout" Target="../slideLayouts/slideLayout17.xml"/><Relationship Id="rId2" Type="http://schemas.openxmlformats.org/officeDocument/2006/relationships/image" Target="../media/image6.png"/><Relationship Id="rId1" Type="http://schemas.openxmlformats.org/officeDocument/2006/relationships/tags" Target="../tags/tag45.xml"/></Relationships>
</file>

<file path=ppt/slides/_rels/slide44.xml.rels><?xml version="1.0" encoding="UTF-8" standalone="yes"?>
<Relationships xmlns="http://schemas.openxmlformats.org/package/2006/relationships"><Relationship Id="rId4" Type="http://schemas.openxmlformats.org/officeDocument/2006/relationships/notesSlide" Target="../notesSlides/notesSlide44.xml"/><Relationship Id="rId3" Type="http://schemas.openxmlformats.org/officeDocument/2006/relationships/slideLayout" Target="../slideLayouts/slideLayout17.xml"/><Relationship Id="rId2" Type="http://schemas.openxmlformats.org/officeDocument/2006/relationships/image" Target="../media/image6.png"/><Relationship Id="rId1" Type="http://schemas.openxmlformats.org/officeDocument/2006/relationships/tags" Target="../tags/tag46.xml"/></Relationships>
</file>

<file path=ppt/slides/_rels/slide45.xml.rels><?xml version="1.0" encoding="UTF-8" standalone="yes"?>
<Relationships xmlns="http://schemas.openxmlformats.org/package/2006/relationships"><Relationship Id="rId4" Type="http://schemas.openxmlformats.org/officeDocument/2006/relationships/notesSlide" Target="../notesSlides/notesSlide45.xml"/><Relationship Id="rId3" Type="http://schemas.openxmlformats.org/officeDocument/2006/relationships/slideLayout" Target="../slideLayouts/slideLayout17.xml"/><Relationship Id="rId2" Type="http://schemas.openxmlformats.org/officeDocument/2006/relationships/tags" Target="../tags/tag48.xml"/><Relationship Id="rId1" Type="http://schemas.openxmlformats.org/officeDocument/2006/relationships/tags" Target="../tags/tag47.xml"/></Relationships>
</file>

<file path=ppt/slides/_rels/slide46.xml.rels><?xml version="1.0" encoding="UTF-8" standalone="yes"?>
<Relationships xmlns="http://schemas.openxmlformats.org/package/2006/relationships"><Relationship Id="rId4" Type="http://schemas.openxmlformats.org/officeDocument/2006/relationships/notesSlide" Target="../notesSlides/notesSlide46.xml"/><Relationship Id="rId3" Type="http://schemas.openxmlformats.org/officeDocument/2006/relationships/slideLayout" Target="../slideLayouts/slideLayout17.xml"/><Relationship Id="rId2" Type="http://schemas.openxmlformats.org/officeDocument/2006/relationships/image" Target="../media/image6.png"/><Relationship Id="rId1" Type="http://schemas.openxmlformats.org/officeDocument/2006/relationships/tags" Target="../tags/tag49.xml"/></Relationships>
</file>

<file path=ppt/slides/_rels/slide47.xml.rels><?xml version="1.0" encoding="UTF-8" standalone="yes"?>
<Relationships xmlns="http://schemas.openxmlformats.org/package/2006/relationships"><Relationship Id="rId4" Type="http://schemas.openxmlformats.org/officeDocument/2006/relationships/notesSlide" Target="../notesSlides/notesSlide47.xml"/><Relationship Id="rId3" Type="http://schemas.openxmlformats.org/officeDocument/2006/relationships/slideLayout" Target="../slideLayouts/slideLayout17.xml"/><Relationship Id="rId2" Type="http://schemas.openxmlformats.org/officeDocument/2006/relationships/image" Target="../media/image16.png"/><Relationship Id="rId1" Type="http://schemas.openxmlformats.org/officeDocument/2006/relationships/tags" Target="../tags/tag50.xml"/></Relationships>
</file>

<file path=ppt/slides/_rels/slide48.xml.rels><?xml version="1.0" encoding="UTF-8" standalone="yes"?>
<Relationships xmlns="http://schemas.openxmlformats.org/package/2006/relationships"><Relationship Id="rId4" Type="http://schemas.openxmlformats.org/officeDocument/2006/relationships/notesSlide" Target="../notesSlides/notesSlide48.xml"/><Relationship Id="rId3" Type="http://schemas.openxmlformats.org/officeDocument/2006/relationships/slideLayout" Target="../slideLayouts/slideLayout17.xml"/><Relationship Id="rId2" Type="http://schemas.openxmlformats.org/officeDocument/2006/relationships/tags" Target="../tags/tag52.xml"/><Relationship Id="rId1" Type="http://schemas.openxmlformats.org/officeDocument/2006/relationships/tags" Target="../tags/tag51.xml"/></Relationships>
</file>

<file path=ppt/slides/_rels/slide49.xml.rels><?xml version="1.0" encoding="UTF-8" standalone="yes"?>
<Relationships xmlns="http://schemas.openxmlformats.org/package/2006/relationships"><Relationship Id="rId4" Type="http://schemas.openxmlformats.org/officeDocument/2006/relationships/notesSlide" Target="../notesSlides/notesSlide49.xml"/><Relationship Id="rId3" Type="http://schemas.openxmlformats.org/officeDocument/2006/relationships/slideLayout" Target="../slideLayouts/slideLayout17.xml"/><Relationship Id="rId2" Type="http://schemas.openxmlformats.org/officeDocument/2006/relationships/image" Target="../media/image6.png"/><Relationship Id="rId1" Type="http://schemas.openxmlformats.org/officeDocument/2006/relationships/tags" Target="../tags/tag5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50.xml.rels><?xml version="1.0" encoding="UTF-8" standalone="yes"?>
<Relationships xmlns="http://schemas.openxmlformats.org/package/2006/relationships"><Relationship Id="rId4" Type="http://schemas.openxmlformats.org/officeDocument/2006/relationships/notesSlide" Target="../notesSlides/notesSlide50.xml"/><Relationship Id="rId3" Type="http://schemas.openxmlformats.org/officeDocument/2006/relationships/slideLayout" Target="../slideLayouts/slideLayout17.xml"/><Relationship Id="rId2" Type="http://schemas.openxmlformats.org/officeDocument/2006/relationships/image" Target="../media/image6.png"/><Relationship Id="rId1" Type="http://schemas.openxmlformats.org/officeDocument/2006/relationships/tags" Target="../tags/tag54.xml"/></Relationships>
</file>

<file path=ppt/slides/_rels/slide51.xml.rels><?xml version="1.0" encoding="UTF-8" standalone="yes"?>
<Relationships xmlns="http://schemas.openxmlformats.org/package/2006/relationships"><Relationship Id="rId5" Type="http://schemas.openxmlformats.org/officeDocument/2006/relationships/notesSlide" Target="../notesSlides/notesSlide51.xml"/><Relationship Id="rId4" Type="http://schemas.openxmlformats.org/officeDocument/2006/relationships/slideLayout" Target="../slideLayouts/slideLayout17.xml"/><Relationship Id="rId3" Type="http://schemas.openxmlformats.org/officeDocument/2006/relationships/image" Target="../media/image17.png"/><Relationship Id="rId2" Type="http://schemas.openxmlformats.org/officeDocument/2006/relationships/image" Target="../media/image6.png"/><Relationship Id="rId1" Type="http://schemas.openxmlformats.org/officeDocument/2006/relationships/tags" Target="../tags/tag55.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6.xml"/></Relationships>
</file>

<file path=ppt/slides/_rels/slide53.xml.rels><?xml version="1.0" encoding="UTF-8" standalone="yes"?>
<Relationships xmlns="http://schemas.openxmlformats.org/package/2006/relationships"><Relationship Id="rId3" Type="http://schemas.openxmlformats.org/officeDocument/2006/relationships/notesSlide" Target="../notesSlides/notesSlide53.xml"/><Relationship Id="rId2" Type="http://schemas.openxmlformats.org/officeDocument/2006/relationships/slideLayout" Target="../slideLayouts/slideLayout17.xml"/><Relationship Id="rId1" Type="http://schemas.openxmlformats.org/officeDocument/2006/relationships/image" Target="../media/image3.png"/></Relationships>
</file>

<file path=ppt/slides/_rels/slide54.xml.rels><?xml version="1.0" encoding="UTF-8" standalone="yes"?>
<Relationships xmlns="http://schemas.openxmlformats.org/package/2006/relationships"><Relationship Id="rId4" Type="http://schemas.openxmlformats.org/officeDocument/2006/relationships/notesSlide" Target="../notesSlides/notesSlide54.xml"/><Relationship Id="rId3" Type="http://schemas.openxmlformats.org/officeDocument/2006/relationships/slideLayout" Target="../slideLayouts/slideLayout17.xml"/><Relationship Id="rId2" Type="http://schemas.openxmlformats.org/officeDocument/2006/relationships/tags" Target="../tags/tag57.xml"/><Relationship Id="rId1" Type="http://schemas.openxmlformats.org/officeDocument/2006/relationships/tags" Target="../tags/tag56.xml"/></Relationships>
</file>

<file path=ppt/slides/_rels/slide55.xml.rels><?xml version="1.0" encoding="UTF-8" standalone="yes"?>
<Relationships xmlns="http://schemas.openxmlformats.org/package/2006/relationships"><Relationship Id="rId4" Type="http://schemas.openxmlformats.org/officeDocument/2006/relationships/notesSlide" Target="../notesSlides/notesSlide55.xml"/><Relationship Id="rId3" Type="http://schemas.openxmlformats.org/officeDocument/2006/relationships/slideLayout" Target="../slideLayouts/slideLayout17.xml"/><Relationship Id="rId2" Type="http://schemas.openxmlformats.org/officeDocument/2006/relationships/image" Target="../media/image6.png"/><Relationship Id="rId1" Type="http://schemas.openxmlformats.org/officeDocument/2006/relationships/tags" Target="../tags/tag58.xml"/></Relationships>
</file>

<file path=ppt/slides/_rels/slide56.xml.rels><?xml version="1.0" encoding="UTF-8" standalone="yes"?>
<Relationships xmlns="http://schemas.openxmlformats.org/package/2006/relationships"><Relationship Id="rId4" Type="http://schemas.openxmlformats.org/officeDocument/2006/relationships/notesSlide" Target="../notesSlides/notesSlide56.xml"/><Relationship Id="rId3" Type="http://schemas.openxmlformats.org/officeDocument/2006/relationships/slideLayout" Target="../slideLayouts/slideLayout17.xml"/><Relationship Id="rId2" Type="http://schemas.openxmlformats.org/officeDocument/2006/relationships/image" Target="../media/image6.png"/><Relationship Id="rId1" Type="http://schemas.openxmlformats.org/officeDocument/2006/relationships/tags" Target="../tags/tag59.xml"/></Relationships>
</file>

<file path=ppt/slides/_rels/slide57.xml.rels><?xml version="1.0" encoding="UTF-8" standalone="yes"?>
<Relationships xmlns="http://schemas.openxmlformats.org/package/2006/relationships"><Relationship Id="rId4" Type="http://schemas.openxmlformats.org/officeDocument/2006/relationships/notesSlide" Target="../notesSlides/notesSlide57.xml"/><Relationship Id="rId3" Type="http://schemas.openxmlformats.org/officeDocument/2006/relationships/slideLayout" Target="../slideLayouts/slideLayout17.xml"/><Relationship Id="rId2" Type="http://schemas.openxmlformats.org/officeDocument/2006/relationships/image" Target="../media/image6.png"/><Relationship Id="rId1" Type="http://schemas.openxmlformats.org/officeDocument/2006/relationships/tags" Target="../tags/tag60.xml"/></Relationships>
</file>

<file path=ppt/slides/_rels/slide58.xml.rels><?xml version="1.0" encoding="UTF-8" standalone="yes"?>
<Relationships xmlns="http://schemas.openxmlformats.org/package/2006/relationships"><Relationship Id="rId4" Type="http://schemas.openxmlformats.org/officeDocument/2006/relationships/notesSlide" Target="../notesSlides/notesSlide58.xml"/><Relationship Id="rId3" Type="http://schemas.openxmlformats.org/officeDocument/2006/relationships/slideLayout" Target="../slideLayouts/slideLayout17.xml"/><Relationship Id="rId2" Type="http://schemas.openxmlformats.org/officeDocument/2006/relationships/image" Target="../media/image18.png"/><Relationship Id="rId1" Type="http://schemas.openxmlformats.org/officeDocument/2006/relationships/tags" Target="../tags/tag61.xml"/></Relationships>
</file>

<file path=ppt/slides/_rels/slide59.xml.rels><?xml version="1.0" encoding="UTF-8" standalone="yes"?>
<Relationships xmlns="http://schemas.openxmlformats.org/package/2006/relationships"><Relationship Id="rId4" Type="http://schemas.openxmlformats.org/officeDocument/2006/relationships/notesSlide" Target="../notesSlides/notesSlide59.xml"/><Relationship Id="rId3" Type="http://schemas.openxmlformats.org/officeDocument/2006/relationships/slideLayout" Target="../slideLayouts/slideLayout17.xml"/><Relationship Id="rId2" Type="http://schemas.openxmlformats.org/officeDocument/2006/relationships/image" Target="../media/image19.png"/><Relationship Id="rId1" Type="http://schemas.openxmlformats.org/officeDocument/2006/relationships/tags" Target="../tags/tag6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6.xml"/></Relationships>
</file>

<file path=ppt/slides/_rels/slide60.xml.rels><?xml version="1.0" encoding="UTF-8" standalone="yes"?>
<Relationships xmlns="http://schemas.openxmlformats.org/package/2006/relationships"><Relationship Id="rId3" Type="http://schemas.openxmlformats.org/officeDocument/2006/relationships/notesSlide" Target="../notesSlides/notesSlide60.xml"/><Relationship Id="rId2" Type="http://schemas.openxmlformats.org/officeDocument/2006/relationships/slideLayout" Target="../slideLayouts/slideLayout17.xml"/><Relationship Id="rId1" Type="http://schemas.openxmlformats.org/officeDocument/2006/relationships/image" Target="../media/image3.png"/></Relationships>
</file>

<file path=ppt/slides/_rels/slide61.xml.rels><?xml version="1.0" encoding="UTF-8" standalone="yes"?>
<Relationships xmlns="http://schemas.openxmlformats.org/package/2006/relationships"><Relationship Id="rId4" Type="http://schemas.openxmlformats.org/officeDocument/2006/relationships/notesSlide" Target="../notesSlides/notesSlide61.xml"/><Relationship Id="rId3" Type="http://schemas.openxmlformats.org/officeDocument/2006/relationships/slideLayout" Target="../slideLayouts/slideLayout17.xml"/><Relationship Id="rId2" Type="http://schemas.openxmlformats.org/officeDocument/2006/relationships/tags" Target="../tags/tag64.xml"/><Relationship Id="rId1" Type="http://schemas.openxmlformats.org/officeDocument/2006/relationships/tags" Target="../tags/tag63.xml"/></Relationships>
</file>

<file path=ppt/slides/_rels/slide62.xml.rels><?xml version="1.0" encoding="UTF-8" standalone="yes"?>
<Relationships xmlns="http://schemas.openxmlformats.org/package/2006/relationships"><Relationship Id="rId4" Type="http://schemas.openxmlformats.org/officeDocument/2006/relationships/notesSlide" Target="../notesSlides/notesSlide62.xml"/><Relationship Id="rId3" Type="http://schemas.openxmlformats.org/officeDocument/2006/relationships/slideLayout" Target="../slideLayouts/slideLayout17.xml"/><Relationship Id="rId2" Type="http://schemas.openxmlformats.org/officeDocument/2006/relationships/image" Target="../media/image6.png"/><Relationship Id="rId1" Type="http://schemas.openxmlformats.org/officeDocument/2006/relationships/tags" Target="../tags/tag65.xml"/></Relationships>
</file>

<file path=ppt/slides/_rels/slide63.xml.rels><?xml version="1.0" encoding="UTF-8" standalone="yes"?>
<Relationships xmlns="http://schemas.openxmlformats.org/package/2006/relationships"><Relationship Id="rId4" Type="http://schemas.openxmlformats.org/officeDocument/2006/relationships/notesSlide" Target="../notesSlides/notesSlide63.xml"/><Relationship Id="rId3" Type="http://schemas.openxmlformats.org/officeDocument/2006/relationships/slideLayout" Target="../slideLayouts/slideLayout17.xml"/><Relationship Id="rId2" Type="http://schemas.openxmlformats.org/officeDocument/2006/relationships/image" Target="../media/image20.png"/><Relationship Id="rId1" Type="http://schemas.openxmlformats.org/officeDocument/2006/relationships/tags" Target="../tags/tag66.xml"/></Relationships>
</file>

<file path=ppt/slides/_rels/slide64.xml.rels><?xml version="1.0" encoding="UTF-8" standalone="yes"?>
<Relationships xmlns="http://schemas.openxmlformats.org/package/2006/relationships"><Relationship Id="rId5" Type="http://schemas.openxmlformats.org/officeDocument/2006/relationships/notesSlide" Target="../notesSlides/notesSlide64.xml"/><Relationship Id="rId4" Type="http://schemas.openxmlformats.org/officeDocument/2006/relationships/slideLayout" Target="../slideLayouts/slideLayout17.xml"/><Relationship Id="rId3" Type="http://schemas.openxmlformats.org/officeDocument/2006/relationships/tags" Target="../tags/tag67.xml"/><Relationship Id="rId2" Type="http://schemas.openxmlformats.org/officeDocument/2006/relationships/image" Target="../media/image1.svg"/><Relationship Id="rId1" Type="http://schemas.openxmlformats.org/officeDocument/2006/relationships/image" Target="../media/image10.png"/></Relationships>
</file>

<file path=ppt/slides/_rels/slide65.xml.rels><?xml version="1.0" encoding="UTF-8" standalone="yes"?>
<Relationships xmlns="http://schemas.openxmlformats.org/package/2006/relationships"><Relationship Id="rId3" Type="http://schemas.openxmlformats.org/officeDocument/2006/relationships/notesSlide" Target="../notesSlides/notesSlide65.xml"/><Relationship Id="rId2" Type="http://schemas.openxmlformats.org/officeDocument/2006/relationships/slideLayout" Target="../slideLayouts/slideLayout17.xml"/><Relationship Id="rId1" Type="http://schemas.openxmlformats.org/officeDocument/2006/relationships/image" Target="../media/image3.png"/></Relationships>
</file>

<file path=ppt/slides/_rels/slide66.xml.rels><?xml version="1.0" encoding="UTF-8" standalone="yes"?>
<Relationships xmlns="http://schemas.openxmlformats.org/package/2006/relationships"><Relationship Id="rId4" Type="http://schemas.openxmlformats.org/officeDocument/2006/relationships/notesSlide" Target="../notesSlides/notesSlide66.xml"/><Relationship Id="rId3" Type="http://schemas.openxmlformats.org/officeDocument/2006/relationships/slideLayout" Target="../slideLayouts/slideLayout17.xml"/><Relationship Id="rId2" Type="http://schemas.openxmlformats.org/officeDocument/2006/relationships/tags" Target="../tags/tag69.xml"/><Relationship Id="rId1" Type="http://schemas.openxmlformats.org/officeDocument/2006/relationships/tags" Target="../tags/tag68.xml"/></Relationships>
</file>

<file path=ppt/slides/_rels/slide67.xml.rels><?xml version="1.0" encoding="UTF-8" standalone="yes"?>
<Relationships xmlns="http://schemas.openxmlformats.org/package/2006/relationships"><Relationship Id="rId4" Type="http://schemas.openxmlformats.org/officeDocument/2006/relationships/notesSlide" Target="../notesSlides/notesSlide67.xml"/><Relationship Id="rId3" Type="http://schemas.openxmlformats.org/officeDocument/2006/relationships/slideLayout" Target="../slideLayouts/slideLayout17.xml"/><Relationship Id="rId2" Type="http://schemas.openxmlformats.org/officeDocument/2006/relationships/tags" Target="../tags/tag71.xml"/><Relationship Id="rId1" Type="http://schemas.openxmlformats.org/officeDocument/2006/relationships/tags" Target="../tags/tag70.xml"/></Relationships>
</file>

<file path=ppt/slides/_rels/slide68.xml.rels><?xml version="1.0" encoding="UTF-8" standalone="yes"?>
<Relationships xmlns="http://schemas.openxmlformats.org/package/2006/relationships"><Relationship Id="rId5" Type="http://schemas.openxmlformats.org/officeDocument/2006/relationships/notesSlide" Target="../notesSlides/notesSlide68.xml"/><Relationship Id="rId4" Type="http://schemas.openxmlformats.org/officeDocument/2006/relationships/slideLayout" Target="../slideLayouts/slideLayout17.xml"/><Relationship Id="rId3" Type="http://schemas.openxmlformats.org/officeDocument/2006/relationships/tags" Target="../tags/tag73.xml"/><Relationship Id="rId2" Type="http://schemas.openxmlformats.org/officeDocument/2006/relationships/image" Target="../media/image6.png"/><Relationship Id="rId1" Type="http://schemas.openxmlformats.org/officeDocument/2006/relationships/tags" Target="../tags/tag72.xml"/></Relationships>
</file>

<file path=ppt/slides/_rels/slide69.xml.rels><?xml version="1.0" encoding="UTF-8" standalone="yes"?>
<Relationships xmlns="http://schemas.openxmlformats.org/package/2006/relationships"><Relationship Id="rId4" Type="http://schemas.openxmlformats.org/officeDocument/2006/relationships/notesSlide" Target="../notesSlides/notesSlide69.xml"/><Relationship Id="rId3" Type="http://schemas.openxmlformats.org/officeDocument/2006/relationships/slideLayout" Target="../slideLayouts/slideLayout17.xml"/><Relationship Id="rId2" Type="http://schemas.openxmlformats.org/officeDocument/2006/relationships/image" Target="../media/image6.png"/><Relationship Id="rId1" Type="http://schemas.openxmlformats.org/officeDocument/2006/relationships/tags" Target="../tags/tag74.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7.xml"/><Relationship Id="rId1" Type="http://schemas.openxmlformats.org/officeDocument/2006/relationships/image" Target="../media/image3.png"/></Relationships>
</file>

<file path=ppt/slides/_rels/slide70.xml.rels><?xml version="1.0" encoding="UTF-8" standalone="yes"?>
<Relationships xmlns="http://schemas.openxmlformats.org/package/2006/relationships"><Relationship Id="rId4" Type="http://schemas.openxmlformats.org/officeDocument/2006/relationships/notesSlide" Target="../notesSlides/notesSlide70.xml"/><Relationship Id="rId3" Type="http://schemas.openxmlformats.org/officeDocument/2006/relationships/slideLayout" Target="../slideLayouts/slideLayout17.xml"/><Relationship Id="rId2" Type="http://schemas.openxmlformats.org/officeDocument/2006/relationships/image" Target="../media/image6.png"/><Relationship Id="rId1" Type="http://schemas.openxmlformats.org/officeDocument/2006/relationships/tags" Target="../tags/tag75.xml"/></Relationships>
</file>

<file path=ppt/slides/_rels/slide71.xml.rels><?xml version="1.0" encoding="UTF-8" standalone="yes"?>
<Relationships xmlns="http://schemas.openxmlformats.org/package/2006/relationships"><Relationship Id="rId4" Type="http://schemas.openxmlformats.org/officeDocument/2006/relationships/notesSlide" Target="../notesSlides/notesSlide71.xml"/><Relationship Id="rId3" Type="http://schemas.openxmlformats.org/officeDocument/2006/relationships/slideLayout" Target="../slideLayouts/slideLayout17.xml"/><Relationship Id="rId2" Type="http://schemas.openxmlformats.org/officeDocument/2006/relationships/image" Target="../media/image6.png"/><Relationship Id="rId1" Type="http://schemas.openxmlformats.org/officeDocument/2006/relationships/tags" Target="../tags/tag76.xml"/></Relationships>
</file>

<file path=ppt/slides/_rels/slide72.xml.rels><?xml version="1.0" encoding="UTF-8" standalone="yes"?>
<Relationships xmlns="http://schemas.openxmlformats.org/package/2006/relationships"><Relationship Id="rId4" Type="http://schemas.openxmlformats.org/officeDocument/2006/relationships/notesSlide" Target="../notesSlides/notesSlide72.xml"/><Relationship Id="rId3" Type="http://schemas.openxmlformats.org/officeDocument/2006/relationships/slideLayout" Target="../slideLayouts/slideLayout17.xml"/><Relationship Id="rId2" Type="http://schemas.openxmlformats.org/officeDocument/2006/relationships/tags" Target="../tags/tag78.xml"/><Relationship Id="rId1" Type="http://schemas.openxmlformats.org/officeDocument/2006/relationships/tags" Target="../tags/tag77.xml"/></Relationships>
</file>

<file path=ppt/slides/_rels/slide73.xml.rels><?xml version="1.0" encoding="UTF-8" standalone="yes"?>
<Relationships xmlns="http://schemas.openxmlformats.org/package/2006/relationships"><Relationship Id="rId5" Type="http://schemas.openxmlformats.org/officeDocument/2006/relationships/notesSlide" Target="../notesSlides/notesSlide73.xml"/><Relationship Id="rId4" Type="http://schemas.openxmlformats.org/officeDocument/2006/relationships/slideLayout" Target="../slideLayouts/slideLayout17.xml"/><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tags" Target="../tags/tag79.xml"/></Relationships>
</file>

<file path=ppt/slides/_rels/slide74.xml.rels><?xml version="1.0" encoding="UTF-8" standalone="yes"?>
<Relationships xmlns="http://schemas.openxmlformats.org/package/2006/relationships"><Relationship Id="rId3" Type="http://schemas.openxmlformats.org/officeDocument/2006/relationships/notesSlide" Target="../notesSlides/notesSlide74.xml"/><Relationship Id="rId2" Type="http://schemas.openxmlformats.org/officeDocument/2006/relationships/slideLayout" Target="../slideLayouts/slideLayout17.xml"/><Relationship Id="rId1" Type="http://schemas.openxmlformats.org/officeDocument/2006/relationships/image" Target="../media/image3.png"/></Relationships>
</file>

<file path=ppt/slides/_rels/slide75.xml.rels><?xml version="1.0" encoding="UTF-8" standalone="yes"?>
<Relationships xmlns="http://schemas.openxmlformats.org/package/2006/relationships"><Relationship Id="rId5" Type="http://schemas.openxmlformats.org/officeDocument/2006/relationships/notesSlide" Target="../notesSlides/notesSlide75.xml"/><Relationship Id="rId4" Type="http://schemas.openxmlformats.org/officeDocument/2006/relationships/slideLayout" Target="../slideLayouts/slideLayout17.xml"/><Relationship Id="rId3" Type="http://schemas.openxmlformats.org/officeDocument/2006/relationships/tags" Target="../tags/tag81.xml"/><Relationship Id="rId2" Type="http://schemas.openxmlformats.org/officeDocument/2006/relationships/image" Target="../media/image6.png"/><Relationship Id="rId1" Type="http://schemas.openxmlformats.org/officeDocument/2006/relationships/tags" Target="../tags/tag80.xml"/></Relationships>
</file>

<file path=ppt/slides/_rels/slide76.xml.rels><?xml version="1.0" encoding="UTF-8" standalone="yes"?>
<Relationships xmlns="http://schemas.openxmlformats.org/package/2006/relationships"><Relationship Id="rId4" Type="http://schemas.openxmlformats.org/officeDocument/2006/relationships/notesSlide" Target="../notesSlides/notesSlide76.xml"/><Relationship Id="rId3" Type="http://schemas.openxmlformats.org/officeDocument/2006/relationships/slideLayout" Target="../slideLayouts/slideLayout17.xml"/><Relationship Id="rId2" Type="http://schemas.openxmlformats.org/officeDocument/2006/relationships/image" Target="../media/image6.png"/><Relationship Id="rId1" Type="http://schemas.openxmlformats.org/officeDocument/2006/relationships/tags" Target="../tags/tag82.xml"/></Relationships>
</file>

<file path=ppt/slides/_rels/slide77.xml.rels><?xml version="1.0" encoding="UTF-8" standalone="yes"?>
<Relationships xmlns="http://schemas.openxmlformats.org/package/2006/relationships"><Relationship Id="rId4" Type="http://schemas.openxmlformats.org/officeDocument/2006/relationships/notesSlide" Target="../notesSlides/notesSlide77.xml"/><Relationship Id="rId3" Type="http://schemas.openxmlformats.org/officeDocument/2006/relationships/slideLayout" Target="../slideLayouts/slideLayout17.xml"/><Relationship Id="rId2" Type="http://schemas.openxmlformats.org/officeDocument/2006/relationships/image" Target="../media/image6.png"/><Relationship Id="rId1" Type="http://schemas.openxmlformats.org/officeDocument/2006/relationships/tags" Target="../tags/tag83.xml"/></Relationships>
</file>

<file path=ppt/slides/_rels/slide78.xml.rels><?xml version="1.0" encoding="UTF-8" standalone="yes"?>
<Relationships xmlns="http://schemas.openxmlformats.org/package/2006/relationships"><Relationship Id="rId4" Type="http://schemas.openxmlformats.org/officeDocument/2006/relationships/notesSlide" Target="../notesSlides/notesSlide78.xml"/><Relationship Id="rId3" Type="http://schemas.openxmlformats.org/officeDocument/2006/relationships/slideLayout" Target="../slideLayouts/slideLayout17.xml"/><Relationship Id="rId2" Type="http://schemas.openxmlformats.org/officeDocument/2006/relationships/image" Target="../media/image23.png"/><Relationship Id="rId1" Type="http://schemas.openxmlformats.org/officeDocument/2006/relationships/tags" Target="../tags/tag84.xml"/></Relationships>
</file>

<file path=ppt/slides/_rels/slide79.xml.rels><?xml version="1.0" encoding="UTF-8" standalone="yes"?>
<Relationships xmlns="http://schemas.openxmlformats.org/package/2006/relationships"><Relationship Id="rId4" Type="http://schemas.openxmlformats.org/officeDocument/2006/relationships/notesSlide" Target="../notesSlides/notesSlide79.xml"/><Relationship Id="rId3" Type="http://schemas.openxmlformats.org/officeDocument/2006/relationships/slideLayout" Target="../slideLayouts/slideLayout17.xml"/><Relationship Id="rId2" Type="http://schemas.openxmlformats.org/officeDocument/2006/relationships/image" Target="../media/image24.png"/><Relationship Id="rId1" Type="http://schemas.openxmlformats.org/officeDocument/2006/relationships/tags" Target="../tags/tag85.xml"/></Relationships>
</file>

<file path=ppt/slides/_rels/slide8.xml.rels><?xml version="1.0" encoding="UTF-8" standalone="yes"?>
<Relationships xmlns="http://schemas.openxmlformats.org/package/2006/relationships"><Relationship Id="rId4" Type="http://schemas.openxmlformats.org/officeDocument/2006/relationships/notesSlide" Target="../notesSlides/notesSlide8.xml"/><Relationship Id="rId3" Type="http://schemas.openxmlformats.org/officeDocument/2006/relationships/slideLayout" Target="../slideLayouts/slideLayout17.xml"/><Relationship Id="rId2" Type="http://schemas.openxmlformats.org/officeDocument/2006/relationships/tags" Target="../tags/tag2.xml"/><Relationship Id="rId1" Type="http://schemas.openxmlformats.org/officeDocument/2006/relationships/tags" Target="../tags/tag1.xml"/></Relationships>
</file>

<file path=ppt/slides/_rels/slide80.xml.rels><?xml version="1.0" encoding="UTF-8" standalone="yes"?>
<Relationships xmlns="http://schemas.openxmlformats.org/package/2006/relationships"><Relationship Id="rId4" Type="http://schemas.openxmlformats.org/officeDocument/2006/relationships/notesSlide" Target="../notesSlides/notesSlide80.xml"/><Relationship Id="rId3" Type="http://schemas.openxmlformats.org/officeDocument/2006/relationships/slideLayout" Target="../slideLayouts/slideLayout17.xml"/><Relationship Id="rId2" Type="http://schemas.openxmlformats.org/officeDocument/2006/relationships/tags" Target="../tags/tag87.xml"/><Relationship Id="rId1" Type="http://schemas.openxmlformats.org/officeDocument/2006/relationships/tags" Target="../tags/tag86.xml"/></Relationships>
</file>

<file path=ppt/slides/_rels/slide81.xml.rels><?xml version="1.0" encoding="UTF-8" standalone="yes"?>
<Relationships xmlns="http://schemas.openxmlformats.org/package/2006/relationships"><Relationship Id="rId3" Type="http://schemas.openxmlformats.org/officeDocument/2006/relationships/notesSlide" Target="../notesSlides/notesSlide81.xml"/><Relationship Id="rId2" Type="http://schemas.openxmlformats.org/officeDocument/2006/relationships/slideLayout" Target="../slideLayouts/slideLayout17.xml"/><Relationship Id="rId1" Type="http://schemas.openxmlformats.org/officeDocument/2006/relationships/image" Target="../media/image3.png"/></Relationships>
</file>

<file path=ppt/slides/_rels/slide82.xml.rels><?xml version="1.0" encoding="UTF-8" standalone="yes"?>
<Relationships xmlns="http://schemas.openxmlformats.org/package/2006/relationships"><Relationship Id="rId5" Type="http://schemas.openxmlformats.org/officeDocument/2006/relationships/notesSlide" Target="../notesSlides/notesSlide82.xml"/><Relationship Id="rId4" Type="http://schemas.openxmlformats.org/officeDocument/2006/relationships/slideLayout" Target="../slideLayouts/slideLayout17.xml"/><Relationship Id="rId3" Type="http://schemas.openxmlformats.org/officeDocument/2006/relationships/tags" Target="../tags/tag89.xml"/><Relationship Id="rId2" Type="http://schemas.openxmlformats.org/officeDocument/2006/relationships/image" Target="../media/image6.png"/><Relationship Id="rId1" Type="http://schemas.openxmlformats.org/officeDocument/2006/relationships/tags" Target="../tags/tag88.xml"/></Relationships>
</file>

<file path=ppt/slides/_rels/slide83.xml.rels><?xml version="1.0" encoding="UTF-8" standalone="yes"?>
<Relationships xmlns="http://schemas.openxmlformats.org/package/2006/relationships"><Relationship Id="rId4" Type="http://schemas.openxmlformats.org/officeDocument/2006/relationships/notesSlide" Target="../notesSlides/notesSlide83.xml"/><Relationship Id="rId3" Type="http://schemas.openxmlformats.org/officeDocument/2006/relationships/slideLayout" Target="../slideLayouts/slideLayout17.xml"/><Relationship Id="rId2" Type="http://schemas.openxmlformats.org/officeDocument/2006/relationships/image" Target="../media/image6.png"/><Relationship Id="rId1" Type="http://schemas.openxmlformats.org/officeDocument/2006/relationships/tags" Target="../tags/tag90.xml"/></Relationships>
</file>

<file path=ppt/slides/_rels/slide84.xml.rels><?xml version="1.0" encoding="UTF-8" standalone="yes"?>
<Relationships xmlns="http://schemas.openxmlformats.org/package/2006/relationships"><Relationship Id="rId4" Type="http://schemas.openxmlformats.org/officeDocument/2006/relationships/notesSlide" Target="../notesSlides/notesSlide84.xml"/><Relationship Id="rId3" Type="http://schemas.openxmlformats.org/officeDocument/2006/relationships/slideLayout" Target="../slideLayouts/slideLayout17.xml"/><Relationship Id="rId2" Type="http://schemas.openxmlformats.org/officeDocument/2006/relationships/image" Target="../media/image6.png"/><Relationship Id="rId1" Type="http://schemas.openxmlformats.org/officeDocument/2006/relationships/tags" Target="../tags/tag91.xml"/></Relationships>
</file>

<file path=ppt/slides/_rels/slide85.xml.rels><?xml version="1.0" encoding="UTF-8" standalone="yes"?>
<Relationships xmlns="http://schemas.openxmlformats.org/package/2006/relationships"><Relationship Id="rId4" Type="http://schemas.openxmlformats.org/officeDocument/2006/relationships/notesSlide" Target="../notesSlides/notesSlide85.xml"/><Relationship Id="rId3" Type="http://schemas.openxmlformats.org/officeDocument/2006/relationships/slideLayout" Target="../slideLayouts/slideLayout17.xml"/><Relationship Id="rId2" Type="http://schemas.openxmlformats.org/officeDocument/2006/relationships/tags" Target="../tags/tag93.xml"/><Relationship Id="rId1" Type="http://schemas.openxmlformats.org/officeDocument/2006/relationships/tags" Target="../tags/tag92.xml"/></Relationships>
</file>

<file path=ppt/slides/_rels/slide86.xml.rels><?xml version="1.0" encoding="UTF-8" standalone="yes"?>
<Relationships xmlns="http://schemas.openxmlformats.org/package/2006/relationships"><Relationship Id="rId4" Type="http://schemas.openxmlformats.org/officeDocument/2006/relationships/notesSlide" Target="../notesSlides/notesSlide86.xml"/><Relationship Id="rId3" Type="http://schemas.openxmlformats.org/officeDocument/2006/relationships/slideLayout" Target="../slideLayouts/slideLayout17.xml"/><Relationship Id="rId2" Type="http://schemas.openxmlformats.org/officeDocument/2006/relationships/image" Target="../media/image25.png"/><Relationship Id="rId1" Type="http://schemas.openxmlformats.org/officeDocument/2006/relationships/tags" Target="../tags/tag94.xml"/></Relationships>
</file>

<file path=ppt/slides/_rels/slide87.xml.rels><?xml version="1.0" encoding="UTF-8" standalone="yes"?>
<Relationships xmlns="http://schemas.openxmlformats.org/package/2006/relationships"><Relationship Id="rId4" Type="http://schemas.openxmlformats.org/officeDocument/2006/relationships/notesSlide" Target="../notesSlides/notesSlide87.xml"/><Relationship Id="rId3" Type="http://schemas.openxmlformats.org/officeDocument/2006/relationships/slideLayout" Target="../slideLayouts/slideLayout17.xml"/><Relationship Id="rId2" Type="http://schemas.openxmlformats.org/officeDocument/2006/relationships/image" Target="../media/image26.png"/><Relationship Id="rId1" Type="http://schemas.openxmlformats.org/officeDocument/2006/relationships/tags" Target="../tags/tag95.xml"/></Relationships>
</file>

<file path=ppt/slides/_rels/slide88.xml.rels><?xml version="1.0" encoding="UTF-8" standalone="yes"?>
<Relationships xmlns="http://schemas.openxmlformats.org/package/2006/relationships"><Relationship Id="rId3" Type="http://schemas.openxmlformats.org/officeDocument/2006/relationships/notesSlide" Target="../notesSlides/notesSlide88.xml"/><Relationship Id="rId2" Type="http://schemas.openxmlformats.org/officeDocument/2006/relationships/slideLayout" Target="../slideLayouts/slideLayout17.xml"/><Relationship Id="rId1" Type="http://schemas.openxmlformats.org/officeDocument/2006/relationships/image" Target="../media/image3.png"/></Relationships>
</file>

<file path=ppt/slides/_rels/slide89.xml.rels><?xml version="1.0" encoding="UTF-8" standalone="yes"?>
<Relationships xmlns="http://schemas.openxmlformats.org/package/2006/relationships"><Relationship Id="rId4" Type="http://schemas.openxmlformats.org/officeDocument/2006/relationships/notesSlide" Target="../notesSlides/notesSlide89.xml"/><Relationship Id="rId3" Type="http://schemas.openxmlformats.org/officeDocument/2006/relationships/slideLayout" Target="../slideLayouts/slideLayout17.xml"/><Relationship Id="rId2" Type="http://schemas.openxmlformats.org/officeDocument/2006/relationships/tags" Target="../tags/tag97.xml"/><Relationship Id="rId1" Type="http://schemas.openxmlformats.org/officeDocument/2006/relationships/tags" Target="../tags/tag96.xml"/></Relationships>
</file>

<file path=ppt/slides/_rels/slide9.xml.rels><?xml version="1.0" encoding="UTF-8" standalone="yes"?>
<Relationships xmlns="http://schemas.openxmlformats.org/package/2006/relationships"><Relationship Id="rId4" Type="http://schemas.openxmlformats.org/officeDocument/2006/relationships/notesSlide" Target="../notesSlides/notesSlide9.xml"/><Relationship Id="rId3" Type="http://schemas.openxmlformats.org/officeDocument/2006/relationships/slideLayout" Target="../slideLayouts/slideLayout17.xml"/><Relationship Id="rId2" Type="http://schemas.openxmlformats.org/officeDocument/2006/relationships/image" Target="../media/image4.png"/><Relationship Id="rId1" Type="http://schemas.openxmlformats.org/officeDocument/2006/relationships/tags" Target="../tags/tag3.xml"/></Relationships>
</file>

<file path=ppt/slides/_rels/slide90.xml.rels><?xml version="1.0" encoding="UTF-8" standalone="yes"?>
<Relationships xmlns="http://schemas.openxmlformats.org/package/2006/relationships"><Relationship Id="rId4" Type="http://schemas.openxmlformats.org/officeDocument/2006/relationships/notesSlide" Target="../notesSlides/notesSlide90.xml"/><Relationship Id="rId3" Type="http://schemas.openxmlformats.org/officeDocument/2006/relationships/slideLayout" Target="../slideLayouts/slideLayout17.xml"/><Relationship Id="rId2" Type="http://schemas.openxmlformats.org/officeDocument/2006/relationships/tags" Target="../tags/tag99.xml"/><Relationship Id="rId1" Type="http://schemas.openxmlformats.org/officeDocument/2006/relationships/tags" Target="../tags/tag98.xml"/></Relationships>
</file>

<file path=ppt/slides/_rels/slide91.xml.rels><?xml version="1.0" encoding="UTF-8" standalone="yes"?>
<Relationships xmlns="http://schemas.openxmlformats.org/package/2006/relationships"><Relationship Id="rId5" Type="http://schemas.openxmlformats.org/officeDocument/2006/relationships/notesSlide" Target="../notesSlides/notesSlide91.xml"/><Relationship Id="rId4" Type="http://schemas.openxmlformats.org/officeDocument/2006/relationships/slideLayout" Target="../slideLayouts/slideLayout17.xml"/><Relationship Id="rId3" Type="http://schemas.openxmlformats.org/officeDocument/2006/relationships/tags" Target="../tags/tag101.xml"/><Relationship Id="rId2" Type="http://schemas.openxmlformats.org/officeDocument/2006/relationships/image" Target="../media/image6.png"/><Relationship Id="rId1" Type="http://schemas.openxmlformats.org/officeDocument/2006/relationships/tags" Target="../tags/tag100.xml"/></Relationships>
</file>

<file path=ppt/slides/_rels/slide92.xml.rels><?xml version="1.0" encoding="UTF-8" standalone="yes"?>
<Relationships xmlns="http://schemas.openxmlformats.org/package/2006/relationships"><Relationship Id="rId4" Type="http://schemas.openxmlformats.org/officeDocument/2006/relationships/notesSlide" Target="../notesSlides/notesSlide92.xml"/><Relationship Id="rId3" Type="http://schemas.openxmlformats.org/officeDocument/2006/relationships/slideLayout" Target="../slideLayouts/slideLayout17.xml"/><Relationship Id="rId2" Type="http://schemas.openxmlformats.org/officeDocument/2006/relationships/tags" Target="../tags/tag103.xml"/><Relationship Id="rId1" Type="http://schemas.openxmlformats.org/officeDocument/2006/relationships/tags" Target="../tags/tag102.xml"/></Relationships>
</file>

<file path=ppt/slides/_rels/slide93.xml.rels><?xml version="1.0" encoding="UTF-8" standalone="yes"?>
<Relationships xmlns="http://schemas.openxmlformats.org/package/2006/relationships"><Relationship Id="rId4" Type="http://schemas.openxmlformats.org/officeDocument/2006/relationships/notesSlide" Target="../notesSlides/notesSlide93.xml"/><Relationship Id="rId3" Type="http://schemas.openxmlformats.org/officeDocument/2006/relationships/slideLayout" Target="../slideLayouts/slideLayout17.xml"/><Relationship Id="rId2" Type="http://schemas.openxmlformats.org/officeDocument/2006/relationships/image" Target="../media/image6.png"/><Relationship Id="rId1" Type="http://schemas.openxmlformats.org/officeDocument/2006/relationships/tags" Target="../tags/tag104.xml"/></Relationships>
</file>

<file path=ppt/slides/_rels/slide94.xml.rels><?xml version="1.0" encoding="UTF-8" standalone="yes"?>
<Relationships xmlns="http://schemas.openxmlformats.org/package/2006/relationships"><Relationship Id="rId4" Type="http://schemas.openxmlformats.org/officeDocument/2006/relationships/notesSlide" Target="../notesSlides/notesSlide94.xml"/><Relationship Id="rId3" Type="http://schemas.openxmlformats.org/officeDocument/2006/relationships/slideLayout" Target="../slideLayouts/slideLayout17.xml"/><Relationship Id="rId2" Type="http://schemas.openxmlformats.org/officeDocument/2006/relationships/image" Target="../media/image6.png"/><Relationship Id="rId1" Type="http://schemas.openxmlformats.org/officeDocument/2006/relationships/tags" Target="../tags/tag105.xml"/></Relationships>
</file>

<file path=ppt/slides/_rels/slide95.xml.rels><?xml version="1.0" encoding="UTF-8" standalone="yes"?>
<Relationships xmlns="http://schemas.openxmlformats.org/package/2006/relationships"><Relationship Id="rId4" Type="http://schemas.openxmlformats.org/officeDocument/2006/relationships/notesSlide" Target="../notesSlides/notesSlide95.xml"/><Relationship Id="rId3" Type="http://schemas.openxmlformats.org/officeDocument/2006/relationships/slideLayout" Target="../slideLayouts/slideLayout17.xml"/><Relationship Id="rId2" Type="http://schemas.openxmlformats.org/officeDocument/2006/relationships/image" Target="../media/image6.png"/><Relationship Id="rId1" Type="http://schemas.openxmlformats.org/officeDocument/2006/relationships/tags" Target="../tags/tag106.xml"/></Relationships>
</file>

<file path=ppt/slides/_rels/slide96.xml.rels><?xml version="1.0" encoding="UTF-8" standalone="yes"?>
<Relationships xmlns="http://schemas.openxmlformats.org/package/2006/relationships"><Relationship Id="rId4" Type="http://schemas.openxmlformats.org/officeDocument/2006/relationships/notesSlide" Target="../notesSlides/notesSlide96.xml"/><Relationship Id="rId3" Type="http://schemas.openxmlformats.org/officeDocument/2006/relationships/slideLayout" Target="../slideLayouts/slideLayout17.xml"/><Relationship Id="rId2" Type="http://schemas.openxmlformats.org/officeDocument/2006/relationships/tags" Target="../tags/tag108.xml"/><Relationship Id="rId1" Type="http://schemas.openxmlformats.org/officeDocument/2006/relationships/tags" Target="../tags/tag107.xml"/></Relationships>
</file>

<file path=ppt/slides/_rels/slide97.xml.rels><?xml version="1.0" encoding="UTF-8" standalone="yes"?>
<Relationships xmlns="http://schemas.openxmlformats.org/package/2006/relationships"><Relationship Id="rId4" Type="http://schemas.openxmlformats.org/officeDocument/2006/relationships/notesSlide" Target="../notesSlides/notesSlide97.xml"/><Relationship Id="rId3" Type="http://schemas.openxmlformats.org/officeDocument/2006/relationships/slideLayout" Target="../slideLayouts/slideLayout17.xml"/><Relationship Id="rId2" Type="http://schemas.openxmlformats.org/officeDocument/2006/relationships/image" Target="../media/image27.png"/><Relationship Id="rId1" Type="http://schemas.openxmlformats.org/officeDocument/2006/relationships/tags" Target="../tags/tag109.xml"/></Relationships>
</file>

<file path=ppt/slides/_rels/slide98.xml.rels><?xml version="1.0" encoding="UTF-8" standalone="yes"?>
<Relationships xmlns="http://schemas.openxmlformats.org/package/2006/relationships"><Relationship Id="rId4" Type="http://schemas.openxmlformats.org/officeDocument/2006/relationships/notesSlide" Target="../notesSlides/notesSlide98.xml"/><Relationship Id="rId3" Type="http://schemas.openxmlformats.org/officeDocument/2006/relationships/slideLayout" Target="../slideLayouts/slideLayout17.xml"/><Relationship Id="rId2" Type="http://schemas.openxmlformats.org/officeDocument/2006/relationships/image" Target="../media/image28.png"/><Relationship Id="rId1" Type="http://schemas.openxmlformats.org/officeDocument/2006/relationships/tags" Target="../tags/tag110.xml"/></Relationships>
</file>

<file path=ppt/slides/_rels/slide99.xml.rels><?xml version="1.0" encoding="UTF-8" standalone="yes"?>
<Relationships xmlns="http://schemas.openxmlformats.org/package/2006/relationships"><Relationship Id="rId4" Type="http://schemas.openxmlformats.org/officeDocument/2006/relationships/notesSlide" Target="../notesSlides/notesSlide99.xml"/><Relationship Id="rId3" Type="http://schemas.openxmlformats.org/officeDocument/2006/relationships/slideLayout" Target="../slideLayouts/slideLayout17.xml"/><Relationship Id="rId2" Type="http://schemas.openxmlformats.org/officeDocument/2006/relationships/image" Target="../media/image29.png"/><Relationship Id="rId1" Type="http://schemas.openxmlformats.org/officeDocument/2006/relationships/tags" Target="../tags/tag1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文本框 18"/>
          <p:cNvSpPr txBox="1"/>
          <p:nvPr/>
        </p:nvSpPr>
        <p:spPr>
          <a:xfrm>
            <a:off x="1942465" y="3027680"/>
            <a:ext cx="8604250" cy="706755"/>
          </a:xfrm>
          <a:prstGeom prst="rect">
            <a:avLst/>
          </a:prstGeom>
          <a:noFill/>
        </p:spPr>
        <p:txBody>
          <a:bodyPr wrap="square" rtlCol="0">
            <a:spAutoFit/>
          </a:bodyPr>
          <a:lstStyle/>
          <a:p>
            <a:r>
              <a:rPr lang="zh-CN" altLang="en-US" sz="4000" dirty="0">
                <a:solidFill>
                  <a:srgbClr val="1369B2"/>
                </a:solidFill>
                <a:latin typeface="微软雅黑" panose="020B0503020204020204" pitchFamily="34" charset="-122"/>
                <a:ea typeface="微软雅黑" panose="020B0503020204020204" pitchFamily="34" charset="-122"/>
                <a:cs typeface="+mn-ea"/>
                <a:sym typeface="思源黑体 CN Medium" panose="020B0600000000000000" pitchFamily="34" charset="-122"/>
              </a:rPr>
              <a:t>第</a:t>
            </a:r>
            <a:r>
              <a:rPr lang="en-US" altLang="zh-CN" sz="4000" dirty="0">
                <a:solidFill>
                  <a:srgbClr val="1369B2"/>
                </a:solidFill>
                <a:latin typeface="微软雅黑" panose="020B0503020204020204" pitchFamily="34" charset="-122"/>
                <a:ea typeface="微软雅黑" panose="020B0503020204020204" pitchFamily="34" charset="-122"/>
                <a:cs typeface="+mn-ea"/>
                <a:sym typeface="思源黑体 CN Medium" panose="020B0600000000000000" pitchFamily="34" charset="-122"/>
              </a:rPr>
              <a:t>12</a:t>
            </a:r>
            <a:r>
              <a:rPr lang="zh-CN" altLang="en-US" sz="4000" dirty="0">
                <a:solidFill>
                  <a:srgbClr val="1369B2"/>
                </a:solidFill>
                <a:latin typeface="微软雅黑" panose="020B0503020204020204" pitchFamily="34" charset="-122"/>
                <a:ea typeface="微软雅黑" panose="020B0503020204020204" pitchFamily="34" charset="-122"/>
                <a:cs typeface="+mn-ea"/>
                <a:sym typeface="思源黑体 CN Medium" panose="020B0600000000000000" pitchFamily="34" charset="-122"/>
              </a:rPr>
              <a:t>章  </a:t>
            </a:r>
            <a:r>
              <a:rPr lang="en-US" altLang="zh-CN" sz="4000" dirty="0">
                <a:solidFill>
                  <a:srgbClr val="1369B2"/>
                </a:solidFill>
                <a:latin typeface="微软雅黑" panose="020B0503020204020204" pitchFamily="34" charset="-122"/>
                <a:ea typeface="微软雅黑" panose="020B0503020204020204" pitchFamily="34" charset="-122"/>
                <a:cs typeface="+mn-ea"/>
                <a:sym typeface="思源黑体 CN Medium" panose="020B0600000000000000" pitchFamily="34" charset="-122"/>
              </a:rPr>
              <a:t>Spring</a:t>
            </a:r>
            <a:r>
              <a:rPr lang="zh-CN" altLang="en-US" sz="4000" dirty="0">
                <a:solidFill>
                  <a:srgbClr val="1369B2"/>
                </a:solidFill>
                <a:latin typeface="微软雅黑" panose="020B0503020204020204" pitchFamily="34" charset="-122"/>
                <a:ea typeface="微软雅黑" panose="020B0503020204020204" pitchFamily="34" charset="-122"/>
                <a:cs typeface="+mn-ea"/>
                <a:sym typeface="思源黑体 CN Medium" panose="020B0600000000000000" pitchFamily="34" charset="-122"/>
              </a:rPr>
              <a:t> </a:t>
            </a:r>
            <a:r>
              <a:rPr lang="en-US" altLang="zh-CN" sz="4000" dirty="0">
                <a:solidFill>
                  <a:srgbClr val="1369B2"/>
                </a:solidFill>
                <a:latin typeface="微软雅黑" panose="020B0503020204020204" pitchFamily="34" charset="-122"/>
                <a:ea typeface="微软雅黑" panose="020B0503020204020204" pitchFamily="34" charset="-122"/>
                <a:cs typeface="+mn-ea"/>
                <a:sym typeface="思源黑体 CN Medium" panose="020B0600000000000000" pitchFamily="34" charset="-122"/>
              </a:rPr>
              <a:t>MVC</a:t>
            </a:r>
            <a:r>
              <a:rPr lang="zh-CN" altLang="en-US" sz="4000" dirty="0">
                <a:solidFill>
                  <a:srgbClr val="1369B2"/>
                </a:solidFill>
                <a:latin typeface="微软雅黑" panose="020B0503020204020204" pitchFamily="34" charset="-122"/>
                <a:ea typeface="微软雅黑" panose="020B0503020204020204" pitchFamily="34" charset="-122"/>
                <a:cs typeface="+mn-ea"/>
                <a:sym typeface="思源黑体 CN Medium" panose="020B0600000000000000" pitchFamily="34" charset="-122"/>
              </a:rPr>
              <a:t>数据绑定和响应</a:t>
            </a:r>
            <a:endParaRPr lang="zh-CN" altLang="en-US" sz="4000" dirty="0">
              <a:solidFill>
                <a:srgbClr val="1369B2"/>
              </a:solidFill>
              <a:latin typeface="微软雅黑" panose="020B0503020204020204" pitchFamily="34" charset="-122"/>
              <a:ea typeface="微软雅黑" panose="020B0503020204020204" pitchFamily="34" charset="-122"/>
              <a:cs typeface="+mn-ea"/>
              <a:sym typeface="思源黑体 CN Medium" panose="020B0600000000000000" pitchFamily="34" charset="-122"/>
            </a:endParaRPr>
          </a:p>
        </p:txBody>
      </p:sp>
      <p:sp>
        <p:nvSpPr>
          <p:cNvPr id="68" name="Rectangle 4"/>
          <p:cNvSpPr txBox="1">
            <a:spLocks noChangeArrowheads="1"/>
          </p:cNvSpPr>
          <p:nvPr/>
        </p:nvSpPr>
        <p:spPr>
          <a:xfrm>
            <a:off x="2339975" y="3860800"/>
            <a:ext cx="7768590" cy="429895"/>
          </a:xfrm>
          <a:prstGeom prst="rect">
            <a:avLst/>
          </a:prstGeom>
        </p:spPr>
        <p:txBody>
          <a:bodyPr vert="horz" lIns="121917" tIns="60958" rIns="121917" bIns="60958" rtlCol="0"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sz="1700" dirty="0">
                <a:solidFill>
                  <a:srgbClr val="595959"/>
                </a:solidFill>
                <a:latin typeface="微软雅黑" panose="020B0503020204020204" pitchFamily="34" charset="-122"/>
                <a:ea typeface="微软雅黑" panose="020B0503020204020204" pitchFamily="34" charset="-122"/>
                <a:cs typeface="+mn-ea"/>
                <a:sym typeface="+mn-lt"/>
              </a:rPr>
              <a:t>《Java EE企业级应用开发</a:t>
            </a:r>
            <a:r>
              <a:rPr lang="zh-CN" sz="1700" dirty="0">
                <a:solidFill>
                  <a:srgbClr val="595959"/>
                </a:solidFill>
                <a:latin typeface="微软雅黑" panose="020B0503020204020204" pitchFamily="34" charset="-122"/>
                <a:ea typeface="微软雅黑" panose="020B0503020204020204" pitchFamily="34" charset="-122"/>
                <a:cs typeface="+mn-ea"/>
                <a:sym typeface="+mn-lt"/>
              </a:rPr>
              <a:t>教程（</a:t>
            </a:r>
            <a:r>
              <a:rPr sz="1700" dirty="0">
                <a:solidFill>
                  <a:srgbClr val="595959"/>
                </a:solidFill>
                <a:latin typeface="微软雅黑" panose="020B0503020204020204" pitchFamily="34" charset="-122"/>
                <a:ea typeface="微软雅黑" panose="020B0503020204020204" pitchFamily="34" charset="-122"/>
                <a:cs typeface="+mn-ea"/>
                <a:sym typeface="+mn-lt"/>
              </a:rPr>
              <a:t>Spring+Spring MVC+MyBatis</a:t>
            </a:r>
            <a:r>
              <a:rPr lang="zh-CN" sz="1700" dirty="0">
                <a:solidFill>
                  <a:srgbClr val="595959"/>
                </a:solidFill>
                <a:latin typeface="微软雅黑" panose="020B0503020204020204" pitchFamily="34" charset="-122"/>
                <a:ea typeface="微软雅黑" panose="020B0503020204020204" pitchFamily="34" charset="-122"/>
                <a:cs typeface="+mn-ea"/>
                <a:sym typeface="+mn-lt"/>
              </a:rPr>
              <a:t>）</a:t>
            </a:r>
            <a:r>
              <a:rPr sz="1700" dirty="0">
                <a:solidFill>
                  <a:srgbClr val="595959"/>
                </a:solidFill>
                <a:latin typeface="微软雅黑" panose="020B0503020204020204" pitchFamily="34" charset="-122"/>
                <a:ea typeface="微软雅黑" panose="020B0503020204020204" pitchFamily="34" charset="-122"/>
                <a:cs typeface="+mn-ea"/>
                <a:sym typeface="+mn-lt"/>
              </a:rPr>
              <a:t>（第2版）》</a:t>
            </a:r>
            <a:endParaRPr sz="1700" dirty="0">
              <a:solidFill>
                <a:srgbClr val="595959"/>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19" y="1091196"/>
            <a:ext cx="5203481"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4753249" cy="400110"/>
          </a:xfrm>
          <a:prstGeom prst="rect">
            <a:avLst/>
          </a:prstGeom>
          <a:noFill/>
        </p:spPr>
        <p:txBody>
          <a:bodyPr wrap="square" rtlCol="0">
            <a:spAutoFit/>
          </a:bodyPr>
          <a:lstStyle/>
          <a:p>
            <a:r>
              <a:rPr lang="en-US" altLang="zh-CN" sz="2000" dirty="0">
                <a:solidFill>
                  <a:srgbClr val="1369B2"/>
                </a:solidFill>
                <a:latin typeface="微软雅黑" panose="020B0503020204020204" pitchFamily="34" charset="-122"/>
                <a:ea typeface="微软雅黑" panose="020B0503020204020204" pitchFamily="34" charset="-122"/>
              </a:rPr>
              <a:t>Spring</a:t>
            </a:r>
            <a:r>
              <a:rPr lang="zh-CN" altLang="en-US" sz="2000" dirty="0">
                <a:solidFill>
                  <a:srgbClr val="1369B2"/>
                </a:solidFill>
                <a:latin typeface="微软雅黑" panose="020B0503020204020204" pitchFamily="34" charset="-122"/>
                <a:ea typeface="微软雅黑" panose="020B0503020204020204" pitchFamily="34" charset="-122"/>
              </a:rPr>
              <a:t> </a:t>
            </a:r>
            <a:r>
              <a:rPr lang="en-US" altLang="zh-CN" sz="2000" dirty="0">
                <a:solidFill>
                  <a:srgbClr val="1369B2"/>
                </a:solidFill>
                <a:latin typeface="微软雅黑" panose="020B0503020204020204" pitchFamily="34" charset="-122"/>
                <a:ea typeface="微软雅黑" panose="020B0503020204020204" pitchFamily="34" charset="-122"/>
              </a:rPr>
              <a:t>MVC</a:t>
            </a:r>
            <a:r>
              <a:rPr lang="zh-CN" altLang="en-US" sz="2000" dirty="0">
                <a:solidFill>
                  <a:srgbClr val="1369B2"/>
                </a:solidFill>
                <a:latin typeface="微软雅黑" panose="020B0503020204020204" pitchFamily="34" charset="-122"/>
                <a:ea typeface="微软雅黑" panose="020B0503020204020204" pitchFamily="34" charset="-122"/>
              </a:rPr>
              <a:t>数据绑定中的信息处理过程</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403395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数据绑定</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1604700" y="2472589"/>
            <a:ext cx="9087451" cy="3358462"/>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en-US" dirty="0">
                <a:solidFill>
                  <a:srgbClr val="595959"/>
                </a:solidFill>
                <a:latin typeface="微软雅黑" panose="020B0503020204020204" pitchFamily="34" charset="-122"/>
              </a:rPr>
              <a:t>        </a:t>
            </a:r>
            <a:r>
              <a:rPr lang="en-US" altLang="zh-CN" dirty="0">
                <a:solidFill>
                  <a:srgbClr val="595959"/>
                </a:solidFill>
                <a:latin typeface="微软雅黑" panose="020B0503020204020204" pitchFamily="34" charset="-122"/>
              </a:rPr>
              <a:t>Spring</a:t>
            </a:r>
            <a:r>
              <a:rPr lang="zh-CN" altLang="en-US" dirty="0">
                <a:solidFill>
                  <a:srgbClr val="595959"/>
                </a:solidFill>
                <a:latin typeface="微软雅黑" panose="020B0503020204020204" pitchFamily="34" charset="-122"/>
              </a:rPr>
              <a:t> </a:t>
            </a:r>
            <a:r>
              <a:rPr lang="en-US" altLang="zh-CN" dirty="0">
                <a:solidFill>
                  <a:srgbClr val="595959"/>
                </a:solidFill>
                <a:latin typeface="微软雅黑" panose="020B0503020204020204" pitchFamily="34" charset="-122"/>
              </a:rPr>
              <a:t>MVC</a:t>
            </a:r>
            <a:r>
              <a:rPr lang="zh-CN" altLang="en-US" dirty="0">
                <a:solidFill>
                  <a:srgbClr val="595959"/>
                </a:solidFill>
                <a:latin typeface="微软雅黑" panose="020B0503020204020204" pitchFamily="34" charset="-122"/>
              </a:rPr>
              <a:t>数据绑定中的</a:t>
            </a:r>
            <a:r>
              <a:rPr lang="zh-CN" altLang="zh-CN" dirty="0">
                <a:solidFill>
                  <a:srgbClr val="595959"/>
                </a:solidFill>
                <a:latin typeface="微软雅黑" panose="020B0503020204020204" pitchFamily="34" charset="-122"/>
              </a:rPr>
              <a:t>信息处理过程的步骤描述如下。</a:t>
            </a:r>
            <a:endParaRPr lang="zh-CN" altLang="zh-CN" dirty="0">
              <a:solidFill>
                <a:srgbClr val="595959"/>
              </a:solidFill>
              <a:latin typeface="微软雅黑" panose="020B0503020204020204" pitchFamily="34" charset="-122"/>
            </a:endParaRPr>
          </a:p>
          <a:p>
            <a:pPr lvl="0">
              <a:lnSpc>
                <a:spcPct val="150000"/>
              </a:lnSpc>
            </a:pPr>
            <a:r>
              <a:rPr lang="zh-CN" altLang="en-US" dirty="0">
                <a:solidFill>
                  <a:srgbClr val="595959"/>
                </a:solidFill>
                <a:latin typeface="微软雅黑" panose="020B0503020204020204" pitchFamily="34" charset="-122"/>
              </a:rPr>
              <a:t>（</a:t>
            </a:r>
            <a:r>
              <a:rPr lang="en-US" altLang="zh-CN" dirty="0">
                <a:solidFill>
                  <a:srgbClr val="595959"/>
                </a:solidFill>
                <a:latin typeface="微软雅黑" panose="020B0503020204020204" pitchFamily="34" charset="-122"/>
              </a:rPr>
              <a:t>1</a:t>
            </a:r>
            <a:r>
              <a:rPr lang="zh-CN" altLang="en-US" dirty="0">
                <a:solidFill>
                  <a:srgbClr val="595959"/>
                </a:solidFill>
                <a:latin typeface="微软雅黑" panose="020B0503020204020204" pitchFamily="34" charset="-122"/>
              </a:rPr>
              <a:t>）</a:t>
            </a:r>
            <a:r>
              <a:rPr lang="en-US" altLang="zh-CN" dirty="0">
                <a:solidFill>
                  <a:srgbClr val="595959"/>
                </a:solidFill>
                <a:latin typeface="微软雅黑" panose="020B0503020204020204" pitchFamily="34" charset="-122"/>
              </a:rPr>
              <a:t>Spring MVC</a:t>
            </a:r>
            <a:r>
              <a:rPr lang="zh-CN" altLang="zh-CN" dirty="0">
                <a:solidFill>
                  <a:srgbClr val="595959"/>
                </a:solidFill>
                <a:latin typeface="微软雅黑" panose="020B0503020204020204" pitchFamily="34" charset="-122"/>
              </a:rPr>
              <a:t>将</a:t>
            </a:r>
            <a:r>
              <a:rPr lang="en-US" altLang="zh-CN" dirty="0" err="1">
                <a:solidFill>
                  <a:srgbClr val="1369B2"/>
                </a:solidFill>
                <a:latin typeface="微软雅黑" panose="020B0503020204020204" pitchFamily="34" charset="-122"/>
              </a:rPr>
              <a:t>ServletRequest</a:t>
            </a:r>
            <a:r>
              <a:rPr lang="zh-CN" altLang="zh-CN" dirty="0">
                <a:solidFill>
                  <a:srgbClr val="1369B2"/>
                </a:solidFill>
                <a:latin typeface="微软雅黑" panose="020B0503020204020204" pitchFamily="34" charset="-122"/>
              </a:rPr>
              <a:t>对象</a:t>
            </a:r>
            <a:r>
              <a:rPr lang="zh-CN" altLang="zh-CN" dirty="0">
                <a:solidFill>
                  <a:srgbClr val="595959"/>
                </a:solidFill>
                <a:latin typeface="微软雅黑" panose="020B0503020204020204" pitchFamily="34" charset="-122"/>
              </a:rPr>
              <a:t>传递给</a:t>
            </a:r>
            <a:r>
              <a:rPr lang="en-US" altLang="zh-CN" dirty="0" err="1">
                <a:solidFill>
                  <a:srgbClr val="595959"/>
                </a:solidFill>
                <a:latin typeface="微软雅黑" panose="020B0503020204020204" pitchFamily="34" charset="-122"/>
              </a:rPr>
              <a:t>DataBinder</a:t>
            </a:r>
            <a:r>
              <a:rPr lang="zh-CN" altLang="zh-CN" dirty="0">
                <a:solidFill>
                  <a:srgbClr val="595959"/>
                </a:solidFill>
                <a:latin typeface="微软雅黑" panose="020B0503020204020204" pitchFamily="34" charset="-122"/>
              </a:rPr>
              <a:t>。</a:t>
            </a:r>
            <a:endParaRPr lang="zh-CN" altLang="zh-CN" dirty="0">
              <a:solidFill>
                <a:srgbClr val="595959"/>
              </a:solidFill>
              <a:latin typeface="微软雅黑" panose="020B0503020204020204" pitchFamily="34" charset="-122"/>
            </a:endParaRPr>
          </a:p>
          <a:p>
            <a:pPr lvl="0">
              <a:lnSpc>
                <a:spcPct val="150000"/>
              </a:lnSpc>
            </a:pPr>
            <a:r>
              <a:rPr lang="zh-CN" altLang="en-US" dirty="0">
                <a:solidFill>
                  <a:srgbClr val="595959"/>
                </a:solidFill>
                <a:latin typeface="微软雅黑" panose="020B0503020204020204" pitchFamily="34" charset="-122"/>
              </a:rPr>
              <a:t>（</a:t>
            </a:r>
            <a:r>
              <a:rPr lang="en-US" altLang="zh-CN" dirty="0">
                <a:solidFill>
                  <a:srgbClr val="595959"/>
                </a:solidFill>
                <a:latin typeface="微软雅黑" panose="020B0503020204020204" pitchFamily="34" charset="-122"/>
              </a:rPr>
              <a:t>2</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将处理方法的</a:t>
            </a:r>
            <a:r>
              <a:rPr lang="zh-CN" altLang="zh-CN" dirty="0">
                <a:solidFill>
                  <a:srgbClr val="1369B2"/>
                </a:solidFill>
                <a:latin typeface="微软雅黑" panose="020B0503020204020204" pitchFamily="34" charset="-122"/>
              </a:rPr>
              <a:t>入参对象</a:t>
            </a:r>
            <a:r>
              <a:rPr lang="zh-CN" altLang="zh-CN" dirty="0">
                <a:solidFill>
                  <a:srgbClr val="595959"/>
                </a:solidFill>
                <a:latin typeface="微软雅黑" panose="020B0503020204020204" pitchFamily="34" charset="-122"/>
              </a:rPr>
              <a:t>传递给</a:t>
            </a:r>
            <a:r>
              <a:rPr lang="en-US" altLang="zh-CN" dirty="0" err="1">
                <a:solidFill>
                  <a:srgbClr val="595959"/>
                </a:solidFill>
                <a:latin typeface="微软雅黑" panose="020B0503020204020204" pitchFamily="34" charset="-122"/>
              </a:rPr>
              <a:t>DataBinder</a:t>
            </a:r>
            <a:r>
              <a:rPr lang="zh-CN" altLang="zh-CN" dirty="0">
                <a:solidFill>
                  <a:srgbClr val="595959"/>
                </a:solidFill>
                <a:latin typeface="微软雅黑" panose="020B0503020204020204" pitchFamily="34" charset="-122"/>
              </a:rPr>
              <a:t>。</a:t>
            </a:r>
            <a:endParaRPr lang="zh-CN" altLang="zh-CN" dirty="0">
              <a:solidFill>
                <a:srgbClr val="595959"/>
              </a:solidFill>
              <a:latin typeface="微软雅黑" panose="020B0503020204020204" pitchFamily="34" charset="-122"/>
            </a:endParaRPr>
          </a:p>
          <a:p>
            <a:pPr lvl="0">
              <a:lnSpc>
                <a:spcPct val="150000"/>
              </a:lnSpc>
            </a:pPr>
            <a:r>
              <a:rPr lang="zh-CN" altLang="en-US" dirty="0">
                <a:solidFill>
                  <a:srgbClr val="595959"/>
                </a:solidFill>
                <a:latin typeface="微软雅黑" panose="020B0503020204020204" pitchFamily="34" charset="-122"/>
              </a:rPr>
              <a:t>（</a:t>
            </a:r>
            <a:r>
              <a:rPr lang="en-US" altLang="zh-CN" dirty="0">
                <a:solidFill>
                  <a:srgbClr val="595959"/>
                </a:solidFill>
                <a:latin typeface="微软雅黑" panose="020B0503020204020204" pitchFamily="34" charset="-122"/>
              </a:rPr>
              <a:t>3</a:t>
            </a:r>
            <a:r>
              <a:rPr lang="zh-CN" altLang="en-US" dirty="0">
                <a:solidFill>
                  <a:srgbClr val="595959"/>
                </a:solidFill>
                <a:latin typeface="微软雅黑" panose="020B0503020204020204" pitchFamily="34" charset="-122"/>
              </a:rPr>
              <a:t>）</a:t>
            </a:r>
            <a:r>
              <a:rPr lang="en-US" altLang="zh-CN" dirty="0" err="1">
                <a:solidFill>
                  <a:srgbClr val="595959"/>
                </a:solidFill>
                <a:latin typeface="微软雅黑" panose="020B0503020204020204" pitchFamily="34" charset="-122"/>
              </a:rPr>
              <a:t>DataBinder</a:t>
            </a:r>
            <a:r>
              <a:rPr lang="zh-CN" altLang="zh-CN" dirty="0">
                <a:solidFill>
                  <a:srgbClr val="595959"/>
                </a:solidFill>
                <a:latin typeface="微软雅黑" panose="020B0503020204020204" pitchFamily="34" charset="-122"/>
              </a:rPr>
              <a:t>调用</a:t>
            </a:r>
            <a:r>
              <a:rPr lang="en-US" altLang="zh-CN" dirty="0" err="1">
                <a:solidFill>
                  <a:srgbClr val="1369B2"/>
                </a:solidFill>
                <a:latin typeface="微软雅黑" panose="020B0503020204020204" pitchFamily="34" charset="-122"/>
              </a:rPr>
              <a:t>ConversionService</a:t>
            </a:r>
            <a:r>
              <a:rPr lang="zh-CN" altLang="zh-CN" dirty="0">
                <a:solidFill>
                  <a:srgbClr val="1369B2"/>
                </a:solidFill>
                <a:latin typeface="微软雅黑" panose="020B0503020204020204" pitchFamily="34" charset="-122"/>
              </a:rPr>
              <a:t>组件</a:t>
            </a:r>
            <a:r>
              <a:rPr lang="zh-CN" altLang="zh-CN" dirty="0">
                <a:solidFill>
                  <a:srgbClr val="595959"/>
                </a:solidFill>
                <a:latin typeface="微软雅黑" panose="020B0503020204020204" pitchFamily="34" charset="-122"/>
              </a:rPr>
              <a:t>进行数据类型转换、数据格式化等工作，并将</a:t>
            </a:r>
            <a:r>
              <a:rPr lang="en-US" altLang="zh-CN" dirty="0" err="1">
                <a:solidFill>
                  <a:srgbClr val="595959"/>
                </a:solidFill>
                <a:latin typeface="微软雅黑" panose="020B0503020204020204" pitchFamily="34" charset="-122"/>
              </a:rPr>
              <a:t>ServletRequest</a:t>
            </a:r>
            <a:r>
              <a:rPr lang="zh-CN" altLang="zh-CN" dirty="0">
                <a:solidFill>
                  <a:srgbClr val="595959"/>
                </a:solidFill>
                <a:latin typeface="微软雅黑" panose="020B0503020204020204" pitchFamily="34" charset="-122"/>
              </a:rPr>
              <a:t>对象中的消息填充到参数对象中。</a:t>
            </a:r>
            <a:endParaRPr lang="zh-CN" altLang="zh-CN" dirty="0">
              <a:solidFill>
                <a:srgbClr val="595959"/>
              </a:solidFill>
              <a:latin typeface="微软雅黑" panose="020B0503020204020204" pitchFamily="34" charset="-122"/>
            </a:endParaRPr>
          </a:p>
          <a:p>
            <a:pPr lvl="0">
              <a:lnSpc>
                <a:spcPct val="150000"/>
              </a:lnSpc>
            </a:pPr>
            <a:r>
              <a:rPr lang="zh-CN" altLang="en-US" dirty="0">
                <a:solidFill>
                  <a:srgbClr val="595959"/>
                </a:solidFill>
                <a:latin typeface="微软雅黑" panose="020B0503020204020204" pitchFamily="34" charset="-122"/>
              </a:rPr>
              <a:t>（</a:t>
            </a:r>
            <a:r>
              <a:rPr lang="en-US" altLang="zh-CN" dirty="0">
                <a:solidFill>
                  <a:srgbClr val="595959"/>
                </a:solidFill>
                <a:latin typeface="微软雅黑" panose="020B0503020204020204" pitchFamily="34" charset="-122"/>
              </a:rPr>
              <a:t>4</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调用</a:t>
            </a:r>
            <a:r>
              <a:rPr lang="en-US" altLang="zh-CN" dirty="0">
                <a:solidFill>
                  <a:srgbClr val="1369B2"/>
                </a:solidFill>
                <a:latin typeface="微软雅黑" panose="020B0503020204020204" pitchFamily="34" charset="-122"/>
              </a:rPr>
              <a:t>Validator</a:t>
            </a:r>
            <a:r>
              <a:rPr lang="zh-CN" altLang="zh-CN" dirty="0">
                <a:solidFill>
                  <a:srgbClr val="1369B2"/>
                </a:solidFill>
                <a:latin typeface="微软雅黑" panose="020B0503020204020204" pitchFamily="34" charset="-122"/>
              </a:rPr>
              <a:t>组件</a:t>
            </a:r>
            <a:r>
              <a:rPr lang="zh-CN" altLang="zh-CN" dirty="0">
                <a:solidFill>
                  <a:srgbClr val="595959"/>
                </a:solidFill>
                <a:latin typeface="微软雅黑" panose="020B0503020204020204" pitchFamily="34" charset="-122"/>
              </a:rPr>
              <a:t>对已经绑定了请求消息数据的参数对象进行数据合法性校验。</a:t>
            </a:r>
            <a:endParaRPr lang="zh-CN" altLang="zh-CN" dirty="0">
              <a:solidFill>
                <a:srgbClr val="595959"/>
              </a:solidFill>
              <a:latin typeface="微软雅黑" panose="020B0503020204020204" pitchFamily="34" charset="-122"/>
            </a:endParaRPr>
          </a:p>
          <a:p>
            <a:pPr>
              <a:lnSpc>
                <a:spcPct val="150000"/>
              </a:lnSpc>
            </a:pPr>
            <a:r>
              <a:rPr lang="zh-CN" altLang="en-US" dirty="0">
                <a:solidFill>
                  <a:srgbClr val="595959"/>
                </a:solidFill>
                <a:latin typeface="微软雅黑" panose="020B0503020204020204" pitchFamily="34" charset="-122"/>
              </a:rPr>
              <a:t>（</a:t>
            </a:r>
            <a:r>
              <a:rPr lang="en-US" altLang="zh-CN" dirty="0">
                <a:solidFill>
                  <a:srgbClr val="595959"/>
                </a:solidFill>
                <a:latin typeface="微软雅黑" panose="020B0503020204020204" pitchFamily="34" charset="-122"/>
              </a:rPr>
              <a:t>5</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校验完成后会生成数据绑定结果</a:t>
            </a:r>
            <a:r>
              <a:rPr lang="en-US" altLang="zh-CN" dirty="0" err="1">
                <a:solidFill>
                  <a:srgbClr val="1369B2"/>
                </a:solidFill>
                <a:latin typeface="微软雅黑" panose="020B0503020204020204" pitchFamily="34" charset="-122"/>
              </a:rPr>
              <a:t>BindingResult</a:t>
            </a:r>
            <a:r>
              <a:rPr lang="zh-CN" altLang="zh-CN" dirty="0">
                <a:solidFill>
                  <a:srgbClr val="1369B2"/>
                </a:solidFill>
                <a:latin typeface="微软雅黑" panose="020B0503020204020204" pitchFamily="34" charset="-122"/>
              </a:rPr>
              <a:t>对象</a:t>
            </a:r>
            <a:r>
              <a:rPr lang="zh-CN" altLang="zh-CN" dirty="0">
                <a:solidFill>
                  <a:srgbClr val="595959"/>
                </a:solidFill>
                <a:latin typeface="微软雅黑" panose="020B0503020204020204" pitchFamily="34" charset="-122"/>
              </a:rPr>
              <a:t>，</a:t>
            </a:r>
            <a:r>
              <a:rPr lang="en-US" altLang="zh-CN" dirty="0">
                <a:solidFill>
                  <a:srgbClr val="595959"/>
                </a:solidFill>
                <a:latin typeface="微软雅黑" panose="020B0503020204020204" pitchFamily="34" charset="-122"/>
              </a:rPr>
              <a:t>Spring MVC</a:t>
            </a:r>
            <a:r>
              <a:rPr lang="zh-CN" altLang="zh-CN" dirty="0">
                <a:solidFill>
                  <a:srgbClr val="595959"/>
                </a:solidFill>
                <a:latin typeface="微软雅黑" panose="020B0503020204020204" pitchFamily="34" charset="-122"/>
              </a:rPr>
              <a:t>会将</a:t>
            </a:r>
            <a:r>
              <a:rPr lang="en-US" altLang="zh-CN" dirty="0" err="1">
                <a:solidFill>
                  <a:srgbClr val="595959"/>
                </a:solidFill>
                <a:latin typeface="微软雅黑" panose="020B0503020204020204" pitchFamily="34" charset="-122"/>
              </a:rPr>
              <a:t>BindingResult</a:t>
            </a:r>
            <a:r>
              <a:rPr lang="zh-CN" altLang="zh-CN" dirty="0">
                <a:solidFill>
                  <a:srgbClr val="595959"/>
                </a:solidFill>
                <a:latin typeface="微软雅黑" panose="020B0503020204020204" pitchFamily="34" charset="-122"/>
              </a:rPr>
              <a:t>对象中的内容赋给处理方法的相应参数</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 </a:t>
            </a:r>
            <a:endParaRPr lang="zh-CN" altLang="en-US" dirty="0">
              <a:solidFill>
                <a:srgbClr val="595959"/>
              </a:solidFill>
              <a:latin typeface="微软雅黑" panose="020B0503020204020204" pitchFamily="34" charset="-122"/>
            </a:endParaRPr>
          </a:p>
        </p:txBody>
      </p:sp>
      <p:sp>
        <p:nvSpPr>
          <p:cNvPr id="12" name="圆角矩形 11"/>
          <p:cNvSpPr/>
          <p:nvPr/>
        </p:nvSpPr>
        <p:spPr>
          <a:xfrm>
            <a:off x="1360245" y="2307819"/>
            <a:ext cx="9658732" cy="3748862"/>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a:off x="1310020" y="2251710"/>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6" name="矩形 93"/>
          <p:cNvSpPr/>
          <p:nvPr/>
        </p:nvSpPr>
        <p:spPr>
          <a:xfrm rot="10800000">
            <a:off x="10692151" y="5728845"/>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p:cNvSpPr txBox="1"/>
          <p:nvPr/>
        </p:nvSpPr>
        <p:spPr>
          <a:xfrm>
            <a:off x="1143838" y="266933"/>
            <a:ext cx="3297533"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12.3.4  JSON</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数据绑定</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12" name="文本框 18"/>
          <p:cNvSpPr txBox="1"/>
          <p:nvPr>
            <p:custDataLst>
              <p:tags r:id="rId1"/>
            </p:custDataLst>
          </p:nvPr>
        </p:nvSpPr>
        <p:spPr>
          <a:xfrm>
            <a:off x="1725775" y="3478886"/>
            <a:ext cx="8876636" cy="1389997"/>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en-US" dirty="0">
                <a:solidFill>
                  <a:srgbClr val="595959"/>
                </a:solidFill>
                <a:latin typeface="微软雅黑" panose="020B0503020204020204" pitchFamily="34" charset="-122"/>
              </a:rPr>
              <a:t>        </a:t>
            </a:r>
            <a:r>
              <a:rPr lang="en-US" altLang="zh-CN" dirty="0">
                <a:solidFill>
                  <a:srgbClr val="595959"/>
                </a:solidFill>
                <a:latin typeface="微软雅黑" panose="020B0503020204020204" pitchFamily="34" charset="-122"/>
              </a:rPr>
              <a:t>JSON</a:t>
            </a:r>
            <a:r>
              <a:rPr lang="zh-CN" altLang="zh-CN" dirty="0">
                <a:solidFill>
                  <a:srgbClr val="595959"/>
                </a:solidFill>
                <a:latin typeface="微软雅黑" panose="020B0503020204020204" pitchFamily="34" charset="-122"/>
              </a:rPr>
              <a:t>转换器配置和静态资源访问配置，除了之前讲解的配置方案之外，还可以通过其他方式完成，</a:t>
            </a:r>
            <a:r>
              <a:rPr lang="zh-CN" altLang="en-US" dirty="0">
                <a:solidFill>
                  <a:srgbClr val="595959"/>
                </a:solidFill>
                <a:latin typeface="微软雅黑" panose="020B0503020204020204" pitchFamily="34" charset="-122"/>
              </a:rPr>
              <a:t>下面讲解两种配置方式，</a:t>
            </a:r>
            <a:r>
              <a:rPr lang="zh-CN" altLang="zh-CN" dirty="0">
                <a:solidFill>
                  <a:srgbClr val="1369B2"/>
                </a:solidFill>
                <a:latin typeface="微软雅黑" panose="020B0503020204020204" pitchFamily="34" charset="-122"/>
              </a:rPr>
              <a:t>使用</a:t>
            </a:r>
            <a:r>
              <a:rPr lang="en-US" altLang="zh-CN" dirty="0">
                <a:solidFill>
                  <a:srgbClr val="1369B2"/>
                </a:solidFill>
                <a:latin typeface="微软雅黑" panose="020B0503020204020204" pitchFamily="34" charset="-122"/>
              </a:rPr>
              <a:t>&lt;bean&gt;</a:t>
            </a:r>
            <a:r>
              <a:rPr lang="zh-CN" altLang="zh-CN" dirty="0">
                <a:solidFill>
                  <a:srgbClr val="1369B2"/>
                </a:solidFill>
                <a:latin typeface="微软雅黑" panose="020B0503020204020204" pitchFamily="34" charset="-122"/>
              </a:rPr>
              <a:t>元素配置</a:t>
            </a:r>
            <a:r>
              <a:rPr lang="en-US" altLang="zh-CN" dirty="0">
                <a:solidFill>
                  <a:srgbClr val="1369B2"/>
                </a:solidFill>
                <a:latin typeface="微软雅黑" panose="020B0503020204020204" pitchFamily="34" charset="-122"/>
              </a:rPr>
              <a:t>JSON</a:t>
            </a:r>
            <a:r>
              <a:rPr lang="zh-CN" altLang="zh-CN" dirty="0">
                <a:solidFill>
                  <a:srgbClr val="1369B2"/>
                </a:solidFill>
                <a:latin typeface="微软雅黑" panose="020B0503020204020204" pitchFamily="34" charset="-122"/>
              </a:rPr>
              <a:t>转换器</a:t>
            </a:r>
            <a:r>
              <a:rPr lang="zh-CN" altLang="en-US" dirty="0">
                <a:solidFill>
                  <a:srgbClr val="595959"/>
                </a:solidFill>
                <a:latin typeface="微软雅黑" panose="020B0503020204020204" pitchFamily="34" charset="-122"/>
              </a:rPr>
              <a:t>和</a:t>
            </a:r>
            <a:r>
              <a:rPr lang="zh-CN" altLang="zh-CN" dirty="0">
                <a:solidFill>
                  <a:srgbClr val="1369B2"/>
                </a:solidFill>
                <a:latin typeface="微软雅黑" panose="020B0503020204020204" pitchFamily="34" charset="-122"/>
              </a:rPr>
              <a:t>静态资源访问的配置方式</a:t>
            </a:r>
            <a:r>
              <a:rPr lang="zh-CN" altLang="en-US" dirty="0">
                <a:solidFill>
                  <a:srgbClr val="595959"/>
                </a:solidFill>
                <a:latin typeface="微软雅黑" panose="020B0503020204020204" pitchFamily="34" charset="-122"/>
              </a:rPr>
              <a:t>。</a:t>
            </a:r>
            <a:endParaRPr lang="zh-CN" altLang="zh-CN" dirty="0">
              <a:solidFill>
                <a:srgbClr val="595959"/>
              </a:solidFill>
              <a:latin typeface="微软雅黑" panose="020B0503020204020204" pitchFamily="34" charset="-122"/>
            </a:endParaRPr>
          </a:p>
        </p:txBody>
      </p:sp>
      <p:sp>
        <p:nvSpPr>
          <p:cNvPr id="13" name="圆角矩形 12"/>
          <p:cNvSpPr/>
          <p:nvPr/>
        </p:nvSpPr>
        <p:spPr>
          <a:xfrm>
            <a:off x="1303055" y="3080138"/>
            <a:ext cx="9794240" cy="2085628"/>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4" name="矩形 93"/>
          <p:cNvSpPr/>
          <p:nvPr/>
        </p:nvSpPr>
        <p:spPr>
          <a:xfrm>
            <a:off x="1252831" y="3009744"/>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rot="10800000">
            <a:off x="10778975" y="4843175"/>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pic>
        <p:nvPicPr>
          <p:cNvPr id="2" name="图形 22" descr="讲故事"/>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14734" y="967531"/>
            <a:ext cx="1015681" cy="1015681"/>
          </a:xfrm>
          <a:prstGeom prst="rect">
            <a:avLst/>
          </a:prstGeom>
        </p:spPr>
      </p:pic>
      <p:sp>
        <p:nvSpPr>
          <p:cNvPr id="3" name="矩形 2"/>
          <p:cNvSpPr/>
          <p:nvPr/>
        </p:nvSpPr>
        <p:spPr>
          <a:xfrm>
            <a:off x="2152015" y="1177925"/>
            <a:ext cx="4575810" cy="67056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a:solidFill>
                <a:prstClr val="white"/>
              </a:solidFill>
              <a:latin typeface="Arial" panose="020B0604020202020204" pitchFamily="34" charset="0"/>
              <a:ea typeface="思源黑体 CN Regular" panose="020B0500000000000000" pitchFamily="34" charset="-122"/>
              <a:sym typeface="Arial" panose="020B0604020202020204" pitchFamily="34" charset="0"/>
            </a:endParaRPr>
          </a:p>
        </p:txBody>
      </p:sp>
      <p:sp>
        <p:nvSpPr>
          <p:cNvPr id="4" name="文本框 3"/>
          <p:cNvSpPr txBox="1"/>
          <p:nvPr/>
        </p:nvSpPr>
        <p:spPr>
          <a:xfrm>
            <a:off x="2262505" y="1276985"/>
            <a:ext cx="4465320" cy="398780"/>
          </a:xfrm>
          <a:prstGeom prst="rect">
            <a:avLst/>
          </a:prstGeom>
          <a:noFill/>
        </p:spPr>
        <p:txBody>
          <a:bodyPr wrap="square" rtlCol="0">
            <a:spAutoFit/>
          </a:bodyPr>
          <a:lstStyle/>
          <a:p>
            <a:pPr algn="dist" defTabSz="914400"/>
            <a:r>
              <a:rPr lang="en-US" altLang="zh-CN" sz="2000" dirty="0">
                <a:solidFill>
                  <a:schemeClr val="bg1"/>
                </a:solidFill>
                <a:latin typeface="微软雅黑" panose="020B0503020204020204" pitchFamily="34" charset="-122"/>
                <a:ea typeface="微软雅黑" panose="020B0503020204020204" pitchFamily="34" charset="-122"/>
                <a:sym typeface="+mn-ea"/>
              </a:rPr>
              <a:t>JSON</a:t>
            </a:r>
            <a:r>
              <a:rPr lang="zh-CN" altLang="zh-CN" sz="2000" dirty="0">
                <a:solidFill>
                  <a:schemeClr val="bg1"/>
                </a:solidFill>
                <a:latin typeface="微软雅黑" panose="020B0503020204020204" pitchFamily="34" charset="-122"/>
                <a:ea typeface="微软雅黑" panose="020B0503020204020204" pitchFamily="34" charset="-122"/>
                <a:sym typeface="+mn-ea"/>
              </a:rPr>
              <a:t>转换器配置和静态资源访问配置 </a:t>
            </a:r>
            <a:endParaRPr lang="zh-CN" altLang="zh-CN" sz="2000" dirty="0">
              <a:solidFill>
                <a:schemeClr val="bg1"/>
              </a:solidFill>
              <a:latin typeface="微软雅黑" panose="020B0503020204020204" pitchFamily="34" charset="-122"/>
              <a:ea typeface="微软雅黑" panose="020B0503020204020204" pitchFamily="34" charset="-122"/>
              <a:sym typeface="+mn-ea"/>
            </a:endParaRPr>
          </a:p>
        </p:txBody>
      </p:sp>
      <p:sp>
        <p:nvSpPr>
          <p:cNvPr id="5" name="矩形 4"/>
          <p:cNvSpPr/>
          <p:nvPr/>
        </p:nvSpPr>
        <p:spPr>
          <a:xfrm>
            <a:off x="6865781" y="1177441"/>
            <a:ext cx="83101" cy="670349"/>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a:solidFill>
                <a:prstClr val="white"/>
              </a:solidFill>
              <a:latin typeface="Arial" panose="020B0604020202020204" pitchFamily="34" charset="0"/>
              <a:ea typeface="思源黑体 CN Regular" panose="020B0500000000000000" pitchFamily="34" charset="-122"/>
              <a:sym typeface="Arial" panose="020B0604020202020204" pitchFamily="34" charset="0"/>
            </a:endParaRPr>
          </a:p>
        </p:txBody>
      </p:sp>
      <p:sp>
        <p:nvSpPr>
          <p:cNvPr id="6" name="矩形 5"/>
          <p:cNvSpPr/>
          <p:nvPr/>
        </p:nvSpPr>
        <p:spPr>
          <a:xfrm>
            <a:off x="7009754" y="1177441"/>
            <a:ext cx="83101" cy="670349"/>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a:solidFill>
                <a:prstClr val="white"/>
              </a:solidFill>
              <a:latin typeface="Arial" panose="020B0604020202020204" pitchFamily="34" charset="0"/>
              <a:ea typeface="思源黑体 CN Regular" panose="020B0500000000000000" pitchFamily="34" charset="-122"/>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19" y="1091196"/>
            <a:ext cx="4593881"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4148893" cy="400110"/>
          </a:xfrm>
          <a:prstGeom prst="rect">
            <a:avLst/>
          </a:prstGeom>
          <a:noFill/>
        </p:spPr>
        <p:txBody>
          <a:bodyPr wrap="none" rtlCol="0">
            <a:spAutoFit/>
          </a:bodyPr>
          <a:lstStyle/>
          <a:p>
            <a:r>
              <a:rPr lang="zh-CN" altLang="zh-CN" sz="2000" dirty="0">
                <a:solidFill>
                  <a:srgbClr val="1369B2"/>
                </a:solidFill>
                <a:latin typeface="微软雅黑" panose="020B0503020204020204" pitchFamily="34" charset="-122"/>
                <a:ea typeface="微软雅黑" panose="020B0503020204020204" pitchFamily="34" charset="-122"/>
              </a:rPr>
              <a:t>使用</a:t>
            </a:r>
            <a:r>
              <a:rPr lang="en-US" altLang="zh-CN" sz="2000" dirty="0">
                <a:solidFill>
                  <a:srgbClr val="1369B2"/>
                </a:solidFill>
                <a:latin typeface="微软雅黑" panose="020B0503020204020204" pitchFamily="34" charset="-122"/>
                <a:ea typeface="微软雅黑" panose="020B0503020204020204" pitchFamily="34" charset="-122"/>
              </a:rPr>
              <a:t>&lt;bean&gt;</a:t>
            </a:r>
            <a:r>
              <a:rPr lang="zh-CN" altLang="zh-CN" sz="2000" dirty="0">
                <a:solidFill>
                  <a:srgbClr val="1369B2"/>
                </a:solidFill>
                <a:latin typeface="微软雅黑" panose="020B0503020204020204" pitchFamily="34" charset="-122"/>
                <a:ea typeface="微软雅黑" panose="020B0503020204020204" pitchFamily="34" charset="-122"/>
              </a:rPr>
              <a:t>元素配置</a:t>
            </a:r>
            <a:r>
              <a:rPr lang="en-US" altLang="zh-CN" sz="2000" dirty="0">
                <a:solidFill>
                  <a:srgbClr val="1369B2"/>
                </a:solidFill>
                <a:latin typeface="微软雅黑" panose="020B0503020204020204" pitchFamily="34" charset="-122"/>
                <a:ea typeface="微软雅黑" panose="020B0503020204020204" pitchFamily="34" charset="-122"/>
              </a:rPr>
              <a:t>JSON</a:t>
            </a:r>
            <a:r>
              <a:rPr lang="zh-CN" altLang="zh-CN" sz="2000" dirty="0">
                <a:solidFill>
                  <a:srgbClr val="1369B2"/>
                </a:solidFill>
                <a:latin typeface="微软雅黑" panose="020B0503020204020204" pitchFamily="34" charset="-122"/>
                <a:ea typeface="微软雅黑" panose="020B0503020204020204" pitchFamily="34" charset="-122"/>
              </a:rPr>
              <a:t>转换器</a:t>
            </a:r>
            <a:endParaRPr lang="zh-CN" altLang="zh-CN"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3297533"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12.3.4  JSON</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数据绑定</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12" name="文本框 18"/>
          <p:cNvSpPr txBox="1"/>
          <p:nvPr>
            <p:custDataLst>
              <p:tags r:id="rId2"/>
            </p:custDataLst>
          </p:nvPr>
        </p:nvSpPr>
        <p:spPr>
          <a:xfrm>
            <a:off x="1725775" y="1905575"/>
            <a:ext cx="8876636" cy="1069362"/>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在配置</a:t>
            </a:r>
            <a:r>
              <a:rPr lang="en-US" altLang="zh-CN" dirty="0">
                <a:solidFill>
                  <a:srgbClr val="595959"/>
                </a:solidFill>
                <a:latin typeface="微软雅黑" panose="020B0503020204020204" pitchFamily="34" charset="-122"/>
              </a:rPr>
              <a:t>JSON</a:t>
            </a:r>
            <a:r>
              <a:rPr lang="zh-CN" altLang="zh-CN" dirty="0">
                <a:solidFill>
                  <a:srgbClr val="595959"/>
                </a:solidFill>
                <a:latin typeface="微软雅黑" panose="020B0503020204020204" pitchFamily="34" charset="-122"/>
              </a:rPr>
              <a:t>转换器时，除了常用的</a:t>
            </a:r>
            <a:r>
              <a:rPr lang="en-US" altLang="zh-CN" dirty="0">
                <a:solidFill>
                  <a:srgbClr val="595959"/>
                </a:solidFill>
                <a:latin typeface="微软雅黑" panose="020B0503020204020204" pitchFamily="34" charset="-122"/>
              </a:rPr>
              <a:t>&lt;</a:t>
            </a:r>
            <a:r>
              <a:rPr lang="en-US" altLang="zh-CN" dirty="0" err="1">
                <a:solidFill>
                  <a:srgbClr val="595959"/>
                </a:solidFill>
                <a:latin typeface="微软雅黑" panose="020B0503020204020204" pitchFamily="34" charset="-122"/>
              </a:rPr>
              <a:t>mvc:annotation-driven</a:t>
            </a:r>
            <a:r>
              <a:rPr lang="en-US" altLang="zh-CN" dirty="0">
                <a:solidFill>
                  <a:srgbClr val="595959"/>
                </a:solidFill>
                <a:latin typeface="微软雅黑" panose="020B0503020204020204" pitchFamily="34" charset="-122"/>
              </a:rPr>
              <a:t> /&gt;</a:t>
            </a:r>
            <a:r>
              <a:rPr lang="zh-CN" altLang="zh-CN" dirty="0">
                <a:solidFill>
                  <a:srgbClr val="595959"/>
                </a:solidFill>
                <a:latin typeface="微软雅黑" panose="020B0503020204020204" pitchFamily="34" charset="-122"/>
              </a:rPr>
              <a:t>元素，还可以使用</a:t>
            </a:r>
            <a:r>
              <a:rPr lang="en-US" altLang="zh-CN" dirty="0">
                <a:solidFill>
                  <a:srgbClr val="595959"/>
                </a:solidFill>
                <a:latin typeface="微软雅黑" panose="020B0503020204020204" pitchFamily="34" charset="-122"/>
              </a:rPr>
              <a:t>&lt;bean&gt;</a:t>
            </a:r>
            <a:r>
              <a:rPr lang="zh-CN" altLang="zh-CN" dirty="0">
                <a:solidFill>
                  <a:srgbClr val="595959"/>
                </a:solidFill>
                <a:latin typeface="微软雅黑" panose="020B0503020204020204" pitchFamily="34" charset="-122"/>
              </a:rPr>
              <a:t>元素进行显示的配置，</a:t>
            </a:r>
            <a:r>
              <a:rPr lang="en-US" altLang="zh-CN" dirty="0">
                <a:solidFill>
                  <a:srgbClr val="595959"/>
                </a:solidFill>
                <a:latin typeface="微软雅黑" panose="020B0503020204020204" pitchFamily="34" charset="-122"/>
              </a:rPr>
              <a:t>&lt;bean&gt;</a:t>
            </a:r>
            <a:r>
              <a:rPr lang="zh-CN" altLang="zh-CN" dirty="0">
                <a:solidFill>
                  <a:srgbClr val="595959"/>
                </a:solidFill>
                <a:latin typeface="微软雅黑" panose="020B0503020204020204" pitchFamily="34" charset="-122"/>
              </a:rPr>
              <a:t>元素配置</a:t>
            </a:r>
            <a:r>
              <a:rPr lang="en-US" altLang="zh-CN" dirty="0">
                <a:solidFill>
                  <a:srgbClr val="595959"/>
                </a:solidFill>
                <a:latin typeface="微软雅黑" panose="020B0503020204020204" pitchFamily="34" charset="-122"/>
              </a:rPr>
              <a:t>JSON</a:t>
            </a:r>
            <a:r>
              <a:rPr lang="zh-CN" altLang="zh-CN" dirty="0">
                <a:solidFill>
                  <a:srgbClr val="595959"/>
                </a:solidFill>
                <a:latin typeface="微软雅黑" panose="020B0503020204020204" pitchFamily="34" charset="-122"/>
              </a:rPr>
              <a:t>转换器方式具体如下所示</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 </a:t>
            </a:r>
            <a:endParaRPr lang="zh-CN" altLang="zh-CN" dirty="0">
              <a:solidFill>
                <a:srgbClr val="595959"/>
              </a:solidFill>
              <a:latin typeface="微软雅黑" panose="020B0503020204020204" pitchFamily="34" charset="-122"/>
            </a:endParaRPr>
          </a:p>
        </p:txBody>
      </p:sp>
      <p:pic>
        <p:nvPicPr>
          <p:cNvPr id="16" name="图片 15"/>
          <p:cNvPicPr>
            <a:picLocks noChangeAspect="1"/>
          </p:cNvPicPr>
          <p:nvPr/>
        </p:nvPicPr>
        <p:blipFill>
          <a:blip r:embed="rId3"/>
          <a:stretch>
            <a:fillRect/>
          </a:stretch>
        </p:blipFill>
        <p:spPr>
          <a:xfrm>
            <a:off x="2129950" y="2909459"/>
            <a:ext cx="7940327" cy="3647116"/>
          </a:xfrm>
          <a:prstGeom prst="rect">
            <a:avLst/>
          </a:prstGeom>
        </p:spPr>
      </p:pic>
      <p:sp>
        <p:nvSpPr>
          <p:cNvPr id="2" name="文本框 1"/>
          <p:cNvSpPr txBox="1"/>
          <p:nvPr/>
        </p:nvSpPr>
        <p:spPr>
          <a:xfrm>
            <a:off x="2327564" y="2838210"/>
            <a:ext cx="8514607" cy="3742115"/>
          </a:xfrm>
          <a:prstGeom prst="rect">
            <a:avLst/>
          </a:prstGeom>
          <a:noFill/>
        </p:spPr>
        <p:txBody>
          <a:bodyPr wrap="square" rtlCol="0">
            <a:spAutoFit/>
          </a:bodyPr>
          <a:lstStyle/>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 </a:t>
            </a:r>
            <a:r>
              <a:rPr lang="zh-CN" altLang="zh-CN" sz="1600" dirty="0">
                <a:solidFill>
                  <a:srgbClr val="595959"/>
                </a:solidFill>
                <a:latin typeface="微软雅黑" panose="020B0503020204020204" pitchFamily="34" charset="-122"/>
                <a:ea typeface="微软雅黑" panose="020B0503020204020204" pitchFamily="34" charset="-122"/>
                <a:cs typeface="+mn-ea"/>
              </a:rPr>
              <a:t>使用</a:t>
            </a:r>
            <a:r>
              <a:rPr lang="en-US" altLang="zh-CN" sz="1600" dirty="0">
                <a:solidFill>
                  <a:srgbClr val="595959"/>
                </a:solidFill>
                <a:latin typeface="微软雅黑" panose="020B0503020204020204" pitchFamily="34" charset="-122"/>
                <a:ea typeface="微软雅黑" panose="020B0503020204020204" pitchFamily="34" charset="-122"/>
                <a:cs typeface="+mn-ea"/>
              </a:rPr>
              <a:t>&lt;bean&gt;</a:t>
            </a:r>
            <a:r>
              <a:rPr lang="zh-CN" altLang="zh-CN" sz="1600" dirty="0">
                <a:solidFill>
                  <a:srgbClr val="595959"/>
                </a:solidFill>
                <a:latin typeface="微软雅黑" panose="020B0503020204020204" pitchFamily="34" charset="-122"/>
                <a:ea typeface="微软雅黑" panose="020B0503020204020204" pitchFamily="34" charset="-122"/>
                <a:cs typeface="+mn-ea"/>
              </a:rPr>
              <a:t>元素配置注解方式的处理器映射器</a:t>
            </a:r>
            <a:r>
              <a:rPr lang="en-US" altLang="zh-CN" sz="1600" dirty="0">
                <a:solidFill>
                  <a:srgbClr val="595959"/>
                </a:solidFill>
                <a:latin typeface="微软雅黑" panose="020B0503020204020204" pitchFamily="34" charset="-122"/>
                <a:ea typeface="微软雅黑" panose="020B0503020204020204" pitchFamily="34" charset="-122"/>
                <a:cs typeface="+mn-ea"/>
              </a:rPr>
              <a:t> --&gt;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&lt;bean class="</a:t>
            </a:r>
            <a:r>
              <a:rPr lang="en-US" altLang="zh-CN" sz="1600" dirty="0" err="1">
                <a:solidFill>
                  <a:srgbClr val="595959"/>
                </a:solidFill>
                <a:latin typeface="微软雅黑" panose="020B0503020204020204" pitchFamily="34" charset="-122"/>
                <a:ea typeface="微软雅黑" panose="020B0503020204020204" pitchFamily="34" charset="-122"/>
                <a:cs typeface="+mn-ea"/>
              </a:rPr>
              <a:t>org.springframework.web.servlet.mvc.method</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annotation.RequestMappingHandlerMapping</a:t>
            </a:r>
            <a:r>
              <a:rPr lang="en-US" altLang="zh-CN" sz="1600" dirty="0">
                <a:solidFill>
                  <a:srgbClr val="595959"/>
                </a:solidFill>
                <a:latin typeface="微软雅黑" panose="020B0503020204020204" pitchFamily="34" charset="-122"/>
                <a:ea typeface="微软雅黑" panose="020B0503020204020204" pitchFamily="34" charset="-122"/>
                <a:cs typeface="+mn-ea"/>
              </a:rPr>
              <a:t>" /&gt;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 </a:t>
            </a:r>
            <a:r>
              <a:rPr lang="zh-CN" altLang="zh-CN" sz="1600" dirty="0">
                <a:solidFill>
                  <a:srgbClr val="595959"/>
                </a:solidFill>
                <a:latin typeface="微软雅黑" panose="020B0503020204020204" pitchFamily="34" charset="-122"/>
                <a:ea typeface="微软雅黑" panose="020B0503020204020204" pitchFamily="34" charset="-122"/>
                <a:cs typeface="+mn-ea"/>
              </a:rPr>
              <a:t>使用</a:t>
            </a:r>
            <a:r>
              <a:rPr lang="en-US" altLang="zh-CN" sz="1600" dirty="0">
                <a:solidFill>
                  <a:srgbClr val="595959"/>
                </a:solidFill>
                <a:latin typeface="微软雅黑" panose="020B0503020204020204" pitchFamily="34" charset="-122"/>
                <a:ea typeface="微软雅黑" panose="020B0503020204020204" pitchFamily="34" charset="-122"/>
                <a:cs typeface="+mn-ea"/>
              </a:rPr>
              <a:t>&lt;bean&gt;</a:t>
            </a:r>
            <a:r>
              <a:rPr lang="zh-CN" altLang="zh-CN" sz="1600" dirty="0">
                <a:solidFill>
                  <a:srgbClr val="595959"/>
                </a:solidFill>
                <a:latin typeface="微软雅黑" panose="020B0503020204020204" pitchFamily="34" charset="-122"/>
                <a:ea typeface="微软雅黑" panose="020B0503020204020204" pitchFamily="34" charset="-122"/>
                <a:cs typeface="+mn-ea"/>
              </a:rPr>
              <a:t>元素配置注解方式的处理器适配器</a:t>
            </a:r>
            <a:r>
              <a:rPr lang="en-US" altLang="zh-CN" sz="1600" dirty="0">
                <a:solidFill>
                  <a:srgbClr val="595959"/>
                </a:solidFill>
                <a:latin typeface="微软雅黑" panose="020B0503020204020204" pitchFamily="34" charset="-122"/>
                <a:ea typeface="微软雅黑" panose="020B0503020204020204" pitchFamily="34" charset="-122"/>
                <a:cs typeface="+mn-ea"/>
              </a:rPr>
              <a:t> --&gt;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&lt;bean class="</a:t>
            </a:r>
            <a:r>
              <a:rPr lang="en-US" altLang="zh-CN" sz="1600" dirty="0" err="1">
                <a:solidFill>
                  <a:srgbClr val="595959"/>
                </a:solidFill>
                <a:latin typeface="微软雅黑" panose="020B0503020204020204" pitchFamily="34" charset="-122"/>
                <a:ea typeface="微软雅黑" panose="020B0503020204020204" pitchFamily="34" charset="-122"/>
                <a:cs typeface="+mn-ea"/>
              </a:rPr>
              <a:t>org.springframework.web.servlet.mvc.method</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annotation.RequestMappingHandlerAdapter</a:t>
            </a:r>
            <a:r>
              <a:rPr lang="en-US" altLang="zh-CN" sz="1600" dirty="0">
                <a:solidFill>
                  <a:srgbClr val="595959"/>
                </a:solidFill>
                <a:latin typeface="微软雅黑" panose="020B0503020204020204" pitchFamily="34" charset="-122"/>
                <a:ea typeface="微软雅黑" panose="020B0503020204020204" pitchFamily="34" charset="-122"/>
                <a:cs typeface="+mn-ea"/>
              </a:rPr>
              <a:t>"&gt;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&lt;property name="</a:t>
            </a:r>
            <a:r>
              <a:rPr lang="en-US" altLang="zh-CN" sz="1600" dirty="0" err="1">
                <a:solidFill>
                  <a:srgbClr val="595959"/>
                </a:solidFill>
                <a:latin typeface="微软雅黑" panose="020B0503020204020204" pitchFamily="34" charset="-122"/>
                <a:ea typeface="微软雅黑" panose="020B0503020204020204" pitchFamily="34" charset="-122"/>
                <a:cs typeface="+mn-ea"/>
              </a:rPr>
              <a:t>messageConverters</a:t>
            </a:r>
            <a:r>
              <a:rPr lang="en-US" altLang="zh-CN" sz="1600" dirty="0">
                <a:solidFill>
                  <a:srgbClr val="595959"/>
                </a:solidFill>
                <a:latin typeface="微软雅黑" panose="020B0503020204020204" pitchFamily="34" charset="-122"/>
                <a:ea typeface="微软雅黑" panose="020B0503020204020204" pitchFamily="34" charset="-122"/>
                <a:cs typeface="+mn-ea"/>
              </a:rPr>
              <a:t>"&gt;&lt;list&gt;&lt;!-- </a:t>
            </a:r>
            <a:r>
              <a:rPr lang="zh-CN" altLang="zh-CN" sz="1600" dirty="0">
                <a:solidFill>
                  <a:srgbClr val="595959"/>
                </a:solidFill>
                <a:latin typeface="微软雅黑" panose="020B0503020204020204" pitchFamily="34" charset="-122"/>
                <a:ea typeface="微软雅黑" panose="020B0503020204020204" pitchFamily="34" charset="-122"/>
                <a:cs typeface="+mn-ea"/>
              </a:rPr>
              <a:t>配置</a:t>
            </a:r>
            <a:r>
              <a:rPr lang="en-US" altLang="zh-CN" sz="1600" dirty="0">
                <a:solidFill>
                  <a:srgbClr val="595959"/>
                </a:solidFill>
                <a:latin typeface="微软雅黑" panose="020B0503020204020204" pitchFamily="34" charset="-122"/>
                <a:ea typeface="微软雅黑" panose="020B0503020204020204" pitchFamily="34" charset="-122"/>
                <a:cs typeface="+mn-ea"/>
              </a:rPr>
              <a:t>JSON</a:t>
            </a:r>
            <a:r>
              <a:rPr lang="zh-CN" altLang="zh-CN" sz="1600" dirty="0">
                <a:solidFill>
                  <a:srgbClr val="595959"/>
                </a:solidFill>
                <a:latin typeface="微软雅黑" panose="020B0503020204020204" pitchFamily="34" charset="-122"/>
                <a:ea typeface="微软雅黑" panose="020B0503020204020204" pitchFamily="34" charset="-122"/>
                <a:cs typeface="+mn-ea"/>
              </a:rPr>
              <a:t>转换器</a:t>
            </a:r>
            <a:r>
              <a:rPr lang="en-US" altLang="zh-CN" sz="1600" dirty="0">
                <a:solidFill>
                  <a:srgbClr val="595959"/>
                </a:solidFill>
                <a:latin typeface="微软雅黑" panose="020B0503020204020204" pitchFamily="34" charset="-122"/>
                <a:ea typeface="微软雅黑" panose="020B0503020204020204" pitchFamily="34" charset="-122"/>
                <a:cs typeface="+mn-ea"/>
              </a:rPr>
              <a:t> --&gt;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1369B2"/>
                </a:solidFill>
                <a:latin typeface="微软雅黑" panose="020B0503020204020204" pitchFamily="34" charset="-122"/>
                <a:ea typeface="微软雅黑" panose="020B0503020204020204" pitchFamily="34" charset="-122"/>
                <a:cs typeface="+mn-ea"/>
              </a:rPr>
              <a:t>            &lt;bean  class="</a:t>
            </a:r>
            <a:r>
              <a:rPr lang="en-US" altLang="zh-CN" sz="1600" dirty="0" err="1">
                <a:solidFill>
                  <a:srgbClr val="1369B2"/>
                </a:solidFill>
                <a:latin typeface="微软雅黑" panose="020B0503020204020204" pitchFamily="34" charset="-122"/>
                <a:ea typeface="微软雅黑" panose="020B0503020204020204" pitchFamily="34" charset="-122"/>
                <a:cs typeface="+mn-ea"/>
              </a:rPr>
              <a:t>org.springframework.http.converter.json</a:t>
            </a:r>
            <a:endParaRPr lang="zh-CN" altLang="zh-CN" sz="1600" dirty="0">
              <a:solidFill>
                <a:srgbClr val="1369B2"/>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1369B2"/>
                </a:solidFill>
                <a:latin typeface="微软雅黑" panose="020B0503020204020204" pitchFamily="34" charset="-122"/>
                <a:ea typeface="微软雅黑" panose="020B0503020204020204" pitchFamily="34" charset="-122"/>
                <a:cs typeface="+mn-ea"/>
              </a:rPr>
              <a:t>	.MappingJackson2HttpMessageConverter"/&gt;</a:t>
            </a:r>
            <a:r>
              <a:rPr lang="en-US" altLang="zh-CN" sz="1600" dirty="0">
                <a:solidFill>
                  <a:srgbClr val="595959"/>
                </a:solidFill>
                <a:latin typeface="微软雅黑" panose="020B0503020204020204" pitchFamily="34" charset="-122"/>
                <a:ea typeface="微软雅黑" panose="020B0503020204020204" pitchFamily="34" charset="-122"/>
                <a:cs typeface="+mn-ea"/>
              </a:rPr>
              <a:t>&lt;/list&gt;&lt;/property&gt;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&lt;/bean&gt;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20" y="984516"/>
            <a:ext cx="3453850"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111054"/>
            <a:ext cx="3005951" cy="400110"/>
          </a:xfrm>
          <a:prstGeom prst="rect">
            <a:avLst/>
          </a:prstGeom>
          <a:noFill/>
        </p:spPr>
        <p:txBody>
          <a:bodyPr wrap="none" rtlCol="0">
            <a:spAutoFit/>
          </a:bodyPr>
          <a:lstStyle/>
          <a:p>
            <a:r>
              <a:rPr lang="zh-CN" altLang="zh-CN" sz="2000" dirty="0">
                <a:solidFill>
                  <a:srgbClr val="1369B2"/>
                </a:solidFill>
                <a:latin typeface="微软雅黑" panose="020B0503020204020204" pitchFamily="34" charset="-122"/>
                <a:ea typeface="微软雅黑" panose="020B0503020204020204" pitchFamily="34" charset="-122"/>
              </a:rPr>
              <a:t>静态资源访问的配置方式</a:t>
            </a:r>
            <a:endParaRPr lang="zh-CN" altLang="zh-CN"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3297533"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12.3.4  JSON</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数据绑定</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12" name="文本框 18"/>
          <p:cNvSpPr txBox="1"/>
          <p:nvPr>
            <p:custDataLst>
              <p:tags r:id="rId2"/>
            </p:custDataLst>
          </p:nvPr>
        </p:nvSpPr>
        <p:spPr>
          <a:xfrm>
            <a:off x="892810" y="1798955"/>
            <a:ext cx="10672445" cy="2541905"/>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除了使用</a:t>
            </a:r>
            <a:r>
              <a:rPr lang="en-US" altLang="zh-CN" dirty="0">
                <a:solidFill>
                  <a:srgbClr val="595959"/>
                </a:solidFill>
                <a:latin typeface="微软雅黑" panose="020B0503020204020204" pitchFamily="34" charset="-122"/>
              </a:rPr>
              <a:t>&lt;</a:t>
            </a:r>
            <a:r>
              <a:rPr lang="en-US" altLang="zh-CN" dirty="0" err="1">
                <a:solidFill>
                  <a:srgbClr val="595959"/>
                </a:solidFill>
                <a:latin typeface="微软雅黑" panose="020B0503020204020204" pitchFamily="34" charset="-122"/>
              </a:rPr>
              <a:t>mvc:resources</a:t>
            </a:r>
            <a:r>
              <a:rPr lang="en-US" altLang="zh-CN" dirty="0">
                <a:solidFill>
                  <a:srgbClr val="595959"/>
                </a:solidFill>
                <a:latin typeface="微软雅黑" panose="020B0503020204020204" pitchFamily="34" charset="-122"/>
              </a:rPr>
              <a:t>&gt;</a:t>
            </a:r>
            <a:r>
              <a:rPr lang="zh-CN" altLang="zh-CN" dirty="0">
                <a:solidFill>
                  <a:srgbClr val="595959"/>
                </a:solidFill>
                <a:latin typeface="微软雅黑" panose="020B0503020204020204" pitchFamily="34" charset="-122"/>
              </a:rPr>
              <a:t>元素实现对静态资源的访问外，</a:t>
            </a:r>
            <a:r>
              <a:rPr lang="en-US" altLang="zh-CN" dirty="0">
                <a:solidFill>
                  <a:srgbClr val="595959"/>
                </a:solidFill>
                <a:latin typeface="微软雅黑" panose="020B0503020204020204" pitchFamily="34" charset="-122"/>
              </a:rPr>
              <a:t>Spring MVC</a:t>
            </a:r>
            <a:r>
              <a:rPr lang="zh-CN" altLang="zh-CN" dirty="0">
                <a:solidFill>
                  <a:srgbClr val="595959"/>
                </a:solidFill>
                <a:latin typeface="微软雅黑" panose="020B0503020204020204" pitchFamily="34" charset="-122"/>
              </a:rPr>
              <a:t>还提供了另外</a:t>
            </a:r>
            <a:r>
              <a:rPr lang="en-US" altLang="zh-CN" dirty="0">
                <a:solidFill>
                  <a:srgbClr val="1369B2"/>
                </a:solidFill>
                <a:latin typeface="微软雅黑" panose="020B0503020204020204" pitchFamily="34" charset="-122"/>
              </a:rPr>
              <a:t>2</a:t>
            </a:r>
            <a:r>
              <a:rPr lang="zh-CN" altLang="zh-CN" dirty="0">
                <a:solidFill>
                  <a:srgbClr val="1369B2"/>
                </a:solidFill>
                <a:latin typeface="微软雅黑" panose="020B0503020204020204" pitchFamily="34" charset="-122"/>
              </a:rPr>
              <a:t>种静态资源访问的配置方式</a:t>
            </a:r>
            <a:r>
              <a:rPr lang="zh-CN" altLang="zh-CN" dirty="0">
                <a:solidFill>
                  <a:srgbClr val="595959"/>
                </a:solidFill>
                <a:latin typeface="微软雅黑" panose="020B0503020204020204" pitchFamily="34" charset="-122"/>
              </a:rPr>
              <a:t>。</a:t>
            </a:r>
            <a:endParaRPr lang="zh-CN" altLang="zh-CN" dirty="0">
              <a:solidFill>
                <a:srgbClr val="595959"/>
              </a:solidFill>
              <a:latin typeface="微软雅黑" panose="020B0503020204020204" pitchFamily="34" charset="-122"/>
            </a:endParaRPr>
          </a:p>
          <a:p>
            <a:pPr lvl="0">
              <a:lnSpc>
                <a:spcPct val="150000"/>
              </a:lnSpc>
            </a:pPr>
            <a:r>
              <a:rPr lang="zh-CN" altLang="en-US" dirty="0">
                <a:solidFill>
                  <a:srgbClr val="595959"/>
                </a:solidFill>
                <a:latin typeface="微软雅黑" panose="020B0503020204020204" pitchFamily="34" charset="-122"/>
              </a:rPr>
              <a:t>（</a:t>
            </a:r>
            <a:r>
              <a:rPr lang="en-US" altLang="zh-CN" dirty="0">
                <a:solidFill>
                  <a:srgbClr val="595959"/>
                </a:solidFill>
                <a:latin typeface="微软雅黑" panose="020B0503020204020204" pitchFamily="34" charset="-122"/>
              </a:rPr>
              <a:t>1</a:t>
            </a:r>
            <a:r>
              <a:rPr lang="zh-CN" altLang="en-US" dirty="0">
                <a:solidFill>
                  <a:srgbClr val="595959"/>
                </a:solidFill>
                <a:latin typeface="微软雅黑" panose="020B0503020204020204" pitchFamily="34" charset="-122"/>
              </a:rPr>
              <a:t>）</a:t>
            </a:r>
            <a:r>
              <a:rPr lang="zh-CN" altLang="zh-CN" dirty="0">
                <a:solidFill>
                  <a:srgbClr val="1369B2"/>
                </a:solidFill>
                <a:latin typeface="微软雅黑" panose="020B0503020204020204" pitchFamily="34" charset="-122"/>
              </a:rPr>
              <a:t>使用</a:t>
            </a:r>
            <a:r>
              <a:rPr lang="en-US" altLang="zh-CN" dirty="0">
                <a:solidFill>
                  <a:srgbClr val="1369B2"/>
                </a:solidFill>
                <a:latin typeface="微软雅黑" panose="020B0503020204020204" pitchFamily="34" charset="-122"/>
              </a:rPr>
              <a:t>&lt;</a:t>
            </a:r>
            <a:r>
              <a:rPr lang="en-US" altLang="zh-CN" dirty="0" err="1">
                <a:solidFill>
                  <a:srgbClr val="1369B2"/>
                </a:solidFill>
                <a:latin typeface="微软雅黑" panose="020B0503020204020204" pitchFamily="34" charset="-122"/>
              </a:rPr>
              <a:t>mvc:default-servlet-handler</a:t>
            </a:r>
            <a:r>
              <a:rPr lang="en-US" altLang="zh-CN" dirty="0">
                <a:solidFill>
                  <a:srgbClr val="1369B2"/>
                </a:solidFill>
                <a:latin typeface="微软雅黑" panose="020B0503020204020204" pitchFamily="34" charset="-122"/>
              </a:rPr>
              <a:t>&gt;</a:t>
            </a:r>
            <a:r>
              <a:rPr lang="zh-CN" altLang="zh-CN" dirty="0">
                <a:solidFill>
                  <a:srgbClr val="1369B2"/>
                </a:solidFill>
                <a:latin typeface="微软雅黑" panose="020B0503020204020204" pitchFamily="34" charset="-122"/>
              </a:rPr>
              <a:t>配置静态资源</a:t>
            </a:r>
            <a:endParaRPr lang="zh-CN" altLang="zh-CN" dirty="0">
              <a:solidFill>
                <a:srgbClr val="1369B2"/>
              </a:solidFill>
              <a:latin typeface="微软雅黑" panose="020B0503020204020204" pitchFamily="34" charset="-122"/>
            </a:endParaRPr>
          </a:p>
          <a:p>
            <a:pPr>
              <a:lnSpc>
                <a:spcPct val="150000"/>
              </a:lnSpc>
            </a:pPr>
            <a:r>
              <a:rPr lang="zh-CN" altLang="zh-CN" dirty="0">
                <a:solidFill>
                  <a:srgbClr val="595959"/>
                </a:solidFill>
                <a:latin typeface="微软雅黑" panose="020B0503020204020204" pitchFamily="34" charset="-122"/>
              </a:rPr>
              <a:t>在</a:t>
            </a:r>
            <a:r>
              <a:rPr lang="en-US" altLang="zh-CN" dirty="0">
                <a:solidFill>
                  <a:srgbClr val="595959"/>
                </a:solidFill>
                <a:latin typeface="微软雅黑" panose="020B0503020204020204" pitchFamily="34" charset="-122"/>
              </a:rPr>
              <a:t>Spring MVC</a:t>
            </a:r>
            <a:r>
              <a:rPr lang="zh-CN" altLang="zh-CN" dirty="0">
                <a:solidFill>
                  <a:srgbClr val="595959"/>
                </a:solidFill>
                <a:latin typeface="微软雅黑" panose="020B0503020204020204" pitchFamily="34" charset="-122"/>
              </a:rPr>
              <a:t>的配置文件中，使用</a:t>
            </a:r>
            <a:r>
              <a:rPr lang="en-US" altLang="zh-CN" dirty="0">
                <a:solidFill>
                  <a:srgbClr val="595959"/>
                </a:solidFill>
                <a:latin typeface="微软雅黑" panose="020B0503020204020204" pitchFamily="34" charset="-122"/>
              </a:rPr>
              <a:t>&lt;</a:t>
            </a:r>
            <a:r>
              <a:rPr lang="en-US" altLang="zh-CN" dirty="0" err="1">
                <a:solidFill>
                  <a:srgbClr val="595959"/>
                </a:solidFill>
                <a:latin typeface="微软雅黑" panose="020B0503020204020204" pitchFamily="34" charset="-122"/>
              </a:rPr>
              <a:t>mvc:default-servlet-handler</a:t>
            </a:r>
            <a:r>
              <a:rPr lang="en-US" altLang="zh-CN" dirty="0">
                <a:solidFill>
                  <a:srgbClr val="595959"/>
                </a:solidFill>
                <a:latin typeface="微软雅黑" panose="020B0503020204020204" pitchFamily="34" charset="-122"/>
              </a:rPr>
              <a:t>&gt;</a:t>
            </a:r>
            <a:r>
              <a:rPr lang="zh-CN" altLang="zh-CN" dirty="0">
                <a:solidFill>
                  <a:srgbClr val="595959"/>
                </a:solidFill>
                <a:latin typeface="微软雅黑" panose="020B0503020204020204" pitchFamily="34" charset="-122"/>
              </a:rPr>
              <a:t>元素配置静态资源，也可以实现对静态资源的访问。配置静态资源的具体代码如下：</a:t>
            </a:r>
            <a:endParaRPr lang="en-US" altLang="zh-CN" dirty="0">
              <a:solidFill>
                <a:srgbClr val="595959"/>
              </a:solidFill>
              <a:latin typeface="微软雅黑" panose="020B0503020204020204" pitchFamily="34" charset="-122"/>
            </a:endParaRPr>
          </a:p>
          <a:p>
            <a:pPr>
              <a:lnSpc>
                <a:spcPct val="150000"/>
              </a:lnSpc>
            </a:pPr>
            <a:endParaRPr lang="zh-CN" altLang="en-US" dirty="0">
              <a:solidFill>
                <a:srgbClr val="595959"/>
              </a:solidFill>
              <a:latin typeface="微软雅黑" panose="020B0503020204020204" pitchFamily="34" charset="-122"/>
            </a:endParaRPr>
          </a:p>
          <a:p>
            <a:pPr>
              <a:lnSpc>
                <a:spcPct val="150000"/>
              </a:lnSpc>
            </a:pPr>
            <a:r>
              <a:rPr lang="zh-CN" altLang="zh-CN" dirty="0">
                <a:solidFill>
                  <a:srgbClr val="595959"/>
                </a:solidFill>
                <a:latin typeface="微软雅黑" panose="020B0503020204020204" pitchFamily="34" charset="-122"/>
              </a:rPr>
              <a:t>在</a:t>
            </a:r>
            <a:r>
              <a:rPr lang="en-US" altLang="zh-CN" dirty="0">
                <a:solidFill>
                  <a:srgbClr val="595959"/>
                </a:solidFill>
                <a:latin typeface="微软雅黑" panose="020B0503020204020204" pitchFamily="34" charset="-122"/>
              </a:rPr>
              <a:t>Spring MVC</a:t>
            </a:r>
            <a:r>
              <a:rPr lang="zh-CN" altLang="zh-CN" dirty="0">
                <a:solidFill>
                  <a:srgbClr val="595959"/>
                </a:solidFill>
                <a:latin typeface="微软雅黑" panose="020B0503020204020204" pitchFamily="34" charset="-122"/>
              </a:rPr>
              <a:t>的配置文件中配置</a:t>
            </a:r>
            <a:r>
              <a:rPr lang="en-US" altLang="zh-CN" dirty="0">
                <a:solidFill>
                  <a:srgbClr val="595959"/>
                </a:solidFill>
                <a:latin typeface="微软雅黑" panose="020B0503020204020204" pitchFamily="34" charset="-122"/>
              </a:rPr>
              <a:t>&lt;</a:t>
            </a:r>
            <a:r>
              <a:rPr lang="en-US" altLang="zh-CN" dirty="0" err="1">
                <a:solidFill>
                  <a:srgbClr val="595959"/>
                </a:solidFill>
                <a:latin typeface="微软雅黑" panose="020B0503020204020204" pitchFamily="34" charset="-122"/>
              </a:rPr>
              <a:t>mvc:default-servlet-handler</a:t>
            </a:r>
            <a:r>
              <a:rPr lang="en-US" altLang="zh-CN" dirty="0">
                <a:solidFill>
                  <a:srgbClr val="595959"/>
                </a:solidFill>
                <a:latin typeface="微软雅黑" panose="020B0503020204020204" pitchFamily="34" charset="-122"/>
              </a:rPr>
              <a:t> /&gt;</a:t>
            </a:r>
            <a:r>
              <a:rPr lang="zh-CN" altLang="zh-CN" dirty="0">
                <a:solidFill>
                  <a:srgbClr val="595959"/>
                </a:solidFill>
                <a:latin typeface="微软雅黑" panose="020B0503020204020204" pitchFamily="34" charset="-122"/>
              </a:rPr>
              <a:t>后，</a:t>
            </a:r>
            <a:r>
              <a:rPr lang="en-US" altLang="zh-CN" dirty="0">
                <a:solidFill>
                  <a:srgbClr val="595959"/>
                </a:solidFill>
                <a:latin typeface="微软雅黑" panose="020B0503020204020204" pitchFamily="34" charset="-122"/>
              </a:rPr>
              <a:t>Spring MVC</a:t>
            </a:r>
            <a:r>
              <a:rPr lang="zh-CN" altLang="zh-CN" dirty="0">
                <a:solidFill>
                  <a:srgbClr val="595959"/>
                </a:solidFill>
                <a:latin typeface="微软雅黑" panose="020B0503020204020204" pitchFamily="34" charset="-122"/>
              </a:rPr>
              <a:t>会在</a:t>
            </a:r>
            <a:r>
              <a:rPr lang="en-US" altLang="zh-CN" dirty="0">
                <a:solidFill>
                  <a:srgbClr val="595959"/>
                </a:solidFill>
                <a:latin typeface="微软雅黑" panose="020B0503020204020204" pitchFamily="34" charset="-122"/>
              </a:rPr>
              <a:t>Spring MVC</a:t>
            </a:r>
            <a:r>
              <a:rPr lang="zh-CN" altLang="zh-CN" dirty="0">
                <a:solidFill>
                  <a:srgbClr val="595959"/>
                </a:solidFill>
                <a:latin typeface="微软雅黑" panose="020B0503020204020204" pitchFamily="34" charset="-122"/>
              </a:rPr>
              <a:t>上下文中定义一个默认的</a:t>
            </a:r>
            <a:r>
              <a:rPr lang="en-US" altLang="zh-CN" dirty="0">
                <a:solidFill>
                  <a:srgbClr val="595959"/>
                </a:solidFill>
                <a:latin typeface="微软雅黑" panose="020B0503020204020204" pitchFamily="34" charset="-122"/>
              </a:rPr>
              <a:t>Servlet</a:t>
            </a:r>
            <a:r>
              <a:rPr lang="zh-CN" altLang="zh-CN" dirty="0">
                <a:solidFill>
                  <a:srgbClr val="595959"/>
                </a:solidFill>
                <a:latin typeface="微软雅黑" panose="020B0503020204020204" pitchFamily="34" charset="-122"/>
              </a:rPr>
              <a:t>请求处理器</a:t>
            </a:r>
            <a:r>
              <a:rPr lang="en-US" altLang="zh-CN" dirty="0" err="1">
                <a:solidFill>
                  <a:srgbClr val="595959"/>
                </a:solidFill>
                <a:latin typeface="微软雅黑" panose="020B0503020204020204" pitchFamily="34" charset="-122"/>
              </a:rPr>
              <a:t>DefaultServletHttpRequestHandler</a:t>
            </a:r>
            <a:r>
              <a:rPr lang="zh-CN" altLang="zh-CN" dirty="0">
                <a:solidFill>
                  <a:srgbClr val="595959"/>
                </a:solidFill>
                <a:latin typeface="微软雅黑" panose="020B0503020204020204" pitchFamily="34" charset="-122"/>
              </a:rPr>
              <a:t>，该处理器会对进入</a:t>
            </a:r>
            <a:r>
              <a:rPr lang="en-US" altLang="zh-CN" dirty="0" err="1">
                <a:solidFill>
                  <a:srgbClr val="595959"/>
                </a:solidFill>
                <a:latin typeface="微软雅黑" panose="020B0503020204020204" pitchFamily="34" charset="-122"/>
              </a:rPr>
              <a:t>DispatcherServlet</a:t>
            </a:r>
            <a:r>
              <a:rPr lang="zh-CN" altLang="zh-CN" dirty="0">
                <a:solidFill>
                  <a:srgbClr val="595959"/>
                </a:solidFill>
                <a:latin typeface="微软雅黑" panose="020B0503020204020204" pitchFamily="34" charset="-122"/>
              </a:rPr>
              <a:t>的</a:t>
            </a:r>
            <a:r>
              <a:rPr lang="en-US" altLang="zh-CN" dirty="0">
                <a:solidFill>
                  <a:srgbClr val="595959"/>
                </a:solidFill>
                <a:latin typeface="微软雅黑" panose="020B0503020204020204" pitchFamily="34" charset="-122"/>
              </a:rPr>
              <a:t>URL</a:t>
            </a:r>
            <a:r>
              <a:rPr lang="zh-CN" altLang="zh-CN" dirty="0">
                <a:solidFill>
                  <a:srgbClr val="595959"/>
                </a:solidFill>
                <a:latin typeface="微软雅黑" panose="020B0503020204020204" pitchFamily="34" charset="-122"/>
              </a:rPr>
              <a:t>进行筛查，如果发现是静态资源的请求，就将该请求转由</a:t>
            </a:r>
            <a:r>
              <a:rPr lang="en-US" altLang="zh-CN" dirty="0">
                <a:solidFill>
                  <a:srgbClr val="595959"/>
                </a:solidFill>
                <a:latin typeface="微软雅黑" panose="020B0503020204020204" pitchFamily="34" charset="-122"/>
              </a:rPr>
              <a:t>Web</a:t>
            </a:r>
            <a:r>
              <a:rPr lang="zh-CN" altLang="zh-CN" dirty="0">
                <a:solidFill>
                  <a:srgbClr val="595959"/>
                </a:solidFill>
                <a:latin typeface="微软雅黑" panose="020B0503020204020204" pitchFamily="34" charset="-122"/>
              </a:rPr>
              <a:t>服务器默认的</a:t>
            </a:r>
            <a:r>
              <a:rPr lang="en-US" altLang="zh-CN" dirty="0">
                <a:solidFill>
                  <a:srgbClr val="595959"/>
                </a:solidFill>
                <a:latin typeface="微软雅黑" panose="020B0503020204020204" pitchFamily="34" charset="-122"/>
              </a:rPr>
              <a:t>Servlet</a:t>
            </a:r>
            <a:r>
              <a:rPr lang="zh-CN" altLang="zh-CN" dirty="0">
                <a:solidFill>
                  <a:srgbClr val="595959"/>
                </a:solidFill>
                <a:latin typeface="微软雅黑" panose="020B0503020204020204" pitchFamily="34" charset="-122"/>
              </a:rPr>
              <a:t>处理，默认的</a:t>
            </a:r>
            <a:r>
              <a:rPr lang="en-US" altLang="zh-CN" dirty="0">
                <a:solidFill>
                  <a:srgbClr val="595959"/>
                </a:solidFill>
                <a:latin typeface="微软雅黑" panose="020B0503020204020204" pitchFamily="34" charset="-122"/>
              </a:rPr>
              <a:t>Servlet</a:t>
            </a:r>
            <a:r>
              <a:rPr lang="zh-CN" altLang="zh-CN" dirty="0">
                <a:solidFill>
                  <a:srgbClr val="595959"/>
                </a:solidFill>
                <a:latin typeface="微软雅黑" panose="020B0503020204020204" pitchFamily="34" charset="-122"/>
              </a:rPr>
              <a:t>会对静态资源放行；如果不是静态资源的请求，就由</a:t>
            </a:r>
            <a:r>
              <a:rPr lang="en-US" altLang="zh-CN" dirty="0" err="1">
                <a:solidFill>
                  <a:srgbClr val="595959"/>
                </a:solidFill>
                <a:latin typeface="微软雅黑" panose="020B0503020204020204" pitchFamily="34" charset="-122"/>
              </a:rPr>
              <a:t>DispatcherServlet</a:t>
            </a:r>
            <a:r>
              <a:rPr lang="zh-CN" altLang="zh-CN" dirty="0">
                <a:solidFill>
                  <a:srgbClr val="595959"/>
                </a:solidFill>
                <a:latin typeface="微软雅黑" panose="020B0503020204020204" pitchFamily="34" charset="-122"/>
              </a:rPr>
              <a:t>继续处理</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 </a:t>
            </a:r>
            <a:endParaRPr lang="zh-CN" altLang="zh-CN" dirty="0">
              <a:solidFill>
                <a:srgbClr val="595959"/>
              </a:solidFill>
              <a:latin typeface="微软雅黑" panose="020B0503020204020204" pitchFamily="34" charset="-122"/>
            </a:endParaRPr>
          </a:p>
        </p:txBody>
      </p:sp>
      <p:pic>
        <p:nvPicPr>
          <p:cNvPr id="16" name="图片 15"/>
          <p:cNvPicPr>
            <a:picLocks noChangeAspect="1"/>
          </p:cNvPicPr>
          <p:nvPr/>
        </p:nvPicPr>
        <p:blipFill>
          <a:blip r:embed="rId3"/>
          <a:stretch>
            <a:fillRect/>
          </a:stretch>
        </p:blipFill>
        <p:spPr>
          <a:xfrm>
            <a:off x="3602490" y="3966625"/>
            <a:ext cx="4152097" cy="458908"/>
          </a:xfrm>
          <a:prstGeom prst="rect">
            <a:avLst/>
          </a:prstGeom>
        </p:spPr>
      </p:pic>
      <p:sp>
        <p:nvSpPr>
          <p:cNvPr id="2" name="文本框 1"/>
          <p:cNvSpPr txBox="1"/>
          <p:nvPr/>
        </p:nvSpPr>
        <p:spPr>
          <a:xfrm>
            <a:off x="3835732" y="3895381"/>
            <a:ext cx="4037610" cy="458908"/>
          </a:xfrm>
          <a:prstGeom prst="rect">
            <a:avLst/>
          </a:prstGeom>
          <a:noFill/>
        </p:spPr>
        <p:txBody>
          <a:bodyPr wrap="square" rtlCol="0">
            <a:spAutoFit/>
          </a:bodyPr>
          <a:lstStyle/>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&lt;</a:t>
            </a:r>
            <a:r>
              <a:rPr lang="en-US" altLang="zh-CN" dirty="0" err="1">
                <a:solidFill>
                  <a:srgbClr val="595959"/>
                </a:solidFill>
                <a:latin typeface="微软雅黑" panose="020B0503020204020204" pitchFamily="34" charset="-122"/>
                <a:ea typeface="微软雅黑" panose="020B0503020204020204" pitchFamily="34" charset="-122"/>
                <a:cs typeface="+mn-ea"/>
              </a:rPr>
              <a:t>mvc:default-servlet-handler</a:t>
            </a:r>
            <a:r>
              <a:rPr lang="en-US" altLang="zh-CN" dirty="0">
                <a:solidFill>
                  <a:srgbClr val="595959"/>
                </a:solidFill>
                <a:latin typeface="微软雅黑" panose="020B0503020204020204" pitchFamily="34" charset="-122"/>
                <a:ea typeface="微软雅黑" panose="020B0503020204020204" pitchFamily="34" charset="-122"/>
                <a:cs typeface="+mn-ea"/>
              </a:rPr>
              <a:t> /&gt;</a:t>
            </a:r>
            <a:endParaRPr lang="zh-CN" altLang="zh-CN"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20" y="1091196"/>
            <a:ext cx="3453850"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3005951" cy="400110"/>
          </a:xfrm>
          <a:prstGeom prst="rect">
            <a:avLst/>
          </a:prstGeom>
          <a:noFill/>
        </p:spPr>
        <p:txBody>
          <a:bodyPr wrap="none" rtlCol="0">
            <a:spAutoFit/>
          </a:bodyPr>
          <a:lstStyle/>
          <a:p>
            <a:r>
              <a:rPr lang="zh-CN" altLang="zh-CN" sz="2000" dirty="0">
                <a:solidFill>
                  <a:srgbClr val="1369B2"/>
                </a:solidFill>
                <a:latin typeface="微软雅黑" panose="020B0503020204020204" pitchFamily="34" charset="-122"/>
                <a:ea typeface="微软雅黑" panose="020B0503020204020204" pitchFamily="34" charset="-122"/>
              </a:rPr>
              <a:t>静态资源访问的配置方式</a:t>
            </a:r>
            <a:endParaRPr lang="zh-CN" altLang="zh-CN"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3297533"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12.3.4  JSON</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数据绑定</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12" name="文本框 18"/>
          <p:cNvSpPr txBox="1"/>
          <p:nvPr>
            <p:custDataLst>
              <p:tags r:id="rId2"/>
            </p:custDataLst>
          </p:nvPr>
        </p:nvSpPr>
        <p:spPr>
          <a:xfrm>
            <a:off x="1272534" y="1994474"/>
            <a:ext cx="9709891" cy="4383059"/>
          </a:xfrm>
          <a:prstGeom prst="rect">
            <a:avLst/>
          </a:prstGeom>
          <a:noFill/>
        </p:spPr>
        <p:txBody>
          <a:bodyPr wrap="square" rtlCol="0">
            <a:spAutoFit/>
          </a:bodyPr>
          <a:lstStyle>
            <a:defPPr>
              <a:defRPr lang="zh-CN"/>
            </a:defPPr>
            <a:lvl1pPr defTabSz="913765">
              <a:lnSpc>
                <a:spcPct val="150000"/>
              </a:lnSpc>
              <a:defRPr sz="1600">
                <a:solidFill>
                  <a:srgbClr val="595959"/>
                </a:solidFill>
                <a:latin typeface="微软雅黑" panose="020B0503020204020204" pitchFamily="34" charset="-122"/>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r>
              <a:rPr lang="zh-CN" altLang="en-US" sz="1800" dirty="0"/>
              <a:t>（</a:t>
            </a:r>
            <a:r>
              <a:rPr lang="en-US" altLang="zh-CN" sz="1800" dirty="0"/>
              <a:t>2</a:t>
            </a:r>
            <a:r>
              <a:rPr lang="zh-CN" altLang="en-US" sz="1800" dirty="0"/>
              <a:t>）</a:t>
            </a:r>
            <a:r>
              <a:rPr lang="zh-CN" altLang="zh-CN" sz="1800" dirty="0">
                <a:solidFill>
                  <a:srgbClr val="1369B2"/>
                </a:solidFill>
              </a:rPr>
              <a:t>激活</a:t>
            </a:r>
            <a:r>
              <a:rPr lang="en-US" altLang="zh-CN" sz="1800" dirty="0">
                <a:solidFill>
                  <a:srgbClr val="1369B2"/>
                </a:solidFill>
              </a:rPr>
              <a:t>Tomcat</a:t>
            </a:r>
            <a:r>
              <a:rPr lang="zh-CN" altLang="zh-CN" sz="1800" dirty="0">
                <a:solidFill>
                  <a:srgbClr val="1369B2"/>
                </a:solidFill>
              </a:rPr>
              <a:t>默认的</a:t>
            </a:r>
            <a:r>
              <a:rPr lang="en-US" altLang="zh-CN" sz="1800" dirty="0">
                <a:solidFill>
                  <a:srgbClr val="1369B2"/>
                </a:solidFill>
              </a:rPr>
              <a:t>Servlet</a:t>
            </a:r>
            <a:r>
              <a:rPr lang="zh-CN" altLang="zh-CN" sz="1800" dirty="0">
                <a:solidFill>
                  <a:srgbClr val="1369B2"/>
                </a:solidFill>
              </a:rPr>
              <a:t>来处理静态资源访问</a:t>
            </a:r>
            <a:endParaRPr lang="zh-CN" altLang="zh-CN" sz="1800" dirty="0">
              <a:solidFill>
                <a:srgbClr val="1369B2"/>
              </a:solidFill>
            </a:endParaRPr>
          </a:p>
          <a:p>
            <a:r>
              <a:rPr lang="zh-CN" altLang="zh-CN" sz="1800" dirty="0"/>
              <a:t>在</a:t>
            </a:r>
            <a:r>
              <a:rPr lang="en-US" altLang="zh-CN" sz="1800" dirty="0" err="1"/>
              <a:t>web.xml</a:t>
            </a:r>
            <a:r>
              <a:rPr lang="zh-CN" altLang="zh-CN" sz="1800" dirty="0"/>
              <a:t>文件中激活</a:t>
            </a:r>
            <a:r>
              <a:rPr lang="en-US" altLang="zh-CN" sz="1800" dirty="0"/>
              <a:t>Tomcat</a:t>
            </a:r>
            <a:r>
              <a:rPr lang="zh-CN" altLang="zh-CN" sz="1800" dirty="0"/>
              <a:t>默认的</a:t>
            </a:r>
            <a:r>
              <a:rPr lang="en-US" altLang="zh-CN" sz="1800" dirty="0"/>
              <a:t>Servlet</a:t>
            </a:r>
            <a:r>
              <a:rPr lang="zh-CN" altLang="zh-CN" sz="1800" dirty="0"/>
              <a:t>去处理对应的静态资源，</a:t>
            </a:r>
            <a:r>
              <a:rPr lang="en-US" altLang="zh-CN" sz="1800" dirty="0" err="1"/>
              <a:t>web.xml</a:t>
            </a:r>
            <a:r>
              <a:rPr lang="zh-CN" altLang="zh-CN" sz="1800" dirty="0"/>
              <a:t>配置代码如下所示</a:t>
            </a:r>
            <a:r>
              <a:rPr lang="zh-CN" altLang="en-US" sz="1800" dirty="0"/>
              <a:t>：</a:t>
            </a:r>
            <a:endParaRPr lang="en-US" altLang="zh-CN" sz="1800" dirty="0"/>
          </a:p>
          <a:p>
            <a:endParaRPr lang="en-US" altLang="zh-CN" dirty="0"/>
          </a:p>
          <a:p>
            <a:endParaRPr lang="en-US" altLang="zh-CN" dirty="0"/>
          </a:p>
          <a:p>
            <a:endParaRPr lang="en-US" altLang="zh-CN" dirty="0"/>
          </a:p>
          <a:p>
            <a:endParaRPr lang="en-US" altLang="zh-CN" dirty="0"/>
          </a:p>
          <a:p>
            <a:endParaRPr lang="en-US" altLang="zh-CN" dirty="0"/>
          </a:p>
          <a:p>
            <a:r>
              <a:rPr lang="zh-CN" altLang="zh-CN" sz="1800" dirty="0"/>
              <a:t>在上述代码中，</a:t>
            </a:r>
            <a:r>
              <a:rPr lang="en-US" altLang="zh-CN" sz="1800" dirty="0"/>
              <a:t> &lt;servlet-mapping&gt;</a:t>
            </a:r>
            <a:r>
              <a:rPr lang="zh-CN" altLang="zh-CN" sz="1800" dirty="0"/>
              <a:t>元素可以激活</a:t>
            </a:r>
            <a:r>
              <a:rPr lang="en-US" altLang="zh-CN" sz="1800" dirty="0"/>
              <a:t>Tomcat</a:t>
            </a:r>
            <a:r>
              <a:rPr lang="zh-CN" altLang="zh-CN" sz="1800" dirty="0"/>
              <a:t>默认的</a:t>
            </a:r>
            <a:r>
              <a:rPr lang="en-US" altLang="zh-CN" sz="1800" dirty="0"/>
              <a:t>Servlet</a:t>
            </a:r>
            <a:r>
              <a:rPr lang="zh-CN" altLang="zh-CN" sz="1800" dirty="0"/>
              <a:t>来处理静态文件。在配置时，可以根据需要继续追加</a:t>
            </a:r>
            <a:r>
              <a:rPr lang="en-US" altLang="zh-CN" sz="1800" dirty="0"/>
              <a:t>&lt;servlet-mapping&gt;</a:t>
            </a:r>
            <a:r>
              <a:rPr lang="zh-CN" altLang="zh-CN" sz="1800" dirty="0"/>
              <a:t>。此种配置方式和第（</a:t>
            </a:r>
            <a:r>
              <a:rPr lang="en-US" altLang="zh-CN" sz="1800" dirty="0"/>
              <a:t>1</a:t>
            </a:r>
            <a:r>
              <a:rPr lang="zh-CN" altLang="zh-CN" sz="1800" dirty="0"/>
              <a:t>）种方式本质上是一样的，都是使用</a:t>
            </a:r>
            <a:r>
              <a:rPr lang="en-US" altLang="zh-CN" sz="1800" dirty="0"/>
              <a:t>Web</a:t>
            </a:r>
            <a:r>
              <a:rPr lang="zh-CN" altLang="zh-CN" sz="1800" dirty="0"/>
              <a:t>服务器默认的</a:t>
            </a:r>
            <a:r>
              <a:rPr lang="en-US" altLang="zh-CN" sz="1800" dirty="0"/>
              <a:t>Servlet</a:t>
            </a:r>
            <a:r>
              <a:rPr lang="zh-CN" altLang="zh-CN" sz="1800" dirty="0"/>
              <a:t>来处理静态资源文件的访问</a:t>
            </a:r>
            <a:r>
              <a:rPr lang="zh-CN" altLang="en-US" sz="1800" dirty="0"/>
              <a:t>。</a:t>
            </a:r>
            <a:r>
              <a:rPr lang="zh-CN" altLang="zh-CN" sz="1800" dirty="0"/>
              <a:t> </a:t>
            </a:r>
            <a:endParaRPr lang="en-US" altLang="zh-CN" sz="1800" dirty="0"/>
          </a:p>
        </p:txBody>
      </p:sp>
      <p:pic>
        <p:nvPicPr>
          <p:cNvPr id="16" name="图片 15"/>
          <p:cNvPicPr>
            <a:picLocks noChangeAspect="1"/>
          </p:cNvPicPr>
          <p:nvPr/>
        </p:nvPicPr>
        <p:blipFill>
          <a:blip r:embed="rId3"/>
          <a:stretch>
            <a:fillRect/>
          </a:stretch>
        </p:blipFill>
        <p:spPr>
          <a:xfrm>
            <a:off x="2066306" y="3191490"/>
            <a:ext cx="8134598" cy="1895455"/>
          </a:xfrm>
          <a:prstGeom prst="rect">
            <a:avLst/>
          </a:prstGeom>
        </p:spPr>
      </p:pic>
      <p:sp>
        <p:nvSpPr>
          <p:cNvPr id="2" name="文本框 1"/>
          <p:cNvSpPr txBox="1"/>
          <p:nvPr/>
        </p:nvSpPr>
        <p:spPr>
          <a:xfrm>
            <a:off x="2006931" y="3135096"/>
            <a:ext cx="9001497" cy="1895455"/>
          </a:xfrm>
          <a:prstGeom prst="rect">
            <a:avLst/>
          </a:prstGeom>
          <a:noFill/>
        </p:spPr>
        <p:txBody>
          <a:bodyPr wrap="square" rtlCol="0">
            <a:spAutoFit/>
          </a:bodyPr>
          <a:lstStyle/>
          <a:p>
            <a:pPr defTabSz="913765">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&lt;servlet-mapping&gt;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defTabSz="913765">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&lt;servlet-name&gt;default&lt;/servlet-name&gt;</a:t>
            </a:r>
            <a:r>
              <a:rPr lang="en-US" altLang="zh-CN" sz="1600" dirty="0">
                <a:solidFill>
                  <a:srgbClr val="1369B2"/>
                </a:solidFill>
                <a:latin typeface="微软雅黑" panose="020B0503020204020204" pitchFamily="34" charset="-122"/>
                <a:ea typeface="微软雅黑" panose="020B0503020204020204" pitchFamily="34" charset="-122"/>
                <a:cs typeface="+mn-ea"/>
              </a:rPr>
              <a:t>&lt;</a:t>
            </a:r>
            <a:r>
              <a:rPr lang="en-US" altLang="zh-CN" sz="1600" dirty="0" err="1">
                <a:solidFill>
                  <a:srgbClr val="1369B2"/>
                </a:solidFill>
                <a:latin typeface="微软雅黑" panose="020B0503020204020204" pitchFamily="34" charset="-122"/>
                <a:ea typeface="微软雅黑" panose="020B0503020204020204" pitchFamily="34" charset="-122"/>
                <a:cs typeface="+mn-ea"/>
              </a:rPr>
              <a:t>url</a:t>
            </a:r>
            <a:r>
              <a:rPr lang="en-US" altLang="zh-CN" sz="1600" dirty="0">
                <a:solidFill>
                  <a:srgbClr val="1369B2"/>
                </a:solidFill>
                <a:latin typeface="微软雅黑" panose="020B0503020204020204" pitchFamily="34" charset="-122"/>
                <a:ea typeface="微软雅黑" panose="020B0503020204020204" pitchFamily="34" charset="-122"/>
                <a:cs typeface="+mn-ea"/>
              </a:rPr>
              <a:t>-pattern&gt;*.</a:t>
            </a:r>
            <a:r>
              <a:rPr lang="en-US" altLang="zh-CN" sz="1600" dirty="0" err="1">
                <a:solidFill>
                  <a:srgbClr val="1369B2"/>
                </a:solidFill>
                <a:latin typeface="微软雅黑" panose="020B0503020204020204" pitchFamily="34" charset="-122"/>
                <a:ea typeface="微软雅黑" panose="020B0503020204020204" pitchFamily="34" charset="-122"/>
                <a:cs typeface="+mn-ea"/>
              </a:rPr>
              <a:t>js</a:t>
            </a:r>
            <a:r>
              <a:rPr lang="en-US" altLang="zh-CN" sz="1600" dirty="0">
                <a:solidFill>
                  <a:srgbClr val="1369B2"/>
                </a:solidFill>
                <a:latin typeface="微软雅黑" panose="020B0503020204020204" pitchFamily="34" charset="-122"/>
                <a:ea typeface="微软雅黑" panose="020B0503020204020204" pitchFamily="34" charset="-122"/>
                <a:cs typeface="+mn-ea"/>
              </a:rPr>
              <a:t>&lt;/</a:t>
            </a:r>
            <a:r>
              <a:rPr lang="en-US" altLang="zh-CN" sz="1600" dirty="0" err="1">
                <a:solidFill>
                  <a:srgbClr val="1369B2"/>
                </a:solidFill>
                <a:latin typeface="微软雅黑" panose="020B0503020204020204" pitchFamily="34" charset="-122"/>
                <a:ea typeface="微软雅黑" panose="020B0503020204020204" pitchFamily="34" charset="-122"/>
                <a:cs typeface="+mn-ea"/>
              </a:rPr>
              <a:t>url</a:t>
            </a:r>
            <a:r>
              <a:rPr lang="en-US" altLang="zh-CN" sz="1600" dirty="0">
                <a:solidFill>
                  <a:srgbClr val="1369B2"/>
                </a:solidFill>
                <a:latin typeface="微软雅黑" panose="020B0503020204020204" pitchFamily="34" charset="-122"/>
                <a:ea typeface="微软雅黑" panose="020B0503020204020204" pitchFamily="34" charset="-122"/>
                <a:cs typeface="+mn-ea"/>
              </a:rPr>
              <a:t>-pattern&gt;</a:t>
            </a:r>
            <a:endParaRPr lang="zh-CN" altLang="zh-CN" sz="1600" dirty="0">
              <a:solidFill>
                <a:srgbClr val="1369B2"/>
              </a:solidFill>
              <a:latin typeface="微软雅黑" panose="020B0503020204020204" pitchFamily="34" charset="-122"/>
              <a:ea typeface="微软雅黑" panose="020B0503020204020204" pitchFamily="34" charset="-122"/>
              <a:cs typeface="+mn-ea"/>
            </a:endParaRPr>
          </a:p>
          <a:p>
            <a:pPr defTabSz="913765">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&lt;/servlet-mapping&gt;&lt;servlet-mapping&gt;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defTabSz="913765">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&lt;servlet-name&gt;default&lt;/servlet-name&gt;</a:t>
            </a:r>
            <a:r>
              <a:rPr lang="en-US" altLang="zh-CN" sz="1600" dirty="0">
                <a:solidFill>
                  <a:srgbClr val="1369B2"/>
                </a:solidFill>
                <a:latin typeface="微软雅黑" panose="020B0503020204020204" pitchFamily="34" charset="-122"/>
                <a:ea typeface="微软雅黑" panose="020B0503020204020204" pitchFamily="34" charset="-122"/>
                <a:cs typeface="+mn-ea"/>
              </a:rPr>
              <a:t>&lt;</a:t>
            </a:r>
            <a:r>
              <a:rPr lang="en-US" altLang="zh-CN" sz="1600" dirty="0" err="1">
                <a:solidFill>
                  <a:srgbClr val="1369B2"/>
                </a:solidFill>
                <a:latin typeface="微软雅黑" panose="020B0503020204020204" pitchFamily="34" charset="-122"/>
                <a:ea typeface="微软雅黑" panose="020B0503020204020204" pitchFamily="34" charset="-122"/>
                <a:cs typeface="+mn-ea"/>
              </a:rPr>
              <a:t>url</a:t>
            </a:r>
            <a:r>
              <a:rPr lang="en-US" altLang="zh-CN" sz="1600" dirty="0">
                <a:solidFill>
                  <a:srgbClr val="1369B2"/>
                </a:solidFill>
                <a:latin typeface="微软雅黑" panose="020B0503020204020204" pitchFamily="34" charset="-122"/>
                <a:ea typeface="微软雅黑" panose="020B0503020204020204" pitchFamily="34" charset="-122"/>
                <a:cs typeface="+mn-ea"/>
              </a:rPr>
              <a:t>-pattern&gt;*.</a:t>
            </a:r>
            <a:r>
              <a:rPr lang="en-US" altLang="zh-CN" sz="1600" dirty="0" err="1">
                <a:solidFill>
                  <a:srgbClr val="1369B2"/>
                </a:solidFill>
                <a:latin typeface="微软雅黑" panose="020B0503020204020204" pitchFamily="34" charset="-122"/>
                <a:ea typeface="微软雅黑" panose="020B0503020204020204" pitchFamily="34" charset="-122"/>
                <a:cs typeface="+mn-ea"/>
              </a:rPr>
              <a:t>css</a:t>
            </a:r>
            <a:r>
              <a:rPr lang="en-US" altLang="zh-CN" sz="1600" dirty="0">
                <a:solidFill>
                  <a:srgbClr val="1369B2"/>
                </a:solidFill>
                <a:latin typeface="微软雅黑" panose="020B0503020204020204" pitchFamily="34" charset="-122"/>
                <a:ea typeface="微软雅黑" panose="020B0503020204020204" pitchFamily="34" charset="-122"/>
                <a:cs typeface="+mn-ea"/>
              </a:rPr>
              <a:t>&lt;/</a:t>
            </a:r>
            <a:r>
              <a:rPr lang="en-US" altLang="zh-CN" sz="1600" dirty="0" err="1">
                <a:solidFill>
                  <a:srgbClr val="1369B2"/>
                </a:solidFill>
                <a:latin typeface="微软雅黑" panose="020B0503020204020204" pitchFamily="34" charset="-122"/>
                <a:ea typeface="微软雅黑" panose="020B0503020204020204" pitchFamily="34" charset="-122"/>
                <a:cs typeface="+mn-ea"/>
              </a:rPr>
              <a:t>url</a:t>
            </a:r>
            <a:r>
              <a:rPr lang="en-US" altLang="zh-CN" sz="1600" dirty="0">
                <a:solidFill>
                  <a:srgbClr val="1369B2"/>
                </a:solidFill>
                <a:latin typeface="微软雅黑" panose="020B0503020204020204" pitchFamily="34" charset="-122"/>
                <a:ea typeface="微软雅黑" panose="020B0503020204020204" pitchFamily="34" charset="-122"/>
                <a:cs typeface="+mn-ea"/>
              </a:rPr>
              <a:t>-pattern&gt;</a:t>
            </a:r>
            <a:endParaRPr lang="zh-CN" altLang="zh-CN" sz="1600" dirty="0">
              <a:solidFill>
                <a:srgbClr val="1369B2"/>
              </a:solidFill>
              <a:latin typeface="微软雅黑" panose="020B0503020204020204" pitchFamily="34" charset="-122"/>
              <a:ea typeface="微软雅黑" panose="020B0503020204020204" pitchFamily="34" charset="-122"/>
              <a:cs typeface="+mn-ea"/>
            </a:endParaRPr>
          </a:p>
          <a:p>
            <a:pPr defTabSz="913765">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&lt;/servlet-mapping&gt;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TextBox 48"/>
          <p:cNvSpPr txBox="1"/>
          <p:nvPr/>
        </p:nvSpPr>
        <p:spPr>
          <a:xfrm>
            <a:off x="3970634" y="3013559"/>
            <a:ext cx="6990735" cy="830997"/>
          </a:xfrm>
          <a:prstGeom prst="rect">
            <a:avLst/>
          </a:prstGeom>
          <a:noFill/>
        </p:spPr>
        <p:txBody>
          <a:bodyPr wrap="square" lIns="91443" tIns="45720" rIns="91443" bIns="45720" rtlCol="0">
            <a:spAutoFit/>
          </a:bodyPr>
          <a:lstStyle/>
          <a:p>
            <a:r>
              <a:rPr lang="zh-CN" altLang="en-US" sz="4800" b="1" dirty="0">
                <a:solidFill>
                  <a:srgbClr val="595959"/>
                </a:solidFill>
                <a:latin typeface="微软雅黑" panose="020B0503020204020204" pitchFamily="34" charset="-122"/>
                <a:ea typeface="微软雅黑" panose="020B0503020204020204" pitchFamily="34" charset="-122"/>
                <a:cs typeface="+mn-ea"/>
                <a:sym typeface="+mn-lt"/>
              </a:rPr>
              <a:t>页面跳转</a:t>
            </a:r>
            <a:endParaRPr lang="en-GB" altLang="zh-CN" sz="4800" b="1" dirty="0">
              <a:solidFill>
                <a:srgbClr val="595959"/>
              </a:solidFill>
              <a:latin typeface="微软雅黑" panose="020B0503020204020204" pitchFamily="34" charset="-122"/>
              <a:ea typeface="微软雅黑" panose="020B0503020204020204" pitchFamily="34" charset="-122"/>
              <a:cs typeface="+mn-ea"/>
              <a:sym typeface="+mn-lt"/>
            </a:endParaRPr>
          </a:p>
        </p:txBody>
      </p:sp>
      <p:sp>
        <p:nvSpPr>
          <p:cNvPr id="2" name="TextBox 48"/>
          <p:cNvSpPr txBox="1"/>
          <p:nvPr/>
        </p:nvSpPr>
        <p:spPr>
          <a:xfrm>
            <a:off x="1272752" y="2808590"/>
            <a:ext cx="2133388" cy="1107996"/>
          </a:xfrm>
          <a:prstGeom prst="rect">
            <a:avLst/>
          </a:prstGeom>
          <a:noFill/>
        </p:spPr>
        <p:txBody>
          <a:bodyPr wrap="square" lIns="91443" tIns="45720" rIns="91443" bIns="45720" rtlCol="0">
            <a:spAutoFit/>
          </a:bodyPr>
          <a:lstStyle/>
          <a:p>
            <a:r>
              <a:rPr lang="en-US" altLang="zh-CN" sz="6600" b="1" dirty="0">
                <a:solidFill>
                  <a:srgbClr val="FAFAFA"/>
                </a:solidFill>
                <a:latin typeface="微软雅黑" panose="020B0503020204020204" pitchFamily="34" charset="-122"/>
                <a:ea typeface="微软雅黑" panose="020B0503020204020204" pitchFamily="34" charset="-122"/>
                <a:cs typeface="+mn-ea"/>
                <a:sym typeface="+mn-lt"/>
              </a:rPr>
              <a:t>12</a:t>
            </a:r>
            <a:r>
              <a:rPr lang="en-US" altLang="en-GB" sz="6600" b="1" dirty="0">
                <a:solidFill>
                  <a:srgbClr val="FAFAFA"/>
                </a:solidFill>
                <a:latin typeface="微软雅黑" panose="020B0503020204020204" pitchFamily="34" charset="-122"/>
                <a:ea typeface="微软雅黑" panose="020B0503020204020204" pitchFamily="34" charset="-122"/>
                <a:cs typeface="+mn-ea"/>
                <a:sym typeface="+mn-lt"/>
              </a:rPr>
              <a:t>.</a:t>
            </a:r>
            <a:r>
              <a:rPr lang="en-US" altLang="zh-CN" sz="6600" b="1" dirty="0">
                <a:solidFill>
                  <a:srgbClr val="FAFAFA"/>
                </a:solidFill>
                <a:latin typeface="微软雅黑" panose="020B0503020204020204" pitchFamily="34" charset="-122"/>
                <a:ea typeface="微软雅黑" panose="020B0503020204020204" pitchFamily="34" charset="-122"/>
                <a:cs typeface="+mn-ea"/>
                <a:sym typeface="+mn-lt"/>
              </a:rPr>
              <a:t>4</a:t>
            </a:r>
            <a:endParaRPr lang="en-US" altLang="en-GB" sz="6600" b="1" dirty="0">
              <a:solidFill>
                <a:srgbClr val="FAFAFA"/>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p:nvPr/>
        </p:nvSpPr>
        <p:spPr>
          <a:xfrm>
            <a:off x="1143840" y="266933"/>
            <a:ext cx="5316337"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12.4.1  </a:t>
            </a:r>
            <a:r>
              <a:rPr lang="zh-CN" altLang="zh-CN" sz="2400" b="1" dirty="0">
                <a:solidFill>
                  <a:srgbClr val="595959"/>
                </a:solidFill>
                <a:latin typeface="微软雅黑" panose="020B0503020204020204" pitchFamily="34" charset="-122"/>
                <a:ea typeface="微软雅黑" panose="020B0503020204020204" pitchFamily="34" charset="-122"/>
                <a:cs typeface="+mn-ea"/>
              </a:rPr>
              <a:t>返回值为</a:t>
            </a:r>
            <a:r>
              <a:rPr lang="en-US" altLang="zh-CN" sz="2400" b="1" dirty="0">
                <a:solidFill>
                  <a:srgbClr val="595959"/>
                </a:solidFill>
                <a:latin typeface="微软雅黑" panose="020B0503020204020204" pitchFamily="34" charset="-122"/>
                <a:ea typeface="微软雅黑" panose="020B0503020204020204" pitchFamily="34" charset="-122"/>
                <a:cs typeface="+mn-ea"/>
              </a:rPr>
              <a:t>void</a:t>
            </a:r>
            <a:r>
              <a:rPr lang="zh-CN" altLang="zh-CN" sz="2400" b="1" dirty="0">
                <a:solidFill>
                  <a:srgbClr val="595959"/>
                </a:solidFill>
                <a:latin typeface="微软雅黑" panose="020B0503020204020204" pitchFamily="34" charset="-122"/>
                <a:ea typeface="微软雅黑" panose="020B0503020204020204" pitchFamily="34" charset="-122"/>
                <a:cs typeface="+mn-ea"/>
              </a:rPr>
              <a:t>类型的页面跳转 </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pic>
        <p:nvPicPr>
          <p:cNvPr id="6" name="图片 5"/>
          <p:cNvPicPr>
            <a:picLocks noChangeAspect="1"/>
          </p:cNvPicPr>
          <p:nvPr/>
        </p:nvPicPr>
        <p:blipFill>
          <a:blip r:embed="rId1"/>
          <a:stretch>
            <a:fillRect/>
          </a:stretch>
        </p:blipFill>
        <p:spPr>
          <a:xfrm>
            <a:off x="945003" y="2215002"/>
            <a:ext cx="2798174" cy="3897363"/>
          </a:xfrm>
          <a:prstGeom prst="rect">
            <a:avLst/>
          </a:prstGeom>
        </p:spPr>
      </p:pic>
      <p:sp>
        <p:nvSpPr>
          <p:cNvPr id="7" name="TextBox 35"/>
          <p:cNvSpPr txBox="1">
            <a:spLocks noChangeArrowheads="1"/>
          </p:cNvSpPr>
          <p:nvPr/>
        </p:nvSpPr>
        <p:spPr bwMode="auto">
          <a:xfrm>
            <a:off x="3247813" y="1637921"/>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8" name="椭圆形标注 7"/>
          <p:cNvSpPr/>
          <p:nvPr/>
        </p:nvSpPr>
        <p:spPr>
          <a:xfrm>
            <a:off x="2969011" y="1559834"/>
            <a:ext cx="2071640" cy="1493174"/>
          </a:xfrm>
          <a:prstGeom prst="wedgeEllipseCallout">
            <a:avLst/>
          </a:prstGeom>
          <a:solidFill>
            <a:schemeClr val="bg1">
              <a:lumMod val="85000"/>
            </a:schemeClr>
          </a:solidFill>
          <a:ln>
            <a:solidFill>
              <a:srgbClr val="000000">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t> </a:t>
            </a:r>
            <a:endParaRPr lang="en-US" altLang="zh-CN"/>
          </a:p>
        </p:txBody>
      </p:sp>
      <p:sp>
        <p:nvSpPr>
          <p:cNvPr id="9" name="TextBox 35"/>
          <p:cNvSpPr txBox="1">
            <a:spLocks noChangeArrowheads="1"/>
          </p:cNvSpPr>
          <p:nvPr/>
        </p:nvSpPr>
        <p:spPr bwMode="auto">
          <a:xfrm>
            <a:off x="3215305" y="1697255"/>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10" name="TextBox 35"/>
          <p:cNvSpPr txBox="1">
            <a:spLocks noChangeArrowheads="1"/>
          </p:cNvSpPr>
          <p:nvPr/>
        </p:nvSpPr>
        <p:spPr bwMode="auto">
          <a:xfrm>
            <a:off x="5816722" y="2659598"/>
            <a:ext cx="5430275" cy="10439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掌握</a:t>
            </a:r>
            <a:r>
              <a:rPr lang="zh-CN" altLang="zh-CN" sz="2000" dirty="0">
                <a:solidFill>
                  <a:srgbClr val="1369B2"/>
                </a:solidFill>
                <a:latin typeface="微软雅黑" panose="020B0503020204020204" pitchFamily="34" charset="-122"/>
                <a:ea typeface="微软雅黑" panose="020B0503020204020204" pitchFamily="34" charset="-122"/>
              </a:rPr>
              <a:t>返回值为</a:t>
            </a:r>
            <a:r>
              <a:rPr lang="en-US" altLang="zh-CN" sz="2000" dirty="0">
                <a:solidFill>
                  <a:srgbClr val="1369B2"/>
                </a:solidFill>
                <a:latin typeface="微软雅黑" panose="020B0503020204020204" pitchFamily="34" charset="-122"/>
                <a:ea typeface="微软雅黑" panose="020B0503020204020204" pitchFamily="34" charset="-122"/>
              </a:rPr>
              <a:t>void</a:t>
            </a:r>
            <a:r>
              <a:rPr lang="zh-CN" altLang="zh-CN" sz="2000" dirty="0">
                <a:solidFill>
                  <a:srgbClr val="1369B2"/>
                </a:solidFill>
                <a:latin typeface="微软雅黑" panose="020B0503020204020204" pitchFamily="34" charset="-122"/>
                <a:ea typeface="微软雅黑" panose="020B0503020204020204" pitchFamily="34" charset="-122"/>
              </a:rPr>
              <a:t>类型的页面跳转</a:t>
            </a:r>
            <a:r>
              <a:rPr lang="zh-CN" altLang="en-US" sz="2000" dirty="0">
                <a:solidFill>
                  <a:srgbClr val="595959"/>
                </a:solidFill>
                <a:latin typeface="微软雅黑" panose="020B0503020204020204" pitchFamily="34" charset="-122"/>
                <a:ea typeface="微软雅黑" panose="020B0503020204020204" pitchFamily="34" charset="-122"/>
              </a:rPr>
              <a:t>，能够在代码中使用</a:t>
            </a:r>
            <a:r>
              <a:rPr lang="en-US" altLang="zh-CN" sz="2000" dirty="0">
                <a:solidFill>
                  <a:srgbClr val="595959"/>
                </a:solidFill>
                <a:latin typeface="微软雅黑" panose="020B0503020204020204" pitchFamily="34" charset="-122"/>
                <a:ea typeface="微软雅黑" panose="020B0503020204020204" pitchFamily="34" charset="-122"/>
              </a:rPr>
              <a:t>void</a:t>
            </a:r>
            <a:r>
              <a:rPr lang="zh-CN" altLang="en-US" sz="2000" dirty="0">
                <a:solidFill>
                  <a:srgbClr val="595959"/>
                </a:solidFill>
                <a:latin typeface="微软雅黑" panose="020B0503020204020204" pitchFamily="34" charset="-122"/>
                <a:ea typeface="微软雅黑" panose="020B0503020204020204" pitchFamily="34" charset="-122"/>
              </a:rPr>
              <a:t>返回值类型进行页面跳转</a:t>
            </a:r>
            <a:endParaRPr lang="zh-CN" altLang="en-US" sz="2000" dirty="0">
              <a:solidFill>
                <a:srgbClr val="595959"/>
              </a:solidFill>
              <a:latin typeface="微软雅黑" panose="020B0503020204020204" pitchFamily="34" charset="-122"/>
              <a:ea typeface="微软雅黑" panose="020B0503020204020204" pitchFamily="34" charset="-122"/>
            </a:endParaRPr>
          </a:p>
        </p:txBody>
      </p:sp>
      <p:grpSp>
        <p:nvGrpSpPr>
          <p:cNvPr id="11" name="组合 10"/>
          <p:cNvGrpSpPr/>
          <p:nvPr/>
        </p:nvGrpSpPr>
        <p:grpSpPr>
          <a:xfrm>
            <a:off x="5380420" y="2819382"/>
            <a:ext cx="405183" cy="405036"/>
            <a:chOff x="8881" y="4685"/>
            <a:chExt cx="638" cy="638"/>
          </a:xfrm>
        </p:grpSpPr>
        <p:sp>
          <p:nvSpPr>
            <p:cNvPr id="12" name="椭圆 11"/>
            <p:cNvSpPr/>
            <p:nvPr/>
          </p:nvSpPr>
          <p:spPr>
            <a:xfrm>
              <a:off x="8881" y="4685"/>
              <a:ext cx="638" cy="638"/>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8946" y="4750"/>
              <a:ext cx="508" cy="508"/>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19" y="1091196"/>
            <a:ext cx="5318276"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4892686" cy="400110"/>
          </a:xfrm>
          <a:prstGeom prst="rect">
            <a:avLst/>
          </a:prstGeom>
          <a:noFill/>
        </p:spPr>
        <p:txBody>
          <a:bodyPr wrap="none" rtlCol="0">
            <a:spAutoFit/>
          </a:bodyPr>
          <a:lstStyle/>
          <a:p>
            <a:r>
              <a:rPr lang="zh-CN" altLang="en-US" sz="2000" dirty="0">
                <a:solidFill>
                  <a:srgbClr val="1369B2"/>
                </a:solidFill>
                <a:latin typeface="微软雅黑" panose="020B0503020204020204" pitchFamily="34" charset="-122"/>
                <a:ea typeface="微软雅黑" panose="020B0503020204020204" pitchFamily="34" charset="-122"/>
              </a:rPr>
              <a:t>返回值为</a:t>
            </a:r>
            <a:r>
              <a:rPr lang="en-US" altLang="zh-CN" sz="2000" dirty="0">
                <a:solidFill>
                  <a:srgbClr val="1369B2"/>
                </a:solidFill>
                <a:latin typeface="微软雅黑" panose="020B0503020204020204" pitchFamily="34" charset="-122"/>
                <a:ea typeface="微软雅黑" panose="020B0503020204020204" pitchFamily="34" charset="-122"/>
              </a:rPr>
              <a:t>void</a:t>
            </a:r>
            <a:r>
              <a:rPr lang="zh-CN" altLang="en-US" sz="2000" dirty="0">
                <a:solidFill>
                  <a:srgbClr val="1369B2"/>
                </a:solidFill>
                <a:latin typeface="微软雅黑" panose="020B0503020204020204" pitchFamily="34" charset="-122"/>
                <a:ea typeface="微软雅黑" panose="020B0503020204020204" pitchFamily="34" charset="-122"/>
              </a:rPr>
              <a:t>类型的页面跳转到默认页面</a:t>
            </a:r>
            <a:r>
              <a:rPr lang="zh-CN" altLang="zh-CN" sz="2000" dirty="0">
                <a:solidFill>
                  <a:srgbClr val="1369B2"/>
                </a:solidFill>
                <a:latin typeface="微软雅黑" panose="020B0503020204020204" pitchFamily="34" charset="-122"/>
                <a:ea typeface="微软雅黑" panose="020B0503020204020204" pitchFamily="34" charset="-122"/>
              </a:rPr>
              <a:t> </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5197585"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12.4.1  </a:t>
            </a:r>
            <a:r>
              <a:rPr lang="zh-CN" altLang="zh-CN" sz="2400" b="1" dirty="0">
                <a:solidFill>
                  <a:srgbClr val="595959"/>
                </a:solidFill>
                <a:latin typeface="微软雅黑" panose="020B0503020204020204" pitchFamily="34" charset="-122"/>
                <a:ea typeface="微软雅黑" panose="020B0503020204020204" pitchFamily="34" charset="-122"/>
                <a:cs typeface="+mn-ea"/>
              </a:rPr>
              <a:t>返回值为</a:t>
            </a:r>
            <a:r>
              <a:rPr lang="en-US" altLang="zh-CN" sz="2400" b="1" dirty="0">
                <a:solidFill>
                  <a:srgbClr val="595959"/>
                </a:solidFill>
                <a:latin typeface="微软雅黑" panose="020B0503020204020204" pitchFamily="34" charset="-122"/>
                <a:ea typeface="微软雅黑" panose="020B0503020204020204" pitchFamily="34" charset="-122"/>
                <a:cs typeface="+mn-ea"/>
              </a:rPr>
              <a:t>void</a:t>
            </a:r>
            <a:r>
              <a:rPr lang="zh-CN" altLang="zh-CN" sz="2400" b="1" dirty="0">
                <a:solidFill>
                  <a:srgbClr val="595959"/>
                </a:solidFill>
                <a:latin typeface="微软雅黑" panose="020B0503020204020204" pitchFamily="34" charset="-122"/>
                <a:ea typeface="微软雅黑" panose="020B0503020204020204" pitchFamily="34" charset="-122"/>
                <a:cs typeface="+mn-ea"/>
              </a:rPr>
              <a:t>类型的页面跳转 </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12" name="文本框 18"/>
          <p:cNvSpPr txBox="1"/>
          <p:nvPr>
            <p:custDataLst>
              <p:tags r:id="rId2"/>
            </p:custDataLst>
          </p:nvPr>
        </p:nvSpPr>
        <p:spPr>
          <a:xfrm>
            <a:off x="1725775" y="3478886"/>
            <a:ext cx="8876636" cy="1756175"/>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当</a:t>
            </a:r>
            <a:r>
              <a:rPr lang="en-US" altLang="zh-CN" dirty="0">
                <a:solidFill>
                  <a:srgbClr val="595959"/>
                </a:solidFill>
                <a:latin typeface="微软雅黑" panose="020B0503020204020204" pitchFamily="34" charset="-122"/>
              </a:rPr>
              <a:t>Spring MVC</a:t>
            </a:r>
            <a:r>
              <a:rPr lang="zh-CN" altLang="zh-CN" dirty="0">
                <a:solidFill>
                  <a:srgbClr val="595959"/>
                </a:solidFill>
                <a:latin typeface="微软雅黑" panose="020B0503020204020204" pitchFamily="34" charset="-122"/>
              </a:rPr>
              <a:t>方法的返回值为</a:t>
            </a:r>
            <a:r>
              <a:rPr lang="en-US" altLang="zh-CN" dirty="0">
                <a:solidFill>
                  <a:srgbClr val="595959"/>
                </a:solidFill>
                <a:latin typeface="微软雅黑" panose="020B0503020204020204" pitchFamily="34" charset="-122"/>
              </a:rPr>
              <a:t>void</a:t>
            </a:r>
            <a:r>
              <a:rPr lang="zh-CN" altLang="zh-CN" dirty="0">
                <a:solidFill>
                  <a:srgbClr val="595959"/>
                </a:solidFill>
                <a:latin typeface="微软雅黑" panose="020B0503020204020204" pitchFamily="34" charset="-122"/>
              </a:rPr>
              <a:t>类型，方法执行后会跳转到默认的页面。默认页面的路径由方法映射路径和视图解析器中的前缀、后缀拼接成，拼接格式为“前缀</a:t>
            </a:r>
            <a:r>
              <a:rPr lang="en-US" altLang="zh-CN"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方法映射路径</a:t>
            </a:r>
            <a:r>
              <a:rPr lang="en-US" altLang="zh-CN"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后缀”。如果</a:t>
            </a:r>
            <a:r>
              <a:rPr lang="en-US" altLang="zh-CN" dirty="0">
                <a:solidFill>
                  <a:srgbClr val="595959"/>
                </a:solidFill>
                <a:latin typeface="微软雅黑" panose="020B0503020204020204" pitchFamily="34" charset="-122"/>
              </a:rPr>
              <a:t>Spring MVC</a:t>
            </a:r>
            <a:r>
              <a:rPr lang="zh-CN" altLang="zh-CN" dirty="0">
                <a:solidFill>
                  <a:srgbClr val="595959"/>
                </a:solidFill>
                <a:latin typeface="微软雅黑" panose="020B0503020204020204" pitchFamily="34" charset="-122"/>
              </a:rPr>
              <a:t>的配置文件中没有配置视图解析器，则会报</a:t>
            </a:r>
            <a:r>
              <a:rPr lang="en-US" altLang="zh-CN" dirty="0">
                <a:solidFill>
                  <a:srgbClr val="595959"/>
                </a:solidFill>
                <a:latin typeface="微软雅黑" panose="020B0503020204020204" pitchFamily="34" charset="-122"/>
              </a:rPr>
              <a:t>HTTP Status 500</a:t>
            </a:r>
            <a:r>
              <a:rPr lang="zh-CN" altLang="zh-CN" dirty="0">
                <a:solidFill>
                  <a:srgbClr val="595959"/>
                </a:solidFill>
                <a:latin typeface="微软雅黑" panose="020B0503020204020204" pitchFamily="34" charset="-122"/>
              </a:rPr>
              <a:t>错误</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 </a:t>
            </a:r>
            <a:endParaRPr lang="zh-CN" altLang="zh-CN" dirty="0">
              <a:solidFill>
                <a:srgbClr val="595959"/>
              </a:solidFill>
              <a:latin typeface="微软雅黑" panose="020B0503020204020204" pitchFamily="34" charset="-122"/>
            </a:endParaRPr>
          </a:p>
        </p:txBody>
      </p:sp>
      <p:sp>
        <p:nvSpPr>
          <p:cNvPr id="13" name="圆角矩形 12"/>
          <p:cNvSpPr/>
          <p:nvPr/>
        </p:nvSpPr>
        <p:spPr>
          <a:xfrm>
            <a:off x="1303055" y="3080137"/>
            <a:ext cx="9794240" cy="2465639"/>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4" name="矩形 93"/>
          <p:cNvSpPr/>
          <p:nvPr/>
        </p:nvSpPr>
        <p:spPr>
          <a:xfrm>
            <a:off x="1252831" y="3009744"/>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rot="10800000">
            <a:off x="10778975" y="523506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8451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9808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01</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50237" y="1693814"/>
            <a:ext cx="8485746" cy="922020"/>
          </a:xfrm>
          <a:prstGeom prst="rect">
            <a:avLst/>
          </a:prstGeom>
          <a:noFill/>
          <a:ln>
            <a:noFill/>
          </a:ln>
        </p:spPr>
        <p:txBody>
          <a:bodyPr wrap="square" rtlCol="0">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创建一个页面跳转类</a:t>
            </a:r>
            <a:r>
              <a:rPr lang="en-US" altLang="zh-CN" dirty="0" err="1">
                <a:solidFill>
                  <a:srgbClr val="595959"/>
                </a:solidFill>
                <a:latin typeface="微软雅黑" panose="020B0503020204020204" pitchFamily="34" charset="-122"/>
                <a:ea typeface="微软雅黑" panose="020B0503020204020204" pitchFamily="34" charset="-122"/>
                <a:cs typeface="+mn-ea"/>
              </a:rPr>
              <a:t>PageController</a:t>
            </a:r>
            <a:r>
              <a:rPr lang="zh-CN" altLang="zh-CN" dirty="0">
                <a:solidFill>
                  <a:srgbClr val="595959"/>
                </a:solidFill>
                <a:latin typeface="微软雅黑" panose="020B0503020204020204" pitchFamily="34" charset="-122"/>
                <a:ea typeface="微软雅黑" panose="020B0503020204020204" pitchFamily="34" charset="-122"/>
                <a:cs typeface="+mn-ea"/>
              </a:rPr>
              <a:t>，在</a:t>
            </a:r>
            <a:r>
              <a:rPr lang="en-US" altLang="zh-CN" dirty="0" err="1">
                <a:solidFill>
                  <a:srgbClr val="595959"/>
                </a:solidFill>
                <a:latin typeface="微软雅黑" panose="020B0503020204020204" pitchFamily="34" charset="-122"/>
                <a:ea typeface="微软雅黑" panose="020B0503020204020204" pitchFamily="34" charset="-122"/>
                <a:cs typeface="+mn-ea"/>
              </a:rPr>
              <a:t>PageController</a:t>
            </a:r>
            <a:r>
              <a:rPr lang="zh-CN" altLang="zh-CN" dirty="0">
                <a:solidFill>
                  <a:srgbClr val="595959"/>
                </a:solidFill>
                <a:latin typeface="微软雅黑" panose="020B0503020204020204" pitchFamily="34" charset="-122"/>
                <a:ea typeface="微软雅黑" panose="020B0503020204020204" pitchFamily="34" charset="-122"/>
                <a:cs typeface="+mn-ea"/>
              </a:rPr>
              <a:t>类中定义方法</a:t>
            </a:r>
            <a:r>
              <a:rPr lang="en-US" altLang="zh-CN" dirty="0" err="1">
                <a:solidFill>
                  <a:srgbClr val="595959"/>
                </a:solidFill>
                <a:latin typeface="微软雅黑" panose="020B0503020204020204" pitchFamily="34" charset="-122"/>
                <a:ea typeface="微软雅黑" panose="020B0503020204020204" pitchFamily="34" charset="-122"/>
                <a:cs typeface="+mn-ea"/>
              </a:rPr>
              <a:t>showPageByVoid</a:t>
            </a:r>
            <a:r>
              <a:rPr lang="en-US" altLang="zh-CN"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，用于测试</a:t>
            </a:r>
            <a:r>
              <a:rPr lang="en-US" altLang="zh-CN" dirty="0">
                <a:solidFill>
                  <a:srgbClr val="595959"/>
                </a:solidFill>
                <a:latin typeface="微软雅黑" panose="020B0503020204020204" pitchFamily="34" charset="-122"/>
                <a:ea typeface="微软雅黑" panose="020B0503020204020204" pitchFamily="34" charset="-122"/>
                <a:cs typeface="+mn-ea"/>
              </a:rPr>
              <a:t>Spring MVC</a:t>
            </a:r>
            <a:r>
              <a:rPr lang="zh-CN" altLang="zh-CN" dirty="0">
                <a:solidFill>
                  <a:srgbClr val="595959"/>
                </a:solidFill>
                <a:latin typeface="微软雅黑" panose="020B0503020204020204" pitchFamily="34" charset="-122"/>
                <a:ea typeface="微软雅黑" panose="020B0503020204020204" pitchFamily="34" charset="-122"/>
                <a:cs typeface="+mn-ea"/>
              </a:rPr>
              <a:t>方法返回值为</a:t>
            </a:r>
            <a:r>
              <a:rPr lang="en-US" altLang="zh-CN" dirty="0">
                <a:solidFill>
                  <a:srgbClr val="595959"/>
                </a:solidFill>
                <a:latin typeface="微软雅黑" panose="020B0503020204020204" pitchFamily="34" charset="-122"/>
                <a:ea typeface="微软雅黑" panose="020B0503020204020204" pitchFamily="34" charset="-122"/>
                <a:cs typeface="+mn-ea"/>
              </a:rPr>
              <a:t>void</a:t>
            </a:r>
            <a:r>
              <a:rPr lang="zh-CN" altLang="zh-CN" dirty="0">
                <a:solidFill>
                  <a:srgbClr val="595959"/>
                </a:solidFill>
                <a:latin typeface="微软雅黑" panose="020B0503020204020204" pitchFamily="34" charset="-122"/>
                <a:ea typeface="微软雅黑" panose="020B0503020204020204" pitchFamily="34" charset="-122"/>
                <a:cs typeface="+mn-ea"/>
              </a:rPr>
              <a:t>的页面跳转</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 </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pic>
        <p:nvPicPr>
          <p:cNvPr id="12" name="图片 11"/>
          <p:cNvPicPr>
            <a:picLocks noChangeAspect="1"/>
          </p:cNvPicPr>
          <p:nvPr/>
        </p:nvPicPr>
        <p:blipFill>
          <a:blip r:embed="rId2"/>
          <a:stretch>
            <a:fillRect/>
          </a:stretch>
        </p:blipFill>
        <p:spPr>
          <a:xfrm>
            <a:off x="2486203" y="3341188"/>
            <a:ext cx="7332167" cy="3046474"/>
          </a:xfrm>
          <a:prstGeom prst="rect">
            <a:avLst/>
          </a:prstGeom>
        </p:spPr>
      </p:pic>
      <p:sp>
        <p:nvSpPr>
          <p:cNvPr id="4" name="矩形 3"/>
          <p:cNvSpPr/>
          <p:nvPr/>
        </p:nvSpPr>
        <p:spPr>
          <a:xfrm>
            <a:off x="3163153" y="3348586"/>
            <a:ext cx="6876488" cy="2951898"/>
          </a:xfrm>
          <a:prstGeom prst="rect">
            <a:avLst/>
          </a:prstGeom>
        </p:spPr>
        <p:txBody>
          <a:bodyPr wrap="square">
            <a:spAutoFit/>
          </a:bodyPr>
          <a:lstStyle/>
          <a:p>
            <a:pPr lvl="0">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@Controller</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public class </a:t>
            </a:r>
            <a:r>
              <a:rPr lang="en-US" altLang="zh-CN" dirty="0" err="1">
                <a:solidFill>
                  <a:srgbClr val="595959"/>
                </a:solidFill>
                <a:latin typeface="微软雅黑" panose="020B0503020204020204" pitchFamily="34" charset="-122"/>
                <a:ea typeface="微软雅黑" panose="020B0503020204020204" pitchFamily="34" charset="-122"/>
                <a:cs typeface="+mn-ea"/>
              </a:rPr>
              <a:t>PageController</a:t>
            </a:r>
            <a:r>
              <a:rPr lang="en-US" altLang="zh-CN" dirty="0">
                <a:solidFill>
                  <a:srgbClr val="595959"/>
                </a:solidFill>
                <a:latin typeface="微软雅黑" panose="020B0503020204020204" pitchFamily="34" charset="-122"/>
                <a:ea typeface="微软雅黑" panose="020B0503020204020204" pitchFamily="34" charset="-122"/>
                <a:cs typeface="+mn-ea"/>
              </a:rPr>
              <a:t> {</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    @</a:t>
            </a:r>
            <a:r>
              <a:rPr lang="en-US" altLang="zh-CN" dirty="0" err="1">
                <a:solidFill>
                  <a:srgbClr val="595959"/>
                </a:solidFill>
                <a:latin typeface="微软雅黑" panose="020B0503020204020204" pitchFamily="34" charset="-122"/>
                <a:ea typeface="微软雅黑" panose="020B0503020204020204" pitchFamily="34" charset="-122"/>
                <a:cs typeface="+mn-ea"/>
              </a:rPr>
              <a:t>RequestMapping</a:t>
            </a:r>
            <a:r>
              <a:rPr lang="en-US" altLang="zh-CN" dirty="0">
                <a:solidFill>
                  <a:srgbClr val="595959"/>
                </a:solidFill>
                <a:latin typeface="微软雅黑" panose="020B0503020204020204" pitchFamily="34" charset="-122"/>
                <a:ea typeface="微软雅黑" panose="020B0503020204020204" pitchFamily="34" charset="-122"/>
                <a:cs typeface="+mn-ea"/>
              </a:rPr>
              <a:t>("/register")</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    public void </a:t>
            </a:r>
            <a:r>
              <a:rPr lang="en-US" altLang="zh-CN" dirty="0" err="1">
                <a:solidFill>
                  <a:srgbClr val="595959"/>
                </a:solidFill>
                <a:latin typeface="微软雅黑" panose="020B0503020204020204" pitchFamily="34" charset="-122"/>
                <a:ea typeface="微软雅黑" panose="020B0503020204020204" pitchFamily="34" charset="-122"/>
                <a:cs typeface="+mn-ea"/>
              </a:rPr>
              <a:t>showPageByVoid</a:t>
            </a:r>
            <a:r>
              <a:rPr lang="en-US" altLang="zh-CN" dirty="0">
                <a:solidFill>
                  <a:srgbClr val="595959"/>
                </a:solidFill>
                <a:latin typeface="微软雅黑" panose="020B0503020204020204" pitchFamily="34" charset="-122"/>
                <a:ea typeface="微软雅黑" panose="020B0503020204020204" pitchFamily="34" charset="-122"/>
                <a:cs typeface="+mn-ea"/>
              </a:rPr>
              <a:t>(){</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        </a:t>
            </a:r>
            <a:r>
              <a:rPr lang="en-US" altLang="zh-CN" dirty="0" err="1">
                <a:solidFill>
                  <a:srgbClr val="595959"/>
                </a:solidFill>
                <a:latin typeface="微软雅黑" panose="020B0503020204020204" pitchFamily="34" charset="-122"/>
                <a:ea typeface="微软雅黑" panose="020B0503020204020204" pitchFamily="34" charset="-122"/>
                <a:cs typeface="+mn-ea"/>
              </a:rPr>
              <a:t>System.out.println</a:t>
            </a:r>
            <a:r>
              <a:rPr lang="en-US" altLang="zh-CN" dirty="0">
                <a:solidFill>
                  <a:srgbClr val="595959"/>
                </a:solidFill>
                <a:latin typeface="微软雅黑" panose="020B0503020204020204" pitchFamily="34" charset="-122"/>
                <a:ea typeface="微软雅黑" panose="020B0503020204020204" pitchFamily="34" charset="-122"/>
                <a:cs typeface="+mn-ea"/>
              </a:rPr>
              <a:t>("</a:t>
            </a:r>
            <a:r>
              <a:rPr lang="en-US" altLang="zh-CN" dirty="0" err="1">
                <a:solidFill>
                  <a:srgbClr val="595959"/>
                </a:solidFill>
                <a:latin typeface="微软雅黑" panose="020B0503020204020204" pitchFamily="34" charset="-122"/>
                <a:ea typeface="微软雅黑" panose="020B0503020204020204" pitchFamily="34" charset="-122"/>
                <a:cs typeface="+mn-ea"/>
              </a:rPr>
              <a:t>showPageByVoid</a:t>
            </a:r>
            <a:r>
              <a:rPr lang="en-US" altLang="zh-CN" dirty="0">
                <a:solidFill>
                  <a:srgbClr val="595959"/>
                </a:solidFill>
                <a:latin typeface="微软雅黑" panose="020B0503020204020204" pitchFamily="34" charset="-122"/>
                <a:ea typeface="微软雅黑" panose="020B0503020204020204" pitchFamily="34" charset="-122"/>
                <a:cs typeface="+mn-ea"/>
              </a:rPr>
              <a:t> running");</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    }</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a:t>
            </a:r>
            <a:endParaRPr lang="zh-CN" altLang="zh-CN"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9" y="266933"/>
            <a:ext cx="5363839"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12.4.1  </a:t>
            </a:r>
            <a:r>
              <a:rPr lang="zh-CN" altLang="zh-CN" sz="2400" b="1" dirty="0">
                <a:solidFill>
                  <a:srgbClr val="595959"/>
                </a:solidFill>
                <a:latin typeface="微软雅黑" panose="020B0503020204020204" pitchFamily="34" charset="-122"/>
                <a:ea typeface="微软雅黑" panose="020B0503020204020204" pitchFamily="34" charset="-122"/>
                <a:cs typeface="+mn-ea"/>
              </a:rPr>
              <a:t>返回值为</a:t>
            </a:r>
            <a:r>
              <a:rPr lang="en-US" altLang="zh-CN" sz="2400" b="1" dirty="0">
                <a:solidFill>
                  <a:srgbClr val="595959"/>
                </a:solidFill>
                <a:latin typeface="微软雅黑" panose="020B0503020204020204" pitchFamily="34" charset="-122"/>
                <a:ea typeface="微软雅黑" panose="020B0503020204020204" pitchFamily="34" charset="-122"/>
                <a:cs typeface="+mn-ea"/>
              </a:rPr>
              <a:t>void</a:t>
            </a:r>
            <a:r>
              <a:rPr lang="zh-CN" altLang="zh-CN" sz="2400" b="1" dirty="0">
                <a:solidFill>
                  <a:srgbClr val="595959"/>
                </a:solidFill>
                <a:latin typeface="微软雅黑" panose="020B0503020204020204" pitchFamily="34" charset="-122"/>
                <a:ea typeface="微软雅黑" panose="020B0503020204020204" pitchFamily="34" charset="-122"/>
                <a:cs typeface="+mn-ea"/>
              </a:rPr>
              <a:t>类型的页面跳转 </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2" name="1"/>
          <p:cNvSpPr txBox="1"/>
          <p:nvPr>
            <p:custDataLst>
              <p:tags r:id="rId3"/>
            </p:custDataLst>
          </p:nvPr>
        </p:nvSpPr>
        <p:spPr>
          <a:xfrm>
            <a:off x="1050647" y="980074"/>
            <a:ext cx="8485746" cy="506730"/>
          </a:xfrm>
          <a:prstGeom prst="rect">
            <a:avLst/>
          </a:prstGeom>
          <a:noFill/>
          <a:ln>
            <a:noFill/>
          </a:ln>
        </p:spPr>
        <p:txBody>
          <a:bodyPr wrap="square" rtlCol="0">
            <a:spAutoFit/>
          </a:bodyPr>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接下来通过案例演示返回值为</a:t>
            </a:r>
            <a:r>
              <a:rPr lang="en-US" altLang="zh-CN" dirty="0">
                <a:solidFill>
                  <a:srgbClr val="595959"/>
                </a:solidFill>
                <a:latin typeface="微软雅黑" panose="020B0503020204020204" pitchFamily="34" charset="-122"/>
                <a:ea typeface="微软雅黑" panose="020B0503020204020204" pitchFamily="34" charset="-122"/>
                <a:cs typeface="+mn-ea"/>
              </a:rPr>
              <a:t>void</a:t>
            </a:r>
            <a:r>
              <a:rPr lang="zh-CN" altLang="zh-CN" dirty="0">
                <a:solidFill>
                  <a:srgbClr val="595959"/>
                </a:solidFill>
                <a:latin typeface="微软雅黑" panose="020B0503020204020204" pitchFamily="34" charset="-122"/>
                <a:ea typeface="微软雅黑" panose="020B0503020204020204" pitchFamily="34" charset="-122"/>
                <a:cs typeface="+mn-ea"/>
              </a:rPr>
              <a:t>类型的页面跳转，案例具体实现步骤如下。</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02</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1229455"/>
            <a:ext cx="8485746" cy="506730"/>
          </a:xfrm>
          <a:prstGeom prst="rect">
            <a:avLst/>
          </a:prstGeom>
          <a:noFill/>
          <a:ln>
            <a:noFill/>
          </a:ln>
        </p:spPr>
        <p:txBody>
          <a:bodyPr wrap="square" rtlCol="0">
            <a:spAutoFit/>
          </a:bodyPr>
          <a:lstStyle/>
          <a:p>
            <a:pPr>
              <a:lnSpc>
                <a:spcPct val="150000"/>
              </a:lnSpc>
            </a:pPr>
            <a:r>
              <a:rPr lang="en-US" altLang="zh-CN" dirty="0" err="1">
                <a:solidFill>
                  <a:srgbClr val="595959"/>
                </a:solidFill>
                <a:latin typeface="微软雅黑" panose="020B0503020204020204" pitchFamily="34" charset="-122"/>
                <a:ea typeface="微软雅黑" panose="020B0503020204020204" pitchFamily="34" charset="-122"/>
                <a:cs typeface="+mn-ea"/>
              </a:rPr>
              <a:t>PageController.java</a:t>
            </a:r>
            <a:r>
              <a:rPr lang="zh-CN" altLang="zh-CN" dirty="0">
                <a:solidFill>
                  <a:srgbClr val="595959"/>
                </a:solidFill>
                <a:latin typeface="微软雅黑" panose="020B0503020204020204" pitchFamily="34" charset="-122"/>
                <a:ea typeface="微软雅黑" panose="020B0503020204020204" pitchFamily="34" charset="-122"/>
                <a:cs typeface="+mn-ea"/>
              </a:rPr>
              <a:t>类中</a:t>
            </a:r>
            <a:r>
              <a:rPr lang="zh-CN" altLang="en-US" dirty="0">
                <a:solidFill>
                  <a:srgbClr val="595959"/>
                </a:solidFill>
                <a:latin typeface="微软雅黑" panose="020B0503020204020204" pitchFamily="34" charset="-122"/>
                <a:ea typeface="微软雅黑" panose="020B0503020204020204" pitchFamily="34" charset="-122"/>
                <a:cs typeface="+mn-ea"/>
              </a:rPr>
              <a:t>的</a:t>
            </a:r>
            <a:r>
              <a:rPr lang="zh-CN" altLang="zh-CN" dirty="0">
                <a:solidFill>
                  <a:srgbClr val="595959"/>
                </a:solidFill>
                <a:latin typeface="微软雅黑" panose="020B0503020204020204" pitchFamily="34" charset="-122"/>
                <a:ea typeface="微软雅黑" panose="020B0503020204020204" pitchFamily="34" charset="-122"/>
                <a:cs typeface="+mn-ea"/>
              </a:rPr>
              <a:t>方法</a:t>
            </a:r>
            <a:r>
              <a:rPr lang="en-US" altLang="zh-CN" dirty="0" err="1">
                <a:solidFill>
                  <a:srgbClr val="595959"/>
                </a:solidFill>
                <a:latin typeface="微软雅黑" panose="020B0503020204020204" pitchFamily="34" charset="-122"/>
                <a:ea typeface="微软雅黑" panose="020B0503020204020204" pitchFamily="34" charset="-122"/>
                <a:cs typeface="+mn-ea"/>
              </a:rPr>
              <a:t>showPageByVoid</a:t>
            </a:r>
            <a:r>
              <a:rPr lang="en-US" altLang="zh-CN" dirty="0">
                <a:solidFill>
                  <a:srgbClr val="595959"/>
                </a:solidFill>
                <a:latin typeface="微软雅黑" panose="020B0503020204020204" pitchFamily="34" charset="-122"/>
                <a:ea typeface="微软雅黑" panose="020B0503020204020204" pitchFamily="34" charset="-122"/>
                <a:cs typeface="+mn-ea"/>
              </a:rPr>
              <a:t>()</a:t>
            </a:r>
            <a:r>
              <a:rPr lang="zh-CN" altLang="en-US" dirty="0">
                <a:solidFill>
                  <a:srgbClr val="595959"/>
                </a:solidFill>
                <a:latin typeface="微软雅黑" panose="020B0503020204020204" pitchFamily="34" charset="-122"/>
                <a:ea typeface="微软雅黑" panose="020B0503020204020204" pitchFamily="34" charset="-122"/>
                <a:cs typeface="+mn-ea"/>
              </a:rPr>
              <a:t>处理请求。</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9" y="266933"/>
            <a:ext cx="5850727"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12.4.1  </a:t>
            </a:r>
            <a:r>
              <a:rPr lang="zh-CN" altLang="zh-CN" sz="2400" b="1" dirty="0">
                <a:solidFill>
                  <a:srgbClr val="595959"/>
                </a:solidFill>
                <a:latin typeface="微软雅黑" panose="020B0503020204020204" pitchFamily="34" charset="-122"/>
                <a:ea typeface="微软雅黑" panose="020B0503020204020204" pitchFamily="34" charset="-122"/>
                <a:cs typeface="+mn-ea"/>
              </a:rPr>
              <a:t>返回值为</a:t>
            </a:r>
            <a:r>
              <a:rPr lang="en-US" altLang="zh-CN" sz="2400" b="1" dirty="0">
                <a:solidFill>
                  <a:srgbClr val="595959"/>
                </a:solidFill>
                <a:latin typeface="微软雅黑" panose="020B0503020204020204" pitchFamily="34" charset="-122"/>
                <a:ea typeface="微软雅黑" panose="020B0503020204020204" pitchFamily="34" charset="-122"/>
                <a:cs typeface="+mn-ea"/>
              </a:rPr>
              <a:t>void</a:t>
            </a:r>
            <a:r>
              <a:rPr lang="zh-CN" altLang="zh-CN" sz="2400" b="1" dirty="0">
                <a:solidFill>
                  <a:srgbClr val="595959"/>
                </a:solidFill>
                <a:latin typeface="微软雅黑" panose="020B0503020204020204" pitchFamily="34" charset="-122"/>
                <a:ea typeface="微软雅黑" panose="020B0503020204020204" pitchFamily="34" charset="-122"/>
                <a:cs typeface="+mn-ea"/>
              </a:rPr>
              <a:t>类型的页面跳转 </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1725775" y="3502635"/>
            <a:ext cx="8876636" cy="1152491"/>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ea typeface="微软雅黑" panose="020B0503020204020204" pitchFamily="34" charset="-122"/>
              </a:rPr>
              <a:t>上述代码的</a:t>
            </a:r>
            <a:r>
              <a:rPr lang="en-US" altLang="zh-CN" dirty="0" err="1">
                <a:solidFill>
                  <a:srgbClr val="595959"/>
                </a:solidFill>
                <a:latin typeface="微软雅黑" panose="020B0503020204020204" pitchFamily="34" charset="-122"/>
                <a:ea typeface="微软雅黑" panose="020B0503020204020204" pitchFamily="34" charset="-122"/>
              </a:rPr>
              <a:t>showPageByVoid</a:t>
            </a:r>
            <a:r>
              <a:rPr lang="en-US" altLang="zh-CN" dirty="0">
                <a:solidFill>
                  <a:srgbClr val="595959"/>
                </a:solidFill>
                <a:latin typeface="微软雅黑" panose="020B0503020204020204" pitchFamily="34" charset="-122"/>
                <a:ea typeface="微软雅黑" panose="020B0503020204020204" pitchFamily="34" charset="-122"/>
              </a:rPr>
              <a:t>()</a:t>
            </a:r>
            <a:r>
              <a:rPr lang="zh-CN" altLang="zh-CN" dirty="0">
                <a:solidFill>
                  <a:srgbClr val="595959"/>
                </a:solidFill>
                <a:latin typeface="微软雅黑" panose="020B0503020204020204" pitchFamily="34" charset="-122"/>
                <a:ea typeface="微软雅黑" panose="020B0503020204020204" pitchFamily="34" charset="-122"/>
              </a:rPr>
              <a:t>方法将会处理</a:t>
            </a:r>
            <a:r>
              <a:rPr lang="en-US" altLang="zh-CN" dirty="0">
                <a:solidFill>
                  <a:srgbClr val="595959"/>
                </a:solidFill>
                <a:latin typeface="微软雅黑" panose="020B0503020204020204" pitchFamily="34" charset="-122"/>
                <a:ea typeface="微软雅黑" panose="020B0503020204020204" pitchFamily="34" charset="-122"/>
              </a:rPr>
              <a:t>URL</a:t>
            </a:r>
            <a:r>
              <a:rPr lang="zh-CN" altLang="zh-CN" dirty="0">
                <a:solidFill>
                  <a:srgbClr val="595959"/>
                </a:solidFill>
                <a:latin typeface="微软雅黑" panose="020B0503020204020204" pitchFamily="34" charset="-122"/>
                <a:ea typeface="微软雅黑" panose="020B0503020204020204" pitchFamily="34" charset="-122"/>
              </a:rPr>
              <a:t>为</a:t>
            </a:r>
            <a:r>
              <a:rPr lang="en-US" altLang="zh-CN" dirty="0">
                <a:solidFill>
                  <a:srgbClr val="595959"/>
                </a:solidFill>
                <a:latin typeface="微软雅黑" panose="020B0503020204020204" pitchFamily="34" charset="-122"/>
                <a:ea typeface="微软雅黑" panose="020B0503020204020204" pitchFamily="34" charset="-122"/>
              </a:rPr>
              <a:t>register</a:t>
            </a:r>
            <a:r>
              <a:rPr lang="zh-CN" altLang="zh-CN" dirty="0">
                <a:solidFill>
                  <a:srgbClr val="595959"/>
                </a:solidFill>
                <a:latin typeface="微软雅黑" panose="020B0503020204020204" pitchFamily="34" charset="-122"/>
                <a:ea typeface="微软雅黑" panose="020B0503020204020204" pitchFamily="34" charset="-122"/>
              </a:rPr>
              <a:t>的请求，</a:t>
            </a:r>
            <a:r>
              <a:rPr lang="en-US" altLang="zh-CN" dirty="0" err="1">
                <a:solidFill>
                  <a:srgbClr val="595959"/>
                </a:solidFill>
                <a:latin typeface="微软雅黑" panose="020B0503020204020204" pitchFamily="34" charset="-122"/>
                <a:ea typeface="微软雅黑" panose="020B0503020204020204" pitchFamily="34" charset="-122"/>
              </a:rPr>
              <a:t>showPageByVoid</a:t>
            </a:r>
            <a:r>
              <a:rPr lang="en-US" altLang="zh-CN" dirty="0">
                <a:solidFill>
                  <a:srgbClr val="595959"/>
                </a:solidFill>
                <a:latin typeface="微软雅黑" panose="020B0503020204020204" pitchFamily="34" charset="-122"/>
                <a:ea typeface="微软雅黑" panose="020B0503020204020204" pitchFamily="34" charset="-122"/>
              </a:rPr>
              <a:t>()</a:t>
            </a:r>
            <a:r>
              <a:rPr lang="zh-CN" altLang="zh-CN" dirty="0">
                <a:solidFill>
                  <a:srgbClr val="595959"/>
                </a:solidFill>
                <a:latin typeface="微软雅黑" panose="020B0503020204020204" pitchFamily="34" charset="-122"/>
                <a:ea typeface="微软雅黑" panose="020B0503020204020204" pitchFamily="34" charset="-122"/>
              </a:rPr>
              <a:t>方法中没有返回值，只有一行打印输出字符串的代码</a:t>
            </a:r>
            <a:r>
              <a:rPr lang="zh-CN" altLang="en-US" dirty="0">
                <a:solidFill>
                  <a:srgbClr val="595959"/>
                </a:solidFill>
                <a:latin typeface="微软雅黑" panose="020B0503020204020204" pitchFamily="34" charset="-122"/>
                <a:ea typeface="微软雅黑" panose="020B0503020204020204" pitchFamily="34" charset="-122"/>
              </a:rPr>
              <a:t>。</a:t>
            </a:r>
            <a:r>
              <a:rPr lang="zh-CN" altLang="zh-CN" dirty="0">
                <a:solidFill>
                  <a:srgbClr val="595959"/>
                </a:solidFill>
                <a:latin typeface="微软雅黑" panose="020B0503020204020204" pitchFamily="34" charset="-122"/>
                <a:ea typeface="微软雅黑" panose="020B0503020204020204" pitchFamily="34" charset="-122"/>
              </a:rPr>
              <a:t> </a:t>
            </a:r>
            <a:endParaRPr lang="en-US" altLang="zh-CN" dirty="0">
              <a:solidFill>
                <a:srgbClr val="595959"/>
              </a:solidFill>
              <a:latin typeface="微软雅黑" panose="020B0503020204020204" pitchFamily="34" charset="-122"/>
              <a:ea typeface="微软雅黑" panose="020B0503020204020204" pitchFamily="34" charset="-122"/>
            </a:endParaRPr>
          </a:p>
        </p:txBody>
      </p:sp>
      <p:sp>
        <p:nvSpPr>
          <p:cNvPr id="14" name="圆角矩形 13"/>
          <p:cNvSpPr/>
          <p:nvPr/>
        </p:nvSpPr>
        <p:spPr>
          <a:xfrm>
            <a:off x="1303055" y="3151390"/>
            <a:ext cx="9794240" cy="1584907"/>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a:off x="1252831" y="3080997"/>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6" name="矩形 93"/>
          <p:cNvSpPr/>
          <p:nvPr/>
        </p:nvSpPr>
        <p:spPr>
          <a:xfrm rot="10800000">
            <a:off x="10778975" y="4427540"/>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03</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1075076"/>
            <a:ext cx="8485746" cy="922020"/>
          </a:xfrm>
          <a:prstGeom prst="rect">
            <a:avLst/>
          </a:prstGeom>
          <a:noFill/>
          <a:ln>
            <a:noFill/>
          </a:ln>
        </p:spPr>
        <p:txBody>
          <a:bodyPr wrap="square" rtlCol="0">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启动</a:t>
            </a:r>
            <a:r>
              <a:rPr lang="en-US" altLang="zh-CN" dirty="0">
                <a:solidFill>
                  <a:srgbClr val="595959"/>
                </a:solidFill>
                <a:latin typeface="微软雅黑" panose="020B0503020204020204" pitchFamily="34" charset="-122"/>
                <a:ea typeface="微软雅黑" panose="020B0503020204020204" pitchFamily="34" charset="-122"/>
                <a:cs typeface="+mn-ea"/>
              </a:rPr>
              <a:t>chapter12</a:t>
            </a:r>
            <a:r>
              <a:rPr lang="zh-CN" altLang="zh-CN" dirty="0">
                <a:solidFill>
                  <a:srgbClr val="595959"/>
                </a:solidFill>
                <a:latin typeface="微软雅黑" panose="020B0503020204020204" pitchFamily="34" charset="-122"/>
                <a:ea typeface="微软雅黑" panose="020B0503020204020204" pitchFamily="34" charset="-122"/>
                <a:cs typeface="+mn-ea"/>
              </a:rPr>
              <a:t>项目，在浏览器中访问地址</a:t>
            </a:r>
            <a:r>
              <a:rPr lang="en-US" altLang="zh-CN" dirty="0">
                <a:solidFill>
                  <a:srgbClr val="595959"/>
                </a:solidFill>
                <a:latin typeface="微软雅黑" panose="020B0503020204020204" pitchFamily="34" charset="-122"/>
                <a:ea typeface="微软雅黑" panose="020B0503020204020204" pitchFamily="34" charset="-122"/>
                <a:cs typeface="+mn-ea"/>
              </a:rPr>
              <a:t>http://localhost:8080/chapter12/register</a:t>
            </a:r>
            <a:r>
              <a:rPr lang="zh-CN" altLang="zh-CN" dirty="0">
                <a:solidFill>
                  <a:srgbClr val="595959"/>
                </a:solidFill>
                <a:latin typeface="微软雅黑" panose="020B0503020204020204" pitchFamily="34" charset="-122"/>
                <a:ea typeface="微软雅黑" panose="020B0503020204020204" pitchFamily="34" charset="-122"/>
                <a:cs typeface="+mn-ea"/>
              </a:rPr>
              <a:t>。访问后，控制台打印信息如图所示</a:t>
            </a:r>
            <a:r>
              <a:rPr lang="zh-CN" altLang="en-US" dirty="0">
                <a:solidFill>
                  <a:srgbClr val="595959"/>
                </a:solidFill>
                <a:latin typeface="微软雅黑" panose="020B0503020204020204" pitchFamily="34" charset="-122"/>
                <a:ea typeface="微软雅黑" panose="020B0503020204020204" pitchFamily="34" charset="-122"/>
                <a:cs typeface="+mn-ea"/>
              </a:rPr>
              <a:t>。</a:t>
            </a:r>
            <a:endParaRPr lang="zh-CN" altLang="zh-CN"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9" y="266933"/>
            <a:ext cx="5850727"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12.4.1  </a:t>
            </a:r>
            <a:r>
              <a:rPr lang="zh-CN" altLang="zh-CN" sz="2400" b="1" dirty="0">
                <a:solidFill>
                  <a:srgbClr val="595959"/>
                </a:solidFill>
                <a:latin typeface="微软雅黑" panose="020B0503020204020204" pitchFamily="34" charset="-122"/>
                <a:ea typeface="微软雅黑" panose="020B0503020204020204" pitchFamily="34" charset="-122"/>
                <a:cs typeface="+mn-ea"/>
              </a:rPr>
              <a:t>返回值为</a:t>
            </a:r>
            <a:r>
              <a:rPr lang="en-US" altLang="zh-CN" sz="2400" b="1" dirty="0">
                <a:solidFill>
                  <a:srgbClr val="595959"/>
                </a:solidFill>
                <a:latin typeface="微软雅黑" panose="020B0503020204020204" pitchFamily="34" charset="-122"/>
                <a:ea typeface="微软雅黑" panose="020B0503020204020204" pitchFamily="34" charset="-122"/>
                <a:cs typeface="+mn-ea"/>
              </a:rPr>
              <a:t>void</a:t>
            </a:r>
            <a:r>
              <a:rPr lang="zh-CN" altLang="zh-CN" sz="2400" b="1" dirty="0">
                <a:solidFill>
                  <a:srgbClr val="595959"/>
                </a:solidFill>
                <a:latin typeface="微软雅黑" panose="020B0503020204020204" pitchFamily="34" charset="-122"/>
                <a:ea typeface="微软雅黑" panose="020B0503020204020204" pitchFamily="34" charset="-122"/>
                <a:cs typeface="+mn-ea"/>
              </a:rPr>
              <a:t>类型的页面跳转 </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2" name="图片 1"/>
          <p:cNvPicPr>
            <a:picLocks noChangeAspect="1"/>
          </p:cNvPicPr>
          <p:nvPr/>
        </p:nvPicPr>
        <p:blipFill>
          <a:blip r:embed="rId2"/>
          <a:stretch>
            <a:fillRect/>
          </a:stretch>
        </p:blipFill>
        <p:spPr>
          <a:xfrm>
            <a:off x="1407160" y="3099435"/>
            <a:ext cx="9378150" cy="1440000"/>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TextBox 48"/>
          <p:cNvSpPr txBox="1"/>
          <p:nvPr/>
        </p:nvSpPr>
        <p:spPr>
          <a:xfrm>
            <a:off x="3970634" y="3013559"/>
            <a:ext cx="6990735" cy="830997"/>
          </a:xfrm>
          <a:prstGeom prst="rect">
            <a:avLst/>
          </a:prstGeom>
          <a:noFill/>
        </p:spPr>
        <p:txBody>
          <a:bodyPr wrap="square" lIns="91443" tIns="45720" rIns="91443" bIns="45720" rtlCol="0">
            <a:spAutoFit/>
          </a:bodyPr>
          <a:lstStyle/>
          <a:p>
            <a:r>
              <a:rPr lang="zh-CN" altLang="en-US" sz="4800" b="1" dirty="0">
                <a:solidFill>
                  <a:srgbClr val="595959"/>
                </a:solidFill>
                <a:latin typeface="微软雅黑" panose="020B0503020204020204" pitchFamily="34" charset="-122"/>
                <a:ea typeface="微软雅黑" panose="020B0503020204020204" pitchFamily="34" charset="-122"/>
                <a:cs typeface="+mn-ea"/>
                <a:sym typeface="+mn-lt"/>
              </a:rPr>
              <a:t>简单数据绑定</a:t>
            </a:r>
            <a:endParaRPr lang="en-GB" altLang="zh-CN" sz="4800" b="1" dirty="0">
              <a:solidFill>
                <a:srgbClr val="595959"/>
              </a:solidFill>
              <a:latin typeface="微软雅黑" panose="020B0503020204020204" pitchFamily="34" charset="-122"/>
              <a:ea typeface="微软雅黑" panose="020B0503020204020204" pitchFamily="34" charset="-122"/>
              <a:cs typeface="+mn-ea"/>
              <a:sym typeface="+mn-lt"/>
            </a:endParaRPr>
          </a:p>
        </p:txBody>
      </p:sp>
      <p:sp>
        <p:nvSpPr>
          <p:cNvPr id="2" name="TextBox 48"/>
          <p:cNvSpPr txBox="1"/>
          <p:nvPr/>
        </p:nvSpPr>
        <p:spPr>
          <a:xfrm>
            <a:off x="1272752" y="2808590"/>
            <a:ext cx="2133388" cy="1107996"/>
          </a:xfrm>
          <a:prstGeom prst="rect">
            <a:avLst/>
          </a:prstGeom>
          <a:noFill/>
        </p:spPr>
        <p:txBody>
          <a:bodyPr wrap="square" lIns="91443" tIns="45720" rIns="91443" bIns="45720" rtlCol="0">
            <a:spAutoFit/>
          </a:bodyPr>
          <a:lstStyle/>
          <a:p>
            <a:r>
              <a:rPr lang="en-US" altLang="zh-CN" sz="6600" b="1" dirty="0">
                <a:solidFill>
                  <a:srgbClr val="FAFAFA"/>
                </a:solidFill>
                <a:latin typeface="微软雅黑" panose="020B0503020204020204" pitchFamily="34" charset="-122"/>
                <a:ea typeface="微软雅黑" panose="020B0503020204020204" pitchFamily="34" charset="-122"/>
                <a:cs typeface="+mn-ea"/>
                <a:sym typeface="+mn-lt"/>
              </a:rPr>
              <a:t>12</a:t>
            </a:r>
            <a:r>
              <a:rPr lang="en-US" altLang="en-GB" sz="6600" b="1" dirty="0">
                <a:solidFill>
                  <a:srgbClr val="FAFAFA"/>
                </a:solidFill>
                <a:latin typeface="微软雅黑" panose="020B0503020204020204" pitchFamily="34" charset="-122"/>
                <a:ea typeface="微软雅黑" panose="020B0503020204020204" pitchFamily="34" charset="-122"/>
                <a:cs typeface="+mn-ea"/>
                <a:sym typeface="+mn-lt"/>
              </a:rPr>
              <a:t>.</a:t>
            </a:r>
            <a:r>
              <a:rPr lang="en-US" altLang="zh-CN" sz="6600" b="1" dirty="0">
                <a:solidFill>
                  <a:srgbClr val="FAFAFA"/>
                </a:solidFill>
                <a:latin typeface="微软雅黑" panose="020B0503020204020204" pitchFamily="34" charset="-122"/>
                <a:ea typeface="微软雅黑" panose="020B0503020204020204" pitchFamily="34" charset="-122"/>
                <a:cs typeface="+mn-ea"/>
                <a:sym typeface="+mn-lt"/>
              </a:rPr>
              <a:t>2</a:t>
            </a:r>
            <a:endParaRPr lang="en-US" altLang="en-GB" sz="6600" b="1" dirty="0">
              <a:solidFill>
                <a:srgbClr val="FAFAFA"/>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1"/>
          <p:cNvSpPr txBox="1"/>
          <p:nvPr>
            <p:custDataLst>
              <p:tags r:id="rId1"/>
            </p:custDataLst>
          </p:nvPr>
        </p:nvSpPr>
        <p:spPr>
          <a:xfrm>
            <a:off x="1442720" y="1075055"/>
            <a:ext cx="9906635" cy="4661535"/>
          </a:xfrm>
          <a:prstGeom prst="rect">
            <a:avLst/>
          </a:prstGeom>
          <a:noFill/>
          <a:ln>
            <a:noFill/>
          </a:ln>
        </p:spPr>
        <p:txBody>
          <a:bodyPr wrap="square" rtlCol="0">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控制台打印</a:t>
            </a:r>
            <a:r>
              <a:rPr lang="zh-CN" altLang="en-US" dirty="0">
                <a:solidFill>
                  <a:srgbClr val="595959"/>
                </a:solidFill>
                <a:latin typeface="微软雅黑" panose="020B0503020204020204" pitchFamily="34" charset="-122"/>
                <a:ea typeface="微软雅黑" panose="020B0503020204020204" pitchFamily="34" charset="-122"/>
                <a:cs typeface="+mn-ea"/>
              </a:rPr>
              <a:t>上</a:t>
            </a:r>
            <a:r>
              <a:rPr lang="zh-CN" altLang="zh-CN" dirty="0">
                <a:solidFill>
                  <a:srgbClr val="595959"/>
                </a:solidFill>
                <a:latin typeface="微软雅黑" panose="020B0503020204020204" pitchFamily="34" charset="-122"/>
                <a:ea typeface="微软雅黑" panose="020B0503020204020204" pitchFamily="34" charset="-122"/>
                <a:cs typeface="+mn-ea"/>
              </a:rPr>
              <a:t>图所示的信息后，浏览器页面进行跳转，跳转的页面如图所示。</a:t>
            </a:r>
            <a:endParaRPr lang="en-US"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由</a:t>
            </a:r>
            <a:r>
              <a:rPr lang="zh-CN" altLang="en-US" dirty="0">
                <a:solidFill>
                  <a:srgbClr val="595959"/>
                </a:solidFill>
                <a:latin typeface="微软雅黑" panose="020B0503020204020204" pitchFamily="34" charset="-122"/>
                <a:ea typeface="微软雅黑" panose="020B0503020204020204" pitchFamily="34" charset="-122"/>
                <a:cs typeface="+mn-ea"/>
              </a:rPr>
              <a:t>上面两个图</a:t>
            </a:r>
            <a:r>
              <a:rPr lang="zh-CN" altLang="zh-CN" dirty="0">
                <a:solidFill>
                  <a:srgbClr val="595959"/>
                </a:solidFill>
                <a:latin typeface="微软雅黑" panose="020B0503020204020204" pitchFamily="34" charset="-122"/>
                <a:ea typeface="微软雅黑" panose="020B0503020204020204" pitchFamily="34" charset="-122"/>
                <a:cs typeface="+mn-ea"/>
              </a:rPr>
              <a:t>的内容可以得出，访问地址后，执行了</a:t>
            </a:r>
            <a:r>
              <a:rPr lang="en-US" altLang="zh-CN" dirty="0" err="1">
                <a:solidFill>
                  <a:srgbClr val="595959"/>
                </a:solidFill>
                <a:latin typeface="微软雅黑" panose="020B0503020204020204" pitchFamily="34" charset="-122"/>
                <a:ea typeface="微软雅黑" panose="020B0503020204020204" pitchFamily="34" charset="-122"/>
                <a:cs typeface="+mn-ea"/>
              </a:rPr>
              <a:t>showPageByVoid</a:t>
            </a:r>
            <a:r>
              <a:rPr lang="en-US" altLang="zh-CN"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方法，并且在方式执行后成功跳转到</a:t>
            </a:r>
            <a:r>
              <a:rPr lang="en-US" altLang="zh-CN" dirty="0">
                <a:solidFill>
                  <a:srgbClr val="595959"/>
                </a:solidFill>
                <a:latin typeface="微软雅黑" panose="020B0503020204020204" pitchFamily="34" charset="-122"/>
                <a:ea typeface="微软雅黑" panose="020B0503020204020204" pitchFamily="34" charset="-122"/>
                <a:cs typeface="+mn-ea"/>
              </a:rPr>
              <a:t>WEB-INF</a:t>
            </a:r>
            <a:r>
              <a:rPr lang="zh-CN" altLang="zh-CN" dirty="0">
                <a:solidFill>
                  <a:srgbClr val="595959"/>
                </a:solidFill>
                <a:latin typeface="微软雅黑" panose="020B0503020204020204" pitchFamily="34" charset="-122"/>
                <a:ea typeface="微软雅黑" panose="020B0503020204020204" pitchFamily="34" charset="-122"/>
                <a:cs typeface="+mn-ea"/>
              </a:rPr>
              <a:t>文件夹下的</a:t>
            </a:r>
            <a:r>
              <a:rPr lang="en-US" altLang="zh-CN" dirty="0" err="1">
                <a:solidFill>
                  <a:srgbClr val="595959"/>
                </a:solidFill>
                <a:latin typeface="微软雅黑" panose="020B0503020204020204" pitchFamily="34" charset="-122"/>
                <a:ea typeface="微软雅黑" panose="020B0503020204020204" pitchFamily="34" charset="-122"/>
                <a:cs typeface="+mn-ea"/>
              </a:rPr>
              <a:t>register.jsp</a:t>
            </a:r>
            <a:r>
              <a:rPr lang="zh-CN" altLang="zh-CN" dirty="0">
                <a:solidFill>
                  <a:srgbClr val="595959"/>
                </a:solidFill>
                <a:latin typeface="微软雅黑" panose="020B0503020204020204" pitchFamily="34" charset="-122"/>
                <a:ea typeface="微软雅黑" panose="020B0503020204020204" pitchFamily="34" charset="-122"/>
                <a:cs typeface="+mn-ea"/>
              </a:rPr>
              <a:t>页面。页面虽然跳转了，但是浏览器地址栏没有变化，原因是</a:t>
            </a:r>
            <a:r>
              <a:rPr lang="en-US" altLang="zh-CN" dirty="0">
                <a:solidFill>
                  <a:srgbClr val="595959"/>
                </a:solidFill>
                <a:latin typeface="微软雅黑" panose="020B0503020204020204" pitchFamily="34" charset="-122"/>
                <a:ea typeface="微软雅黑" panose="020B0503020204020204" pitchFamily="34" charset="-122"/>
                <a:cs typeface="+mn-ea"/>
              </a:rPr>
              <a:t>Spring MVC</a:t>
            </a:r>
            <a:r>
              <a:rPr lang="zh-CN" altLang="zh-CN" dirty="0">
                <a:solidFill>
                  <a:srgbClr val="595959"/>
                </a:solidFill>
                <a:latin typeface="微软雅黑" panose="020B0503020204020204" pitchFamily="34" charset="-122"/>
                <a:ea typeface="微软雅黑" panose="020B0503020204020204" pitchFamily="34" charset="-122"/>
                <a:cs typeface="+mn-ea"/>
              </a:rPr>
              <a:t>对请求默认按转发的方式进行响应</a:t>
            </a:r>
            <a:r>
              <a:rPr lang="zh-CN" altLang="en-US" dirty="0">
                <a:solidFill>
                  <a:srgbClr val="595959"/>
                </a:solidFill>
                <a:latin typeface="微软雅黑" panose="020B0503020204020204" pitchFamily="34" charset="-122"/>
                <a:ea typeface="微软雅黑" panose="020B0503020204020204" pitchFamily="34" charset="-122"/>
                <a:cs typeface="+mn-ea"/>
              </a:rPr>
              <a:t>。</a:t>
            </a:r>
            <a:endParaRPr lang="zh-CN" altLang="zh-CN"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9" y="266933"/>
            <a:ext cx="5850727"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12.4.1  </a:t>
            </a:r>
            <a:r>
              <a:rPr lang="zh-CN" altLang="zh-CN" sz="2400" b="1" dirty="0">
                <a:solidFill>
                  <a:srgbClr val="595959"/>
                </a:solidFill>
                <a:latin typeface="微软雅黑" panose="020B0503020204020204" pitchFamily="34" charset="-122"/>
                <a:ea typeface="微软雅黑" panose="020B0503020204020204" pitchFamily="34" charset="-122"/>
                <a:cs typeface="+mn-ea"/>
              </a:rPr>
              <a:t>返回值为</a:t>
            </a:r>
            <a:r>
              <a:rPr lang="en-US" altLang="zh-CN" sz="2400" b="1" dirty="0">
                <a:solidFill>
                  <a:srgbClr val="595959"/>
                </a:solidFill>
                <a:latin typeface="微软雅黑" panose="020B0503020204020204" pitchFamily="34" charset="-122"/>
                <a:ea typeface="微软雅黑" panose="020B0503020204020204" pitchFamily="34" charset="-122"/>
                <a:cs typeface="+mn-ea"/>
              </a:rPr>
              <a:t>void</a:t>
            </a:r>
            <a:r>
              <a:rPr lang="zh-CN" altLang="zh-CN" sz="2400" b="1" dirty="0">
                <a:solidFill>
                  <a:srgbClr val="595959"/>
                </a:solidFill>
                <a:latin typeface="微软雅黑" panose="020B0503020204020204" pitchFamily="34" charset="-122"/>
                <a:ea typeface="微软雅黑" panose="020B0503020204020204" pitchFamily="34" charset="-122"/>
                <a:cs typeface="+mn-ea"/>
              </a:rPr>
              <a:t>类型的页面跳转 </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2" name="图片 1"/>
          <p:cNvPicPr>
            <a:picLocks noChangeAspect="1"/>
          </p:cNvPicPr>
          <p:nvPr/>
        </p:nvPicPr>
        <p:blipFill>
          <a:blip r:embed="rId2"/>
          <a:stretch>
            <a:fillRect/>
          </a:stretch>
        </p:blipFill>
        <p:spPr>
          <a:xfrm>
            <a:off x="3033395" y="2284095"/>
            <a:ext cx="6124575" cy="1695450"/>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p:nvPr/>
        </p:nvSpPr>
        <p:spPr>
          <a:xfrm>
            <a:off x="1143840" y="266933"/>
            <a:ext cx="5696347"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12.4.2  </a:t>
            </a:r>
            <a:r>
              <a:rPr lang="zh-CN" altLang="zh-CN" sz="2400" b="1" dirty="0">
                <a:solidFill>
                  <a:srgbClr val="595959"/>
                </a:solidFill>
                <a:latin typeface="微软雅黑" panose="020B0503020204020204" pitchFamily="34" charset="-122"/>
                <a:ea typeface="微软雅黑" panose="020B0503020204020204" pitchFamily="34" charset="-122"/>
                <a:cs typeface="+mn-ea"/>
              </a:rPr>
              <a:t>返回值为</a:t>
            </a:r>
            <a:r>
              <a:rPr lang="en-US" altLang="zh-CN" sz="2400" b="1" dirty="0">
                <a:solidFill>
                  <a:srgbClr val="595959"/>
                </a:solidFill>
                <a:latin typeface="微软雅黑" panose="020B0503020204020204" pitchFamily="34" charset="-122"/>
                <a:ea typeface="微软雅黑" panose="020B0503020204020204" pitchFamily="34" charset="-122"/>
                <a:cs typeface="+mn-ea"/>
              </a:rPr>
              <a:t>String</a:t>
            </a:r>
            <a:r>
              <a:rPr lang="zh-CN" altLang="zh-CN" sz="2400" b="1" dirty="0">
                <a:solidFill>
                  <a:srgbClr val="595959"/>
                </a:solidFill>
                <a:latin typeface="微软雅黑" panose="020B0503020204020204" pitchFamily="34" charset="-122"/>
                <a:ea typeface="微软雅黑" panose="020B0503020204020204" pitchFamily="34" charset="-122"/>
                <a:cs typeface="+mn-ea"/>
              </a:rPr>
              <a:t>类型的页面跳转 </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pic>
        <p:nvPicPr>
          <p:cNvPr id="6" name="图片 5"/>
          <p:cNvPicPr>
            <a:picLocks noChangeAspect="1"/>
          </p:cNvPicPr>
          <p:nvPr/>
        </p:nvPicPr>
        <p:blipFill>
          <a:blip r:embed="rId1"/>
          <a:stretch>
            <a:fillRect/>
          </a:stretch>
        </p:blipFill>
        <p:spPr>
          <a:xfrm>
            <a:off x="945003" y="2215002"/>
            <a:ext cx="2798174" cy="3897363"/>
          </a:xfrm>
          <a:prstGeom prst="rect">
            <a:avLst/>
          </a:prstGeom>
        </p:spPr>
      </p:pic>
      <p:sp>
        <p:nvSpPr>
          <p:cNvPr id="7" name="TextBox 35"/>
          <p:cNvSpPr txBox="1">
            <a:spLocks noChangeArrowheads="1"/>
          </p:cNvSpPr>
          <p:nvPr/>
        </p:nvSpPr>
        <p:spPr bwMode="auto">
          <a:xfrm>
            <a:off x="3247813" y="1637921"/>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8" name="椭圆形标注 7"/>
          <p:cNvSpPr/>
          <p:nvPr/>
        </p:nvSpPr>
        <p:spPr>
          <a:xfrm>
            <a:off x="2969011" y="1559834"/>
            <a:ext cx="2071640" cy="1493174"/>
          </a:xfrm>
          <a:prstGeom prst="wedgeEllipseCallout">
            <a:avLst/>
          </a:prstGeom>
          <a:solidFill>
            <a:schemeClr val="bg1">
              <a:lumMod val="85000"/>
            </a:schemeClr>
          </a:solidFill>
          <a:ln>
            <a:solidFill>
              <a:srgbClr val="000000">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t> </a:t>
            </a:r>
            <a:endParaRPr lang="en-US" altLang="zh-CN"/>
          </a:p>
        </p:txBody>
      </p:sp>
      <p:sp>
        <p:nvSpPr>
          <p:cNvPr id="9" name="TextBox 35"/>
          <p:cNvSpPr txBox="1">
            <a:spLocks noChangeArrowheads="1"/>
          </p:cNvSpPr>
          <p:nvPr/>
        </p:nvSpPr>
        <p:spPr bwMode="auto">
          <a:xfrm>
            <a:off x="3215305" y="1697255"/>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10" name="TextBox 35"/>
          <p:cNvSpPr txBox="1">
            <a:spLocks noChangeArrowheads="1"/>
          </p:cNvSpPr>
          <p:nvPr/>
        </p:nvSpPr>
        <p:spPr bwMode="auto">
          <a:xfrm>
            <a:off x="5816722" y="2712938"/>
            <a:ext cx="5430275" cy="1505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掌握</a:t>
            </a:r>
            <a:r>
              <a:rPr lang="zh-CN" altLang="zh-CN" sz="2000" dirty="0">
                <a:solidFill>
                  <a:srgbClr val="1369B2"/>
                </a:solidFill>
                <a:latin typeface="微软雅黑" panose="020B0503020204020204" pitchFamily="34" charset="-122"/>
                <a:ea typeface="微软雅黑" panose="020B0503020204020204" pitchFamily="34" charset="-122"/>
              </a:rPr>
              <a:t>返回值为</a:t>
            </a:r>
            <a:r>
              <a:rPr lang="en-US" altLang="zh-CN" sz="2000" dirty="0">
                <a:solidFill>
                  <a:srgbClr val="1369B2"/>
                </a:solidFill>
                <a:latin typeface="微软雅黑" panose="020B0503020204020204" pitchFamily="34" charset="-122"/>
                <a:ea typeface="微软雅黑" panose="020B0503020204020204" pitchFamily="34" charset="-122"/>
              </a:rPr>
              <a:t>String</a:t>
            </a:r>
            <a:r>
              <a:rPr lang="zh-CN" altLang="zh-CN" sz="2000" dirty="0">
                <a:solidFill>
                  <a:srgbClr val="1369B2"/>
                </a:solidFill>
                <a:latin typeface="微软雅黑" panose="020B0503020204020204" pitchFamily="34" charset="-122"/>
                <a:ea typeface="微软雅黑" panose="020B0503020204020204" pitchFamily="34" charset="-122"/>
              </a:rPr>
              <a:t>类型的页面跳转</a:t>
            </a:r>
            <a:r>
              <a:rPr lang="en-US" altLang="zh-CN" sz="2000" dirty="0">
                <a:solidFill>
                  <a:srgbClr val="1369B2"/>
                </a:solidFill>
                <a:latin typeface="微软雅黑" panose="020B0503020204020204" pitchFamily="34" charset="-122"/>
                <a:ea typeface="微软雅黑" panose="020B0503020204020204" pitchFamily="34" charset="-122"/>
              </a:rPr>
              <a:t>-</a:t>
            </a:r>
            <a:r>
              <a:rPr lang="zh-CN" altLang="en-US" sz="2000" dirty="0">
                <a:solidFill>
                  <a:srgbClr val="1369B2"/>
                </a:solidFill>
                <a:latin typeface="微软雅黑" panose="020B0503020204020204" pitchFamily="34" charset="-122"/>
                <a:ea typeface="微软雅黑" panose="020B0503020204020204" pitchFamily="34" charset="-122"/>
              </a:rPr>
              <a:t>不携带数据</a:t>
            </a:r>
            <a:r>
              <a:rPr lang="zh-CN" altLang="en-US" sz="2000" dirty="0">
                <a:solidFill>
                  <a:srgbClr val="595959"/>
                </a:solidFill>
                <a:latin typeface="微软雅黑" panose="020B0503020204020204" pitchFamily="34" charset="-122"/>
                <a:ea typeface="微软雅黑" panose="020B0503020204020204" pitchFamily="34" charset="-122"/>
              </a:rPr>
              <a:t>，能够在程序中使用</a:t>
            </a:r>
            <a:r>
              <a:rPr lang="en-US" altLang="zh-CN" sz="2000" dirty="0">
                <a:solidFill>
                  <a:srgbClr val="595959"/>
                </a:solidFill>
                <a:latin typeface="微软雅黑" panose="020B0503020204020204" pitchFamily="34" charset="-122"/>
                <a:ea typeface="微软雅黑" panose="020B0503020204020204" pitchFamily="34" charset="-122"/>
              </a:rPr>
              <a:t>String</a:t>
            </a:r>
            <a:r>
              <a:rPr lang="zh-CN" altLang="en-US" sz="2000" dirty="0">
                <a:solidFill>
                  <a:srgbClr val="595959"/>
                </a:solidFill>
                <a:latin typeface="微软雅黑" panose="020B0503020204020204" pitchFamily="34" charset="-122"/>
                <a:ea typeface="微软雅黑" panose="020B0503020204020204" pitchFamily="34" charset="-122"/>
              </a:rPr>
              <a:t>返回值类型进行页面跳转</a:t>
            </a:r>
            <a:endParaRPr lang="zh-CN" altLang="en-US" sz="2000" dirty="0">
              <a:solidFill>
                <a:srgbClr val="595959"/>
              </a:solidFill>
              <a:latin typeface="微软雅黑" panose="020B0503020204020204" pitchFamily="34" charset="-122"/>
              <a:ea typeface="微软雅黑" panose="020B0503020204020204" pitchFamily="34" charset="-122"/>
            </a:endParaRPr>
          </a:p>
        </p:txBody>
      </p:sp>
      <p:grpSp>
        <p:nvGrpSpPr>
          <p:cNvPr id="11" name="组合 10"/>
          <p:cNvGrpSpPr/>
          <p:nvPr/>
        </p:nvGrpSpPr>
        <p:grpSpPr>
          <a:xfrm>
            <a:off x="5380420" y="2819382"/>
            <a:ext cx="405183" cy="405036"/>
            <a:chOff x="8881" y="4685"/>
            <a:chExt cx="638" cy="638"/>
          </a:xfrm>
        </p:grpSpPr>
        <p:sp>
          <p:nvSpPr>
            <p:cNvPr id="12" name="椭圆 11"/>
            <p:cNvSpPr/>
            <p:nvPr/>
          </p:nvSpPr>
          <p:spPr>
            <a:xfrm>
              <a:off x="8881" y="4685"/>
              <a:ext cx="638" cy="638"/>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8946" y="4750"/>
              <a:ext cx="508" cy="508"/>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2510720"/>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2646428"/>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01</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2430486"/>
            <a:ext cx="8485746" cy="922020"/>
          </a:xfrm>
          <a:prstGeom prst="rect">
            <a:avLst/>
          </a:prstGeom>
          <a:noFill/>
          <a:ln>
            <a:noFill/>
          </a:ln>
        </p:spPr>
        <p:txBody>
          <a:bodyPr wrap="square" rtlCol="0">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修改文件</a:t>
            </a:r>
            <a:r>
              <a:rPr lang="en-US" altLang="zh-CN" dirty="0" err="1">
                <a:solidFill>
                  <a:srgbClr val="595959"/>
                </a:solidFill>
                <a:latin typeface="微软雅黑" panose="020B0503020204020204" pitchFamily="34" charset="-122"/>
                <a:ea typeface="微软雅黑" panose="020B0503020204020204" pitchFamily="34" charset="-122"/>
                <a:cs typeface="+mn-ea"/>
              </a:rPr>
              <a:t>PageController.java</a:t>
            </a:r>
            <a:r>
              <a:rPr lang="zh-CN" altLang="zh-CN" dirty="0">
                <a:solidFill>
                  <a:srgbClr val="595959"/>
                </a:solidFill>
                <a:latin typeface="微软雅黑" panose="020B0503020204020204" pitchFamily="34" charset="-122"/>
                <a:ea typeface="微软雅黑" panose="020B0503020204020204" pitchFamily="34" charset="-122"/>
                <a:cs typeface="+mn-ea"/>
              </a:rPr>
              <a:t>，新增</a:t>
            </a:r>
            <a:r>
              <a:rPr lang="en-US" altLang="zh-CN" dirty="0" err="1">
                <a:solidFill>
                  <a:srgbClr val="595959"/>
                </a:solidFill>
                <a:latin typeface="微软雅黑" panose="020B0503020204020204" pitchFamily="34" charset="-122"/>
                <a:ea typeface="微软雅黑" panose="020B0503020204020204" pitchFamily="34" charset="-122"/>
                <a:cs typeface="+mn-ea"/>
              </a:rPr>
              <a:t>showPageByString</a:t>
            </a:r>
            <a:r>
              <a:rPr lang="en-US" altLang="zh-CN"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方法，用于测试返回值为</a:t>
            </a:r>
            <a:r>
              <a:rPr lang="en-US" altLang="zh-CN" dirty="0">
                <a:solidFill>
                  <a:srgbClr val="595959"/>
                </a:solidFill>
                <a:latin typeface="微软雅黑" panose="020B0503020204020204" pitchFamily="34" charset="-122"/>
                <a:ea typeface="微软雅黑" panose="020B0503020204020204" pitchFamily="34" charset="-122"/>
                <a:cs typeface="+mn-ea"/>
              </a:rPr>
              <a:t>String</a:t>
            </a:r>
            <a:r>
              <a:rPr lang="zh-CN" altLang="zh-CN" dirty="0">
                <a:solidFill>
                  <a:srgbClr val="595959"/>
                </a:solidFill>
                <a:latin typeface="微软雅黑" panose="020B0503020204020204" pitchFamily="34" charset="-122"/>
                <a:ea typeface="微软雅黑" panose="020B0503020204020204" pitchFamily="34" charset="-122"/>
                <a:cs typeface="+mn-ea"/>
              </a:rPr>
              <a:t>类型的页面跳转，</a:t>
            </a:r>
            <a:r>
              <a:rPr lang="en-US" altLang="zh-CN" dirty="0" err="1">
                <a:solidFill>
                  <a:srgbClr val="595959"/>
                </a:solidFill>
                <a:latin typeface="微软雅黑" panose="020B0503020204020204" pitchFamily="34" charset="-122"/>
                <a:ea typeface="微软雅黑" panose="020B0503020204020204" pitchFamily="34" charset="-122"/>
                <a:cs typeface="+mn-ea"/>
              </a:rPr>
              <a:t>showPageByString</a:t>
            </a:r>
            <a:r>
              <a:rPr lang="en-US" altLang="zh-CN"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方法的实现代码如下所示</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 </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pic>
        <p:nvPicPr>
          <p:cNvPr id="12" name="图片 11"/>
          <p:cNvPicPr>
            <a:picLocks noChangeAspect="1"/>
          </p:cNvPicPr>
          <p:nvPr/>
        </p:nvPicPr>
        <p:blipFill>
          <a:blip r:embed="rId2"/>
          <a:stretch>
            <a:fillRect/>
          </a:stretch>
        </p:blipFill>
        <p:spPr>
          <a:xfrm>
            <a:off x="2486203" y="3871351"/>
            <a:ext cx="7332167" cy="2410696"/>
          </a:xfrm>
          <a:prstGeom prst="rect">
            <a:avLst/>
          </a:prstGeom>
        </p:spPr>
      </p:pic>
      <p:sp>
        <p:nvSpPr>
          <p:cNvPr id="4" name="矩形 3"/>
          <p:cNvSpPr/>
          <p:nvPr/>
        </p:nvSpPr>
        <p:spPr>
          <a:xfrm>
            <a:off x="2795019" y="3925364"/>
            <a:ext cx="6876488" cy="2264787"/>
          </a:xfrm>
          <a:prstGeom prst="rect">
            <a:avLst/>
          </a:prstGeom>
        </p:spPr>
        <p:txBody>
          <a:bodyPr wrap="square">
            <a:spAutoFit/>
          </a:bodyPr>
          <a:lstStyle/>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@Controller</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public class </a:t>
            </a:r>
            <a:r>
              <a:rPr lang="en-US" altLang="zh-CN" sz="1600" dirty="0" err="1">
                <a:solidFill>
                  <a:srgbClr val="595959"/>
                </a:solidFill>
                <a:latin typeface="微软雅黑" panose="020B0503020204020204" pitchFamily="34" charset="-122"/>
                <a:ea typeface="微软雅黑" panose="020B0503020204020204" pitchFamily="34" charset="-122"/>
                <a:cs typeface="+mn-ea"/>
              </a:rPr>
              <a:t>PageController</a:t>
            </a:r>
            <a:r>
              <a:rPr lang="en-US"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RequestMapping</a:t>
            </a:r>
            <a:r>
              <a:rPr lang="en-US" altLang="zh-CN" sz="1600" dirty="0">
                <a:solidFill>
                  <a:srgbClr val="595959"/>
                </a:solidFill>
                <a:latin typeface="微软雅黑" panose="020B0503020204020204" pitchFamily="34" charset="-122"/>
                <a:ea typeface="微软雅黑" panose="020B0503020204020204" pitchFamily="34" charset="-122"/>
                <a:cs typeface="+mn-ea"/>
              </a:rPr>
              <a:t>("/register")</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public void </a:t>
            </a:r>
            <a:r>
              <a:rPr lang="en-US" altLang="zh-CN" sz="1600" dirty="0" err="1">
                <a:solidFill>
                  <a:srgbClr val="595959"/>
                </a:solidFill>
                <a:latin typeface="微软雅黑" panose="020B0503020204020204" pitchFamily="34" charset="-122"/>
                <a:ea typeface="微软雅黑" panose="020B0503020204020204" pitchFamily="34" charset="-122"/>
                <a:cs typeface="+mn-ea"/>
              </a:rPr>
              <a:t>showPageByVoid</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System.out.println</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showPageByVoid</a:t>
            </a:r>
            <a:r>
              <a:rPr lang="en-US" altLang="zh-CN" sz="1600" dirty="0">
                <a:solidFill>
                  <a:srgbClr val="595959"/>
                </a:solidFill>
                <a:latin typeface="微软雅黑" panose="020B0503020204020204" pitchFamily="34" charset="-122"/>
                <a:ea typeface="微软雅黑" panose="020B0503020204020204" pitchFamily="34" charset="-122"/>
                <a:cs typeface="+mn-ea"/>
              </a:rPr>
              <a:t> running");}</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9" y="266933"/>
            <a:ext cx="5684473"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12.4.2  </a:t>
            </a:r>
            <a:r>
              <a:rPr lang="zh-CN" altLang="zh-CN" sz="2400" b="1" dirty="0">
                <a:solidFill>
                  <a:srgbClr val="595959"/>
                </a:solidFill>
                <a:latin typeface="微软雅黑" panose="020B0503020204020204" pitchFamily="34" charset="-122"/>
                <a:ea typeface="微软雅黑" panose="020B0503020204020204" pitchFamily="34" charset="-122"/>
                <a:cs typeface="+mn-ea"/>
              </a:rPr>
              <a:t>返回值为</a:t>
            </a:r>
            <a:r>
              <a:rPr lang="en-US" altLang="zh-CN" sz="2400" b="1" dirty="0">
                <a:solidFill>
                  <a:srgbClr val="595959"/>
                </a:solidFill>
                <a:latin typeface="微软雅黑" panose="020B0503020204020204" pitchFamily="34" charset="-122"/>
                <a:ea typeface="微软雅黑" panose="020B0503020204020204" pitchFamily="34" charset="-122"/>
                <a:cs typeface="+mn-ea"/>
              </a:rPr>
              <a:t>String</a:t>
            </a:r>
            <a:r>
              <a:rPr lang="zh-CN" altLang="zh-CN" sz="2400" b="1" dirty="0">
                <a:solidFill>
                  <a:srgbClr val="595959"/>
                </a:solidFill>
                <a:latin typeface="微软雅黑" panose="020B0503020204020204" pitchFamily="34" charset="-122"/>
                <a:ea typeface="微软雅黑" panose="020B0503020204020204" pitchFamily="34" charset="-122"/>
                <a:cs typeface="+mn-ea"/>
              </a:rPr>
              <a:t>类型的页面跳转 </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Chevron 3"/>
          <p:cNvSpPr/>
          <p:nvPr>
            <p:custDataLst>
              <p:tags r:id="rId3"/>
            </p:custDataLst>
          </p:nvPr>
        </p:nvSpPr>
        <p:spPr>
          <a:xfrm>
            <a:off x="892519" y="1091196"/>
            <a:ext cx="1971053"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4" name="文本框 1"/>
          <p:cNvSpPr txBox="1"/>
          <p:nvPr/>
        </p:nvSpPr>
        <p:spPr>
          <a:xfrm>
            <a:off x="1172537" y="1217734"/>
            <a:ext cx="1467068" cy="400110"/>
          </a:xfrm>
          <a:prstGeom prst="rect">
            <a:avLst/>
          </a:prstGeom>
          <a:noFill/>
        </p:spPr>
        <p:txBody>
          <a:bodyPr wrap="none" rtlCol="0">
            <a:spAutoFit/>
          </a:bodyPr>
          <a:lstStyle/>
          <a:p>
            <a:r>
              <a:rPr lang="zh-CN" altLang="en-US" sz="2000" dirty="0">
                <a:solidFill>
                  <a:srgbClr val="1369B2"/>
                </a:solidFill>
                <a:latin typeface="微软雅黑" panose="020B0503020204020204" pitchFamily="34" charset="-122"/>
                <a:ea typeface="微软雅黑" panose="020B0503020204020204" pitchFamily="34" charset="-122"/>
              </a:rPr>
              <a:t>不携带数据</a:t>
            </a:r>
            <a:endParaRPr lang="zh-CN" altLang="zh-CN" sz="2000" dirty="0">
              <a:solidFill>
                <a:srgbClr val="1369B2"/>
              </a:solidFill>
              <a:latin typeface="微软雅黑" panose="020B0503020204020204" pitchFamily="34" charset="-122"/>
              <a:ea typeface="微软雅黑" panose="020B0503020204020204" pitchFamily="34" charset="-122"/>
            </a:endParaRPr>
          </a:p>
        </p:txBody>
      </p:sp>
      <p:sp>
        <p:nvSpPr>
          <p:cNvPr id="2" name="1"/>
          <p:cNvSpPr txBox="1"/>
          <p:nvPr>
            <p:custDataLst>
              <p:tags r:id="rId4"/>
            </p:custDataLst>
          </p:nvPr>
        </p:nvSpPr>
        <p:spPr>
          <a:xfrm>
            <a:off x="2863572" y="989671"/>
            <a:ext cx="8485746" cy="922020"/>
          </a:xfrm>
          <a:prstGeom prst="rect">
            <a:avLst/>
          </a:prstGeom>
          <a:noFill/>
          <a:ln>
            <a:noFill/>
          </a:ln>
        </p:spPr>
        <p:txBody>
          <a:bodyPr wrap="square" rtlCol="0">
            <a:spAutoFit/>
          </a:bodyPr>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接下来通过一个案例演示返回值为</a:t>
            </a:r>
            <a:r>
              <a:rPr lang="en-US" altLang="zh-CN" dirty="0">
                <a:solidFill>
                  <a:srgbClr val="595959"/>
                </a:solidFill>
                <a:latin typeface="微软雅黑" panose="020B0503020204020204" pitchFamily="34" charset="-122"/>
                <a:ea typeface="微软雅黑" panose="020B0503020204020204" pitchFamily="34" charset="-122"/>
                <a:cs typeface="+mn-ea"/>
              </a:rPr>
              <a:t>String</a:t>
            </a:r>
            <a:r>
              <a:rPr lang="zh-CN" altLang="zh-CN" dirty="0">
                <a:solidFill>
                  <a:srgbClr val="595959"/>
                </a:solidFill>
                <a:latin typeface="微软雅黑" panose="020B0503020204020204" pitchFamily="34" charset="-122"/>
                <a:ea typeface="微软雅黑" panose="020B0503020204020204" pitchFamily="34" charset="-122"/>
                <a:cs typeface="+mn-ea"/>
              </a:rPr>
              <a:t>类型时，不携带数据的页面跳转，案例具体实现步骤如下</a:t>
            </a:r>
            <a:r>
              <a:rPr lang="zh-CN" altLang="en-US" dirty="0">
                <a:solidFill>
                  <a:srgbClr val="595959"/>
                </a:solidFill>
                <a:latin typeface="微软雅黑" panose="020B0503020204020204" pitchFamily="34" charset="-122"/>
                <a:ea typeface="微软雅黑" panose="020B0503020204020204" pitchFamily="34" charset="-122"/>
                <a:cs typeface="+mn-ea"/>
              </a:rPr>
              <a:t>。</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02</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1337945"/>
          </a:xfrm>
          <a:prstGeom prst="rect">
            <a:avLst/>
          </a:prstGeom>
          <a:noFill/>
          <a:ln>
            <a:noFill/>
          </a:ln>
        </p:spPr>
        <p:txBody>
          <a:bodyPr wrap="square" rtlCol="0">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启动</a:t>
            </a:r>
            <a:r>
              <a:rPr lang="en-US" altLang="zh-CN" dirty="0">
                <a:solidFill>
                  <a:srgbClr val="595959"/>
                </a:solidFill>
                <a:latin typeface="微软雅黑" panose="020B0503020204020204" pitchFamily="34" charset="-122"/>
                <a:ea typeface="微软雅黑" panose="020B0503020204020204" pitchFamily="34" charset="-122"/>
                <a:cs typeface="+mn-ea"/>
              </a:rPr>
              <a:t>chapter12</a:t>
            </a:r>
            <a:r>
              <a:rPr lang="zh-CN" altLang="zh-CN" dirty="0">
                <a:solidFill>
                  <a:srgbClr val="595959"/>
                </a:solidFill>
                <a:latin typeface="微软雅黑" panose="020B0503020204020204" pitchFamily="34" charset="-122"/>
                <a:ea typeface="微软雅黑" panose="020B0503020204020204" pitchFamily="34" charset="-122"/>
                <a:cs typeface="+mn-ea"/>
              </a:rPr>
              <a:t>项目，在浏览器中访问地址</a:t>
            </a:r>
            <a:r>
              <a:rPr lang="en-US" altLang="zh-CN" dirty="0">
                <a:solidFill>
                  <a:srgbClr val="595959"/>
                </a:solidFill>
                <a:latin typeface="微软雅黑" panose="020B0503020204020204" pitchFamily="34" charset="-122"/>
                <a:ea typeface="微软雅黑" panose="020B0503020204020204" pitchFamily="34" charset="-122"/>
                <a:cs typeface="+mn-ea"/>
              </a:rPr>
              <a:t>http://localhost:8080/chapter12/</a:t>
            </a:r>
            <a:r>
              <a:rPr lang="en-US" altLang="zh-CN" dirty="0" err="1">
                <a:solidFill>
                  <a:srgbClr val="595959"/>
                </a:solidFill>
                <a:latin typeface="微软雅黑" panose="020B0503020204020204" pitchFamily="34" charset="-122"/>
                <a:ea typeface="微软雅黑" panose="020B0503020204020204" pitchFamily="34" charset="-122"/>
                <a:cs typeface="+mn-ea"/>
              </a:rPr>
              <a:t>showPageByString</a:t>
            </a:r>
            <a:r>
              <a:rPr lang="zh-CN" altLang="zh-CN" dirty="0">
                <a:solidFill>
                  <a:srgbClr val="595959"/>
                </a:solidFill>
                <a:latin typeface="微软雅黑" panose="020B0503020204020204" pitchFamily="34" charset="-122"/>
                <a:ea typeface="微软雅黑" panose="020B0503020204020204" pitchFamily="34" charset="-122"/>
                <a:cs typeface="+mn-ea"/>
              </a:rPr>
              <a:t>。访问后，控制台打印信息如图所示</a:t>
            </a:r>
            <a:r>
              <a:rPr lang="zh-CN" altLang="en-US" dirty="0">
                <a:solidFill>
                  <a:srgbClr val="595959"/>
                </a:solidFill>
                <a:latin typeface="微软雅黑" panose="020B0503020204020204" pitchFamily="34" charset="-122"/>
                <a:ea typeface="微软雅黑" panose="020B0503020204020204" pitchFamily="34" charset="-122"/>
                <a:cs typeface="+mn-ea"/>
              </a:rPr>
              <a:t>。</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9" y="266933"/>
            <a:ext cx="5791351"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12.4.2  </a:t>
            </a:r>
            <a:r>
              <a:rPr lang="zh-CN" altLang="zh-CN" sz="2400" b="1" dirty="0">
                <a:solidFill>
                  <a:srgbClr val="595959"/>
                </a:solidFill>
                <a:latin typeface="微软雅黑" panose="020B0503020204020204" pitchFamily="34" charset="-122"/>
                <a:ea typeface="微软雅黑" panose="020B0503020204020204" pitchFamily="34" charset="-122"/>
                <a:cs typeface="+mn-ea"/>
              </a:rPr>
              <a:t>返回值为</a:t>
            </a:r>
            <a:r>
              <a:rPr lang="en-US" altLang="zh-CN" sz="2400" b="1" dirty="0">
                <a:solidFill>
                  <a:srgbClr val="595959"/>
                </a:solidFill>
                <a:latin typeface="微软雅黑" panose="020B0503020204020204" pitchFamily="34" charset="-122"/>
                <a:ea typeface="微软雅黑" panose="020B0503020204020204" pitchFamily="34" charset="-122"/>
                <a:cs typeface="+mn-ea"/>
              </a:rPr>
              <a:t>String</a:t>
            </a:r>
            <a:r>
              <a:rPr lang="zh-CN" altLang="zh-CN" sz="2400" b="1" dirty="0">
                <a:solidFill>
                  <a:srgbClr val="595959"/>
                </a:solidFill>
                <a:latin typeface="微软雅黑" panose="020B0503020204020204" pitchFamily="34" charset="-122"/>
                <a:ea typeface="微软雅黑" panose="020B0503020204020204" pitchFamily="34" charset="-122"/>
                <a:cs typeface="+mn-ea"/>
              </a:rPr>
              <a:t>类型的页面跳转 </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2" name="图片 1"/>
          <p:cNvPicPr>
            <a:picLocks noChangeAspect="1"/>
          </p:cNvPicPr>
          <p:nvPr/>
        </p:nvPicPr>
        <p:blipFill>
          <a:blip r:embed="rId2"/>
          <a:stretch>
            <a:fillRect/>
          </a:stretch>
        </p:blipFill>
        <p:spPr>
          <a:xfrm>
            <a:off x="1460500" y="2870835"/>
            <a:ext cx="9270743" cy="1440000"/>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1"/>
          <p:cNvSpPr txBox="1"/>
          <p:nvPr>
            <p:custDataLst>
              <p:tags r:id="rId1"/>
            </p:custDataLst>
          </p:nvPr>
        </p:nvSpPr>
        <p:spPr>
          <a:xfrm>
            <a:off x="1388110" y="979805"/>
            <a:ext cx="9961245" cy="5077460"/>
          </a:xfrm>
          <a:prstGeom prst="rect">
            <a:avLst/>
          </a:prstGeom>
          <a:noFill/>
          <a:ln>
            <a:noFill/>
          </a:ln>
        </p:spPr>
        <p:txBody>
          <a:bodyPr wrap="square" rtlCol="0">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控制台打印</a:t>
            </a:r>
            <a:r>
              <a:rPr lang="zh-CN" altLang="en-US" dirty="0">
                <a:solidFill>
                  <a:srgbClr val="595959"/>
                </a:solidFill>
                <a:latin typeface="微软雅黑" panose="020B0503020204020204" pitchFamily="34" charset="-122"/>
                <a:ea typeface="微软雅黑" panose="020B0503020204020204" pitchFamily="34" charset="-122"/>
                <a:cs typeface="+mn-ea"/>
              </a:rPr>
              <a:t>上</a:t>
            </a:r>
            <a:r>
              <a:rPr lang="zh-CN" altLang="zh-CN" dirty="0">
                <a:solidFill>
                  <a:srgbClr val="595959"/>
                </a:solidFill>
                <a:latin typeface="微软雅黑" panose="020B0503020204020204" pitchFamily="34" charset="-122"/>
                <a:ea typeface="微软雅黑" panose="020B0503020204020204" pitchFamily="34" charset="-122"/>
                <a:cs typeface="+mn-ea"/>
              </a:rPr>
              <a:t>图所示信息后，浏览器页面进行跳转，跳转的页面如</a:t>
            </a:r>
            <a:r>
              <a:rPr lang="zh-CN" altLang="en-US" dirty="0">
                <a:solidFill>
                  <a:srgbClr val="595959"/>
                </a:solidFill>
                <a:latin typeface="微软雅黑" panose="020B0503020204020204" pitchFamily="34" charset="-122"/>
                <a:ea typeface="微软雅黑" panose="020B0503020204020204" pitchFamily="34" charset="-122"/>
                <a:cs typeface="+mn-ea"/>
              </a:rPr>
              <a:t>下</a:t>
            </a:r>
            <a:r>
              <a:rPr lang="zh-CN" altLang="zh-CN" dirty="0">
                <a:solidFill>
                  <a:srgbClr val="595959"/>
                </a:solidFill>
                <a:latin typeface="微软雅黑" panose="020B0503020204020204" pitchFamily="34" charset="-122"/>
                <a:ea typeface="微软雅黑" panose="020B0503020204020204" pitchFamily="34" charset="-122"/>
                <a:cs typeface="+mn-ea"/>
              </a:rPr>
              <a:t>图所示</a:t>
            </a:r>
            <a:r>
              <a:rPr lang="zh-CN" altLang="en-US" dirty="0">
                <a:solidFill>
                  <a:srgbClr val="595959"/>
                </a:solidFill>
                <a:latin typeface="微软雅黑" panose="020B0503020204020204" pitchFamily="34" charset="-122"/>
                <a:ea typeface="微软雅黑" panose="020B0503020204020204" pitchFamily="34" charset="-122"/>
                <a:cs typeface="+mn-ea"/>
              </a:rPr>
              <a:t>。</a:t>
            </a:r>
            <a:endParaRPr lang="en-US"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由</a:t>
            </a:r>
            <a:r>
              <a:rPr lang="zh-CN" altLang="en-US" dirty="0">
                <a:solidFill>
                  <a:srgbClr val="595959"/>
                </a:solidFill>
                <a:latin typeface="微软雅黑" panose="020B0503020204020204" pitchFamily="34" charset="-122"/>
                <a:ea typeface="微软雅黑" panose="020B0503020204020204" pitchFamily="34" charset="-122"/>
                <a:cs typeface="+mn-ea"/>
              </a:rPr>
              <a:t>上面两图</a:t>
            </a:r>
            <a:r>
              <a:rPr lang="zh-CN" altLang="zh-CN" dirty="0">
                <a:solidFill>
                  <a:srgbClr val="595959"/>
                </a:solidFill>
                <a:latin typeface="微软雅黑" panose="020B0503020204020204" pitchFamily="34" charset="-122"/>
                <a:ea typeface="微软雅黑" panose="020B0503020204020204" pitchFamily="34" charset="-122"/>
                <a:cs typeface="+mn-ea"/>
              </a:rPr>
              <a:t>所示的内容可以看出，访问地址后，执行了</a:t>
            </a:r>
            <a:r>
              <a:rPr lang="en-US" altLang="zh-CN" dirty="0" err="1">
                <a:solidFill>
                  <a:srgbClr val="595959"/>
                </a:solidFill>
                <a:latin typeface="微软雅黑" panose="020B0503020204020204" pitchFamily="34" charset="-122"/>
                <a:ea typeface="微软雅黑" panose="020B0503020204020204" pitchFamily="34" charset="-122"/>
                <a:cs typeface="+mn-ea"/>
              </a:rPr>
              <a:t>showPageByString</a:t>
            </a:r>
            <a:r>
              <a:rPr lang="en-US" altLang="zh-CN"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方法，方法执行后成功跳转到</a:t>
            </a:r>
            <a:r>
              <a:rPr lang="en-US" altLang="zh-CN" dirty="0">
                <a:solidFill>
                  <a:srgbClr val="595959"/>
                </a:solidFill>
                <a:latin typeface="微软雅黑" panose="020B0503020204020204" pitchFamily="34" charset="-122"/>
                <a:ea typeface="微软雅黑" panose="020B0503020204020204" pitchFamily="34" charset="-122"/>
                <a:cs typeface="+mn-ea"/>
              </a:rPr>
              <a:t>WEB-INF</a:t>
            </a:r>
            <a:r>
              <a:rPr lang="zh-CN" altLang="zh-CN" dirty="0">
                <a:solidFill>
                  <a:srgbClr val="595959"/>
                </a:solidFill>
                <a:latin typeface="微软雅黑" panose="020B0503020204020204" pitchFamily="34" charset="-122"/>
                <a:ea typeface="微软雅黑" panose="020B0503020204020204" pitchFamily="34" charset="-122"/>
                <a:cs typeface="+mn-ea"/>
              </a:rPr>
              <a:t>文件夹下的</a:t>
            </a:r>
            <a:r>
              <a:rPr lang="en-US" altLang="zh-CN" dirty="0" err="1">
                <a:solidFill>
                  <a:srgbClr val="595959"/>
                </a:solidFill>
                <a:latin typeface="微软雅黑" panose="020B0503020204020204" pitchFamily="34" charset="-122"/>
                <a:ea typeface="微软雅黑" panose="020B0503020204020204" pitchFamily="34" charset="-122"/>
                <a:cs typeface="+mn-ea"/>
              </a:rPr>
              <a:t>register.jsp</a:t>
            </a:r>
            <a:r>
              <a:rPr lang="zh-CN" altLang="zh-CN" dirty="0">
                <a:solidFill>
                  <a:srgbClr val="595959"/>
                </a:solidFill>
                <a:latin typeface="微软雅黑" panose="020B0503020204020204" pitchFamily="34" charset="-122"/>
                <a:ea typeface="微软雅黑" panose="020B0503020204020204" pitchFamily="34" charset="-122"/>
                <a:cs typeface="+mn-ea"/>
              </a:rPr>
              <a:t>页面。如果此时注释掉</a:t>
            </a:r>
            <a:r>
              <a:rPr lang="en-US" altLang="zh-CN" dirty="0">
                <a:solidFill>
                  <a:srgbClr val="595959"/>
                </a:solidFill>
                <a:latin typeface="微软雅黑" panose="020B0503020204020204" pitchFamily="34" charset="-122"/>
                <a:ea typeface="微软雅黑" panose="020B0503020204020204" pitchFamily="34" charset="-122"/>
                <a:cs typeface="+mn-ea"/>
              </a:rPr>
              <a:t>Spring MVC</a:t>
            </a:r>
            <a:r>
              <a:rPr lang="zh-CN" altLang="zh-CN" dirty="0">
                <a:solidFill>
                  <a:srgbClr val="595959"/>
                </a:solidFill>
                <a:latin typeface="微软雅黑" panose="020B0503020204020204" pitchFamily="34" charset="-122"/>
                <a:ea typeface="微软雅黑" panose="020B0503020204020204" pitchFamily="34" charset="-122"/>
                <a:cs typeface="+mn-ea"/>
              </a:rPr>
              <a:t>配置文件</a:t>
            </a:r>
            <a:r>
              <a:rPr lang="en-US" altLang="zh-CN" dirty="0">
                <a:solidFill>
                  <a:srgbClr val="595959"/>
                </a:solidFill>
                <a:latin typeface="微软雅黑" panose="020B0503020204020204" pitchFamily="34" charset="-122"/>
                <a:ea typeface="微软雅黑" panose="020B0503020204020204" pitchFamily="34" charset="-122"/>
                <a:cs typeface="+mn-ea"/>
              </a:rPr>
              <a:t>spring-</a:t>
            </a:r>
            <a:r>
              <a:rPr lang="en-US" altLang="zh-CN" dirty="0" err="1">
                <a:solidFill>
                  <a:srgbClr val="595959"/>
                </a:solidFill>
                <a:latin typeface="微软雅黑" panose="020B0503020204020204" pitchFamily="34" charset="-122"/>
                <a:ea typeface="微软雅黑" panose="020B0503020204020204" pitchFamily="34" charset="-122"/>
                <a:cs typeface="+mn-ea"/>
              </a:rPr>
              <a:t>mvc.xml</a:t>
            </a:r>
            <a:r>
              <a:rPr lang="zh-CN" altLang="zh-CN" dirty="0">
                <a:solidFill>
                  <a:srgbClr val="595959"/>
                </a:solidFill>
                <a:latin typeface="微软雅黑" panose="020B0503020204020204" pitchFamily="34" charset="-122"/>
                <a:ea typeface="微软雅黑" panose="020B0503020204020204" pitchFamily="34" charset="-122"/>
                <a:cs typeface="+mn-ea"/>
              </a:rPr>
              <a:t>中的视图解析器，在浏览器中访问</a:t>
            </a:r>
            <a:r>
              <a:rPr lang="en-US" altLang="zh-CN" dirty="0" err="1">
                <a:solidFill>
                  <a:srgbClr val="595959"/>
                </a:solidFill>
                <a:latin typeface="微软雅黑" panose="020B0503020204020204" pitchFamily="34" charset="-122"/>
                <a:ea typeface="微软雅黑" panose="020B0503020204020204" pitchFamily="34" charset="-122"/>
                <a:cs typeface="+mn-ea"/>
              </a:rPr>
              <a:t>showPageByString</a:t>
            </a:r>
            <a:r>
              <a:rPr lang="en-US" altLang="zh-CN"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方法，请求会转发到映射路径为</a:t>
            </a:r>
            <a:r>
              <a:rPr lang="en-US" altLang="zh-CN" dirty="0">
                <a:solidFill>
                  <a:srgbClr val="595959"/>
                </a:solidFill>
                <a:latin typeface="微软雅黑" panose="020B0503020204020204" pitchFamily="34" charset="-122"/>
                <a:ea typeface="微软雅黑" panose="020B0503020204020204" pitchFamily="34" charset="-122"/>
                <a:cs typeface="+mn-ea"/>
              </a:rPr>
              <a:t>register</a:t>
            </a:r>
            <a:r>
              <a:rPr lang="zh-CN" altLang="zh-CN" dirty="0">
                <a:solidFill>
                  <a:srgbClr val="595959"/>
                </a:solidFill>
                <a:latin typeface="微软雅黑" panose="020B0503020204020204" pitchFamily="34" charset="-122"/>
                <a:ea typeface="微软雅黑" panose="020B0503020204020204" pitchFamily="34" charset="-122"/>
                <a:cs typeface="+mn-ea"/>
              </a:rPr>
              <a:t>对应的</a:t>
            </a:r>
            <a:r>
              <a:rPr lang="en-US" altLang="zh-CN" dirty="0" err="1">
                <a:solidFill>
                  <a:srgbClr val="595959"/>
                </a:solidFill>
                <a:latin typeface="微软雅黑" panose="020B0503020204020204" pitchFamily="34" charset="-122"/>
                <a:ea typeface="微软雅黑" panose="020B0503020204020204" pitchFamily="34" charset="-122"/>
                <a:cs typeface="+mn-ea"/>
              </a:rPr>
              <a:t>showPageByVoid</a:t>
            </a:r>
            <a:r>
              <a:rPr lang="en-US" altLang="zh-CN"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方法中</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 </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9" y="266933"/>
            <a:ext cx="5791351"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12.4.2  </a:t>
            </a:r>
            <a:r>
              <a:rPr lang="zh-CN" altLang="zh-CN" sz="2400" b="1" dirty="0">
                <a:solidFill>
                  <a:srgbClr val="595959"/>
                </a:solidFill>
                <a:latin typeface="微软雅黑" panose="020B0503020204020204" pitchFamily="34" charset="-122"/>
                <a:ea typeface="微软雅黑" panose="020B0503020204020204" pitchFamily="34" charset="-122"/>
                <a:cs typeface="+mn-ea"/>
              </a:rPr>
              <a:t>返回值为</a:t>
            </a:r>
            <a:r>
              <a:rPr lang="en-US" altLang="zh-CN" sz="2400" b="1" dirty="0">
                <a:solidFill>
                  <a:srgbClr val="595959"/>
                </a:solidFill>
                <a:latin typeface="微软雅黑" panose="020B0503020204020204" pitchFamily="34" charset="-122"/>
                <a:ea typeface="微软雅黑" panose="020B0503020204020204" pitchFamily="34" charset="-122"/>
                <a:cs typeface="+mn-ea"/>
              </a:rPr>
              <a:t>String</a:t>
            </a:r>
            <a:r>
              <a:rPr lang="zh-CN" altLang="zh-CN" sz="2400" b="1" dirty="0">
                <a:solidFill>
                  <a:srgbClr val="595959"/>
                </a:solidFill>
                <a:latin typeface="微软雅黑" panose="020B0503020204020204" pitchFamily="34" charset="-122"/>
                <a:ea typeface="微软雅黑" panose="020B0503020204020204" pitchFamily="34" charset="-122"/>
                <a:cs typeface="+mn-ea"/>
              </a:rPr>
              <a:t>类型的页面跳转 </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2" name="图片 1"/>
          <p:cNvPicPr>
            <a:picLocks noChangeAspect="1"/>
          </p:cNvPicPr>
          <p:nvPr/>
        </p:nvPicPr>
        <p:blipFill>
          <a:blip r:embed="rId2"/>
          <a:stretch>
            <a:fillRect/>
          </a:stretch>
        </p:blipFill>
        <p:spPr>
          <a:xfrm>
            <a:off x="2167255" y="2053590"/>
            <a:ext cx="7857303" cy="1800000"/>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19" y="1091196"/>
            <a:ext cx="5318276"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5087355" cy="400110"/>
          </a:xfrm>
          <a:prstGeom prst="rect">
            <a:avLst/>
          </a:prstGeom>
          <a:noFill/>
        </p:spPr>
        <p:txBody>
          <a:bodyPr wrap="none" rtlCol="0">
            <a:spAutoFit/>
          </a:bodyPr>
          <a:lstStyle/>
          <a:p>
            <a:r>
              <a:rPr lang="zh-CN" altLang="en-US" sz="2000" dirty="0">
                <a:solidFill>
                  <a:srgbClr val="1369B2"/>
                </a:solidFill>
                <a:latin typeface="微软雅黑" panose="020B0503020204020204" pitchFamily="34" charset="-122"/>
                <a:ea typeface="微软雅黑" panose="020B0503020204020204" pitchFamily="34" charset="-122"/>
              </a:rPr>
              <a:t>返回值为</a:t>
            </a:r>
            <a:r>
              <a:rPr lang="en-US" altLang="zh-CN" sz="2000" dirty="0">
                <a:solidFill>
                  <a:srgbClr val="1369B2"/>
                </a:solidFill>
                <a:latin typeface="微软雅黑" panose="020B0503020204020204" pitchFamily="34" charset="-122"/>
                <a:ea typeface="微软雅黑" panose="020B0503020204020204" pitchFamily="34" charset="-122"/>
              </a:rPr>
              <a:t>String</a:t>
            </a:r>
            <a:r>
              <a:rPr lang="zh-CN" altLang="en-US" sz="2000" dirty="0">
                <a:solidFill>
                  <a:srgbClr val="1369B2"/>
                </a:solidFill>
                <a:latin typeface="微软雅黑" panose="020B0503020204020204" pitchFamily="34" charset="-122"/>
                <a:ea typeface="微软雅黑" panose="020B0503020204020204" pitchFamily="34" charset="-122"/>
              </a:rPr>
              <a:t>类型的页面跳转的转发方式</a:t>
            </a:r>
            <a:r>
              <a:rPr lang="zh-CN" altLang="zh-CN" sz="2000" dirty="0">
                <a:solidFill>
                  <a:srgbClr val="1369B2"/>
                </a:solidFill>
                <a:latin typeface="微软雅黑" panose="020B0503020204020204" pitchFamily="34" charset="-122"/>
                <a:ea typeface="微软雅黑" panose="020B0503020204020204" pitchFamily="34" charset="-122"/>
              </a:rPr>
              <a:t> </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5684474"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12.4.2  </a:t>
            </a:r>
            <a:r>
              <a:rPr lang="zh-CN" altLang="zh-CN" sz="2400" b="1" dirty="0">
                <a:solidFill>
                  <a:srgbClr val="595959"/>
                </a:solidFill>
                <a:latin typeface="微软雅黑" panose="020B0503020204020204" pitchFamily="34" charset="-122"/>
                <a:ea typeface="微软雅黑" panose="020B0503020204020204" pitchFamily="34" charset="-122"/>
                <a:cs typeface="+mn-ea"/>
              </a:rPr>
              <a:t>返回值为</a:t>
            </a:r>
            <a:r>
              <a:rPr lang="en-US" altLang="zh-CN" sz="2400" b="1" dirty="0">
                <a:solidFill>
                  <a:srgbClr val="595959"/>
                </a:solidFill>
                <a:latin typeface="微软雅黑" panose="020B0503020204020204" pitchFamily="34" charset="-122"/>
                <a:ea typeface="微软雅黑" panose="020B0503020204020204" pitchFamily="34" charset="-122"/>
                <a:cs typeface="+mn-ea"/>
              </a:rPr>
              <a:t>String</a:t>
            </a:r>
            <a:r>
              <a:rPr lang="zh-CN" altLang="zh-CN" sz="2400" b="1" dirty="0">
                <a:solidFill>
                  <a:srgbClr val="595959"/>
                </a:solidFill>
                <a:latin typeface="微软雅黑" panose="020B0503020204020204" pitchFamily="34" charset="-122"/>
                <a:ea typeface="微软雅黑" panose="020B0503020204020204" pitchFamily="34" charset="-122"/>
                <a:cs typeface="+mn-ea"/>
              </a:rPr>
              <a:t>类型的页面跳转 </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12" name="文本框 18"/>
          <p:cNvSpPr txBox="1"/>
          <p:nvPr>
            <p:custDataLst>
              <p:tags r:id="rId2"/>
            </p:custDataLst>
          </p:nvPr>
        </p:nvSpPr>
        <p:spPr>
          <a:xfrm>
            <a:off x="1172845" y="2191385"/>
            <a:ext cx="9921875" cy="2139950"/>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当方法的返回值为普通的字符串时，</a:t>
            </a:r>
            <a:r>
              <a:rPr lang="en-US" altLang="zh-CN" dirty="0">
                <a:solidFill>
                  <a:srgbClr val="595959"/>
                </a:solidFill>
                <a:latin typeface="微软雅黑" panose="020B0503020204020204" pitchFamily="34" charset="-122"/>
              </a:rPr>
              <a:t>Spring MVC</a:t>
            </a:r>
            <a:r>
              <a:rPr lang="zh-CN" altLang="zh-CN" dirty="0">
                <a:solidFill>
                  <a:srgbClr val="595959"/>
                </a:solidFill>
                <a:latin typeface="微软雅黑" panose="020B0503020204020204" pitchFamily="34" charset="-122"/>
              </a:rPr>
              <a:t>在方法执行后会默认以转发的方式响应给客户端。除了这种默认的转发方式，还可以返回指定前缀的字符串，来设定处理器执行后对请求进行转发还是重定向，设定转发和重定向的字符串格式如下所示</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 </a:t>
            </a:r>
            <a:endParaRPr lang="zh-CN" altLang="zh-CN" dirty="0">
              <a:solidFill>
                <a:srgbClr val="595959"/>
              </a:solidFill>
              <a:latin typeface="微软雅黑" panose="020B0503020204020204" pitchFamily="34" charset="-122"/>
            </a:endParaRPr>
          </a:p>
        </p:txBody>
      </p:sp>
      <p:pic>
        <p:nvPicPr>
          <p:cNvPr id="16" name="图片 15"/>
          <p:cNvPicPr>
            <a:picLocks noChangeAspect="1"/>
          </p:cNvPicPr>
          <p:nvPr/>
        </p:nvPicPr>
        <p:blipFill>
          <a:blip r:embed="rId3"/>
          <a:stretch>
            <a:fillRect/>
          </a:stretch>
        </p:blipFill>
        <p:spPr>
          <a:xfrm>
            <a:off x="2486203" y="4203865"/>
            <a:ext cx="7332167" cy="1436915"/>
          </a:xfrm>
          <a:prstGeom prst="rect">
            <a:avLst/>
          </a:prstGeom>
        </p:spPr>
      </p:pic>
      <p:sp>
        <p:nvSpPr>
          <p:cNvPr id="2" name="文本框 1"/>
          <p:cNvSpPr txBox="1"/>
          <p:nvPr/>
        </p:nvSpPr>
        <p:spPr>
          <a:xfrm>
            <a:off x="3253838" y="4488873"/>
            <a:ext cx="6187044" cy="874407"/>
          </a:xfrm>
          <a:prstGeom prst="rect">
            <a:avLst/>
          </a:prstGeom>
          <a:noFill/>
        </p:spPr>
        <p:txBody>
          <a:bodyPr wrap="square" rtlCol="0">
            <a:spAutoFit/>
          </a:bodyPr>
          <a:lstStyle/>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forward:</a:t>
            </a:r>
            <a:r>
              <a:rPr lang="zh-CN" altLang="zh-CN" dirty="0">
                <a:solidFill>
                  <a:srgbClr val="595959"/>
                </a:solidFill>
                <a:latin typeface="微软雅黑" panose="020B0503020204020204" pitchFamily="34" charset="-122"/>
                <a:ea typeface="微软雅黑" panose="020B0503020204020204" pitchFamily="34" charset="-122"/>
                <a:cs typeface="+mn-ea"/>
              </a:rPr>
              <a:t>需要转发到的资源路径</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redirect:</a:t>
            </a:r>
            <a:r>
              <a:rPr lang="zh-CN" altLang="zh-CN" dirty="0">
                <a:solidFill>
                  <a:srgbClr val="595959"/>
                </a:solidFill>
                <a:latin typeface="微软雅黑" panose="020B0503020204020204" pitchFamily="34" charset="-122"/>
                <a:ea typeface="微软雅黑" panose="020B0503020204020204" pitchFamily="34" charset="-122"/>
                <a:cs typeface="+mn-ea"/>
              </a:rPr>
              <a:t>需要重定向到的资源路径</a:t>
            </a:r>
            <a:endParaRPr lang="zh-CN" altLang="zh-CN"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768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904676"/>
            <a:ext cx="1625177" cy="521970"/>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01</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89607" y="1694449"/>
            <a:ext cx="8485746" cy="922020"/>
          </a:xfrm>
          <a:prstGeom prst="rect">
            <a:avLst/>
          </a:prstGeom>
          <a:noFill/>
          <a:ln>
            <a:noFill/>
          </a:ln>
        </p:spPr>
        <p:txBody>
          <a:bodyPr wrap="square" rtlCol="0">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修改文件</a:t>
            </a:r>
            <a:r>
              <a:rPr lang="en-US" altLang="zh-CN" dirty="0" err="1">
                <a:solidFill>
                  <a:srgbClr val="595959"/>
                </a:solidFill>
                <a:latin typeface="微软雅黑" panose="020B0503020204020204" pitchFamily="34" charset="-122"/>
                <a:ea typeface="微软雅黑" panose="020B0503020204020204" pitchFamily="34" charset="-122"/>
                <a:cs typeface="+mn-ea"/>
              </a:rPr>
              <a:t>PageController.java</a:t>
            </a:r>
            <a:r>
              <a:rPr lang="zh-CN" altLang="zh-CN" dirty="0">
                <a:solidFill>
                  <a:srgbClr val="595959"/>
                </a:solidFill>
                <a:latin typeface="微软雅黑" panose="020B0503020204020204" pitchFamily="34" charset="-122"/>
                <a:ea typeface="微软雅黑" panose="020B0503020204020204" pitchFamily="34" charset="-122"/>
                <a:cs typeface="+mn-ea"/>
              </a:rPr>
              <a:t>，新增</a:t>
            </a:r>
            <a:r>
              <a:rPr lang="en-US" altLang="zh-CN" dirty="0" err="1">
                <a:solidFill>
                  <a:srgbClr val="595959"/>
                </a:solidFill>
                <a:latin typeface="微软雅黑" panose="020B0503020204020204" pitchFamily="34" charset="-122"/>
                <a:ea typeface="微软雅黑" panose="020B0503020204020204" pitchFamily="34" charset="-122"/>
                <a:cs typeface="+mn-ea"/>
              </a:rPr>
              <a:t>showPageByForward</a:t>
            </a:r>
            <a:r>
              <a:rPr lang="en-US" altLang="zh-CN"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方法和</a:t>
            </a:r>
            <a:r>
              <a:rPr lang="en-US" altLang="zh-CN" dirty="0" err="1">
                <a:solidFill>
                  <a:srgbClr val="595959"/>
                </a:solidFill>
                <a:latin typeface="微软雅黑" panose="020B0503020204020204" pitchFamily="34" charset="-122"/>
                <a:ea typeface="微软雅黑" panose="020B0503020204020204" pitchFamily="34" charset="-122"/>
                <a:cs typeface="+mn-ea"/>
              </a:rPr>
              <a:t>showPageByRedirect</a:t>
            </a:r>
            <a:r>
              <a:rPr lang="en-US" altLang="zh-CN"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方法，分别用于测试方法执行后转发和重定向的页面跳转</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 </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pic>
        <p:nvPicPr>
          <p:cNvPr id="12" name="图片 11"/>
          <p:cNvPicPr>
            <a:picLocks noChangeAspect="1"/>
          </p:cNvPicPr>
          <p:nvPr/>
        </p:nvPicPr>
        <p:blipFill>
          <a:blip r:embed="rId2"/>
          <a:stretch>
            <a:fillRect/>
          </a:stretch>
        </p:blipFill>
        <p:spPr>
          <a:xfrm>
            <a:off x="2486203" y="2896688"/>
            <a:ext cx="7332167" cy="3046474"/>
          </a:xfrm>
          <a:prstGeom prst="rect">
            <a:avLst/>
          </a:prstGeom>
        </p:spPr>
      </p:pic>
      <p:sp>
        <p:nvSpPr>
          <p:cNvPr id="4" name="矩形 3"/>
          <p:cNvSpPr/>
          <p:nvPr/>
        </p:nvSpPr>
        <p:spPr>
          <a:xfrm>
            <a:off x="3163153" y="2880336"/>
            <a:ext cx="6876488" cy="3003451"/>
          </a:xfrm>
          <a:prstGeom prst="rect">
            <a:avLst/>
          </a:prstGeom>
        </p:spPr>
        <p:txBody>
          <a:bodyPr wrap="square">
            <a:spAutoFit/>
          </a:bodyPr>
          <a:lstStyle/>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RequestMapping</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showPageByForward</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public String </a:t>
            </a:r>
            <a:r>
              <a:rPr lang="en-US" altLang="zh-CN" sz="1600" dirty="0" err="1">
                <a:solidFill>
                  <a:srgbClr val="1369B2"/>
                </a:solidFill>
                <a:latin typeface="微软雅黑" panose="020B0503020204020204" pitchFamily="34" charset="-122"/>
                <a:ea typeface="微软雅黑" panose="020B0503020204020204" pitchFamily="34" charset="-122"/>
                <a:cs typeface="+mn-ea"/>
              </a:rPr>
              <a:t>showPageByForward</a:t>
            </a:r>
            <a:r>
              <a:rPr lang="en-US" altLang="zh-CN" sz="1600" dirty="0">
                <a:solidFill>
                  <a:srgbClr val="1369B2"/>
                </a:solidFill>
                <a:latin typeface="微软雅黑" panose="020B0503020204020204" pitchFamily="34" charset="-122"/>
                <a:ea typeface="微软雅黑" panose="020B0503020204020204" pitchFamily="34" charset="-122"/>
                <a:cs typeface="+mn-ea"/>
              </a:rPr>
              <a:t>()</a:t>
            </a:r>
            <a:r>
              <a:rPr lang="zh-CN" altLang="en-US" sz="1600" dirty="0">
                <a:solidFill>
                  <a:srgbClr val="1369B2"/>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System.out.println</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showPageByForward</a:t>
            </a:r>
            <a:r>
              <a:rPr lang="en-US" altLang="zh-CN" sz="1600" dirty="0">
                <a:solidFill>
                  <a:srgbClr val="595959"/>
                </a:solidFill>
                <a:latin typeface="微软雅黑" panose="020B0503020204020204" pitchFamily="34" charset="-122"/>
                <a:ea typeface="微软雅黑" panose="020B0503020204020204" pitchFamily="34" charset="-122"/>
                <a:cs typeface="+mn-ea"/>
              </a:rPr>
              <a:t> running");</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return "</a:t>
            </a:r>
            <a:r>
              <a:rPr lang="en-US" altLang="zh-CN" sz="1600" dirty="0" err="1">
                <a:solidFill>
                  <a:srgbClr val="595959"/>
                </a:solidFill>
                <a:latin typeface="微软雅黑" panose="020B0503020204020204" pitchFamily="34" charset="-122"/>
                <a:ea typeface="微软雅黑" panose="020B0503020204020204" pitchFamily="34" charset="-122"/>
                <a:cs typeface="+mn-ea"/>
              </a:rPr>
              <a:t>forward:orders.jsp</a:t>
            </a:r>
            <a:r>
              <a:rPr lang="en-US"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RequestMapping</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showPageByRedirect</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public String </a:t>
            </a:r>
            <a:r>
              <a:rPr lang="en-US" altLang="zh-CN" sz="1600" dirty="0" err="1">
                <a:solidFill>
                  <a:srgbClr val="1369B2"/>
                </a:solidFill>
                <a:latin typeface="微软雅黑" panose="020B0503020204020204" pitchFamily="34" charset="-122"/>
                <a:ea typeface="微软雅黑" panose="020B0503020204020204" pitchFamily="34" charset="-122"/>
                <a:cs typeface="+mn-ea"/>
              </a:rPr>
              <a:t>showPageByRedirect</a:t>
            </a:r>
            <a:r>
              <a:rPr lang="en-US" altLang="zh-CN" sz="1600" dirty="0">
                <a:solidFill>
                  <a:srgbClr val="1369B2"/>
                </a:solidFill>
                <a:latin typeface="微软雅黑" panose="020B0503020204020204" pitchFamily="34" charset="-122"/>
                <a:ea typeface="微软雅黑" panose="020B0503020204020204" pitchFamily="34" charset="-122"/>
                <a:cs typeface="+mn-ea"/>
              </a:rPr>
              <a:t>()</a:t>
            </a:r>
            <a:r>
              <a:rPr lang="zh-CN" altLang="en-US" sz="1600" dirty="0">
                <a:solidFill>
                  <a:srgbClr val="1369B2"/>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System.out.println</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showPageByRedirect</a:t>
            </a:r>
            <a:r>
              <a:rPr lang="en-US" altLang="zh-CN" sz="1600" dirty="0">
                <a:solidFill>
                  <a:srgbClr val="595959"/>
                </a:solidFill>
                <a:latin typeface="微软雅黑" panose="020B0503020204020204" pitchFamily="34" charset="-122"/>
                <a:ea typeface="微软雅黑" panose="020B0503020204020204" pitchFamily="34" charset="-122"/>
                <a:cs typeface="+mn-ea"/>
              </a:rPr>
              <a:t> running");</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return "</a:t>
            </a:r>
            <a:r>
              <a:rPr lang="en-US" altLang="zh-CN" sz="1600" dirty="0" err="1">
                <a:solidFill>
                  <a:srgbClr val="595959"/>
                </a:solidFill>
                <a:latin typeface="微软雅黑" panose="020B0503020204020204" pitchFamily="34" charset="-122"/>
                <a:ea typeface="微软雅黑" panose="020B0503020204020204" pitchFamily="34" charset="-122"/>
                <a:cs typeface="+mn-ea"/>
              </a:rPr>
              <a:t>redirect:http</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www.itheima.com</a:t>
            </a:r>
            <a:r>
              <a:rPr lang="en-US"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9" y="266933"/>
            <a:ext cx="5874478"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12.4.2  </a:t>
            </a:r>
            <a:r>
              <a:rPr lang="zh-CN" altLang="zh-CN" sz="2400" b="1" dirty="0">
                <a:solidFill>
                  <a:srgbClr val="595959"/>
                </a:solidFill>
                <a:latin typeface="微软雅黑" panose="020B0503020204020204" pitchFamily="34" charset="-122"/>
                <a:ea typeface="微软雅黑" panose="020B0503020204020204" pitchFamily="34" charset="-122"/>
                <a:cs typeface="+mn-ea"/>
              </a:rPr>
              <a:t>返回值为</a:t>
            </a:r>
            <a:r>
              <a:rPr lang="en-US" altLang="zh-CN" sz="2400" b="1" dirty="0">
                <a:solidFill>
                  <a:srgbClr val="595959"/>
                </a:solidFill>
                <a:latin typeface="微软雅黑" panose="020B0503020204020204" pitchFamily="34" charset="-122"/>
                <a:ea typeface="微软雅黑" panose="020B0503020204020204" pitchFamily="34" charset="-122"/>
                <a:cs typeface="+mn-ea"/>
              </a:rPr>
              <a:t>String</a:t>
            </a:r>
            <a:r>
              <a:rPr lang="zh-CN" altLang="zh-CN" sz="2400" b="1" dirty="0">
                <a:solidFill>
                  <a:srgbClr val="595959"/>
                </a:solidFill>
                <a:latin typeface="微软雅黑" panose="020B0503020204020204" pitchFamily="34" charset="-122"/>
                <a:ea typeface="微软雅黑" panose="020B0503020204020204" pitchFamily="34" charset="-122"/>
                <a:cs typeface="+mn-ea"/>
              </a:rPr>
              <a:t>类型的页面跳转 </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2" name="1"/>
          <p:cNvSpPr txBox="1"/>
          <p:nvPr>
            <p:custDataLst>
              <p:tags r:id="rId3"/>
            </p:custDataLst>
          </p:nvPr>
        </p:nvSpPr>
        <p:spPr>
          <a:xfrm>
            <a:off x="1143357" y="901969"/>
            <a:ext cx="8485746" cy="506730"/>
          </a:xfrm>
          <a:prstGeom prst="rect">
            <a:avLst/>
          </a:prstGeom>
          <a:noFill/>
          <a:ln>
            <a:noFill/>
          </a:ln>
        </p:spPr>
        <p:txBody>
          <a:bodyPr wrap="square" rtlCol="0">
            <a:spAutoFit/>
          </a:bodyPr>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接下来，通过一个案例演示返回指定前缀的字符串的页面跳转，具体实现步骤如下</a:t>
            </a:r>
            <a:r>
              <a:rPr lang="zh-CN" altLang="en-US" dirty="0">
                <a:solidFill>
                  <a:srgbClr val="595959"/>
                </a:solidFill>
                <a:latin typeface="微软雅黑" panose="020B0503020204020204" pitchFamily="34" charset="-122"/>
                <a:ea typeface="微软雅黑" panose="020B0503020204020204" pitchFamily="34" charset="-122"/>
                <a:cs typeface="+mn-ea"/>
              </a:rPr>
              <a:t>。</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1970"/>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02</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1337945"/>
          </a:xfrm>
          <a:prstGeom prst="rect">
            <a:avLst/>
          </a:prstGeom>
          <a:noFill/>
          <a:ln>
            <a:noFill/>
          </a:ln>
        </p:spPr>
        <p:txBody>
          <a:bodyPr wrap="square" rtlCol="0">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启动</a:t>
            </a:r>
            <a:r>
              <a:rPr lang="en-US" altLang="zh-CN" dirty="0">
                <a:solidFill>
                  <a:srgbClr val="595959"/>
                </a:solidFill>
                <a:latin typeface="微软雅黑" panose="020B0503020204020204" pitchFamily="34" charset="-122"/>
                <a:ea typeface="微软雅黑" panose="020B0503020204020204" pitchFamily="34" charset="-122"/>
                <a:cs typeface="+mn-ea"/>
              </a:rPr>
              <a:t>chapter12</a:t>
            </a:r>
            <a:r>
              <a:rPr lang="zh-CN" altLang="zh-CN" dirty="0">
                <a:solidFill>
                  <a:srgbClr val="595959"/>
                </a:solidFill>
                <a:latin typeface="微软雅黑" panose="020B0503020204020204" pitchFamily="34" charset="-122"/>
                <a:ea typeface="微软雅黑" panose="020B0503020204020204" pitchFamily="34" charset="-122"/>
                <a:cs typeface="+mn-ea"/>
              </a:rPr>
              <a:t>项目，在浏览器中访问访问地址</a:t>
            </a:r>
            <a:r>
              <a:rPr lang="en-US" altLang="zh-CN" dirty="0">
                <a:solidFill>
                  <a:srgbClr val="595959"/>
                </a:solidFill>
                <a:latin typeface="微软雅黑" panose="020B0503020204020204" pitchFamily="34" charset="-122"/>
                <a:ea typeface="微软雅黑" panose="020B0503020204020204" pitchFamily="34" charset="-122"/>
                <a:cs typeface="+mn-ea"/>
              </a:rPr>
              <a:t>http://localhost:8080/chapter12/</a:t>
            </a:r>
            <a:r>
              <a:rPr lang="en-US" altLang="zh-CN" dirty="0" err="1">
                <a:solidFill>
                  <a:srgbClr val="595959"/>
                </a:solidFill>
                <a:latin typeface="微软雅黑" panose="020B0503020204020204" pitchFamily="34" charset="-122"/>
                <a:ea typeface="微软雅黑" panose="020B0503020204020204" pitchFamily="34" charset="-122"/>
                <a:cs typeface="+mn-ea"/>
              </a:rPr>
              <a:t>showPageByForward</a:t>
            </a:r>
            <a:r>
              <a:rPr lang="zh-CN" altLang="zh-CN" dirty="0">
                <a:solidFill>
                  <a:srgbClr val="595959"/>
                </a:solidFill>
                <a:latin typeface="微软雅黑" panose="020B0503020204020204" pitchFamily="34" charset="-122"/>
                <a:ea typeface="微软雅黑" panose="020B0503020204020204" pitchFamily="34" charset="-122"/>
                <a:cs typeface="+mn-ea"/>
              </a:rPr>
              <a:t>。访问后，控制台打印信息如图所示</a:t>
            </a:r>
            <a:r>
              <a:rPr lang="zh-CN" altLang="en-US" dirty="0">
                <a:solidFill>
                  <a:srgbClr val="595959"/>
                </a:solidFill>
                <a:latin typeface="微软雅黑" panose="020B0503020204020204" pitchFamily="34" charset="-122"/>
                <a:ea typeface="微软雅黑" panose="020B0503020204020204" pitchFamily="34" charset="-122"/>
                <a:cs typeface="+mn-ea"/>
              </a:rPr>
              <a:t>。</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9" y="266933"/>
            <a:ext cx="5874478"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12.4.2  </a:t>
            </a:r>
            <a:r>
              <a:rPr lang="zh-CN" altLang="zh-CN" sz="2400" b="1" dirty="0">
                <a:solidFill>
                  <a:srgbClr val="595959"/>
                </a:solidFill>
                <a:latin typeface="微软雅黑" panose="020B0503020204020204" pitchFamily="34" charset="-122"/>
                <a:ea typeface="微软雅黑" panose="020B0503020204020204" pitchFamily="34" charset="-122"/>
                <a:cs typeface="+mn-ea"/>
              </a:rPr>
              <a:t>返回值为</a:t>
            </a:r>
            <a:r>
              <a:rPr lang="en-US" altLang="zh-CN" sz="2400" b="1" dirty="0">
                <a:solidFill>
                  <a:srgbClr val="595959"/>
                </a:solidFill>
                <a:latin typeface="微软雅黑" panose="020B0503020204020204" pitchFamily="34" charset="-122"/>
                <a:ea typeface="微软雅黑" panose="020B0503020204020204" pitchFamily="34" charset="-122"/>
                <a:cs typeface="+mn-ea"/>
              </a:rPr>
              <a:t>String</a:t>
            </a:r>
            <a:r>
              <a:rPr lang="zh-CN" altLang="zh-CN" sz="2400" b="1" dirty="0">
                <a:solidFill>
                  <a:srgbClr val="595959"/>
                </a:solidFill>
                <a:latin typeface="微软雅黑" panose="020B0503020204020204" pitchFamily="34" charset="-122"/>
                <a:ea typeface="微软雅黑" panose="020B0503020204020204" pitchFamily="34" charset="-122"/>
                <a:cs typeface="+mn-ea"/>
              </a:rPr>
              <a:t>类型的页面跳转 </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2" name="图片 1"/>
          <p:cNvPicPr>
            <a:picLocks noChangeAspect="1"/>
          </p:cNvPicPr>
          <p:nvPr/>
        </p:nvPicPr>
        <p:blipFill>
          <a:blip r:embed="rId2"/>
          <a:stretch>
            <a:fillRect/>
          </a:stretch>
        </p:blipFill>
        <p:spPr>
          <a:xfrm>
            <a:off x="1478280" y="3053080"/>
            <a:ext cx="9235043" cy="1440000"/>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1"/>
          <p:cNvSpPr txBox="1"/>
          <p:nvPr>
            <p:custDataLst>
              <p:tags r:id="rId1"/>
            </p:custDataLst>
          </p:nvPr>
        </p:nvSpPr>
        <p:spPr>
          <a:xfrm>
            <a:off x="1278890" y="979805"/>
            <a:ext cx="10070465" cy="5077460"/>
          </a:xfrm>
          <a:prstGeom prst="rect">
            <a:avLst/>
          </a:prstGeom>
          <a:noFill/>
          <a:ln>
            <a:noFill/>
          </a:ln>
        </p:spPr>
        <p:txBody>
          <a:bodyPr wrap="square" rtlCol="0">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控制台打印</a:t>
            </a:r>
            <a:r>
              <a:rPr lang="zh-CN" altLang="en-US" dirty="0">
                <a:solidFill>
                  <a:srgbClr val="595959"/>
                </a:solidFill>
                <a:latin typeface="微软雅黑" panose="020B0503020204020204" pitchFamily="34" charset="-122"/>
                <a:ea typeface="微软雅黑" panose="020B0503020204020204" pitchFamily="34" charset="-122"/>
                <a:cs typeface="+mn-ea"/>
              </a:rPr>
              <a:t>上</a:t>
            </a:r>
            <a:r>
              <a:rPr lang="zh-CN" altLang="zh-CN" dirty="0">
                <a:solidFill>
                  <a:srgbClr val="595959"/>
                </a:solidFill>
                <a:latin typeface="微软雅黑" panose="020B0503020204020204" pitchFamily="34" charset="-122"/>
                <a:ea typeface="微软雅黑" panose="020B0503020204020204" pitchFamily="34" charset="-122"/>
                <a:cs typeface="+mn-ea"/>
              </a:rPr>
              <a:t>图所示的信息后，浏览器页面进行跳转，跳转的页面如图所示</a:t>
            </a:r>
            <a:r>
              <a:rPr lang="zh-CN" altLang="en-US" dirty="0">
                <a:solidFill>
                  <a:srgbClr val="595959"/>
                </a:solidFill>
                <a:latin typeface="微软雅黑" panose="020B0503020204020204" pitchFamily="34" charset="-122"/>
                <a:ea typeface="微软雅黑" panose="020B0503020204020204" pitchFamily="34" charset="-122"/>
                <a:cs typeface="+mn-ea"/>
              </a:rPr>
              <a:t>。</a:t>
            </a:r>
            <a:endParaRPr lang="en-US"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由</a:t>
            </a:r>
            <a:r>
              <a:rPr lang="zh-CN" altLang="en-US" dirty="0">
                <a:solidFill>
                  <a:srgbClr val="595959"/>
                </a:solidFill>
                <a:latin typeface="微软雅黑" panose="020B0503020204020204" pitchFamily="34" charset="-122"/>
                <a:ea typeface="微软雅黑" panose="020B0503020204020204" pitchFamily="34" charset="-122"/>
                <a:cs typeface="+mn-ea"/>
              </a:rPr>
              <a:t>两图</a:t>
            </a:r>
            <a:r>
              <a:rPr lang="zh-CN" altLang="zh-CN" dirty="0">
                <a:solidFill>
                  <a:srgbClr val="595959"/>
                </a:solidFill>
                <a:latin typeface="微软雅黑" panose="020B0503020204020204" pitchFamily="34" charset="-122"/>
                <a:ea typeface="微软雅黑" panose="020B0503020204020204" pitchFamily="34" charset="-122"/>
                <a:cs typeface="+mn-ea"/>
              </a:rPr>
              <a:t>所示的控制台打印信息、跳转的页面和地址栏信息可以得出，访问地址后，执行了</a:t>
            </a:r>
            <a:r>
              <a:rPr lang="en-US" altLang="zh-CN" dirty="0" err="1">
                <a:solidFill>
                  <a:srgbClr val="595959"/>
                </a:solidFill>
                <a:latin typeface="微软雅黑" panose="020B0503020204020204" pitchFamily="34" charset="-122"/>
                <a:ea typeface="微软雅黑" panose="020B0503020204020204" pitchFamily="34" charset="-122"/>
                <a:cs typeface="+mn-ea"/>
              </a:rPr>
              <a:t>showPageByForward</a:t>
            </a:r>
            <a:r>
              <a:rPr lang="en-US" altLang="zh-CN"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方法，方法执行后转发到项目的</a:t>
            </a:r>
            <a:r>
              <a:rPr lang="en-US" altLang="zh-CN" dirty="0" err="1">
                <a:solidFill>
                  <a:srgbClr val="595959"/>
                </a:solidFill>
                <a:latin typeface="微软雅黑" panose="020B0503020204020204" pitchFamily="34" charset="-122"/>
                <a:ea typeface="微软雅黑" panose="020B0503020204020204" pitchFamily="34" charset="-122"/>
                <a:cs typeface="+mn-ea"/>
              </a:rPr>
              <a:t>orders.jsp</a:t>
            </a:r>
            <a:r>
              <a:rPr lang="zh-CN" altLang="zh-CN" dirty="0">
                <a:solidFill>
                  <a:srgbClr val="595959"/>
                </a:solidFill>
                <a:latin typeface="微软雅黑" panose="020B0503020204020204" pitchFamily="34" charset="-122"/>
                <a:ea typeface="微软雅黑" panose="020B0503020204020204" pitchFamily="34" charset="-122"/>
                <a:cs typeface="+mn-ea"/>
              </a:rPr>
              <a:t>页面</a:t>
            </a:r>
            <a:r>
              <a:rPr lang="zh-CN" altLang="en-US" dirty="0">
                <a:solidFill>
                  <a:srgbClr val="595959"/>
                </a:solidFill>
                <a:latin typeface="微软雅黑" panose="020B0503020204020204" pitchFamily="34" charset="-122"/>
                <a:ea typeface="微软雅黑" panose="020B0503020204020204" pitchFamily="34" charset="-122"/>
                <a:cs typeface="+mn-ea"/>
              </a:rPr>
              <a:t>。</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9" y="266933"/>
            <a:ext cx="5874478"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12.4.2  </a:t>
            </a:r>
            <a:r>
              <a:rPr lang="zh-CN" altLang="zh-CN" sz="2400" b="1" dirty="0">
                <a:solidFill>
                  <a:srgbClr val="595959"/>
                </a:solidFill>
                <a:latin typeface="微软雅黑" panose="020B0503020204020204" pitchFamily="34" charset="-122"/>
                <a:ea typeface="微软雅黑" panose="020B0503020204020204" pitchFamily="34" charset="-122"/>
                <a:cs typeface="+mn-ea"/>
              </a:rPr>
              <a:t>返回值为</a:t>
            </a:r>
            <a:r>
              <a:rPr lang="en-US" altLang="zh-CN" sz="2400" b="1" dirty="0">
                <a:solidFill>
                  <a:srgbClr val="595959"/>
                </a:solidFill>
                <a:latin typeface="微软雅黑" panose="020B0503020204020204" pitchFamily="34" charset="-122"/>
                <a:ea typeface="微软雅黑" panose="020B0503020204020204" pitchFamily="34" charset="-122"/>
                <a:cs typeface="+mn-ea"/>
              </a:rPr>
              <a:t>String</a:t>
            </a:r>
            <a:r>
              <a:rPr lang="zh-CN" altLang="zh-CN" sz="2400" b="1" dirty="0">
                <a:solidFill>
                  <a:srgbClr val="595959"/>
                </a:solidFill>
                <a:latin typeface="微软雅黑" panose="020B0503020204020204" pitchFamily="34" charset="-122"/>
                <a:ea typeface="微软雅黑" panose="020B0503020204020204" pitchFamily="34" charset="-122"/>
                <a:cs typeface="+mn-ea"/>
              </a:rPr>
              <a:t>类型的页面跳转 </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2" name="图片 1"/>
          <p:cNvPicPr>
            <a:picLocks noChangeAspect="1"/>
          </p:cNvPicPr>
          <p:nvPr/>
        </p:nvPicPr>
        <p:blipFill>
          <a:blip r:embed="rId2"/>
          <a:stretch>
            <a:fillRect/>
          </a:stretch>
        </p:blipFill>
        <p:spPr>
          <a:xfrm>
            <a:off x="2239645" y="2223135"/>
            <a:ext cx="7712445" cy="2412000"/>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1970"/>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03</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922020"/>
          </a:xfrm>
          <a:prstGeom prst="rect">
            <a:avLst/>
          </a:prstGeom>
          <a:noFill/>
          <a:ln>
            <a:noFill/>
          </a:ln>
        </p:spPr>
        <p:txBody>
          <a:bodyPr wrap="square" rtlCol="0">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在浏览器中访问地址</a:t>
            </a:r>
            <a:r>
              <a:rPr lang="en-US" altLang="zh-CN" dirty="0">
                <a:solidFill>
                  <a:srgbClr val="595959"/>
                </a:solidFill>
                <a:latin typeface="微软雅黑" panose="020B0503020204020204" pitchFamily="34" charset="-122"/>
                <a:ea typeface="微软雅黑" panose="020B0503020204020204" pitchFamily="34" charset="-122"/>
                <a:cs typeface="+mn-ea"/>
              </a:rPr>
              <a:t>http://localhost:8080/chapter12/</a:t>
            </a:r>
            <a:r>
              <a:rPr lang="en-US" altLang="zh-CN" dirty="0" err="1">
                <a:solidFill>
                  <a:srgbClr val="595959"/>
                </a:solidFill>
                <a:latin typeface="微软雅黑" panose="020B0503020204020204" pitchFamily="34" charset="-122"/>
                <a:ea typeface="微软雅黑" panose="020B0503020204020204" pitchFamily="34" charset="-122"/>
                <a:cs typeface="+mn-ea"/>
              </a:rPr>
              <a:t>showPageByRedirect</a:t>
            </a:r>
            <a:r>
              <a:rPr lang="zh-CN" altLang="zh-CN" dirty="0">
                <a:solidFill>
                  <a:srgbClr val="595959"/>
                </a:solidFill>
                <a:latin typeface="微软雅黑" panose="020B0503020204020204" pitchFamily="34" charset="-122"/>
                <a:ea typeface="微软雅黑" panose="020B0503020204020204" pitchFamily="34" charset="-122"/>
                <a:cs typeface="+mn-ea"/>
              </a:rPr>
              <a:t>。访问后，控制台打印信息如图所示</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 </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9" y="266933"/>
            <a:ext cx="5874478"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12.4.2  </a:t>
            </a:r>
            <a:r>
              <a:rPr lang="zh-CN" altLang="zh-CN" sz="2400" b="1" dirty="0">
                <a:solidFill>
                  <a:srgbClr val="595959"/>
                </a:solidFill>
                <a:latin typeface="微软雅黑" panose="020B0503020204020204" pitchFamily="34" charset="-122"/>
                <a:ea typeface="微软雅黑" panose="020B0503020204020204" pitchFamily="34" charset="-122"/>
                <a:cs typeface="+mn-ea"/>
              </a:rPr>
              <a:t>返回值为</a:t>
            </a:r>
            <a:r>
              <a:rPr lang="en-US" altLang="zh-CN" sz="2400" b="1" dirty="0">
                <a:solidFill>
                  <a:srgbClr val="595959"/>
                </a:solidFill>
                <a:latin typeface="微软雅黑" panose="020B0503020204020204" pitchFamily="34" charset="-122"/>
                <a:ea typeface="微软雅黑" panose="020B0503020204020204" pitchFamily="34" charset="-122"/>
                <a:cs typeface="+mn-ea"/>
              </a:rPr>
              <a:t>String</a:t>
            </a:r>
            <a:r>
              <a:rPr lang="zh-CN" altLang="zh-CN" sz="2400" b="1" dirty="0">
                <a:solidFill>
                  <a:srgbClr val="595959"/>
                </a:solidFill>
                <a:latin typeface="微软雅黑" panose="020B0503020204020204" pitchFamily="34" charset="-122"/>
                <a:ea typeface="微软雅黑" panose="020B0503020204020204" pitchFamily="34" charset="-122"/>
                <a:cs typeface="+mn-ea"/>
              </a:rPr>
              <a:t>类型的页面跳转 </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2" name="图片 1"/>
          <p:cNvPicPr>
            <a:picLocks noChangeAspect="1"/>
          </p:cNvPicPr>
          <p:nvPr/>
        </p:nvPicPr>
        <p:blipFill>
          <a:blip r:embed="rId2"/>
          <a:stretch>
            <a:fillRect/>
          </a:stretch>
        </p:blipFill>
        <p:spPr>
          <a:xfrm>
            <a:off x="1472565" y="2708910"/>
            <a:ext cx="9246942" cy="1440000"/>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p:nvPr/>
        </p:nvSpPr>
        <p:spPr>
          <a:xfrm>
            <a:off x="1143840" y="266933"/>
            <a:ext cx="3999660"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12.2.1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默认类型数据绑定</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pic>
        <p:nvPicPr>
          <p:cNvPr id="6" name="图片 5"/>
          <p:cNvPicPr>
            <a:picLocks noChangeAspect="1"/>
          </p:cNvPicPr>
          <p:nvPr/>
        </p:nvPicPr>
        <p:blipFill>
          <a:blip r:embed="rId1"/>
          <a:stretch>
            <a:fillRect/>
          </a:stretch>
        </p:blipFill>
        <p:spPr>
          <a:xfrm>
            <a:off x="945003" y="2215002"/>
            <a:ext cx="2798174" cy="3897363"/>
          </a:xfrm>
          <a:prstGeom prst="rect">
            <a:avLst/>
          </a:prstGeom>
        </p:spPr>
      </p:pic>
      <p:sp>
        <p:nvSpPr>
          <p:cNvPr id="7" name="TextBox 35"/>
          <p:cNvSpPr txBox="1">
            <a:spLocks noChangeArrowheads="1"/>
          </p:cNvSpPr>
          <p:nvPr/>
        </p:nvSpPr>
        <p:spPr bwMode="auto">
          <a:xfrm>
            <a:off x="3247813" y="1637921"/>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8" name="椭圆形标注 7"/>
          <p:cNvSpPr/>
          <p:nvPr/>
        </p:nvSpPr>
        <p:spPr>
          <a:xfrm>
            <a:off x="2969011" y="1559834"/>
            <a:ext cx="2071640" cy="1493174"/>
          </a:xfrm>
          <a:prstGeom prst="wedgeEllipseCallout">
            <a:avLst/>
          </a:prstGeom>
          <a:solidFill>
            <a:schemeClr val="bg1">
              <a:lumMod val="85000"/>
            </a:schemeClr>
          </a:solidFill>
          <a:ln>
            <a:solidFill>
              <a:srgbClr val="000000">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t> </a:t>
            </a:r>
            <a:endParaRPr lang="en-US" altLang="zh-CN"/>
          </a:p>
        </p:txBody>
      </p:sp>
      <p:sp>
        <p:nvSpPr>
          <p:cNvPr id="9" name="TextBox 35"/>
          <p:cNvSpPr txBox="1">
            <a:spLocks noChangeArrowheads="1"/>
          </p:cNvSpPr>
          <p:nvPr/>
        </p:nvSpPr>
        <p:spPr bwMode="auto">
          <a:xfrm>
            <a:off x="3215305" y="1697255"/>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10" name="TextBox 35"/>
          <p:cNvSpPr txBox="1">
            <a:spLocks noChangeArrowheads="1"/>
          </p:cNvSpPr>
          <p:nvPr/>
        </p:nvSpPr>
        <p:spPr bwMode="auto">
          <a:xfrm>
            <a:off x="5785485" y="2694940"/>
            <a:ext cx="4373245" cy="10439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熟悉</a:t>
            </a:r>
            <a:r>
              <a:rPr lang="zh-CN" altLang="en-US" sz="2000" dirty="0">
                <a:solidFill>
                  <a:srgbClr val="1369B2"/>
                </a:solidFill>
                <a:latin typeface="微软雅黑" panose="020B0503020204020204" pitchFamily="34" charset="-122"/>
                <a:ea typeface="微软雅黑" panose="020B0503020204020204" pitchFamily="34" charset="-122"/>
              </a:rPr>
              <a:t>默认类型数据绑定</a:t>
            </a:r>
            <a:r>
              <a:rPr lang="zh-CN" altLang="en-US" sz="2000" dirty="0">
                <a:solidFill>
                  <a:srgbClr val="595959"/>
                </a:solidFill>
                <a:latin typeface="微软雅黑" panose="020B0503020204020204" pitchFamily="34" charset="-122"/>
                <a:ea typeface="微软雅黑" panose="020B0503020204020204" pitchFamily="34" charset="-122"/>
              </a:rPr>
              <a:t>，能够在程序中使用默认数据类型进行数据绑定</a:t>
            </a:r>
            <a:endParaRPr lang="zh-CN" altLang="en-US" sz="2000" dirty="0">
              <a:solidFill>
                <a:srgbClr val="595959"/>
              </a:solidFill>
              <a:latin typeface="微软雅黑" panose="020B0503020204020204" pitchFamily="34" charset="-122"/>
              <a:ea typeface="微软雅黑" panose="020B0503020204020204" pitchFamily="34" charset="-122"/>
            </a:endParaRPr>
          </a:p>
        </p:txBody>
      </p:sp>
      <p:grpSp>
        <p:nvGrpSpPr>
          <p:cNvPr id="11" name="组合 10"/>
          <p:cNvGrpSpPr/>
          <p:nvPr/>
        </p:nvGrpSpPr>
        <p:grpSpPr>
          <a:xfrm>
            <a:off x="5380420" y="2819382"/>
            <a:ext cx="405183" cy="405036"/>
            <a:chOff x="8881" y="4685"/>
            <a:chExt cx="638" cy="638"/>
          </a:xfrm>
        </p:grpSpPr>
        <p:sp>
          <p:nvSpPr>
            <p:cNvPr id="12" name="椭圆 11"/>
            <p:cNvSpPr/>
            <p:nvPr/>
          </p:nvSpPr>
          <p:spPr>
            <a:xfrm>
              <a:off x="8881" y="4685"/>
              <a:ext cx="638" cy="638"/>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8946" y="4750"/>
              <a:ext cx="508" cy="508"/>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1"/>
          <p:cNvSpPr txBox="1"/>
          <p:nvPr>
            <p:custDataLst>
              <p:tags r:id="rId1"/>
            </p:custDataLst>
          </p:nvPr>
        </p:nvSpPr>
        <p:spPr>
          <a:xfrm>
            <a:off x="1143635" y="979805"/>
            <a:ext cx="10205720" cy="5492750"/>
          </a:xfrm>
          <a:prstGeom prst="rect">
            <a:avLst/>
          </a:prstGeom>
          <a:noFill/>
          <a:ln>
            <a:noFill/>
          </a:ln>
        </p:spPr>
        <p:txBody>
          <a:bodyPr wrap="square" rtlCol="0">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控制台打印</a:t>
            </a:r>
            <a:r>
              <a:rPr lang="zh-CN" altLang="en-US" dirty="0">
                <a:solidFill>
                  <a:srgbClr val="595959"/>
                </a:solidFill>
                <a:latin typeface="微软雅黑" panose="020B0503020204020204" pitchFamily="34" charset="-122"/>
                <a:ea typeface="微软雅黑" panose="020B0503020204020204" pitchFamily="34" charset="-122"/>
                <a:cs typeface="+mn-ea"/>
              </a:rPr>
              <a:t>上</a:t>
            </a:r>
            <a:r>
              <a:rPr lang="zh-CN" altLang="zh-CN" dirty="0">
                <a:solidFill>
                  <a:srgbClr val="595959"/>
                </a:solidFill>
                <a:latin typeface="微软雅黑" panose="020B0503020204020204" pitchFamily="34" charset="-122"/>
                <a:ea typeface="微软雅黑" panose="020B0503020204020204" pitchFamily="34" charset="-122"/>
                <a:cs typeface="+mn-ea"/>
              </a:rPr>
              <a:t>图所示的信息后，浏览器页面进行跳转，跳转的页面如图所示</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 </a:t>
            </a:r>
            <a:endParaRPr lang="en-US"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由</a:t>
            </a:r>
            <a:r>
              <a:rPr lang="zh-CN" altLang="en-US" dirty="0">
                <a:solidFill>
                  <a:srgbClr val="595959"/>
                </a:solidFill>
                <a:latin typeface="微软雅黑" panose="020B0503020204020204" pitchFamily="34" charset="-122"/>
                <a:ea typeface="微软雅黑" panose="020B0503020204020204" pitchFamily="34" charset="-122"/>
                <a:cs typeface="+mn-ea"/>
              </a:rPr>
              <a:t>两图</a:t>
            </a:r>
            <a:r>
              <a:rPr lang="zh-CN" altLang="zh-CN" dirty="0">
                <a:solidFill>
                  <a:srgbClr val="595959"/>
                </a:solidFill>
                <a:latin typeface="微软雅黑" panose="020B0503020204020204" pitchFamily="34" charset="-122"/>
                <a:ea typeface="微软雅黑" panose="020B0503020204020204" pitchFamily="34" charset="-122"/>
                <a:cs typeface="+mn-ea"/>
              </a:rPr>
              <a:t>所示的控制台打印信息、跳转的页面和地址栏信息可以看出，访问地址后执行了</a:t>
            </a:r>
            <a:r>
              <a:rPr lang="en-US" altLang="zh-CN" dirty="0" err="1">
                <a:solidFill>
                  <a:srgbClr val="595959"/>
                </a:solidFill>
                <a:latin typeface="微软雅黑" panose="020B0503020204020204" pitchFamily="34" charset="-122"/>
                <a:ea typeface="微软雅黑" panose="020B0503020204020204" pitchFamily="34" charset="-122"/>
                <a:cs typeface="+mn-ea"/>
              </a:rPr>
              <a:t>showPageByRedirect</a:t>
            </a:r>
            <a:r>
              <a:rPr lang="en-US" altLang="zh-CN"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方法，方法执行后重定向到黑马程序员的官网。</a:t>
            </a:r>
            <a:r>
              <a:rPr lang="zh-CN" altLang="zh-CN" dirty="0">
                <a:solidFill>
                  <a:srgbClr val="FF0000"/>
                </a:solidFill>
                <a:latin typeface="微软雅黑" panose="020B0503020204020204" pitchFamily="34" charset="-122"/>
                <a:ea typeface="微软雅黑" panose="020B0503020204020204" pitchFamily="34" charset="-122"/>
                <a:cs typeface="+mn-ea"/>
              </a:rPr>
              <a:t>需要注意的是</a:t>
            </a:r>
            <a:r>
              <a:rPr lang="zh-CN" altLang="zh-CN" dirty="0">
                <a:solidFill>
                  <a:srgbClr val="595959"/>
                </a:solidFill>
                <a:latin typeface="微软雅黑" panose="020B0503020204020204" pitchFamily="34" charset="-122"/>
                <a:ea typeface="微软雅黑" panose="020B0503020204020204" pitchFamily="34" charset="-122"/>
                <a:cs typeface="+mn-ea"/>
              </a:rPr>
              <a:t>，方法返回的字符串一旦添加了“</a:t>
            </a:r>
            <a:r>
              <a:rPr lang="en-US" altLang="zh-CN" dirty="0">
                <a:solidFill>
                  <a:srgbClr val="595959"/>
                </a:solidFill>
                <a:latin typeface="微软雅黑" panose="020B0503020204020204" pitchFamily="34" charset="-122"/>
                <a:ea typeface="微软雅黑" panose="020B0503020204020204" pitchFamily="34" charset="-122"/>
                <a:cs typeface="+mn-ea"/>
              </a:rPr>
              <a:t>forward:</a:t>
            </a:r>
            <a:r>
              <a:rPr lang="zh-CN" altLang="zh-CN" dirty="0">
                <a:solidFill>
                  <a:srgbClr val="595959"/>
                </a:solidFill>
                <a:latin typeface="微软雅黑" panose="020B0503020204020204" pitchFamily="34" charset="-122"/>
                <a:ea typeface="微软雅黑" panose="020B0503020204020204" pitchFamily="34" charset="-122"/>
                <a:cs typeface="+mn-ea"/>
              </a:rPr>
              <a:t>”或“</a:t>
            </a:r>
            <a:r>
              <a:rPr lang="en-US" altLang="zh-CN" dirty="0">
                <a:solidFill>
                  <a:srgbClr val="595959"/>
                </a:solidFill>
                <a:latin typeface="微软雅黑" panose="020B0503020204020204" pitchFamily="34" charset="-122"/>
                <a:ea typeface="微软雅黑" panose="020B0503020204020204" pitchFamily="34" charset="-122"/>
                <a:cs typeface="+mn-ea"/>
              </a:rPr>
              <a:t>redirect:</a:t>
            </a:r>
            <a:r>
              <a:rPr lang="zh-CN" altLang="zh-CN" dirty="0">
                <a:solidFill>
                  <a:srgbClr val="595959"/>
                </a:solidFill>
                <a:latin typeface="微软雅黑" panose="020B0503020204020204" pitchFamily="34" charset="-122"/>
                <a:ea typeface="微软雅黑" panose="020B0503020204020204" pitchFamily="34" charset="-122"/>
                <a:cs typeface="+mn-ea"/>
              </a:rPr>
              <a:t>”前缀，那么视图解析器不再会为方法返回值拼接前缀和后缀了</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 </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9" y="266933"/>
            <a:ext cx="5874478"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12.4.2  </a:t>
            </a:r>
            <a:r>
              <a:rPr lang="zh-CN" altLang="zh-CN" sz="2400" b="1" dirty="0">
                <a:solidFill>
                  <a:srgbClr val="595959"/>
                </a:solidFill>
                <a:latin typeface="微软雅黑" panose="020B0503020204020204" pitchFamily="34" charset="-122"/>
                <a:ea typeface="微软雅黑" panose="020B0503020204020204" pitchFamily="34" charset="-122"/>
                <a:cs typeface="+mn-ea"/>
              </a:rPr>
              <a:t>返回值为</a:t>
            </a:r>
            <a:r>
              <a:rPr lang="en-US" altLang="zh-CN" sz="2400" b="1" dirty="0">
                <a:solidFill>
                  <a:srgbClr val="595959"/>
                </a:solidFill>
                <a:latin typeface="微软雅黑" panose="020B0503020204020204" pitchFamily="34" charset="-122"/>
                <a:ea typeface="微软雅黑" panose="020B0503020204020204" pitchFamily="34" charset="-122"/>
                <a:cs typeface="+mn-ea"/>
              </a:rPr>
              <a:t>String</a:t>
            </a:r>
            <a:r>
              <a:rPr lang="zh-CN" altLang="zh-CN" sz="2400" b="1" dirty="0">
                <a:solidFill>
                  <a:srgbClr val="595959"/>
                </a:solidFill>
                <a:latin typeface="微软雅黑" panose="020B0503020204020204" pitchFamily="34" charset="-122"/>
                <a:ea typeface="微软雅黑" panose="020B0503020204020204" pitchFamily="34" charset="-122"/>
                <a:cs typeface="+mn-ea"/>
              </a:rPr>
              <a:t>类型的页面跳转 </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2" name="图片 1"/>
          <p:cNvPicPr>
            <a:picLocks noChangeAspect="1"/>
          </p:cNvPicPr>
          <p:nvPr/>
        </p:nvPicPr>
        <p:blipFill>
          <a:blip r:embed="rId2"/>
          <a:stretch>
            <a:fillRect/>
          </a:stretch>
        </p:blipFill>
        <p:spPr>
          <a:xfrm>
            <a:off x="3465830" y="1945640"/>
            <a:ext cx="5260084" cy="2340000"/>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p:nvPr/>
        </p:nvSpPr>
        <p:spPr>
          <a:xfrm>
            <a:off x="1143840" y="266933"/>
            <a:ext cx="5696347"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12.4.2  </a:t>
            </a:r>
            <a:r>
              <a:rPr lang="zh-CN" altLang="zh-CN" sz="2400" b="1" dirty="0">
                <a:solidFill>
                  <a:srgbClr val="595959"/>
                </a:solidFill>
                <a:latin typeface="微软雅黑" panose="020B0503020204020204" pitchFamily="34" charset="-122"/>
                <a:ea typeface="微软雅黑" panose="020B0503020204020204" pitchFamily="34" charset="-122"/>
                <a:cs typeface="+mn-ea"/>
              </a:rPr>
              <a:t>返回值为</a:t>
            </a:r>
            <a:r>
              <a:rPr lang="en-US" altLang="zh-CN" sz="2400" b="1" dirty="0">
                <a:solidFill>
                  <a:srgbClr val="595959"/>
                </a:solidFill>
                <a:latin typeface="微软雅黑" panose="020B0503020204020204" pitchFamily="34" charset="-122"/>
                <a:ea typeface="微软雅黑" panose="020B0503020204020204" pitchFamily="34" charset="-122"/>
                <a:cs typeface="+mn-ea"/>
              </a:rPr>
              <a:t>String</a:t>
            </a:r>
            <a:r>
              <a:rPr lang="zh-CN" altLang="zh-CN" sz="2400" b="1" dirty="0">
                <a:solidFill>
                  <a:srgbClr val="595959"/>
                </a:solidFill>
                <a:latin typeface="微软雅黑" panose="020B0503020204020204" pitchFamily="34" charset="-122"/>
                <a:ea typeface="微软雅黑" panose="020B0503020204020204" pitchFamily="34" charset="-122"/>
                <a:cs typeface="+mn-ea"/>
              </a:rPr>
              <a:t>类型的页面跳转 </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pic>
        <p:nvPicPr>
          <p:cNvPr id="6" name="图片 5"/>
          <p:cNvPicPr>
            <a:picLocks noChangeAspect="1"/>
          </p:cNvPicPr>
          <p:nvPr/>
        </p:nvPicPr>
        <p:blipFill>
          <a:blip r:embed="rId1"/>
          <a:stretch>
            <a:fillRect/>
          </a:stretch>
        </p:blipFill>
        <p:spPr>
          <a:xfrm>
            <a:off x="945003" y="2215002"/>
            <a:ext cx="2798174" cy="3897363"/>
          </a:xfrm>
          <a:prstGeom prst="rect">
            <a:avLst/>
          </a:prstGeom>
        </p:spPr>
      </p:pic>
      <p:sp>
        <p:nvSpPr>
          <p:cNvPr id="7" name="TextBox 35"/>
          <p:cNvSpPr txBox="1">
            <a:spLocks noChangeArrowheads="1"/>
          </p:cNvSpPr>
          <p:nvPr/>
        </p:nvSpPr>
        <p:spPr bwMode="auto">
          <a:xfrm>
            <a:off x="3247813" y="1637921"/>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8" name="椭圆形标注 7"/>
          <p:cNvSpPr/>
          <p:nvPr/>
        </p:nvSpPr>
        <p:spPr>
          <a:xfrm>
            <a:off x="2969011" y="1559834"/>
            <a:ext cx="2071640" cy="1493174"/>
          </a:xfrm>
          <a:prstGeom prst="wedgeEllipseCallout">
            <a:avLst/>
          </a:prstGeom>
          <a:solidFill>
            <a:schemeClr val="bg1">
              <a:lumMod val="85000"/>
            </a:schemeClr>
          </a:solidFill>
          <a:ln>
            <a:solidFill>
              <a:srgbClr val="000000">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t> </a:t>
            </a:r>
            <a:endParaRPr lang="en-US" altLang="zh-CN"/>
          </a:p>
        </p:txBody>
      </p:sp>
      <p:sp>
        <p:nvSpPr>
          <p:cNvPr id="9" name="TextBox 35"/>
          <p:cNvSpPr txBox="1">
            <a:spLocks noChangeArrowheads="1"/>
          </p:cNvSpPr>
          <p:nvPr/>
        </p:nvSpPr>
        <p:spPr bwMode="auto">
          <a:xfrm>
            <a:off x="3215305" y="1697255"/>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10" name="TextBox 35"/>
          <p:cNvSpPr txBox="1">
            <a:spLocks noChangeArrowheads="1"/>
          </p:cNvSpPr>
          <p:nvPr/>
        </p:nvSpPr>
        <p:spPr bwMode="auto">
          <a:xfrm>
            <a:off x="5816722" y="2712938"/>
            <a:ext cx="5430275" cy="1505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掌握</a:t>
            </a:r>
            <a:r>
              <a:rPr lang="zh-CN" altLang="zh-CN" sz="2000" dirty="0">
                <a:solidFill>
                  <a:srgbClr val="1369B2"/>
                </a:solidFill>
                <a:latin typeface="微软雅黑" panose="020B0503020204020204" pitchFamily="34" charset="-122"/>
                <a:ea typeface="微软雅黑" panose="020B0503020204020204" pitchFamily="34" charset="-122"/>
              </a:rPr>
              <a:t>返回值为</a:t>
            </a:r>
            <a:r>
              <a:rPr lang="en-US" altLang="zh-CN" sz="2000" dirty="0">
                <a:solidFill>
                  <a:srgbClr val="1369B2"/>
                </a:solidFill>
                <a:latin typeface="微软雅黑" panose="020B0503020204020204" pitchFamily="34" charset="-122"/>
                <a:ea typeface="微软雅黑" panose="020B0503020204020204" pitchFamily="34" charset="-122"/>
              </a:rPr>
              <a:t>String</a:t>
            </a:r>
            <a:r>
              <a:rPr lang="zh-CN" altLang="zh-CN" sz="2000" dirty="0">
                <a:solidFill>
                  <a:srgbClr val="1369B2"/>
                </a:solidFill>
                <a:latin typeface="微软雅黑" panose="020B0503020204020204" pitchFamily="34" charset="-122"/>
                <a:ea typeface="微软雅黑" panose="020B0503020204020204" pitchFamily="34" charset="-122"/>
              </a:rPr>
              <a:t>类型的页面跳转</a:t>
            </a:r>
            <a:r>
              <a:rPr lang="en-US" altLang="zh-CN" sz="2000" dirty="0">
                <a:solidFill>
                  <a:srgbClr val="1369B2"/>
                </a:solidFill>
                <a:latin typeface="微软雅黑" panose="020B0503020204020204" pitchFamily="34" charset="-122"/>
                <a:ea typeface="微软雅黑" panose="020B0503020204020204" pitchFamily="34" charset="-122"/>
              </a:rPr>
              <a:t>-</a:t>
            </a:r>
            <a:r>
              <a:rPr lang="zh-CN" altLang="en-US" sz="2000" dirty="0">
                <a:solidFill>
                  <a:srgbClr val="1369B2"/>
                </a:solidFill>
                <a:latin typeface="微软雅黑" panose="020B0503020204020204" pitchFamily="34" charset="-122"/>
                <a:ea typeface="微软雅黑" panose="020B0503020204020204" pitchFamily="34" charset="-122"/>
              </a:rPr>
              <a:t>携带数据</a:t>
            </a:r>
            <a:r>
              <a:rPr lang="zh-CN" altLang="en-US" sz="2000" dirty="0">
                <a:solidFill>
                  <a:srgbClr val="595959"/>
                </a:solidFill>
                <a:latin typeface="微软雅黑" panose="020B0503020204020204" pitchFamily="34" charset="-122"/>
                <a:ea typeface="微软雅黑" panose="020B0503020204020204" pitchFamily="34" charset="-122"/>
              </a:rPr>
              <a:t>，能够在程序中使用</a:t>
            </a:r>
            <a:r>
              <a:rPr lang="en-US" altLang="zh-CN" sz="2000" dirty="0">
                <a:solidFill>
                  <a:srgbClr val="595959"/>
                </a:solidFill>
                <a:latin typeface="微软雅黑" panose="020B0503020204020204" pitchFamily="34" charset="-122"/>
                <a:ea typeface="微软雅黑" panose="020B0503020204020204" pitchFamily="34" charset="-122"/>
              </a:rPr>
              <a:t>String</a:t>
            </a:r>
            <a:r>
              <a:rPr lang="zh-CN" altLang="en-US" sz="2000" dirty="0">
                <a:solidFill>
                  <a:srgbClr val="595959"/>
                </a:solidFill>
                <a:latin typeface="微软雅黑" panose="020B0503020204020204" pitchFamily="34" charset="-122"/>
                <a:ea typeface="微软雅黑" panose="020B0503020204020204" pitchFamily="34" charset="-122"/>
              </a:rPr>
              <a:t>返回值类型进行页面跳转</a:t>
            </a:r>
            <a:endParaRPr lang="zh-CN" altLang="en-US" sz="2000" dirty="0">
              <a:solidFill>
                <a:srgbClr val="595959"/>
              </a:solidFill>
              <a:latin typeface="微软雅黑" panose="020B0503020204020204" pitchFamily="34" charset="-122"/>
              <a:ea typeface="微软雅黑" panose="020B0503020204020204" pitchFamily="34" charset="-122"/>
            </a:endParaRPr>
          </a:p>
        </p:txBody>
      </p:sp>
      <p:grpSp>
        <p:nvGrpSpPr>
          <p:cNvPr id="11" name="组合 10"/>
          <p:cNvGrpSpPr/>
          <p:nvPr/>
        </p:nvGrpSpPr>
        <p:grpSpPr>
          <a:xfrm>
            <a:off x="5380420" y="2819382"/>
            <a:ext cx="405183" cy="405036"/>
            <a:chOff x="8881" y="4685"/>
            <a:chExt cx="638" cy="638"/>
          </a:xfrm>
        </p:grpSpPr>
        <p:sp>
          <p:nvSpPr>
            <p:cNvPr id="12" name="椭圆 11"/>
            <p:cNvSpPr/>
            <p:nvPr/>
          </p:nvSpPr>
          <p:spPr>
            <a:xfrm>
              <a:off x="8881" y="4685"/>
              <a:ext cx="638" cy="638"/>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8946" y="4750"/>
              <a:ext cx="508" cy="508"/>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1"/>
          <p:cNvSpPr txBox="1"/>
          <p:nvPr>
            <p:custDataLst>
              <p:tags r:id="rId1"/>
            </p:custDataLst>
          </p:nvPr>
        </p:nvSpPr>
        <p:spPr>
          <a:xfrm>
            <a:off x="1143635" y="2028190"/>
            <a:ext cx="9914890" cy="1337945"/>
          </a:xfrm>
          <a:prstGeom prst="rect">
            <a:avLst/>
          </a:prstGeom>
          <a:noFill/>
          <a:ln>
            <a:noFill/>
          </a:ln>
        </p:spPr>
        <p:txBody>
          <a:bodyPr wrap="square" rtlCol="0">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接下来通过一个案例演示携带数据的页面转发，该案例使用</a:t>
            </a:r>
            <a:r>
              <a:rPr lang="en-US" altLang="zh-CN" dirty="0" err="1">
                <a:solidFill>
                  <a:srgbClr val="595959"/>
                </a:solidFill>
                <a:latin typeface="微软雅黑" panose="020B0503020204020204" pitchFamily="34" charset="-122"/>
                <a:ea typeface="微软雅黑" panose="020B0503020204020204" pitchFamily="34" charset="-122"/>
                <a:cs typeface="+mn-ea"/>
              </a:rPr>
              <a:t>HttpServletRequest</a:t>
            </a:r>
            <a:r>
              <a:rPr lang="zh-CN" altLang="zh-CN" dirty="0">
                <a:solidFill>
                  <a:srgbClr val="595959"/>
                </a:solidFill>
                <a:latin typeface="微软雅黑" panose="020B0503020204020204" pitchFamily="34" charset="-122"/>
                <a:ea typeface="微软雅黑" panose="020B0503020204020204" pitchFamily="34" charset="-122"/>
                <a:cs typeface="+mn-ea"/>
              </a:rPr>
              <a:t>类型形参和</a:t>
            </a:r>
            <a:r>
              <a:rPr lang="en-US" altLang="zh-CN" dirty="0">
                <a:solidFill>
                  <a:srgbClr val="595959"/>
                </a:solidFill>
                <a:latin typeface="微软雅黑" panose="020B0503020204020204" pitchFamily="34" charset="-122"/>
                <a:ea typeface="微软雅黑" panose="020B0503020204020204" pitchFamily="34" charset="-122"/>
                <a:cs typeface="+mn-ea"/>
              </a:rPr>
              <a:t>Model</a:t>
            </a:r>
            <a:r>
              <a:rPr lang="zh-CN" altLang="zh-CN" dirty="0">
                <a:solidFill>
                  <a:srgbClr val="595959"/>
                </a:solidFill>
                <a:latin typeface="微软雅黑" panose="020B0503020204020204" pitchFamily="34" charset="-122"/>
                <a:ea typeface="微软雅黑" panose="020B0503020204020204" pitchFamily="34" charset="-122"/>
                <a:cs typeface="+mn-ea"/>
              </a:rPr>
              <a:t>类型形参进行数据传递，案例具体实现步骤如下</a:t>
            </a:r>
            <a:r>
              <a:rPr lang="zh-CN" altLang="en-US" dirty="0">
                <a:solidFill>
                  <a:srgbClr val="595959"/>
                </a:solidFill>
                <a:latin typeface="微软雅黑" panose="020B0503020204020204" pitchFamily="34" charset="-122"/>
                <a:ea typeface="微软雅黑" panose="020B0503020204020204" pitchFamily="34" charset="-122"/>
                <a:cs typeface="+mn-ea"/>
              </a:rPr>
              <a:t>。</a:t>
            </a:r>
            <a:endParaRPr lang="zh-CN" altLang="en-US"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 </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9" y="266933"/>
            <a:ext cx="5684473"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12.4.2  </a:t>
            </a:r>
            <a:r>
              <a:rPr lang="zh-CN" altLang="zh-CN" sz="2400" b="1" dirty="0">
                <a:solidFill>
                  <a:srgbClr val="595959"/>
                </a:solidFill>
                <a:latin typeface="微软雅黑" panose="020B0503020204020204" pitchFamily="34" charset="-122"/>
                <a:ea typeface="微软雅黑" panose="020B0503020204020204" pitchFamily="34" charset="-122"/>
                <a:cs typeface="+mn-ea"/>
              </a:rPr>
              <a:t>返回值为</a:t>
            </a:r>
            <a:r>
              <a:rPr lang="en-US" altLang="zh-CN" sz="2400" b="1" dirty="0">
                <a:solidFill>
                  <a:srgbClr val="595959"/>
                </a:solidFill>
                <a:latin typeface="微软雅黑" panose="020B0503020204020204" pitchFamily="34" charset="-122"/>
                <a:ea typeface="微软雅黑" panose="020B0503020204020204" pitchFamily="34" charset="-122"/>
                <a:cs typeface="+mn-ea"/>
              </a:rPr>
              <a:t>String</a:t>
            </a:r>
            <a:r>
              <a:rPr lang="zh-CN" altLang="zh-CN" sz="2400" b="1" dirty="0">
                <a:solidFill>
                  <a:srgbClr val="595959"/>
                </a:solidFill>
                <a:latin typeface="微软雅黑" panose="020B0503020204020204" pitchFamily="34" charset="-122"/>
                <a:ea typeface="微软雅黑" panose="020B0503020204020204" pitchFamily="34" charset="-122"/>
                <a:cs typeface="+mn-ea"/>
              </a:rPr>
              <a:t>类型的页面跳转 </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Chevron 3"/>
          <p:cNvSpPr/>
          <p:nvPr>
            <p:custDataLst>
              <p:tags r:id="rId2"/>
            </p:custDataLst>
          </p:nvPr>
        </p:nvSpPr>
        <p:spPr>
          <a:xfrm>
            <a:off x="892519" y="1091196"/>
            <a:ext cx="1971053"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4" name="文本框 1"/>
          <p:cNvSpPr txBox="1"/>
          <p:nvPr/>
        </p:nvSpPr>
        <p:spPr>
          <a:xfrm>
            <a:off x="1303166" y="1217734"/>
            <a:ext cx="1210588" cy="400110"/>
          </a:xfrm>
          <a:prstGeom prst="rect">
            <a:avLst/>
          </a:prstGeom>
          <a:noFill/>
        </p:spPr>
        <p:txBody>
          <a:bodyPr wrap="none" rtlCol="0">
            <a:spAutoFit/>
          </a:bodyPr>
          <a:lstStyle/>
          <a:p>
            <a:r>
              <a:rPr lang="zh-CN" altLang="en-US" sz="2000" dirty="0">
                <a:solidFill>
                  <a:srgbClr val="1369B2"/>
                </a:solidFill>
                <a:latin typeface="微软雅黑" panose="020B0503020204020204" pitchFamily="34" charset="-122"/>
                <a:ea typeface="微软雅黑" panose="020B0503020204020204" pitchFamily="34" charset="-122"/>
              </a:rPr>
              <a:t>携带数据</a:t>
            </a:r>
            <a:endParaRPr lang="zh-CN" altLang="zh-CN" sz="2000" dirty="0">
              <a:solidFill>
                <a:srgbClr val="1369B2"/>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222940"/>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358648"/>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01</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28290" y="969010"/>
            <a:ext cx="8794750" cy="1753235"/>
          </a:xfrm>
          <a:prstGeom prst="rect">
            <a:avLst/>
          </a:prstGeom>
          <a:noFill/>
          <a:ln>
            <a:noFill/>
          </a:ln>
        </p:spPr>
        <p:txBody>
          <a:bodyPr wrap="square" rtlCol="0">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修改文件</a:t>
            </a:r>
            <a:r>
              <a:rPr lang="en-US" altLang="zh-CN" dirty="0" err="1">
                <a:solidFill>
                  <a:srgbClr val="595959"/>
                </a:solidFill>
                <a:latin typeface="微软雅黑" panose="020B0503020204020204" pitchFamily="34" charset="-122"/>
                <a:ea typeface="微软雅黑" panose="020B0503020204020204" pitchFamily="34" charset="-122"/>
                <a:cs typeface="+mn-ea"/>
              </a:rPr>
              <a:t>PageController.java</a:t>
            </a:r>
            <a:r>
              <a:rPr lang="zh-CN" altLang="zh-CN" dirty="0">
                <a:solidFill>
                  <a:srgbClr val="595959"/>
                </a:solidFill>
                <a:latin typeface="微软雅黑" panose="020B0503020204020204" pitchFamily="34" charset="-122"/>
                <a:ea typeface="微软雅黑" panose="020B0503020204020204" pitchFamily="34" charset="-122"/>
                <a:cs typeface="+mn-ea"/>
              </a:rPr>
              <a:t>，新增</a:t>
            </a:r>
            <a:r>
              <a:rPr lang="en-US" altLang="zh-CN" dirty="0" err="1">
                <a:solidFill>
                  <a:srgbClr val="595959"/>
                </a:solidFill>
                <a:latin typeface="微软雅黑" panose="020B0503020204020204" pitchFamily="34" charset="-122"/>
                <a:ea typeface="微软雅黑" panose="020B0503020204020204" pitchFamily="34" charset="-122"/>
                <a:cs typeface="+mn-ea"/>
              </a:rPr>
              <a:t>showPageByRequest</a:t>
            </a:r>
            <a:r>
              <a:rPr lang="en-US" altLang="zh-CN"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方法和</a:t>
            </a:r>
            <a:r>
              <a:rPr lang="en-US" altLang="zh-CN" dirty="0" err="1">
                <a:solidFill>
                  <a:srgbClr val="595959"/>
                </a:solidFill>
                <a:latin typeface="微软雅黑" panose="020B0503020204020204" pitchFamily="34" charset="-122"/>
                <a:ea typeface="微软雅黑" panose="020B0503020204020204" pitchFamily="34" charset="-122"/>
                <a:cs typeface="+mn-ea"/>
              </a:rPr>
              <a:t>showPageByModel</a:t>
            </a:r>
            <a:r>
              <a:rPr lang="en-US" altLang="zh-CN"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方法，</a:t>
            </a:r>
            <a:r>
              <a:rPr lang="en-US" altLang="zh-CN" dirty="0" err="1">
                <a:solidFill>
                  <a:srgbClr val="595959"/>
                </a:solidFill>
                <a:latin typeface="微软雅黑" panose="020B0503020204020204" pitchFamily="34" charset="-122"/>
                <a:ea typeface="微软雅黑" panose="020B0503020204020204" pitchFamily="34" charset="-122"/>
                <a:cs typeface="+mn-ea"/>
              </a:rPr>
              <a:t>showPageByRequest</a:t>
            </a:r>
            <a:r>
              <a:rPr lang="en-US" altLang="zh-CN"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方法使用</a:t>
            </a:r>
            <a:r>
              <a:rPr lang="en-US" altLang="zh-CN" dirty="0" err="1">
                <a:solidFill>
                  <a:srgbClr val="595959"/>
                </a:solidFill>
                <a:latin typeface="微软雅黑" panose="020B0503020204020204" pitchFamily="34" charset="-122"/>
                <a:ea typeface="微软雅黑" panose="020B0503020204020204" pitchFamily="34" charset="-122"/>
                <a:cs typeface="+mn-ea"/>
              </a:rPr>
              <a:t>HttpServletRequest</a:t>
            </a:r>
            <a:r>
              <a:rPr lang="zh-CN" altLang="zh-CN" dirty="0">
                <a:solidFill>
                  <a:srgbClr val="595959"/>
                </a:solidFill>
                <a:latin typeface="微软雅黑" panose="020B0503020204020204" pitchFamily="34" charset="-122"/>
                <a:ea typeface="微软雅黑" panose="020B0503020204020204" pitchFamily="34" charset="-122"/>
                <a:cs typeface="+mn-ea"/>
              </a:rPr>
              <a:t>传递数据，</a:t>
            </a:r>
            <a:r>
              <a:rPr lang="en-US" altLang="zh-CN" dirty="0" err="1">
                <a:solidFill>
                  <a:srgbClr val="595959"/>
                </a:solidFill>
                <a:latin typeface="微软雅黑" panose="020B0503020204020204" pitchFamily="34" charset="-122"/>
                <a:ea typeface="微软雅黑" panose="020B0503020204020204" pitchFamily="34" charset="-122"/>
                <a:cs typeface="+mn-ea"/>
              </a:rPr>
              <a:t>showPageByModel</a:t>
            </a:r>
            <a:r>
              <a:rPr lang="en-US" altLang="zh-CN"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方法使用</a:t>
            </a:r>
            <a:r>
              <a:rPr lang="en-US" altLang="zh-CN" dirty="0">
                <a:solidFill>
                  <a:srgbClr val="595959"/>
                </a:solidFill>
                <a:latin typeface="微软雅黑" panose="020B0503020204020204" pitchFamily="34" charset="-122"/>
                <a:ea typeface="微软雅黑" panose="020B0503020204020204" pitchFamily="34" charset="-122"/>
                <a:cs typeface="+mn-ea"/>
              </a:rPr>
              <a:t>Model</a:t>
            </a:r>
            <a:r>
              <a:rPr lang="zh-CN" altLang="zh-CN" dirty="0">
                <a:solidFill>
                  <a:srgbClr val="595959"/>
                </a:solidFill>
                <a:latin typeface="微软雅黑" panose="020B0503020204020204" pitchFamily="34" charset="-122"/>
                <a:ea typeface="微软雅黑" panose="020B0503020204020204" pitchFamily="34" charset="-122"/>
                <a:cs typeface="+mn-ea"/>
              </a:rPr>
              <a:t>传递数据，两个方法都使用字符串指定跳转的页面</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  </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pic>
        <p:nvPicPr>
          <p:cNvPr id="12" name="图片 11"/>
          <p:cNvPicPr>
            <a:picLocks noChangeAspect="1"/>
          </p:cNvPicPr>
          <p:nvPr/>
        </p:nvPicPr>
        <p:blipFill>
          <a:blip r:embed="rId2"/>
          <a:stretch>
            <a:fillRect/>
          </a:stretch>
        </p:blipFill>
        <p:spPr>
          <a:xfrm>
            <a:off x="2548052" y="3063631"/>
            <a:ext cx="7239689" cy="2505698"/>
          </a:xfrm>
          <a:prstGeom prst="rect">
            <a:avLst/>
          </a:prstGeom>
        </p:spPr>
      </p:pic>
      <p:sp>
        <p:nvSpPr>
          <p:cNvPr id="4" name="矩形 3"/>
          <p:cNvSpPr/>
          <p:nvPr/>
        </p:nvSpPr>
        <p:spPr>
          <a:xfrm>
            <a:off x="3048334" y="2935771"/>
            <a:ext cx="7097127" cy="2634119"/>
          </a:xfrm>
          <a:prstGeom prst="rect">
            <a:avLst/>
          </a:prstGeom>
        </p:spPr>
        <p:txBody>
          <a:bodyPr wrap="square">
            <a:spAutoFit/>
          </a:bodyPr>
          <a:lstStyle/>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en-US" sz="1600" dirty="0">
                <a:solidFill>
                  <a:srgbClr val="595959"/>
                </a:solidFill>
                <a:latin typeface="微软雅黑" panose="020B0503020204020204" pitchFamily="34" charset="-122"/>
                <a:ea typeface="微软雅黑" panose="020B0503020204020204" pitchFamily="34" charset="-122"/>
                <a:cs typeface="+mn-ea"/>
              </a:rPr>
              <a:t> 只展示了</a:t>
            </a:r>
            <a:r>
              <a:rPr lang="en-US" altLang="zh-CN" sz="1600" dirty="0" err="1">
                <a:solidFill>
                  <a:srgbClr val="595959"/>
                </a:solidFill>
                <a:latin typeface="微软雅黑" panose="020B0503020204020204" pitchFamily="34" charset="-122"/>
                <a:ea typeface="微软雅黑" panose="020B0503020204020204" pitchFamily="34" charset="-122"/>
                <a:cs typeface="+mn-ea"/>
              </a:rPr>
              <a:t>showPageByRequest</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en-US" sz="1600" dirty="0">
                <a:solidFill>
                  <a:srgbClr val="595959"/>
                </a:solidFill>
                <a:latin typeface="微软雅黑" panose="020B0503020204020204" pitchFamily="34" charset="-122"/>
                <a:ea typeface="微软雅黑" panose="020B0503020204020204" pitchFamily="34" charset="-122"/>
                <a:cs typeface="+mn-ea"/>
              </a:rPr>
              <a:t>方法</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RequestMapping</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showPageByRequest</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public String </a:t>
            </a:r>
            <a:r>
              <a:rPr lang="en-US" altLang="zh-CN" sz="1600" dirty="0" err="1">
                <a:solidFill>
                  <a:srgbClr val="1369B2"/>
                </a:solidFill>
                <a:latin typeface="微软雅黑" panose="020B0503020204020204" pitchFamily="34" charset="-122"/>
                <a:ea typeface="微软雅黑" panose="020B0503020204020204" pitchFamily="34" charset="-122"/>
                <a:cs typeface="+mn-ea"/>
              </a:rPr>
              <a:t>showPageByRequest</a:t>
            </a:r>
            <a:r>
              <a:rPr lang="en-US" altLang="zh-CN" sz="1600" dirty="0">
                <a:solidFill>
                  <a:srgbClr val="1369B2"/>
                </a:solidFill>
                <a:latin typeface="微软雅黑" panose="020B0503020204020204" pitchFamily="34" charset="-122"/>
                <a:ea typeface="微软雅黑" panose="020B0503020204020204" pitchFamily="34" charset="-122"/>
                <a:cs typeface="+mn-ea"/>
              </a:rPr>
              <a:t>(</a:t>
            </a:r>
            <a:r>
              <a:rPr lang="en-US" altLang="zh-CN" sz="1600" dirty="0" err="1">
                <a:solidFill>
                  <a:srgbClr val="1369B2"/>
                </a:solidFill>
                <a:latin typeface="微软雅黑" panose="020B0503020204020204" pitchFamily="34" charset="-122"/>
                <a:ea typeface="微软雅黑" panose="020B0503020204020204" pitchFamily="34" charset="-122"/>
                <a:cs typeface="+mn-ea"/>
              </a:rPr>
              <a:t>HttpServletRequest</a:t>
            </a:r>
            <a:r>
              <a:rPr lang="en-US" altLang="zh-CN" sz="1600" dirty="0">
                <a:solidFill>
                  <a:srgbClr val="1369B2"/>
                </a:solidFill>
                <a:latin typeface="微软雅黑" panose="020B0503020204020204" pitchFamily="34" charset="-122"/>
                <a:ea typeface="微软雅黑" panose="020B0503020204020204" pitchFamily="34" charset="-122"/>
                <a:cs typeface="+mn-ea"/>
              </a:rPr>
              <a:t> request)</a:t>
            </a:r>
            <a:r>
              <a:rPr lang="zh-CN" altLang="en-US" sz="1600" dirty="0">
                <a:solidFill>
                  <a:srgbClr val="1369B2"/>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System.out.println</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showPageByRequest</a:t>
            </a:r>
            <a:r>
              <a:rPr lang="en-US" altLang="zh-CN" sz="1600" dirty="0">
                <a:solidFill>
                  <a:srgbClr val="595959"/>
                </a:solidFill>
                <a:latin typeface="微软雅黑" panose="020B0503020204020204" pitchFamily="34" charset="-122"/>
                <a:ea typeface="微软雅黑" panose="020B0503020204020204" pitchFamily="34" charset="-122"/>
                <a:cs typeface="+mn-ea"/>
              </a:rPr>
              <a:t> running");</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request.setAttribute</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username","request</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return "register";</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9" y="266933"/>
            <a:ext cx="5684473"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12.4.2  </a:t>
            </a:r>
            <a:r>
              <a:rPr lang="zh-CN" altLang="zh-CN" sz="2400" b="1" dirty="0">
                <a:solidFill>
                  <a:srgbClr val="595959"/>
                </a:solidFill>
                <a:latin typeface="微软雅黑" panose="020B0503020204020204" pitchFamily="34" charset="-122"/>
                <a:ea typeface="微软雅黑" panose="020B0503020204020204" pitchFamily="34" charset="-122"/>
                <a:cs typeface="+mn-ea"/>
              </a:rPr>
              <a:t>返回值为</a:t>
            </a:r>
            <a:r>
              <a:rPr lang="en-US" altLang="zh-CN" sz="2400" b="1" dirty="0">
                <a:solidFill>
                  <a:srgbClr val="595959"/>
                </a:solidFill>
                <a:latin typeface="微软雅黑" panose="020B0503020204020204" pitchFamily="34" charset="-122"/>
                <a:ea typeface="微软雅黑" panose="020B0503020204020204" pitchFamily="34" charset="-122"/>
                <a:cs typeface="+mn-ea"/>
              </a:rPr>
              <a:t>String</a:t>
            </a:r>
            <a:r>
              <a:rPr lang="zh-CN" altLang="zh-CN" sz="2400" b="1" dirty="0">
                <a:solidFill>
                  <a:srgbClr val="595959"/>
                </a:solidFill>
                <a:latin typeface="微软雅黑" panose="020B0503020204020204" pitchFamily="34" charset="-122"/>
                <a:ea typeface="微软雅黑" panose="020B0503020204020204" pitchFamily="34" charset="-122"/>
                <a:cs typeface="+mn-ea"/>
              </a:rPr>
              <a:t>类型的页面跳转 </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02</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1098827"/>
            <a:ext cx="8485746" cy="922020"/>
          </a:xfrm>
          <a:prstGeom prst="rect">
            <a:avLst/>
          </a:prstGeom>
          <a:noFill/>
          <a:ln>
            <a:noFill/>
          </a:ln>
        </p:spPr>
        <p:txBody>
          <a:bodyPr wrap="square" rtlCol="0">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修改文件</a:t>
            </a:r>
            <a:r>
              <a:rPr lang="en-US" altLang="zh-CN" dirty="0" err="1">
                <a:solidFill>
                  <a:srgbClr val="595959"/>
                </a:solidFill>
                <a:latin typeface="微软雅黑" panose="020B0503020204020204" pitchFamily="34" charset="-122"/>
                <a:ea typeface="微软雅黑" panose="020B0503020204020204" pitchFamily="34" charset="-122"/>
                <a:cs typeface="+mn-ea"/>
              </a:rPr>
              <a:t>User.java</a:t>
            </a:r>
            <a:r>
              <a:rPr lang="zh-CN" altLang="zh-CN" dirty="0">
                <a:solidFill>
                  <a:srgbClr val="595959"/>
                </a:solidFill>
                <a:latin typeface="微软雅黑" panose="020B0503020204020204" pitchFamily="34" charset="-122"/>
                <a:ea typeface="微软雅黑" panose="020B0503020204020204" pitchFamily="34" charset="-122"/>
                <a:cs typeface="+mn-ea"/>
              </a:rPr>
              <a:t>，在</a:t>
            </a:r>
            <a:r>
              <a:rPr lang="en-US" altLang="zh-CN" dirty="0" err="1">
                <a:solidFill>
                  <a:srgbClr val="595959"/>
                </a:solidFill>
                <a:latin typeface="微软雅黑" panose="020B0503020204020204" pitchFamily="34" charset="-122"/>
                <a:ea typeface="微软雅黑" panose="020B0503020204020204" pitchFamily="34" charset="-122"/>
                <a:cs typeface="+mn-ea"/>
              </a:rPr>
              <a:t>register.jsp</a:t>
            </a:r>
            <a:r>
              <a:rPr lang="zh-CN" altLang="zh-CN" dirty="0">
                <a:solidFill>
                  <a:srgbClr val="595959"/>
                </a:solidFill>
                <a:latin typeface="微软雅黑" panose="020B0503020204020204" pitchFamily="34" charset="-122"/>
                <a:ea typeface="微软雅黑" panose="020B0503020204020204" pitchFamily="34" charset="-122"/>
                <a:cs typeface="+mn-ea"/>
              </a:rPr>
              <a:t>的表单中添加</a:t>
            </a:r>
            <a:r>
              <a:rPr lang="en-US" altLang="zh-CN" dirty="0">
                <a:solidFill>
                  <a:srgbClr val="595959"/>
                </a:solidFill>
                <a:latin typeface="微软雅黑" panose="020B0503020204020204" pitchFamily="34" charset="-122"/>
                <a:ea typeface="微软雅黑" panose="020B0503020204020204" pitchFamily="34" charset="-122"/>
                <a:cs typeface="+mn-ea"/>
              </a:rPr>
              <a:t>value</a:t>
            </a:r>
            <a:r>
              <a:rPr lang="zh-CN" altLang="zh-CN" dirty="0">
                <a:solidFill>
                  <a:srgbClr val="595959"/>
                </a:solidFill>
                <a:latin typeface="微软雅黑" panose="020B0503020204020204" pitchFamily="34" charset="-122"/>
                <a:ea typeface="微软雅黑" panose="020B0503020204020204" pitchFamily="34" charset="-122"/>
                <a:cs typeface="+mn-ea"/>
              </a:rPr>
              <a:t>属性，用于接收转发传递过来的数据</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 </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pic>
        <p:nvPicPr>
          <p:cNvPr id="12" name="图片 11"/>
          <p:cNvPicPr>
            <a:picLocks noChangeAspect="1"/>
          </p:cNvPicPr>
          <p:nvPr/>
        </p:nvPicPr>
        <p:blipFill>
          <a:blip r:embed="rId2"/>
          <a:stretch>
            <a:fillRect/>
          </a:stretch>
        </p:blipFill>
        <p:spPr>
          <a:xfrm>
            <a:off x="2486203" y="2529443"/>
            <a:ext cx="7332167" cy="3742115"/>
          </a:xfrm>
          <a:prstGeom prst="rect">
            <a:avLst/>
          </a:prstGeom>
        </p:spPr>
      </p:pic>
      <p:sp>
        <p:nvSpPr>
          <p:cNvPr id="4" name="矩形 3"/>
          <p:cNvSpPr/>
          <p:nvPr/>
        </p:nvSpPr>
        <p:spPr>
          <a:xfrm>
            <a:off x="2735642" y="2500325"/>
            <a:ext cx="6876488" cy="3742115"/>
          </a:xfrm>
          <a:prstGeom prst="rect">
            <a:avLst/>
          </a:prstGeom>
        </p:spPr>
        <p:txBody>
          <a:bodyPr wrap="square">
            <a:spAutoFit/>
          </a:bodyPr>
          <a:lstStyle/>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 page language="java" </a:t>
            </a:r>
            <a:r>
              <a:rPr lang="en-US" altLang="zh-CN" sz="1600" dirty="0" err="1">
                <a:solidFill>
                  <a:srgbClr val="595959"/>
                </a:solidFill>
                <a:latin typeface="微软雅黑" panose="020B0503020204020204" pitchFamily="34" charset="-122"/>
                <a:ea typeface="微软雅黑" panose="020B0503020204020204" pitchFamily="34" charset="-122"/>
                <a:cs typeface="+mn-ea"/>
              </a:rPr>
              <a:t>contentType</a:t>
            </a:r>
            <a:r>
              <a:rPr lang="en-US" altLang="zh-CN" sz="1600" dirty="0">
                <a:solidFill>
                  <a:srgbClr val="595959"/>
                </a:solidFill>
                <a:latin typeface="微软雅黑" panose="020B0503020204020204" pitchFamily="34" charset="-122"/>
                <a:ea typeface="微软雅黑" panose="020B0503020204020204" pitchFamily="34" charset="-122"/>
                <a:cs typeface="+mn-ea"/>
              </a:rPr>
              <a:t>="text/html;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charset=UTF-8" </a:t>
            </a:r>
            <a:r>
              <a:rPr lang="en-US" altLang="zh-CN" sz="1600" dirty="0" err="1">
                <a:solidFill>
                  <a:srgbClr val="595959"/>
                </a:solidFill>
                <a:latin typeface="微软雅黑" panose="020B0503020204020204" pitchFamily="34" charset="-122"/>
                <a:ea typeface="微软雅黑" panose="020B0503020204020204" pitchFamily="34" charset="-122"/>
                <a:cs typeface="+mn-ea"/>
              </a:rPr>
              <a:t>pageEncoding</a:t>
            </a:r>
            <a:r>
              <a:rPr lang="en-US" altLang="zh-CN" sz="1600" dirty="0">
                <a:solidFill>
                  <a:srgbClr val="595959"/>
                </a:solidFill>
                <a:latin typeface="微软雅黑" panose="020B0503020204020204" pitchFamily="34" charset="-122"/>
                <a:ea typeface="微软雅黑" panose="020B0503020204020204" pitchFamily="34" charset="-122"/>
                <a:cs typeface="+mn-ea"/>
              </a:rPr>
              <a:t>="UTF-8"%&gt;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&lt;html&gt;&lt;!-- </a:t>
            </a:r>
            <a:r>
              <a:rPr lang="zh-CN" altLang="en-US" sz="1600" dirty="0">
                <a:solidFill>
                  <a:srgbClr val="595959"/>
                </a:solidFill>
                <a:latin typeface="微软雅黑" panose="020B0503020204020204" pitchFamily="34" charset="-122"/>
                <a:ea typeface="微软雅黑" panose="020B0503020204020204" pitchFamily="34" charset="-122"/>
                <a:cs typeface="+mn-ea"/>
              </a:rPr>
              <a:t>只显示了</a:t>
            </a:r>
            <a:r>
              <a:rPr lang="en-US" altLang="zh-CN" sz="1600" dirty="0">
                <a:solidFill>
                  <a:srgbClr val="595959"/>
                </a:solidFill>
                <a:latin typeface="微软雅黑" panose="020B0503020204020204" pitchFamily="34" charset="-122"/>
                <a:ea typeface="微软雅黑" panose="020B0503020204020204" pitchFamily="34" charset="-122"/>
                <a:cs typeface="+mn-ea"/>
              </a:rPr>
              <a:t>form</a:t>
            </a:r>
            <a:r>
              <a:rPr lang="zh-CN" altLang="en-US" sz="1600" dirty="0">
                <a:solidFill>
                  <a:srgbClr val="595959"/>
                </a:solidFill>
                <a:latin typeface="微软雅黑" panose="020B0503020204020204" pitchFamily="34" charset="-122"/>
                <a:ea typeface="微软雅黑" panose="020B0503020204020204" pitchFamily="34" charset="-122"/>
                <a:cs typeface="+mn-ea"/>
              </a:rPr>
              <a:t>表单的内容</a:t>
            </a:r>
            <a:r>
              <a:rPr lang="en-US" altLang="zh-CN" sz="1600" dirty="0">
                <a:solidFill>
                  <a:srgbClr val="595959"/>
                </a:solidFill>
                <a:latin typeface="微软雅黑" panose="020B0503020204020204" pitchFamily="34" charset="-122"/>
                <a:ea typeface="微软雅黑" panose="020B0503020204020204" pitchFamily="34" charset="-122"/>
                <a:cs typeface="+mn-ea"/>
                <a:sym typeface="Wingdings" panose="05000000000000000000" pitchFamily="2" charset="2"/>
              </a:rPr>
              <a:t>-- &gt;</a:t>
            </a:r>
            <a:r>
              <a:rPr lang="en-US" altLang="zh-CN" sz="1600" dirty="0">
                <a:solidFill>
                  <a:srgbClr val="595959"/>
                </a:solidFill>
                <a:latin typeface="微软雅黑" panose="020B0503020204020204" pitchFamily="34" charset="-122"/>
                <a:ea typeface="微软雅黑" panose="020B0503020204020204" pitchFamily="34" charset="-122"/>
                <a:cs typeface="+mn-ea"/>
              </a:rPr>
              <a:t>&lt;body&gt;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&lt;form action="${</a:t>
            </a:r>
            <a:r>
              <a:rPr lang="en-US" altLang="zh-CN" sz="1600" dirty="0" err="1">
                <a:solidFill>
                  <a:srgbClr val="595959"/>
                </a:solidFill>
                <a:latin typeface="微软雅黑" panose="020B0503020204020204" pitchFamily="34" charset="-122"/>
                <a:ea typeface="微软雅黑" panose="020B0503020204020204" pitchFamily="34" charset="-122"/>
                <a:cs typeface="+mn-ea"/>
              </a:rPr>
              <a:t>pageContext.request.contextPath</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registerUser</a:t>
            </a:r>
            <a:r>
              <a:rPr lang="en-US" altLang="zh-CN" sz="1600" dirty="0">
                <a:solidFill>
                  <a:srgbClr val="595959"/>
                </a:solidFill>
                <a:latin typeface="微软雅黑" panose="020B0503020204020204" pitchFamily="34" charset="-122"/>
                <a:ea typeface="微软雅黑" panose="020B0503020204020204" pitchFamily="34" charset="-122"/>
                <a:cs typeface="+mn-ea"/>
              </a:rPr>
              <a:t>" &gt;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zh-CN" altLang="zh-CN" sz="1600" dirty="0">
                <a:solidFill>
                  <a:srgbClr val="595959"/>
                </a:solidFill>
                <a:latin typeface="微软雅黑" panose="020B0503020204020204" pitchFamily="34" charset="-122"/>
                <a:ea typeface="微软雅黑" panose="020B0503020204020204" pitchFamily="34" charset="-122"/>
                <a:cs typeface="+mn-ea"/>
              </a:rPr>
              <a:t>用户名：</a:t>
            </a:r>
            <a:r>
              <a:rPr lang="en-US" altLang="zh-CN" sz="1600" dirty="0">
                <a:solidFill>
                  <a:srgbClr val="595959"/>
                </a:solidFill>
                <a:latin typeface="微软雅黑" panose="020B0503020204020204" pitchFamily="34" charset="-122"/>
                <a:ea typeface="微软雅黑" panose="020B0503020204020204" pitchFamily="34" charset="-122"/>
                <a:cs typeface="+mn-ea"/>
              </a:rPr>
              <a:t>&lt;input type="text" name="username" 	</a:t>
            </a:r>
            <a:r>
              <a:rPr lang="en-US" altLang="zh-CN" sz="1600" dirty="0">
                <a:solidFill>
                  <a:srgbClr val="1369B2"/>
                </a:solidFill>
                <a:latin typeface="微软雅黑" panose="020B0503020204020204" pitchFamily="34" charset="-122"/>
                <a:ea typeface="微软雅黑" panose="020B0503020204020204" pitchFamily="34" charset="-122"/>
                <a:cs typeface="+mn-ea"/>
              </a:rPr>
              <a:t>value="${username}" </a:t>
            </a:r>
            <a:r>
              <a:rPr lang="en-US" altLang="zh-CN" sz="1600" dirty="0">
                <a:solidFill>
                  <a:srgbClr val="595959"/>
                </a:solidFill>
                <a:latin typeface="微软雅黑" panose="020B0503020204020204" pitchFamily="34" charset="-122"/>
                <a:ea typeface="微软雅黑" panose="020B0503020204020204" pitchFamily="34" charset="-122"/>
                <a:cs typeface="+mn-ea"/>
              </a:rPr>
              <a:t>/&gt;&lt;</a:t>
            </a:r>
            <a:r>
              <a:rPr lang="en-US" altLang="zh-CN" sz="1600" dirty="0" err="1">
                <a:solidFill>
                  <a:srgbClr val="595959"/>
                </a:solidFill>
                <a:latin typeface="微软雅黑" panose="020B0503020204020204" pitchFamily="34" charset="-122"/>
                <a:ea typeface="微软雅黑" panose="020B0503020204020204" pitchFamily="34" charset="-122"/>
                <a:cs typeface="+mn-ea"/>
              </a:rPr>
              <a:t>br</a:t>
            </a:r>
            <a:r>
              <a:rPr lang="en-US" altLang="zh-CN" sz="1600" dirty="0">
                <a:solidFill>
                  <a:srgbClr val="595959"/>
                </a:solidFill>
                <a:latin typeface="微软雅黑" panose="020B0503020204020204" pitchFamily="34" charset="-122"/>
                <a:ea typeface="微软雅黑" panose="020B0503020204020204" pitchFamily="34" charset="-122"/>
                <a:cs typeface="+mn-ea"/>
              </a:rPr>
              <a:t> /&gt;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zh-CN" altLang="zh-CN" sz="1600" dirty="0">
                <a:solidFill>
                  <a:srgbClr val="595959"/>
                </a:solidFill>
                <a:latin typeface="微软雅黑" panose="020B0503020204020204" pitchFamily="34" charset="-122"/>
                <a:ea typeface="微软雅黑" panose="020B0503020204020204" pitchFamily="34" charset="-122"/>
                <a:cs typeface="+mn-ea"/>
              </a:rPr>
              <a:t>密</a:t>
            </a:r>
            <a:r>
              <a:rPr lang="en-US" altLang="zh-CN" sz="1600" dirty="0">
                <a:solidFill>
                  <a:srgbClr val="595959"/>
                </a:solidFill>
                <a:latin typeface="微软雅黑" panose="020B0503020204020204" pitchFamily="34" charset="-122"/>
                <a:ea typeface="微软雅黑" panose="020B0503020204020204" pitchFamily="34" charset="-122"/>
                <a:cs typeface="+mn-ea"/>
              </a:rPr>
              <a:t>&amp;</a:t>
            </a:r>
            <a:r>
              <a:rPr lang="en-US" altLang="zh-CN" sz="1600" dirty="0" err="1">
                <a:solidFill>
                  <a:srgbClr val="595959"/>
                </a:solidFill>
                <a:latin typeface="微软雅黑" panose="020B0503020204020204" pitchFamily="34" charset="-122"/>
                <a:ea typeface="微软雅黑" panose="020B0503020204020204" pitchFamily="34" charset="-122"/>
                <a:cs typeface="+mn-ea"/>
              </a:rPr>
              <a:t>nbsp</a:t>
            </a:r>
            <a:r>
              <a:rPr lang="en-US" altLang="zh-CN" sz="1600" dirty="0">
                <a:solidFill>
                  <a:srgbClr val="595959"/>
                </a:solidFill>
                <a:latin typeface="微软雅黑" panose="020B0503020204020204" pitchFamily="34" charset="-122"/>
                <a:ea typeface="微软雅黑" panose="020B0503020204020204" pitchFamily="34" charset="-122"/>
                <a:cs typeface="+mn-ea"/>
              </a:rPr>
              <a:t>;&amp;</a:t>
            </a:r>
            <a:r>
              <a:rPr lang="en-US" altLang="zh-CN" sz="1600" dirty="0" err="1">
                <a:solidFill>
                  <a:srgbClr val="595959"/>
                </a:solidFill>
                <a:latin typeface="微软雅黑" panose="020B0503020204020204" pitchFamily="34" charset="-122"/>
                <a:ea typeface="微软雅黑" panose="020B0503020204020204" pitchFamily="34" charset="-122"/>
                <a:cs typeface="+mn-ea"/>
              </a:rPr>
              <a:t>nbsp</a:t>
            </a:r>
            <a:r>
              <a:rPr lang="en-US" altLang="zh-CN" sz="1600" dirty="0">
                <a:solidFill>
                  <a:srgbClr val="595959"/>
                </a:solidFill>
                <a:latin typeface="微软雅黑" panose="020B0503020204020204" pitchFamily="34" charset="-122"/>
                <a:ea typeface="微软雅黑" panose="020B0503020204020204" pitchFamily="34" charset="-122"/>
                <a:cs typeface="+mn-ea"/>
              </a:rPr>
              <a:t>;&amp;</a:t>
            </a:r>
            <a:r>
              <a:rPr lang="en-US" altLang="zh-CN" sz="1600" dirty="0" err="1">
                <a:solidFill>
                  <a:srgbClr val="595959"/>
                </a:solidFill>
                <a:latin typeface="微软雅黑" panose="020B0503020204020204" pitchFamily="34" charset="-122"/>
                <a:ea typeface="微软雅黑" panose="020B0503020204020204" pitchFamily="34" charset="-122"/>
                <a:cs typeface="+mn-ea"/>
              </a:rPr>
              <a:t>nbsp</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码：</a:t>
            </a:r>
            <a:r>
              <a:rPr lang="en-US" altLang="zh-CN" sz="1600" dirty="0">
                <a:solidFill>
                  <a:srgbClr val="595959"/>
                </a:solidFill>
                <a:latin typeface="微软雅黑" panose="020B0503020204020204" pitchFamily="34" charset="-122"/>
                <a:ea typeface="微软雅黑" panose="020B0503020204020204" pitchFamily="34" charset="-122"/>
                <a:cs typeface="+mn-ea"/>
              </a:rPr>
              <a:t>&lt;input type="text"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name="password" value="${</a:t>
            </a:r>
            <a:r>
              <a:rPr lang="en-US" altLang="zh-CN" sz="1600" dirty="0" err="1">
                <a:solidFill>
                  <a:srgbClr val="595959"/>
                </a:solidFill>
                <a:latin typeface="微软雅黑" panose="020B0503020204020204" pitchFamily="34" charset="-122"/>
                <a:ea typeface="微软雅黑" panose="020B0503020204020204" pitchFamily="34" charset="-122"/>
                <a:cs typeface="+mn-ea"/>
              </a:rPr>
              <a:t>user.password</a:t>
            </a:r>
            <a:r>
              <a:rPr lang="en-US" altLang="zh-CN" sz="1600" dirty="0">
                <a:solidFill>
                  <a:srgbClr val="595959"/>
                </a:solidFill>
                <a:latin typeface="微软雅黑" panose="020B0503020204020204" pitchFamily="34" charset="-122"/>
                <a:ea typeface="微软雅黑" panose="020B0503020204020204" pitchFamily="34" charset="-122"/>
                <a:cs typeface="+mn-ea"/>
              </a:rPr>
              <a:t>}" /&gt;&lt;</a:t>
            </a:r>
            <a:r>
              <a:rPr lang="en-US" altLang="zh-CN" sz="1600" dirty="0" err="1">
                <a:solidFill>
                  <a:srgbClr val="595959"/>
                </a:solidFill>
                <a:latin typeface="微软雅黑" panose="020B0503020204020204" pitchFamily="34" charset="-122"/>
                <a:ea typeface="微软雅黑" panose="020B0503020204020204" pitchFamily="34" charset="-122"/>
                <a:cs typeface="+mn-ea"/>
              </a:rPr>
              <a:t>br</a:t>
            </a:r>
            <a:r>
              <a:rPr lang="en-US" altLang="zh-CN" sz="1600" dirty="0">
                <a:solidFill>
                  <a:srgbClr val="595959"/>
                </a:solidFill>
                <a:latin typeface="微软雅黑" panose="020B0503020204020204" pitchFamily="34" charset="-122"/>
                <a:ea typeface="微软雅黑" panose="020B0503020204020204" pitchFamily="34" charset="-122"/>
                <a:cs typeface="+mn-ea"/>
              </a:rPr>
              <a:t> /&gt;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&lt;input type="submit" value="</a:t>
            </a:r>
            <a:r>
              <a:rPr lang="zh-CN" altLang="zh-CN" sz="1600" dirty="0">
                <a:solidFill>
                  <a:srgbClr val="595959"/>
                </a:solidFill>
                <a:latin typeface="微软雅黑" panose="020B0503020204020204" pitchFamily="34" charset="-122"/>
                <a:ea typeface="微软雅黑" panose="020B0503020204020204" pitchFamily="34" charset="-122"/>
                <a:cs typeface="+mn-ea"/>
              </a:rPr>
              <a:t>注册</a:t>
            </a:r>
            <a:r>
              <a:rPr lang="en-US" altLang="zh-CN" sz="1600" dirty="0">
                <a:solidFill>
                  <a:srgbClr val="595959"/>
                </a:solidFill>
                <a:latin typeface="微软雅黑" panose="020B0503020204020204" pitchFamily="34" charset="-122"/>
                <a:ea typeface="微软雅黑" panose="020B0503020204020204" pitchFamily="34" charset="-122"/>
                <a:cs typeface="+mn-ea"/>
              </a:rPr>
              <a:t>"/&gt;&lt;/form&gt;&lt;/body&gt;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&lt;/html&gt;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9" y="266933"/>
            <a:ext cx="5874478"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12.4.2  </a:t>
            </a:r>
            <a:r>
              <a:rPr lang="zh-CN" altLang="zh-CN" sz="2400" b="1" dirty="0">
                <a:solidFill>
                  <a:srgbClr val="595959"/>
                </a:solidFill>
                <a:latin typeface="微软雅黑" panose="020B0503020204020204" pitchFamily="34" charset="-122"/>
                <a:ea typeface="微软雅黑" panose="020B0503020204020204" pitchFamily="34" charset="-122"/>
                <a:cs typeface="+mn-ea"/>
              </a:rPr>
              <a:t>返回值为</a:t>
            </a:r>
            <a:r>
              <a:rPr lang="en-US" altLang="zh-CN" sz="2400" b="1" dirty="0">
                <a:solidFill>
                  <a:srgbClr val="595959"/>
                </a:solidFill>
                <a:latin typeface="微软雅黑" panose="020B0503020204020204" pitchFamily="34" charset="-122"/>
                <a:ea typeface="微软雅黑" panose="020B0503020204020204" pitchFamily="34" charset="-122"/>
                <a:cs typeface="+mn-ea"/>
              </a:rPr>
              <a:t>String</a:t>
            </a:r>
            <a:r>
              <a:rPr lang="zh-CN" altLang="zh-CN" sz="2400" b="1" dirty="0">
                <a:solidFill>
                  <a:srgbClr val="595959"/>
                </a:solidFill>
                <a:latin typeface="微软雅黑" panose="020B0503020204020204" pitchFamily="34" charset="-122"/>
                <a:ea typeface="微软雅黑" panose="020B0503020204020204" pitchFamily="34" charset="-122"/>
                <a:cs typeface="+mn-ea"/>
              </a:rPr>
              <a:t>类型的页面跳转 </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03</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1337945"/>
          </a:xfrm>
          <a:prstGeom prst="rect">
            <a:avLst/>
          </a:prstGeom>
          <a:noFill/>
          <a:ln>
            <a:noFill/>
          </a:ln>
        </p:spPr>
        <p:txBody>
          <a:bodyPr wrap="square" rtlCol="0">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启动</a:t>
            </a:r>
            <a:r>
              <a:rPr lang="en-US" altLang="zh-CN" dirty="0">
                <a:solidFill>
                  <a:srgbClr val="595959"/>
                </a:solidFill>
                <a:latin typeface="微软雅黑" panose="020B0503020204020204" pitchFamily="34" charset="-122"/>
                <a:ea typeface="微软雅黑" panose="020B0503020204020204" pitchFamily="34" charset="-122"/>
                <a:cs typeface="+mn-ea"/>
              </a:rPr>
              <a:t>chapter12</a:t>
            </a:r>
            <a:r>
              <a:rPr lang="zh-CN" altLang="zh-CN" dirty="0">
                <a:solidFill>
                  <a:srgbClr val="595959"/>
                </a:solidFill>
                <a:latin typeface="微软雅黑" panose="020B0503020204020204" pitchFamily="34" charset="-122"/>
                <a:ea typeface="微软雅黑" panose="020B0503020204020204" pitchFamily="34" charset="-122"/>
                <a:cs typeface="+mn-ea"/>
              </a:rPr>
              <a:t>项目，在浏览器中访问地址</a:t>
            </a:r>
            <a:r>
              <a:rPr lang="en-US" altLang="zh-CN" dirty="0">
                <a:solidFill>
                  <a:srgbClr val="595959"/>
                </a:solidFill>
                <a:latin typeface="微软雅黑" panose="020B0503020204020204" pitchFamily="34" charset="-122"/>
                <a:ea typeface="微软雅黑" panose="020B0503020204020204" pitchFamily="34" charset="-122"/>
                <a:cs typeface="+mn-ea"/>
              </a:rPr>
              <a:t>http://localhost:8080/chapter12/</a:t>
            </a:r>
            <a:r>
              <a:rPr lang="en-US" altLang="zh-CN" dirty="0" err="1">
                <a:solidFill>
                  <a:srgbClr val="595959"/>
                </a:solidFill>
                <a:latin typeface="微软雅黑" panose="020B0503020204020204" pitchFamily="34" charset="-122"/>
                <a:ea typeface="微软雅黑" panose="020B0503020204020204" pitchFamily="34" charset="-122"/>
                <a:cs typeface="+mn-ea"/>
              </a:rPr>
              <a:t>showPageByRequest</a:t>
            </a:r>
            <a:r>
              <a:rPr lang="zh-CN" altLang="zh-CN" dirty="0">
                <a:solidFill>
                  <a:srgbClr val="595959"/>
                </a:solidFill>
                <a:latin typeface="微软雅黑" panose="020B0503020204020204" pitchFamily="34" charset="-122"/>
                <a:ea typeface="微软雅黑" panose="020B0503020204020204" pitchFamily="34" charset="-122"/>
                <a:cs typeface="+mn-ea"/>
              </a:rPr>
              <a:t>。访问后，控制台打印信息如图所示</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 </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9" y="266933"/>
            <a:ext cx="5874478"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12.4.2  </a:t>
            </a:r>
            <a:r>
              <a:rPr lang="zh-CN" altLang="zh-CN" sz="2400" b="1" dirty="0">
                <a:solidFill>
                  <a:srgbClr val="595959"/>
                </a:solidFill>
                <a:latin typeface="微软雅黑" panose="020B0503020204020204" pitchFamily="34" charset="-122"/>
                <a:ea typeface="微软雅黑" panose="020B0503020204020204" pitchFamily="34" charset="-122"/>
                <a:cs typeface="+mn-ea"/>
              </a:rPr>
              <a:t>返回值为</a:t>
            </a:r>
            <a:r>
              <a:rPr lang="en-US" altLang="zh-CN" sz="2400" b="1" dirty="0">
                <a:solidFill>
                  <a:srgbClr val="595959"/>
                </a:solidFill>
                <a:latin typeface="微软雅黑" panose="020B0503020204020204" pitchFamily="34" charset="-122"/>
                <a:ea typeface="微软雅黑" panose="020B0503020204020204" pitchFamily="34" charset="-122"/>
                <a:cs typeface="+mn-ea"/>
              </a:rPr>
              <a:t>String</a:t>
            </a:r>
            <a:r>
              <a:rPr lang="zh-CN" altLang="zh-CN" sz="2400" b="1" dirty="0">
                <a:solidFill>
                  <a:srgbClr val="595959"/>
                </a:solidFill>
                <a:latin typeface="微软雅黑" panose="020B0503020204020204" pitchFamily="34" charset="-122"/>
                <a:ea typeface="微软雅黑" panose="020B0503020204020204" pitchFamily="34" charset="-122"/>
                <a:cs typeface="+mn-ea"/>
              </a:rPr>
              <a:t>类型的页面跳转 </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2" name="图片 1"/>
          <p:cNvPicPr>
            <a:picLocks noChangeAspect="1"/>
          </p:cNvPicPr>
          <p:nvPr/>
        </p:nvPicPr>
        <p:blipFill>
          <a:blip r:embed="rId2"/>
          <a:stretch>
            <a:fillRect/>
          </a:stretch>
        </p:blipFill>
        <p:spPr>
          <a:xfrm>
            <a:off x="1510665" y="3030220"/>
            <a:ext cx="9171148" cy="1440000"/>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1"/>
          <p:cNvSpPr txBox="1"/>
          <p:nvPr>
            <p:custDataLst>
              <p:tags r:id="rId1"/>
            </p:custDataLst>
          </p:nvPr>
        </p:nvSpPr>
        <p:spPr>
          <a:xfrm>
            <a:off x="1143635" y="979805"/>
            <a:ext cx="10205720" cy="5077460"/>
          </a:xfrm>
          <a:prstGeom prst="rect">
            <a:avLst/>
          </a:prstGeom>
          <a:noFill/>
          <a:ln>
            <a:noFill/>
          </a:ln>
        </p:spPr>
        <p:txBody>
          <a:bodyPr wrap="square" rtlCol="0">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控制台打印</a:t>
            </a:r>
            <a:r>
              <a:rPr lang="zh-CN" altLang="en-US" dirty="0">
                <a:solidFill>
                  <a:srgbClr val="595959"/>
                </a:solidFill>
                <a:latin typeface="微软雅黑" panose="020B0503020204020204" pitchFamily="34" charset="-122"/>
                <a:ea typeface="微软雅黑" panose="020B0503020204020204" pitchFamily="34" charset="-122"/>
                <a:cs typeface="+mn-ea"/>
              </a:rPr>
              <a:t>上</a:t>
            </a:r>
            <a:r>
              <a:rPr lang="zh-CN" altLang="zh-CN" dirty="0">
                <a:solidFill>
                  <a:srgbClr val="595959"/>
                </a:solidFill>
                <a:latin typeface="微软雅黑" panose="020B0503020204020204" pitchFamily="34" charset="-122"/>
                <a:ea typeface="微软雅黑" panose="020B0503020204020204" pitchFamily="34" charset="-122"/>
                <a:cs typeface="+mn-ea"/>
              </a:rPr>
              <a:t>图所示的信息后，浏览器页面进行跳转，跳转的页面如图所示</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 </a:t>
            </a:r>
            <a:endParaRPr lang="en-US"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由</a:t>
            </a:r>
            <a:r>
              <a:rPr lang="zh-CN" altLang="en-US" dirty="0">
                <a:solidFill>
                  <a:srgbClr val="595959"/>
                </a:solidFill>
                <a:latin typeface="微软雅黑" panose="020B0503020204020204" pitchFamily="34" charset="-122"/>
                <a:ea typeface="微软雅黑" panose="020B0503020204020204" pitchFamily="34" charset="-122"/>
                <a:cs typeface="+mn-ea"/>
              </a:rPr>
              <a:t>两图</a:t>
            </a:r>
            <a:r>
              <a:rPr lang="zh-CN" altLang="zh-CN" dirty="0">
                <a:solidFill>
                  <a:srgbClr val="595959"/>
                </a:solidFill>
                <a:latin typeface="微软雅黑" panose="020B0503020204020204" pitchFamily="34" charset="-122"/>
                <a:ea typeface="微软雅黑" panose="020B0503020204020204" pitchFamily="34" charset="-122"/>
                <a:cs typeface="+mn-ea"/>
              </a:rPr>
              <a:t>所示的控制台打印信息，以及跳转的页面信息可以看出，访问地址后执行了</a:t>
            </a:r>
            <a:r>
              <a:rPr lang="en-US" altLang="zh-CN" dirty="0" err="1">
                <a:solidFill>
                  <a:srgbClr val="595959"/>
                </a:solidFill>
                <a:latin typeface="微软雅黑" panose="020B0503020204020204" pitchFamily="34" charset="-122"/>
                <a:ea typeface="微软雅黑" panose="020B0503020204020204" pitchFamily="34" charset="-122"/>
                <a:cs typeface="+mn-ea"/>
              </a:rPr>
              <a:t>showPageByRequest</a:t>
            </a:r>
            <a:r>
              <a:rPr lang="en-US" altLang="zh-CN"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方法，方法执行后</a:t>
            </a:r>
            <a:r>
              <a:rPr lang="en-US" altLang="zh-CN" dirty="0" err="1">
                <a:solidFill>
                  <a:srgbClr val="595959"/>
                </a:solidFill>
                <a:latin typeface="微软雅黑" panose="020B0503020204020204" pitchFamily="34" charset="-122"/>
                <a:ea typeface="微软雅黑" panose="020B0503020204020204" pitchFamily="34" charset="-122"/>
                <a:cs typeface="+mn-ea"/>
              </a:rPr>
              <a:t>HttpServletRequest</a:t>
            </a:r>
            <a:r>
              <a:rPr lang="zh-CN" altLang="zh-CN" dirty="0">
                <a:solidFill>
                  <a:srgbClr val="595959"/>
                </a:solidFill>
                <a:latin typeface="微软雅黑" panose="020B0503020204020204" pitchFamily="34" charset="-122"/>
                <a:ea typeface="微软雅黑" panose="020B0503020204020204" pitchFamily="34" charset="-122"/>
                <a:cs typeface="+mn-ea"/>
              </a:rPr>
              <a:t>中的</a:t>
            </a:r>
            <a:r>
              <a:rPr lang="en-US" altLang="zh-CN" dirty="0">
                <a:solidFill>
                  <a:srgbClr val="595959"/>
                </a:solidFill>
                <a:latin typeface="微软雅黑" panose="020B0503020204020204" pitchFamily="34" charset="-122"/>
                <a:ea typeface="微软雅黑" panose="020B0503020204020204" pitchFamily="34" charset="-122"/>
                <a:cs typeface="+mn-ea"/>
              </a:rPr>
              <a:t>username</a:t>
            </a:r>
            <a:r>
              <a:rPr lang="zh-CN" altLang="zh-CN" dirty="0">
                <a:solidFill>
                  <a:srgbClr val="595959"/>
                </a:solidFill>
                <a:latin typeface="微软雅黑" panose="020B0503020204020204" pitchFamily="34" charset="-122"/>
                <a:ea typeface="微软雅黑" panose="020B0503020204020204" pitchFamily="34" charset="-122"/>
                <a:cs typeface="+mn-ea"/>
              </a:rPr>
              <a:t>转发到</a:t>
            </a:r>
            <a:r>
              <a:rPr lang="en-US" altLang="zh-CN" dirty="0" err="1">
                <a:solidFill>
                  <a:srgbClr val="595959"/>
                </a:solidFill>
                <a:latin typeface="微软雅黑" panose="020B0503020204020204" pitchFamily="34" charset="-122"/>
                <a:ea typeface="微软雅黑" panose="020B0503020204020204" pitchFamily="34" charset="-122"/>
                <a:cs typeface="+mn-ea"/>
              </a:rPr>
              <a:t>register.jsp</a:t>
            </a:r>
            <a:r>
              <a:rPr lang="zh-CN" altLang="zh-CN" dirty="0">
                <a:solidFill>
                  <a:srgbClr val="595959"/>
                </a:solidFill>
                <a:latin typeface="微软雅黑" panose="020B0503020204020204" pitchFamily="34" charset="-122"/>
                <a:ea typeface="微软雅黑" panose="020B0503020204020204" pitchFamily="34" charset="-122"/>
                <a:cs typeface="+mn-ea"/>
              </a:rPr>
              <a:t>页面中</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 </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9" y="266933"/>
            <a:ext cx="5874478"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12.4.2  </a:t>
            </a:r>
            <a:r>
              <a:rPr lang="zh-CN" altLang="zh-CN" sz="2400" b="1" dirty="0">
                <a:solidFill>
                  <a:srgbClr val="595959"/>
                </a:solidFill>
                <a:latin typeface="微软雅黑" panose="020B0503020204020204" pitchFamily="34" charset="-122"/>
                <a:ea typeface="微软雅黑" panose="020B0503020204020204" pitchFamily="34" charset="-122"/>
                <a:cs typeface="+mn-ea"/>
              </a:rPr>
              <a:t>返回值为</a:t>
            </a:r>
            <a:r>
              <a:rPr lang="en-US" altLang="zh-CN" sz="2400" b="1" dirty="0">
                <a:solidFill>
                  <a:srgbClr val="595959"/>
                </a:solidFill>
                <a:latin typeface="微软雅黑" panose="020B0503020204020204" pitchFamily="34" charset="-122"/>
                <a:ea typeface="微软雅黑" panose="020B0503020204020204" pitchFamily="34" charset="-122"/>
                <a:cs typeface="+mn-ea"/>
              </a:rPr>
              <a:t>String</a:t>
            </a:r>
            <a:r>
              <a:rPr lang="zh-CN" altLang="zh-CN" sz="2400" b="1" dirty="0">
                <a:solidFill>
                  <a:srgbClr val="595959"/>
                </a:solidFill>
                <a:latin typeface="微软雅黑" panose="020B0503020204020204" pitchFamily="34" charset="-122"/>
                <a:ea typeface="微软雅黑" panose="020B0503020204020204" pitchFamily="34" charset="-122"/>
                <a:cs typeface="+mn-ea"/>
              </a:rPr>
              <a:t>类型的页面跳转 </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2" name="图片 1"/>
          <p:cNvPicPr>
            <a:picLocks noChangeAspect="1"/>
          </p:cNvPicPr>
          <p:nvPr/>
        </p:nvPicPr>
        <p:blipFill>
          <a:blip r:embed="rId2"/>
          <a:stretch>
            <a:fillRect/>
          </a:stretch>
        </p:blipFill>
        <p:spPr>
          <a:xfrm>
            <a:off x="2124710" y="2221230"/>
            <a:ext cx="7942372" cy="1800000"/>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04</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1033414"/>
            <a:ext cx="8485746" cy="922020"/>
          </a:xfrm>
          <a:prstGeom prst="rect">
            <a:avLst/>
          </a:prstGeom>
          <a:noFill/>
          <a:ln>
            <a:noFill/>
          </a:ln>
        </p:spPr>
        <p:txBody>
          <a:bodyPr wrap="square" rtlCol="0">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在浏览器中访问地址</a:t>
            </a:r>
            <a:r>
              <a:rPr lang="en-US" altLang="zh-CN" dirty="0">
                <a:solidFill>
                  <a:srgbClr val="595959"/>
                </a:solidFill>
                <a:latin typeface="微软雅黑" panose="020B0503020204020204" pitchFamily="34" charset="-122"/>
                <a:ea typeface="微软雅黑" panose="020B0503020204020204" pitchFamily="34" charset="-122"/>
                <a:cs typeface="+mn-ea"/>
              </a:rPr>
              <a:t>http://localhost:8080/chapter12/</a:t>
            </a:r>
            <a:r>
              <a:rPr lang="en-US" altLang="zh-CN" dirty="0" err="1">
                <a:solidFill>
                  <a:srgbClr val="595959"/>
                </a:solidFill>
                <a:latin typeface="微软雅黑" panose="020B0503020204020204" pitchFamily="34" charset="-122"/>
                <a:ea typeface="微软雅黑" panose="020B0503020204020204" pitchFamily="34" charset="-122"/>
                <a:cs typeface="+mn-ea"/>
              </a:rPr>
              <a:t>showPageByModel</a:t>
            </a:r>
            <a:r>
              <a:rPr lang="zh-CN" altLang="zh-CN" dirty="0">
                <a:solidFill>
                  <a:srgbClr val="595959"/>
                </a:solidFill>
                <a:latin typeface="微软雅黑" panose="020B0503020204020204" pitchFamily="34" charset="-122"/>
                <a:ea typeface="微软雅黑" panose="020B0503020204020204" pitchFamily="34" charset="-122"/>
                <a:cs typeface="+mn-ea"/>
              </a:rPr>
              <a:t>。访问后，控制台打印信息如图所示</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 </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9" y="266933"/>
            <a:ext cx="5874478"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12.4.2  </a:t>
            </a:r>
            <a:r>
              <a:rPr lang="zh-CN" altLang="zh-CN" sz="2400" b="1" dirty="0">
                <a:solidFill>
                  <a:srgbClr val="595959"/>
                </a:solidFill>
                <a:latin typeface="微软雅黑" panose="020B0503020204020204" pitchFamily="34" charset="-122"/>
                <a:ea typeface="微软雅黑" panose="020B0503020204020204" pitchFamily="34" charset="-122"/>
                <a:cs typeface="+mn-ea"/>
              </a:rPr>
              <a:t>返回值为</a:t>
            </a:r>
            <a:r>
              <a:rPr lang="en-US" altLang="zh-CN" sz="2400" b="1" dirty="0">
                <a:solidFill>
                  <a:srgbClr val="595959"/>
                </a:solidFill>
                <a:latin typeface="微软雅黑" panose="020B0503020204020204" pitchFamily="34" charset="-122"/>
                <a:ea typeface="微软雅黑" panose="020B0503020204020204" pitchFamily="34" charset="-122"/>
                <a:cs typeface="+mn-ea"/>
              </a:rPr>
              <a:t>String</a:t>
            </a:r>
            <a:r>
              <a:rPr lang="zh-CN" altLang="zh-CN" sz="2400" b="1" dirty="0">
                <a:solidFill>
                  <a:srgbClr val="595959"/>
                </a:solidFill>
                <a:latin typeface="微软雅黑" panose="020B0503020204020204" pitchFamily="34" charset="-122"/>
                <a:ea typeface="微软雅黑" panose="020B0503020204020204" pitchFamily="34" charset="-122"/>
                <a:cs typeface="+mn-ea"/>
              </a:rPr>
              <a:t>类型的页面跳转 </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2" name="图片 1"/>
          <p:cNvPicPr>
            <a:picLocks noChangeAspect="1"/>
          </p:cNvPicPr>
          <p:nvPr/>
        </p:nvPicPr>
        <p:blipFill>
          <a:blip r:embed="rId2"/>
          <a:stretch>
            <a:fillRect/>
          </a:stretch>
        </p:blipFill>
        <p:spPr>
          <a:xfrm>
            <a:off x="1553210" y="2934335"/>
            <a:ext cx="9084876" cy="1440000"/>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1"/>
          <p:cNvSpPr txBox="1"/>
          <p:nvPr>
            <p:custDataLst>
              <p:tags r:id="rId1"/>
            </p:custDataLst>
          </p:nvPr>
        </p:nvSpPr>
        <p:spPr>
          <a:xfrm>
            <a:off x="1144270" y="979805"/>
            <a:ext cx="10205085" cy="5077460"/>
          </a:xfrm>
          <a:prstGeom prst="rect">
            <a:avLst/>
          </a:prstGeom>
          <a:noFill/>
          <a:ln>
            <a:noFill/>
          </a:ln>
        </p:spPr>
        <p:txBody>
          <a:bodyPr wrap="square" rtlCol="0">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控制台打印</a:t>
            </a:r>
            <a:r>
              <a:rPr lang="zh-CN" altLang="en-US" dirty="0">
                <a:solidFill>
                  <a:srgbClr val="595959"/>
                </a:solidFill>
                <a:latin typeface="微软雅黑" panose="020B0503020204020204" pitchFamily="34" charset="-122"/>
                <a:ea typeface="微软雅黑" panose="020B0503020204020204" pitchFamily="34" charset="-122"/>
                <a:cs typeface="+mn-ea"/>
              </a:rPr>
              <a:t>上</a:t>
            </a:r>
            <a:r>
              <a:rPr lang="zh-CN" altLang="zh-CN" dirty="0">
                <a:solidFill>
                  <a:srgbClr val="595959"/>
                </a:solidFill>
                <a:latin typeface="微软雅黑" panose="020B0503020204020204" pitchFamily="34" charset="-122"/>
                <a:ea typeface="微软雅黑" panose="020B0503020204020204" pitchFamily="34" charset="-122"/>
                <a:cs typeface="+mn-ea"/>
              </a:rPr>
              <a:t>图所示的信息后，浏览器页面进行跳转，跳转的页面如图所示</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 </a:t>
            </a:r>
            <a:endParaRPr lang="en-US"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由</a:t>
            </a:r>
            <a:r>
              <a:rPr lang="zh-CN" altLang="en-US" dirty="0">
                <a:solidFill>
                  <a:srgbClr val="595959"/>
                </a:solidFill>
                <a:latin typeface="微软雅黑" panose="020B0503020204020204" pitchFamily="34" charset="-122"/>
                <a:ea typeface="微软雅黑" panose="020B0503020204020204" pitchFamily="34" charset="-122"/>
                <a:cs typeface="+mn-ea"/>
              </a:rPr>
              <a:t>两图</a:t>
            </a:r>
            <a:r>
              <a:rPr lang="zh-CN" altLang="zh-CN" dirty="0">
                <a:solidFill>
                  <a:srgbClr val="595959"/>
                </a:solidFill>
                <a:latin typeface="微软雅黑" panose="020B0503020204020204" pitchFamily="34" charset="-122"/>
                <a:ea typeface="微软雅黑" panose="020B0503020204020204" pitchFamily="34" charset="-122"/>
                <a:cs typeface="+mn-ea"/>
              </a:rPr>
              <a:t>所示的控制台打印信息，以及跳转的页面信息可以看出，访问地址后执行了</a:t>
            </a:r>
            <a:r>
              <a:rPr lang="en-US" altLang="zh-CN" dirty="0" err="1">
                <a:solidFill>
                  <a:srgbClr val="595959"/>
                </a:solidFill>
                <a:latin typeface="微软雅黑" panose="020B0503020204020204" pitchFamily="34" charset="-122"/>
                <a:ea typeface="微软雅黑" panose="020B0503020204020204" pitchFamily="34" charset="-122"/>
                <a:cs typeface="+mn-ea"/>
              </a:rPr>
              <a:t>showPageByModel</a:t>
            </a:r>
            <a:r>
              <a:rPr lang="en-US" altLang="zh-CN"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方法，方法执行后，</a:t>
            </a:r>
            <a:r>
              <a:rPr lang="en-US" altLang="zh-CN" dirty="0">
                <a:solidFill>
                  <a:srgbClr val="595959"/>
                </a:solidFill>
                <a:latin typeface="微软雅黑" panose="020B0503020204020204" pitchFamily="34" charset="-122"/>
                <a:ea typeface="微软雅黑" panose="020B0503020204020204" pitchFamily="34" charset="-122"/>
                <a:cs typeface="+mn-ea"/>
              </a:rPr>
              <a:t>Model</a:t>
            </a:r>
            <a:r>
              <a:rPr lang="zh-CN" altLang="zh-CN" dirty="0">
                <a:solidFill>
                  <a:srgbClr val="595959"/>
                </a:solidFill>
                <a:latin typeface="微软雅黑" panose="020B0503020204020204" pitchFamily="34" charset="-122"/>
                <a:ea typeface="微软雅黑" panose="020B0503020204020204" pitchFamily="34" charset="-122"/>
                <a:cs typeface="+mn-ea"/>
              </a:rPr>
              <a:t>中的</a:t>
            </a:r>
            <a:r>
              <a:rPr lang="en-US" altLang="zh-CN" dirty="0">
                <a:solidFill>
                  <a:srgbClr val="595959"/>
                </a:solidFill>
                <a:latin typeface="微软雅黑" panose="020B0503020204020204" pitchFamily="34" charset="-122"/>
                <a:ea typeface="微软雅黑" panose="020B0503020204020204" pitchFamily="34" charset="-122"/>
                <a:cs typeface="+mn-ea"/>
              </a:rPr>
              <a:t>username</a:t>
            </a:r>
            <a:r>
              <a:rPr lang="zh-CN" altLang="zh-CN" dirty="0">
                <a:solidFill>
                  <a:srgbClr val="595959"/>
                </a:solidFill>
                <a:latin typeface="微软雅黑" panose="020B0503020204020204" pitchFamily="34" charset="-122"/>
                <a:ea typeface="微软雅黑" panose="020B0503020204020204" pitchFamily="34" charset="-122"/>
                <a:cs typeface="+mn-ea"/>
              </a:rPr>
              <a:t>和</a:t>
            </a:r>
            <a:r>
              <a:rPr lang="en-US" altLang="zh-CN" dirty="0">
                <a:solidFill>
                  <a:srgbClr val="595959"/>
                </a:solidFill>
                <a:latin typeface="微软雅黑" panose="020B0503020204020204" pitchFamily="34" charset="-122"/>
                <a:ea typeface="微软雅黑" panose="020B0503020204020204" pitchFamily="34" charset="-122"/>
                <a:cs typeface="+mn-ea"/>
              </a:rPr>
              <a:t>user</a:t>
            </a:r>
            <a:r>
              <a:rPr lang="zh-CN" altLang="zh-CN" dirty="0">
                <a:solidFill>
                  <a:srgbClr val="595959"/>
                </a:solidFill>
                <a:latin typeface="微软雅黑" panose="020B0503020204020204" pitchFamily="34" charset="-122"/>
                <a:ea typeface="微软雅黑" panose="020B0503020204020204" pitchFamily="34" charset="-122"/>
                <a:cs typeface="+mn-ea"/>
              </a:rPr>
              <a:t>对象转发到</a:t>
            </a:r>
            <a:r>
              <a:rPr lang="en-US" altLang="zh-CN" dirty="0" err="1">
                <a:solidFill>
                  <a:srgbClr val="595959"/>
                </a:solidFill>
                <a:latin typeface="微软雅黑" panose="020B0503020204020204" pitchFamily="34" charset="-122"/>
                <a:ea typeface="微软雅黑" panose="020B0503020204020204" pitchFamily="34" charset="-122"/>
                <a:cs typeface="+mn-ea"/>
              </a:rPr>
              <a:t>register.jsp</a:t>
            </a:r>
            <a:r>
              <a:rPr lang="zh-CN" altLang="zh-CN" dirty="0">
                <a:solidFill>
                  <a:srgbClr val="595959"/>
                </a:solidFill>
                <a:latin typeface="微软雅黑" panose="020B0503020204020204" pitchFamily="34" charset="-122"/>
                <a:ea typeface="微软雅黑" panose="020B0503020204020204" pitchFamily="34" charset="-122"/>
                <a:cs typeface="+mn-ea"/>
              </a:rPr>
              <a:t>页面</a:t>
            </a:r>
            <a:r>
              <a:rPr lang="zh-CN" altLang="en-US" dirty="0">
                <a:solidFill>
                  <a:srgbClr val="595959"/>
                </a:solidFill>
                <a:latin typeface="微软雅黑" panose="020B0503020204020204" pitchFamily="34" charset="-122"/>
                <a:ea typeface="微软雅黑" panose="020B0503020204020204" pitchFamily="34" charset="-122"/>
                <a:cs typeface="+mn-ea"/>
              </a:rPr>
              <a:t>。</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9" y="266933"/>
            <a:ext cx="5874478"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12.4.2  </a:t>
            </a:r>
            <a:r>
              <a:rPr lang="zh-CN" altLang="zh-CN" sz="2400" b="1" dirty="0">
                <a:solidFill>
                  <a:srgbClr val="595959"/>
                </a:solidFill>
                <a:latin typeface="微软雅黑" panose="020B0503020204020204" pitchFamily="34" charset="-122"/>
                <a:ea typeface="微软雅黑" panose="020B0503020204020204" pitchFamily="34" charset="-122"/>
                <a:cs typeface="+mn-ea"/>
              </a:rPr>
              <a:t>返回值为</a:t>
            </a:r>
            <a:r>
              <a:rPr lang="en-US" altLang="zh-CN" sz="2400" b="1" dirty="0">
                <a:solidFill>
                  <a:srgbClr val="595959"/>
                </a:solidFill>
                <a:latin typeface="微软雅黑" panose="020B0503020204020204" pitchFamily="34" charset="-122"/>
                <a:ea typeface="微软雅黑" panose="020B0503020204020204" pitchFamily="34" charset="-122"/>
                <a:cs typeface="+mn-ea"/>
              </a:rPr>
              <a:t>String</a:t>
            </a:r>
            <a:r>
              <a:rPr lang="zh-CN" altLang="zh-CN" sz="2400" b="1" dirty="0">
                <a:solidFill>
                  <a:srgbClr val="595959"/>
                </a:solidFill>
                <a:latin typeface="微软雅黑" panose="020B0503020204020204" pitchFamily="34" charset="-122"/>
                <a:ea typeface="微软雅黑" panose="020B0503020204020204" pitchFamily="34" charset="-122"/>
                <a:cs typeface="+mn-ea"/>
              </a:rPr>
              <a:t>类型的页面跳转 </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2" name="图片 1"/>
          <p:cNvPicPr>
            <a:picLocks noChangeAspect="1"/>
          </p:cNvPicPr>
          <p:nvPr/>
        </p:nvPicPr>
        <p:blipFill>
          <a:blip r:embed="rId2"/>
          <a:stretch>
            <a:fillRect/>
          </a:stretch>
        </p:blipFill>
        <p:spPr>
          <a:xfrm>
            <a:off x="2207895" y="2528570"/>
            <a:ext cx="7776404" cy="1800000"/>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p:nvPr/>
        </p:nvSpPr>
        <p:spPr>
          <a:xfrm>
            <a:off x="1143840" y="266933"/>
            <a:ext cx="6955131"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12.4.3  </a:t>
            </a:r>
            <a:r>
              <a:rPr lang="zh-CN" altLang="zh-CN" sz="2400" b="1" dirty="0">
                <a:solidFill>
                  <a:srgbClr val="595959"/>
                </a:solidFill>
                <a:latin typeface="微软雅黑" panose="020B0503020204020204" pitchFamily="34" charset="-122"/>
                <a:ea typeface="微软雅黑" panose="020B0503020204020204" pitchFamily="34" charset="-122"/>
                <a:cs typeface="+mn-ea"/>
              </a:rPr>
              <a:t>返回值为</a:t>
            </a:r>
            <a:r>
              <a:rPr lang="en-US" altLang="zh-CN" sz="2400" b="1" dirty="0" err="1">
                <a:solidFill>
                  <a:srgbClr val="595959"/>
                </a:solidFill>
                <a:latin typeface="微软雅黑" panose="020B0503020204020204" pitchFamily="34" charset="-122"/>
                <a:ea typeface="微软雅黑" panose="020B0503020204020204" pitchFamily="34" charset="-122"/>
                <a:cs typeface="+mn-ea"/>
              </a:rPr>
              <a:t>ModelAndView</a:t>
            </a:r>
            <a:r>
              <a:rPr lang="zh-CN" altLang="zh-CN" sz="2400" b="1" dirty="0">
                <a:solidFill>
                  <a:srgbClr val="595959"/>
                </a:solidFill>
                <a:latin typeface="微软雅黑" panose="020B0503020204020204" pitchFamily="34" charset="-122"/>
                <a:ea typeface="微软雅黑" panose="020B0503020204020204" pitchFamily="34" charset="-122"/>
                <a:cs typeface="+mn-ea"/>
              </a:rPr>
              <a:t>类型的页面跳转 </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pic>
        <p:nvPicPr>
          <p:cNvPr id="6" name="图片 5"/>
          <p:cNvPicPr>
            <a:picLocks noChangeAspect="1"/>
          </p:cNvPicPr>
          <p:nvPr/>
        </p:nvPicPr>
        <p:blipFill>
          <a:blip r:embed="rId1"/>
          <a:stretch>
            <a:fillRect/>
          </a:stretch>
        </p:blipFill>
        <p:spPr>
          <a:xfrm>
            <a:off x="945003" y="2215002"/>
            <a:ext cx="2798174" cy="3897363"/>
          </a:xfrm>
          <a:prstGeom prst="rect">
            <a:avLst/>
          </a:prstGeom>
        </p:spPr>
      </p:pic>
      <p:sp>
        <p:nvSpPr>
          <p:cNvPr id="7" name="TextBox 35"/>
          <p:cNvSpPr txBox="1">
            <a:spLocks noChangeArrowheads="1"/>
          </p:cNvSpPr>
          <p:nvPr/>
        </p:nvSpPr>
        <p:spPr bwMode="auto">
          <a:xfrm>
            <a:off x="3247813" y="1637921"/>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8" name="椭圆形标注 7"/>
          <p:cNvSpPr/>
          <p:nvPr/>
        </p:nvSpPr>
        <p:spPr>
          <a:xfrm>
            <a:off x="2969011" y="1559834"/>
            <a:ext cx="2071640" cy="1493174"/>
          </a:xfrm>
          <a:prstGeom prst="wedgeEllipseCallout">
            <a:avLst/>
          </a:prstGeom>
          <a:solidFill>
            <a:schemeClr val="bg1">
              <a:lumMod val="85000"/>
            </a:schemeClr>
          </a:solidFill>
          <a:ln>
            <a:solidFill>
              <a:srgbClr val="000000">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t> </a:t>
            </a:r>
            <a:endParaRPr lang="en-US" altLang="zh-CN"/>
          </a:p>
        </p:txBody>
      </p:sp>
      <p:sp>
        <p:nvSpPr>
          <p:cNvPr id="9" name="TextBox 35"/>
          <p:cNvSpPr txBox="1">
            <a:spLocks noChangeArrowheads="1"/>
          </p:cNvSpPr>
          <p:nvPr/>
        </p:nvSpPr>
        <p:spPr bwMode="auto">
          <a:xfrm>
            <a:off x="3215305" y="1697255"/>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10" name="TextBox 35"/>
          <p:cNvSpPr txBox="1">
            <a:spLocks noChangeArrowheads="1"/>
          </p:cNvSpPr>
          <p:nvPr/>
        </p:nvSpPr>
        <p:spPr bwMode="auto">
          <a:xfrm>
            <a:off x="5816722" y="2712938"/>
            <a:ext cx="5430275" cy="1505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掌握</a:t>
            </a:r>
            <a:r>
              <a:rPr lang="zh-CN" altLang="zh-CN" sz="2000" dirty="0">
                <a:solidFill>
                  <a:srgbClr val="1369B2"/>
                </a:solidFill>
                <a:latin typeface="微软雅黑" panose="020B0503020204020204" pitchFamily="34" charset="-122"/>
                <a:ea typeface="微软雅黑" panose="020B0503020204020204" pitchFamily="34" charset="-122"/>
              </a:rPr>
              <a:t>返回值为</a:t>
            </a:r>
            <a:r>
              <a:rPr lang="en-US" altLang="zh-CN" sz="2000" dirty="0" err="1">
                <a:solidFill>
                  <a:srgbClr val="1369B2"/>
                </a:solidFill>
                <a:latin typeface="微软雅黑" panose="020B0503020204020204" pitchFamily="34" charset="-122"/>
                <a:ea typeface="微软雅黑" panose="020B0503020204020204" pitchFamily="34" charset="-122"/>
              </a:rPr>
              <a:t>ModelAndView</a:t>
            </a:r>
            <a:r>
              <a:rPr lang="zh-CN" altLang="zh-CN" sz="2000" dirty="0">
                <a:solidFill>
                  <a:srgbClr val="1369B2"/>
                </a:solidFill>
                <a:latin typeface="微软雅黑" panose="020B0503020204020204" pitchFamily="34" charset="-122"/>
                <a:ea typeface="微软雅黑" panose="020B0503020204020204" pitchFamily="34" charset="-122"/>
              </a:rPr>
              <a:t>类型的页面跳转</a:t>
            </a:r>
            <a:r>
              <a:rPr lang="zh-CN" altLang="en-US" sz="2000" dirty="0">
                <a:solidFill>
                  <a:srgbClr val="595959"/>
                </a:solidFill>
                <a:latin typeface="微软雅黑" panose="020B0503020204020204" pitchFamily="34" charset="-122"/>
                <a:ea typeface="微软雅黑" panose="020B0503020204020204" pitchFamily="34" charset="-122"/>
              </a:rPr>
              <a:t>，能够在程序中使用</a:t>
            </a:r>
            <a:r>
              <a:rPr lang="en-US" altLang="zh-CN" sz="2000" dirty="0" err="1">
                <a:solidFill>
                  <a:srgbClr val="595959"/>
                </a:solidFill>
                <a:latin typeface="微软雅黑" panose="020B0503020204020204" pitchFamily="34" charset="-122"/>
                <a:ea typeface="微软雅黑" panose="020B0503020204020204" pitchFamily="34" charset="-122"/>
              </a:rPr>
              <a:t>ModelAndView</a:t>
            </a:r>
            <a:r>
              <a:rPr lang="zh-CN" altLang="en-US" sz="2000" dirty="0">
                <a:solidFill>
                  <a:srgbClr val="595959"/>
                </a:solidFill>
                <a:latin typeface="微软雅黑" panose="020B0503020204020204" pitchFamily="34" charset="-122"/>
                <a:ea typeface="微软雅黑" panose="020B0503020204020204" pitchFamily="34" charset="-122"/>
              </a:rPr>
              <a:t>返回值类型进行页面跳转</a:t>
            </a:r>
            <a:endParaRPr lang="zh-CN" altLang="en-US" sz="2000" dirty="0">
              <a:solidFill>
                <a:srgbClr val="595959"/>
              </a:solidFill>
              <a:latin typeface="微软雅黑" panose="020B0503020204020204" pitchFamily="34" charset="-122"/>
              <a:ea typeface="微软雅黑" panose="020B0503020204020204" pitchFamily="34" charset="-122"/>
            </a:endParaRPr>
          </a:p>
        </p:txBody>
      </p:sp>
      <p:grpSp>
        <p:nvGrpSpPr>
          <p:cNvPr id="11" name="组合 10"/>
          <p:cNvGrpSpPr/>
          <p:nvPr/>
        </p:nvGrpSpPr>
        <p:grpSpPr>
          <a:xfrm>
            <a:off x="5380420" y="2819382"/>
            <a:ext cx="405183" cy="405036"/>
            <a:chOff x="8881" y="4685"/>
            <a:chExt cx="638" cy="638"/>
          </a:xfrm>
        </p:grpSpPr>
        <p:sp>
          <p:nvSpPr>
            <p:cNvPr id="12" name="椭圆 11"/>
            <p:cNvSpPr/>
            <p:nvPr/>
          </p:nvSpPr>
          <p:spPr>
            <a:xfrm>
              <a:off x="8881" y="4685"/>
              <a:ext cx="638" cy="638"/>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8946" y="4750"/>
              <a:ext cx="508" cy="508"/>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20" y="1091196"/>
            <a:ext cx="3905111"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3494465" cy="400110"/>
          </a:xfrm>
          <a:prstGeom prst="rect">
            <a:avLst/>
          </a:prstGeom>
          <a:noFill/>
        </p:spPr>
        <p:txBody>
          <a:bodyPr wrap="square" rtlCol="0">
            <a:spAutoFit/>
          </a:bodyPr>
          <a:lstStyle/>
          <a:p>
            <a:r>
              <a:rPr lang="en-US" altLang="zh-CN" sz="2000" dirty="0">
                <a:solidFill>
                  <a:srgbClr val="1369B2"/>
                </a:solidFill>
                <a:latin typeface="微软雅黑" panose="020B0503020204020204" pitchFamily="34" charset="-122"/>
                <a:ea typeface="微软雅黑" panose="020B0503020204020204" pitchFamily="34" charset="-122"/>
              </a:rPr>
              <a:t>Spring</a:t>
            </a:r>
            <a:r>
              <a:rPr lang="zh-CN" altLang="en-US" sz="2000" dirty="0">
                <a:solidFill>
                  <a:srgbClr val="1369B2"/>
                </a:solidFill>
                <a:latin typeface="微软雅黑" panose="020B0503020204020204" pitchFamily="34" charset="-122"/>
                <a:ea typeface="微软雅黑" panose="020B0503020204020204" pitchFamily="34" charset="-122"/>
              </a:rPr>
              <a:t> </a:t>
            </a:r>
            <a:r>
              <a:rPr lang="en-US" altLang="zh-CN" sz="2000" dirty="0">
                <a:solidFill>
                  <a:srgbClr val="1369B2"/>
                </a:solidFill>
                <a:latin typeface="微软雅黑" panose="020B0503020204020204" pitchFamily="34" charset="-122"/>
                <a:ea typeface="微软雅黑" panose="020B0503020204020204" pitchFamily="34" charset="-122"/>
              </a:rPr>
              <a:t>MVC</a:t>
            </a:r>
            <a:r>
              <a:rPr lang="zh-CN" altLang="en-US" sz="2000" dirty="0">
                <a:solidFill>
                  <a:srgbClr val="1369B2"/>
                </a:solidFill>
                <a:latin typeface="微软雅黑" panose="020B0503020204020204" pitchFamily="34" charset="-122"/>
                <a:ea typeface="微软雅黑" panose="020B0503020204020204" pitchFamily="34" charset="-122"/>
              </a:rPr>
              <a:t>常见的默认类型</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403395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12.2.1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默认类型数据绑定</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1604700" y="2816974"/>
            <a:ext cx="9087451" cy="2978190"/>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当使用</a:t>
            </a:r>
            <a:r>
              <a:rPr lang="en-US" altLang="zh-CN" dirty="0">
                <a:solidFill>
                  <a:srgbClr val="595959"/>
                </a:solidFill>
                <a:latin typeface="微软雅黑" panose="020B0503020204020204" pitchFamily="34" charset="-122"/>
              </a:rPr>
              <a:t>Spring MVC</a:t>
            </a:r>
            <a:r>
              <a:rPr lang="zh-CN" altLang="zh-CN" dirty="0">
                <a:solidFill>
                  <a:srgbClr val="595959"/>
                </a:solidFill>
                <a:latin typeface="微软雅黑" panose="020B0503020204020204" pitchFamily="34" charset="-122"/>
              </a:rPr>
              <a:t>默认支持的数据类型作为处理器的形参类型时，</a:t>
            </a:r>
            <a:r>
              <a:rPr lang="en-US" altLang="zh-CN" dirty="0">
                <a:solidFill>
                  <a:srgbClr val="595959"/>
                </a:solidFill>
                <a:latin typeface="微软雅黑" panose="020B0503020204020204" pitchFamily="34" charset="-122"/>
              </a:rPr>
              <a:t>Spring MVC</a:t>
            </a:r>
            <a:r>
              <a:rPr lang="zh-CN" altLang="zh-CN" dirty="0">
                <a:solidFill>
                  <a:srgbClr val="595959"/>
                </a:solidFill>
                <a:latin typeface="微软雅黑" panose="020B0503020204020204" pitchFamily="34" charset="-122"/>
              </a:rPr>
              <a:t>的参数处理适配器会默认识别这些类型并进行赋值。</a:t>
            </a:r>
            <a:r>
              <a:rPr lang="en-US" altLang="zh-CN" dirty="0">
                <a:solidFill>
                  <a:srgbClr val="595959"/>
                </a:solidFill>
                <a:latin typeface="微软雅黑" panose="020B0503020204020204" pitchFamily="34" charset="-122"/>
              </a:rPr>
              <a:t>Spring MVC</a:t>
            </a:r>
            <a:r>
              <a:rPr lang="zh-CN" altLang="zh-CN" dirty="0">
                <a:solidFill>
                  <a:srgbClr val="595959"/>
                </a:solidFill>
                <a:latin typeface="微软雅黑" panose="020B0503020204020204" pitchFamily="34" charset="-122"/>
              </a:rPr>
              <a:t>常见的默认类型如下所示。</a:t>
            </a:r>
            <a:endParaRPr lang="zh-CN" altLang="zh-CN" dirty="0">
              <a:solidFill>
                <a:srgbClr val="595959"/>
              </a:solidFill>
              <a:latin typeface="微软雅黑" panose="020B0503020204020204" pitchFamily="34" charset="-122"/>
            </a:endParaRPr>
          </a:p>
          <a:p>
            <a:pPr marL="285750" lvl="0" indent="-285750">
              <a:lnSpc>
                <a:spcPct val="150000"/>
              </a:lnSpc>
              <a:buFont typeface="Arial" panose="020B0604020202020204" pitchFamily="34" charset="0"/>
              <a:buChar char="•"/>
            </a:pPr>
            <a:r>
              <a:rPr lang="zh-CN" altLang="en-US" dirty="0">
                <a:solidFill>
                  <a:srgbClr val="595959"/>
                </a:solidFill>
                <a:latin typeface="微软雅黑" panose="020B0503020204020204" pitchFamily="34" charset="-122"/>
              </a:rPr>
              <a:t>    </a:t>
            </a:r>
            <a:r>
              <a:rPr lang="en-US" altLang="zh-CN" dirty="0" err="1">
                <a:solidFill>
                  <a:srgbClr val="1369B2"/>
                </a:solidFill>
                <a:latin typeface="微软雅黑" panose="020B0503020204020204" pitchFamily="34" charset="-122"/>
              </a:rPr>
              <a:t>HttpServletRequest</a:t>
            </a:r>
            <a:r>
              <a:rPr lang="zh-CN" altLang="zh-CN" dirty="0">
                <a:solidFill>
                  <a:srgbClr val="595959"/>
                </a:solidFill>
                <a:latin typeface="微软雅黑" panose="020B0503020204020204" pitchFamily="34" charset="-122"/>
              </a:rPr>
              <a:t>：获取请求信息。</a:t>
            </a:r>
            <a:endParaRPr lang="zh-CN" altLang="zh-CN" dirty="0">
              <a:solidFill>
                <a:srgbClr val="595959"/>
              </a:solidFill>
              <a:latin typeface="微软雅黑" panose="020B0503020204020204" pitchFamily="34" charset="-122"/>
            </a:endParaRPr>
          </a:p>
          <a:p>
            <a:pPr marL="285750" lvl="0" indent="-285750">
              <a:lnSpc>
                <a:spcPct val="150000"/>
              </a:lnSpc>
              <a:buFont typeface="Arial" panose="020B0604020202020204" pitchFamily="34" charset="0"/>
              <a:buChar char="•"/>
            </a:pPr>
            <a:r>
              <a:rPr lang="zh-CN" altLang="en-US" dirty="0">
                <a:solidFill>
                  <a:srgbClr val="595959"/>
                </a:solidFill>
                <a:latin typeface="微软雅黑" panose="020B0503020204020204" pitchFamily="34" charset="-122"/>
              </a:rPr>
              <a:t>    </a:t>
            </a:r>
            <a:r>
              <a:rPr lang="en-US" altLang="zh-CN" dirty="0" err="1">
                <a:solidFill>
                  <a:srgbClr val="1369B2"/>
                </a:solidFill>
                <a:latin typeface="微软雅黑" panose="020B0503020204020204" pitchFamily="34" charset="-122"/>
              </a:rPr>
              <a:t>HttpServletResponse</a:t>
            </a:r>
            <a:r>
              <a:rPr lang="zh-CN" altLang="zh-CN" dirty="0">
                <a:solidFill>
                  <a:srgbClr val="595959"/>
                </a:solidFill>
                <a:latin typeface="微软雅黑" panose="020B0503020204020204" pitchFamily="34" charset="-122"/>
              </a:rPr>
              <a:t>：处理响应信息。</a:t>
            </a:r>
            <a:endParaRPr lang="zh-CN" altLang="zh-CN" dirty="0">
              <a:solidFill>
                <a:srgbClr val="595959"/>
              </a:solidFill>
              <a:latin typeface="微软雅黑" panose="020B0503020204020204" pitchFamily="34" charset="-122"/>
            </a:endParaRPr>
          </a:p>
          <a:p>
            <a:pPr marL="285750" lvl="0" indent="-285750">
              <a:lnSpc>
                <a:spcPct val="150000"/>
              </a:lnSpc>
              <a:buFont typeface="Arial" panose="020B0604020202020204" pitchFamily="34" charset="0"/>
              <a:buChar char="•"/>
            </a:pPr>
            <a:r>
              <a:rPr lang="zh-CN" altLang="en-US" dirty="0">
                <a:solidFill>
                  <a:srgbClr val="595959"/>
                </a:solidFill>
                <a:latin typeface="微软雅黑" panose="020B0503020204020204" pitchFamily="34" charset="-122"/>
              </a:rPr>
              <a:t>    </a:t>
            </a:r>
            <a:r>
              <a:rPr lang="en-US" altLang="zh-CN" dirty="0" err="1">
                <a:solidFill>
                  <a:srgbClr val="1369B2"/>
                </a:solidFill>
                <a:latin typeface="微软雅黑" panose="020B0503020204020204" pitchFamily="34" charset="-122"/>
              </a:rPr>
              <a:t>HttpSession</a:t>
            </a:r>
            <a:r>
              <a:rPr lang="zh-CN" altLang="zh-CN" dirty="0">
                <a:solidFill>
                  <a:srgbClr val="595959"/>
                </a:solidFill>
                <a:latin typeface="微软雅黑" panose="020B0503020204020204" pitchFamily="34" charset="-122"/>
              </a:rPr>
              <a:t>：获取</a:t>
            </a:r>
            <a:r>
              <a:rPr lang="en-US" altLang="zh-CN" dirty="0">
                <a:solidFill>
                  <a:srgbClr val="595959"/>
                </a:solidFill>
                <a:latin typeface="微软雅黑" panose="020B0503020204020204" pitchFamily="34" charset="-122"/>
              </a:rPr>
              <a:t>session</a:t>
            </a:r>
            <a:r>
              <a:rPr lang="zh-CN" altLang="zh-CN" dirty="0">
                <a:solidFill>
                  <a:srgbClr val="595959"/>
                </a:solidFill>
                <a:latin typeface="微软雅黑" panose="020B0503020204020204" pitchFamily="34" charset="-122"/>
              </a:rPr>
              <a:t>中存放的对象。</a:t>
            </a:r>
            <a:endParaRPr lang="zh-CN" altLang="zh-CN" dirty="0">
              <a:solidFill>
                <a:srgbClr val="595959"/>
              </a:solidFill>
              <a:latin typeface="微软雅黑" panose="020B0503020204020204" pitchFamily="34" charset="-122"/>
            </a:endParaRPr>
          </a:p>
          <a:p>
            <a:pPr marL="285750" indent="-285750">
              <a:lnSpc>
                <a:spcPct val="150000"/>
              </a:lnSpc>
              <a:buFont typeface="Arial" panose="020B0604020202020204" pitchFamily="34" charset="0"/>
              <a:buChar char="•"/>
            </a:pPr>
            <a:r>
              <a:rPr lang="zh-CN" altLang="en-US" dirty="0">
                <a:solidFill>
                  <a:srgbClr val="595959"/>
                </a:solidFill>
                <a:latin typeface="微软雅黑" panose="020B0503020204020204" pitchFamily="34" charset="-122"/>
              </a:rPr>
              <a:t>    </a:t>
            </a:r>
            <a:r>
              <a:rPr lang="en-US" altLang="zh-CN" dirty="0">
                <a:solidFill>
                  <a:srgbClr val="1369B2"/>
                </a:solidFill>
                <a:latin typeface="微软雅黑" panose="020B0503020204020204" pitchFamily="34" charset="-122"/>
              </a:rPr>
              <a:t>Model/</a:t>
            </a:r>
            <a:r>
              <a:rPr lang="en-US" altLang="zh-CN" dirty="0" err="1">
                <a:solidFill>
                  <a:srgbClr val="1369B2"/>
                </a:solidFill>
                <a:latin typeface="微软雅黑" panose="020B0503020204020204" pitchFamily="34" charset="-122"/>
              </a:rPr>
              <a:t>ModelMap</a:t>
            </a:r>
            <a:r>
              <a:rPr lang="zh-CN" altLang="zh-CN" dirty="0">
                <a:solidFill>
                  <a:srgbClr val="595959"/>
                </a:solidFill>
                <a:latin typeface="微软雅黑" panose="020B0503020204020204" pitchFamily="34" charset="-122"/>
              </a:rPr>
              <a:t>：</a:t>
            </a:r>
            <a:r>
              <a:rPr lang="en-US" altLang="zh-CN" dirty="0">
                <a:solidFill>
                  <a:srgbClr val="595959"/>
                </a:solidFill>
                <a:latin typeface="微软雅黑" panose="020B0503020204020204" pitchFamily="34" charset="-122"/>
              </a:rPr>
              <a:t>Model</a:t>
            </a:r>
            <a:r>
              <a:rPr lang="zh-CN" altLang="zh-CN" dirty="0">
                <a:solidFill>
                  <a:srgbClr val="595959"/>
                </a:solidFill>
                <a:latin typeface="微软雅黑" panose="020B0503020204020204" pitchFamily="34" charset="-122"/>
              </a:rPr>
              <a:t>是一个接口，</a:t>
            </a:r>
            <a:r>
              <a:rPr lang="en-US" altLang="zh-CN" dirty="0" err="1">
                <a:solidFill>
                  <a:srgbClr val="595959"/>
                </a:solidFill>
                <a:latin typeface="微软雅黑" panose="020B0503020204020204" pitchFamily="34" charset="-122"/>
              </a:rPr>
              <a:t>ModelMap</a:t>
            </a:r>
            <a:r>
              <a:rPr lang="zh-CN" altLang="zh-CN" dirty="0">
                <a:solidFill>
                  <a:srgbClr val="595959"/>
                </a:solidFill>
                <a:latin typeface="微软雅黑" panose="020B0503020204020204" pitchFamily="34" charset="-122"/>
              </a:rPr>
              <a:t>是一个类，</a:t>
            </a:r>
            <a:r>
              <a:rPr lang="en-US" altLang="zh-CN" dirty="0">
                <a:solidFill>
                  <a:srgbClr val="595959"/>
                </a:solidFill>
                <a:latin typeface="微软雅黑" panose="020B0503020204020204" pitchFamily="34" charset="-122"/>
              </a:rPr>
              <a:t>Model</a:t>
            </a:r>
            <a:r>
              <a:rPr lang="zh-CN" altLang="zh-CN" dirty="0">
                <a:solidFill>
                  <a:srgbClr val="595959"/>
                </a:solidFill>
                <a:latin typeface="微软雅黑" panose="020B0503020204020204" pitchFamily="34" charset="-122"/>
              </a:rPr>
              <a:t>的实现类对象和</a:t>
            </a:r>
            <a:r>
              <a:rPr lang="en-US" altLang="zh-CN" dirty="0" err="1">
                <a:solidFill>
                  <a:srgbClr val="595959"/>
                </a:solidFill>
                <a:latin typeface="微软雅黑" panose="020B0503020204020204" pitchFamily="34" charset="-122"/>
              </a:rPr>
              <a:t>ModelMap</a:t>
            </a:r>
            <a:r>
              <a:rPr lang="zh-CN" altLang="zh-CN" dirty="0">
                <a:solidFill>
                  <a:srgbClr val="595959"/>
                </a:solidFill>
                <a:latin typeface="微软雅黑" panose="020B0503020204020204" pitchFamily="34" charset="-122"/>
              </a:rPr>
              <a:t>对象都可以设置</a:t>
            </a:r>
            <a:r>
              <a:rPr lang="en-US" altLang="zh-CN" dirty="0">
                <a:solidFill>
                  <a:srgbClr val="595959"/>
                </a:solidFill>
                <a:latin typeface="微软雅黑" panose="020B0503020204020204" pitchFamily="34" charset="-122"/>
              </a:rPr>
              <a:t>model</a:t>
            </a:r>
            <a:r>
              <a:rPr lang="zh-CN" altLang="zh-CN" dirty="0">
                <a:solidFill>
                  <a:srgbClr val="595959"/>
                </a:solidFill>
                <a:latin typeface="微软雅黑" panose="020B0503020204020204" pitchFamily="34" charset="-122"/>
              </a:rPr>
              <a:t>数据，</a:t>
            </a:r>
            <a:r>
              <a:rPr lang="en-US" altLang="zh-CN" dirty="0">
                <a:solidFill>
                  <a:srgbClr val="595959"/>
                </a:solidFill>
                <a:latin typeface="微软雅黑" panose="020B0503020204020204" pitchFamily="34" charset="-122"/>
              </a:rPr>
              <a:t>model</a:t>
            </a:r>
            <a:r>
              <a:rPr lang="zh-CN" altLang="zh-CN" dirty="0">
                <a:solidFill>
                  <a:srgbClr val="595959"/>
                </a:solidFill>
                <a:latin typeface="微软雅黑" panose="020B0503020204020204" pitchFamily="34" charset="-122"/>
              </a:rPr>
              <a:t>数据会填充到</a:t>
            </a:r>
            <a:r>
              <a:rPr lang="en-US" altLang="zh-CN" dirty="0">
                <a:solidFill>
                  <a:srgbClr val="595959"/>
                </a:solidFill>
                <a:latin typeface="微软雅黑" panose="020B0503020204020204" pitchFamily="34" charset="-122"/>
              </a:rPr>
              <a:t>request</a:t>
            </a:r>
            <a:r>
              <a:rPr lang="zh-CN" altLang="zh-CN" dirty="0">
                <a:solidFill>
                  <a:srgbClr val="595959"/>
                </a:solidFill>
                <a:latin typeface="微软雅黑" panose="020B0503020204020204" pitchFamily="34" charset="-122"/>
              </a:rPr>
              <a:t>域</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 </a:t>
            </a:r>
            <a:endParaRPr lang="zh-CN" altLang="en-US" dirty="0">
              <a:solidFill>
                <a:srgbClr val="595959"/>
              </a:solidFill>
              <a:latin typeface="微软雅黑" panose="020B0503020204020204" pitchFamily="34" charset="-122"/>
            </a:endParaRPr>
          </a:p>
        </p:txBody>
      </p:sp>
      <p:sp>
        <p:nvSpPr>
          <p:cNvPr id="12" name="圆角矩形 11"/>
          <p:cNvSpPr/>
          <p:nvPr/>
        </p:nvSpPr>
        <p:spPr>
          <a:xfrm>
            <a:off x="1360245" y="2485949"/>
            <a:ext cx="9658732" cy="3665473"/>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a:off x="1310020" y="2429840"/>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6" name="矩形 93"/>
          <p:cNvSpPr/>
          <p:nvPr/>
        </p:nvSpPr>
        <p:spPr>
          <a:xfrm rot="10800000">
            <a:off x="10692151" y="5811975"/>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19" y="1091196"/>
            <a:ext cx="4106993"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3608680" cy="400110"/>
          </a:xfrm>
          <a:prstGeom prst="rect">
            <a:avLst/>
          </a:prstGeom>
          <a:noFill/>
        </p:spPr>
        <p:txBody>
          <a:bodyPr wrap="none" rtlCol="0">
            <a:spAutoFit/>
          </a:bodyPr>
          <a:lstStyle/>
          <a:p>
            <a:r>
              <a:rPr lang="en-US" altLang="zh-CN" sz="2000" dirty="0" err="1">
                <a:solidFill>
                  <a:srgbClr val="1369B2"/>
                </a:solidFill>
                <a:latin typeface="微软雅黑" panose="020B0503020204020204" pitchFamily="34" charset="-122"/>
                <a:ea typeface="微软雅黑" panose="020B0503020204020204" pitchFamily="34" charset="-122"/>
              </a:rPr>
              <a:t>ModelAndView</a:t>
            </a:r>
            <a:r>
              <a:rPr lang="zh-CN" altLang="zh-CN" sz="2000" dirty="0">
                <a:solidFill>
                  <a:srgbClr val="1369B2"/>
                </a:solidFill>
                <a:latin typeface="微软雅黑" panose="020B0503020204020204" pitchFamily="34" charset="-122"/>
                <a:ea typeface="微软雅黑" panose="020B0503020204020204" pitchFamily="34" charset="-122"/>
              </a:rPr>
              <a:t>对象</a:t>
            </a:r>
            <a:r>
              <a:rPr lang="zh-CN" altLang="en-US" sz="2000" dirty="0">
                <a:solidFill>
                  <a:srgbClr val="1369B2"/>
                </a:solidFill>
                <a:latin typeface="微软雅黑" panose="020B0503020204020204" pitchFamily="34" charset="-122"/>
                <a:ea typeface="微软雅黑" panose="020B0503020204020204" pitchFamily="34" charset="-122"/>
              </a:rPr>
              <a:t>组成部分</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7" y="266933"/>
            <a:ext cx="6990760"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12.4.3  </a:t>
            </a:r>
            <a:r>
              <a:rPr lang="zh-CN" altLang="zh-CN" sz="2400" b="1" dirty="0">
                <a:solidFill>
                  <a:srgbClr val="595959"/>
                </a:solidFill>
                <a:latin typeface="微软雅黑" panose="020B0503020204020204" pitchFamily="34" charset="-122"/>
                <a:ea typeface="微软雅黑" panose="020B0503020204020204" pitchFamily="34" charset="-122"/>
                <a:cs typeface="+mn-ea"/>
              </a:rPr>
              <a:t>返回值为</a:t>
            </a:r>
            <a:r>
              <a:rPr lang="en-US" altLang="zh-CN" sz="2400" b="1" dirty="0" err="1">
                <a:solidFill>
                  <a:srgbClr val="595959"/>
                </a:solidFill>
                <a:latin typeface="微软雅黑" panose="020B0503020204020204" pitchFamily="34" charset="-122"/>
                <a:ea typeface="微软雅黑" panose="020B0503020204020204" pitchFamily="34" charset="-122"/>
                <a:cs typeface="+mn-ea"/>
              </a:rPr>
              <a:t>ModelAndView</a:t>
            </a:r>
            <a:r>
              <a:rPr lang="zh-CN" altLang="zh-CN" sz="2400" b="1" dirty="0">
                <a:solidFill>
                  <a:srgbClr val="595959"/>
                </a:solidFill>
                <a:latin typeface="微软雅黑" panose="020B0503020204020204" pitchFamily="34" charset="-122"/>
                <a:ea typeface="微软雅黑" panose="020B0503020204020204" pitchFamily="34" charset="-122"/>
                <a:cs typeface="+mn-ea"/>
              </a:rPr>
              <a:t>类型的页面跳转 </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12" name="文本框 18"/>
          <p:cNvSpPr txBox="1"/>
          <p:nvPr>
            <p:custDataLst>
              <p:tags r:id="rId2"/>
            </p:custDataLst>
          </p:nvPr>
        </p:nvSpPr>
        <p:spPr>
          <a:xfrm>
            <a:off x="1725775" y="3253255"/>
            <a:ext cx="8876636" cy="2140219"/>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使用方法的返回值可以设定跳转的逻辑视图名称，使用</a:t>
            </a:r>
            <a:r>
              <a:rPr lang="en-US" altLang="zh-CN" dirty="0">
                <a:solidFill>
                  <a:srgbClr val="595959"/>
                </a:solidFill>
                <a:latin typeface="微软雅黑" panose="020B0503020204020204" pitchFamily="34" charset="-122"/>
              </a:rPr>
              <a:t>Model</a:t>
            </a:r>
            <a:r>
              <a:rPr lang="zh-CN" altLang="zh-CN" dirty="0">
                <a:solidFill>
                  <a:srgbClr val="595959"/>
                </a:solidFill>
                <a:latin typeface="微软雅黑" panose="020B0503020204020204" pitchFamily="34" charset="-122"/>
              </a:rPr>
              <a:t>等对象实现页面跳转时传输数据。除此之外，</a:t>
            </a:r>
            <a:r>
              <a:rPr lang="en-US" altLang="zh-CN" dirty="0">
                <a:solidFill>
                  <a:srgbClr val="595959"/>
                </a:solidFill>
                <a:latin typeface="微软雅黑" panose="020B0503020204020204" pitchFamily="34" charset="-122"/>
              </a:rPr>
              <a:t>Spring MVC</a:t>
            </a:r>
            <a:r>
              <a:rPr lang="zh-CN" altLang="zh-CN" dirty="0">
                <a:solidFill>
                  <a:srgbClr val="595959"/>
                </a:solidFill>
                <a:latin typeface="微软雅黑" panose="020B0503020204020204" pitchFamily="34" charset="-122"/>
              </a:rPr>
              <a:t>还提供了兼顾视图和数据的对象</a:t>
            </a:r>
            <a:r>
              <a:rPr lang="en-US" altLang="zh-CN" dirty="0" err="1">
                <a:solidFill>
                  <a:srgbClr val="595959"/>
                </a:solidFill>
                <a:latin typeface="微软雅黑" panose="020B0503020204020204" pitchFamily="34" charset="-122"/>
              </a:rPr>
              <a:t>ModelAndView</a:t>
            </a:r>
            <a:r>
              <a:rPr lang="zh-CN" altLang="zh-CN" dirty="0">
                <a:solidFill>
                  <a:srgbClr val="595959"/>
                </a:solidFill>
                <a:latin typeface="微软雅黑" panose="020B0503020204020204" pitchFamily="34" charset="-122"/>
              </a:rPr>
              <a:t>，</a:t>
            </a:r>
            <a:r>
              <a:rPr lang="en-US" altLang="zh-CN" dirty="0" err="1">
                <a:solidFill>
                  <a:srgbClr val="595959"/>
                </a:solidFill>
                <a:latin typeface="微软雅黑" panose="020B0503020204020204" pitchFamily="34" charset="-122"/>
              </a:rPr>
              <a:t>ModelAndView</a:t>
            </a:r>
            <a:r>
              <a:rPr lang="zh-CN" altLang="zh-CN" dirty="0">
                <a:solidFill>
                  <a:srgbClr val="595959"/>
                </a:solidFill>
                <a:latin typeface="微软雅黑" panose="020B0503020204020204" pitchFamily="34" charset="-122"/>
              </a:rPr>
              <a:t>对象包含视图相关内容和模型数据两部分，其中视图相关的内容可以设置逻辑视图的名称，也可以设置具体的</a:t>
            </a:r>
            <a:r>
              <a:rPr lang="en-US" altLang="zh-CN" dirty="0">
                <a:solidFill>
                  <a:srgbClr val="595959"/>
                </a:solidFill>
                <a:latin typeface="微软雅黑" panose="020B0503020204020204" pitchFamily="34" charset="-122"/>
              </a:rPr>
              <a:t>View</a:t>
            </a:r>
            <a:r>
              <a:rPr lang="zh-CN" altLang="zh-CN" dirty="0">
                <a:solidFill>
                  <a:srgbClr val="595959"/>
                </a:solidFill>
                <a:latin typeface="微软雅黑" panose="020B0503020204020204" pitchFamily="34" charset="-122"/>
              </a:rPr>
              <a:t>实例；模型数据则会在视图渲染过程中被合并到最终的视图输出</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 </a:t>
            </a:r>
            <a:endParaRPr lang="zh-CN" altLang="zh-CN" dirty="0">
              <a:solidFill>
                <a:srgbClr val="595959"/>
              </a:solidFill>
              <a:latin typeface="微软雅黑" panose="020B0503020204020204" pitchFamily="34" charset="-122"/>
            </a:endParaRPr>
          </a:p>
        </p:txBody>
      </p:sp>
      <p:sp>
        <p:nvSpPr>
          <p:cNvPr id="13" name="圆角矩形 12"/>
          <p:cNvSpPr/>
          <p:nvPr/>
        </p:nvSpPr>
        <p:spPr>
          <a:xfrm>
            <a:off x="1303055" y="2897578"/>
            <a:ext cx="9794240" cy="2869225"/>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4" name="矩形 93"/>
          <p:cNvSpPr/>
          <p:nvPr/>
        </p:nvSpPr>
        <p:spPr>
          <a:xfrm>
            <a:off x="1252831" y="2819740"/>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rot="10800000">
            <a:off x="10778975" y="543694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17" y="1091196"/>
            <a:ext cx="5555783"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5413661" cy="400110"/>
          </a:xfrm>
          <a:prstGeom prst="rect">
            <a:avLst/>
          </a:prstGeom>
          <a:noFill/>
        </p:spPr>
        <p:txBody>
          <a:bodyPr wrap="none" rtlCol="0">
            <a:spAutoFit/>
          </a:bodyPr>
          <a:lstStyle/>
          <a:p>
            <a:r>
              <a:rPr lang="en-US" altLang="zh-CN" sz="2000" dirty="0" err="1">
                <a:solidFill>
                  <a:srgbClr val="1369B2"/>
                </a:solidFill>
                <a:latin typeface="微软雅黑" panose="020B0503020204020204" pitchFamily="34" charset="-122"/>
                <a:ea typeface="微软雅黑" panose="020B0503020204020204" pitchFamily="34" charset="-122"/>
              </a:rPr>
              <a:t>ModelAndView</a:t>
            </a:r>
            <a:r>
              <a:rPr lang="zh-CN" altLang="zh-CN" sz="2000" dirty="0">
                <a:solidFill>
                  <a:srgbClr val="1369B2"/>
                </a:solidFill>
                <a:latin typeface="微软雅黑" panose="020B0503020204020204" pitchFamily="34" charset="-122"/>
                <a:ea typeface="微软雅黑" panose="020B0503020204020204" pitchFamily="34" charset="-122"/>
              </a:rPr>
              <a:t>设置视图和数据模型的方法 </a:t>
            </a:r>
            <a:endParaRPr lang="zh-CN" altLang="zh-CN"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708576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12.4.3  </a:t>
            </a:r>
            <a:r>
              <a:rPr lang="zh-CN" altLang="zh-CN" sz="2400" b="1" dirty="0">
                <a:solidFill>
                  <a:srgbClr val="595959"/>
                </a:solidFill>
                <a:latin typeface="微软雅黑" panose="020B0503020204020204" pitchFamily="34" charset="-122"/>
                <a:ea typeface="微软雅黑" panose="020B0503020204020204" pitchFamily="34" charset="-122"/>
                <a:cs typeface="+mn-ea"/>
              </a:rPr>
              <a:t>返回值为</a:t>
            </a:r>
            <a:r>
              <a:rPr lang="en-US" altLang="zh-CN" sz="2400" b="1" dirty="0" err="1">
                <a:solidFill>
                  <a:srgbClr val="595959"/>
                </a:solidFill>
                <a:latin typeface="微软雅黑" panose="020B0503020204020204" pitchFamily="34" charset="-122"/>
                <a:ea typeface="微软雅黑" panose="020B0503020204020204" pitchFamily="34" charset="-122"/>
                <a:cs typeface="+mn-ea"/>
              </a:rPr>
              <a:t>ModelAndView</a:t>
            </a:r>
            <a:r>
              <a:rPr lang="zh-CN" altLang="zh-CN" sz="2400" b="1" dirty="0">
                <a:solidFill>
                  <a:srgbClr val="595959"/>
                </a:solidFill>
                <a:latin typeface="微软雅黑" panose="020B0503020204020204" pitchFamily="34" charset="-122"/>
                <a:ea typeface="微软雅黑" panose="020B0503020204020204" pitchFamily="34" charset="-122"/>
                <a:cs typeface="+mn-ea"/>
              </a:rPr>
              <a:t>类型的页面跳转 </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graphicFrame>
        <p:nvGraphicFramePr>
          <p:cNvPr id="13" name="表格 12"/>
          <p:cNvGraphicFramePr>
            <a:graphicFrameLocks noGrp="1"/>
          </p:cNvGraphicFramePr>
          <p:nvPr>
            <p:custDataLst>
              <p:tags r:id="rId2"/>
            </p:custDataLst>
          </p:nvPr>
        </p:nvGraphicFramePr>
        <p:xfrm>
          <a:off x="215900" y="2113824"/>
          <a:ext cx="11760200" cy="4216400"/>
        </p:xfrm>
        <a:graphic>
          <a:graphicData uri="http://schemas.openxmlformats.org/drawingml/2006/table">
            <a:tbl>
              <a:tblPr>
                <a:tableStyleId>{5C22544A-7EE6-4342-B048-85BDC9FD1C3A}</a:tableStyleId>
              </a:tblPr>
              <a:tblGrid>
                <a:gridCol w="5808980"/>
                <a:gridCol w="5951220"/>
              </a:tblGrid>
              <a:tr h="367200">
                <a:tc>
                  <a:txBody>
                    <a:bodyPr/>
                    <a:lstStyle/>
                    <a:p>
                      <a:pPr marR="292100" indent="0" algn="ctr" defTabSz="1219200" rtl="0" fontAlgn="auto">
                        <a:lnSpc>
                          <a:spcPct val="120000"/>
                        </a:lnSpc>
                        <a:spcBef>
                          <a:spcPts val="0"/>
                        </a:spcBef>
                        <a:spcAft>
                          <a:spcPts val="0"/>
                        </a:spcAft>
                      </a:pPr>
                      <a:r>
                        <a:rPr lang="zh-CN" altLang="en-US" sz="1600" b="1" spc="130">
                          <a:solidFill>
                            <a:schemeClr val="tx1">
                              <a:lumMod val="65000"/>
                              <a:lumOff val="35000"/>
                            </a:schemeClr>
                          </a:solidFill>
                          <a:latin typeface="微软雅黑" panose="020B0503020204020204" pitchFamily="34" charset="-122"/>
                          <a:ea typeface="微软雅黑" panose="020B0503020204020204" pitchFamily="34" charset="-122"/>
                        </a:rPr>
                        <a:t>方法声明</a:t>
                      </a:r>
                      <a:endParaRPr lang="zh-CN" altLang="en-US" sz="1600" b="1"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177800" marR="177800" marT="71755" marB="71755" anchor="ctr">
                    <a:lnL>
                      <a:noFill/>
                    </a:lnL>
                    <a:lnR w="12700">
                      <a:solidFill>
                        <a:schemeClr val="bg1"/>
                      </a:solidFill>
                      <a:prstDash val="solid"/>
                    </a:lnR>
                    <a:lnT>
                      <a:noFill/>
                    </a:lnT>
                    <a:lnB w="12700">
                      <a:solidFill>
                        <a:schemeClr val="bg1"/>
                      </a:solidFill>
                      <a:prstDash val="solid"/>
                    </a:lnB>
                    <a:lnTlToBr>
                      <a:noFill/>
                    </a:lnTlToBr>
                    <a:lnBlToTr>
                      <a:noFill/>
                    </a:lnBlToTr>
                    <a:solidFill>
                      <a:srgbClr val="F2F2F2"/>
                    </a:solidFill>
                  </a:tcPr>
                </a:tc>
                <a:tc>
                  <a:txBody>
                    <a:bodyPr/>
                    <a:lstStyle/>
                    <a:p>
                      <a:pPr marR="292100" indent="0" algn="ctr" defTabSz="1219200" rtl="0" fontAlgn="auto">
                        <a:lnSpc>
                          <a:spcPct val="120000"/>
                        </a:lnSpc>
                        <a:spcBef>
                          <a:spcPts val="0"/>
                        </a:spcBef>
                        <a:spcAft>
                          <a:spcPts val="0"/>
                        </a:spcAft>
                      </a:pPr>
                      <a:r>
                        <a:rPr lang="zh-CN" altLang="en-US" sz="1600" b="1" spc="130">
                          <a:solidFill>
                            <a:schemeClr val="tx1">
                              <a:lumMod val="65000"/>
                              <a:lumOff val="35000"/>
                            </a:schemeClr>
                          </a:solidFill>
                          <a:latin typeface="微软雅黑" panose="020B0503020204020204" pitchFamily="34" charset="-122"/>
                          <a:ea typeface="微软雅黑" panose="020B0503020204020204" pitchFamily="34" charset="-122"/>
                        </a:rPr>
                        <a:t>功能描述</a:t>
                      </a:r>
                      <a:endParaRPr lang="zh-CN" altLang="en-US" sz="1600" b="1"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177800" marR="177800" marT="71755" marB="71755" anchor="ctr">
                    <a:lnL w="12700">
                      <a:solidFill>
                        <a:schemeClr val="bg1"/>
                      </a:solidFill>
                      <a:prstDash val="solid"/>
                    </a:lnL>
                    <a:lnR>
                      <a:noFill/>
                    </a:lnR>
                    <a:lnT>
                      <a:noFill/>
                    </a:lnT>
                    <a:lnB w="12700">
                      <a:solidFill>
                        <a:schemeClr val="bg1"/>
                      </a:solidFill>
                      <a:prstDash val="solid"/>
                    </a:lnB>
                    <a:lnTlToBr>
                      <a:noFill/>
                    </a:lnTlToBr>
                    <a:lnBlToTr>
                      <a:noFill/>
                    </a:lnBlToTr>
                    <a:solidFill>
                      <a:srgbClr val="F2F2F2"/>
                    </a:solidFill>
                  </a:tcPr>
                </a:tc>
              </a:tr>
              <a:tr h="367200">
                <a:tc>
                  <a:txBody>
                    <a:bodyPr/>
                    <a:lstStyle/>
                    <a:p>
                      <a:pPr indent="0" algn="l" fontAlgn="auto">
                        <a:lnSpc>
                          <a:spcPct val="120000"/>
                        </a:lnSpc>
                        <a:spcBef>
                          <a:spcPts val="0"/>
                        </a:spcBef>
                        <a:spcAft>
                          <a:spcPts val="0"/>
                        </a:spcAft>
                      </a:pPr>
                      <a:r>
                        <a:rPr lang="en-US" sz="1600" b="0" spc="120">
                          <a:solidFill>
                            <a:schemeClr val="tx1">
                              <a:lumMod val="65000"/>
                              <a:lumOff val="35000"/>
                            </a:schemeClr>
                          </a:solidFill>
                          <a:latin typeface="微软雅黑" panose="020B0503020204020204" pitchFamily="34" charset="-122"/>
                          <a:ea typeface="微软雅黑" panose="020B0503020204020204" pitchFamily="34" charset="-122"/>
                        </a:rPr>
                        <a:t>void setViewName(String viewName)</a:t>
                      </a:r>
                      <a:endParaRPr lang="en-US" sz="1600" b="0" spc="120">
                        <a:solidFill>
                          <a:schemeClr val="tx1">
                            <a:lumMod val="65000"/>
                            <a:lumOff val="35000"/>
                          </a:schemeClr>
                        </a:solidFill>
                        <a:latin typeface="微软雅黑" panose="020B0503020204020204" pitchFamily="34" charset="-122"/>
                        <a:ea typeface="微软雅黑" panose="020B0503020204020204" pitchFamily="34" charset="-122"/>
                      </a:endParaRPr>
                    </a:p>
                  </a:txBody>
                  <a:tcPr marL="177800" marR="177800" marT="71755" marB="71755"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l" fontAlgn="auto">
                        <a:lnSpc>
                          <a:spcPct val="120000"/>
                        </a:lnSpc>
                        <a:spcBef>
                          <a:spcPts val="0"/>
                        </a:spcBef>
                        <a:spcAft>
                          <a:spcPts val="0"/>
                        </a:spcAft>
                      </a:pPr>
                      <a:r>
                        <a:rPr lang="zh-CN" altLang="en-US" sz="1600" b="0" spc="12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rPr>
                        <a:t>为ModelAndView设置一个视图名，会覆盖预先存在的视图名称或视图</a:t>
                      </a:r>
                      <a:endParaRPr lang="zh-CN" altLang="en-US" sz="1600" b="0" spc="12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endParaRPr>
                    </a:p>
                  </a:txBody>
                  <a:tcPr marL="177800" marR="177800" marT="71755" marB="71755"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367200">
                <a:tc>
                  <a:txBody>
                    <a:bodyPr/>
                    <a:lstStyle/>
                    <a:p>
                      <a:pPr indent="0" algn="l" fontAlgn="auto">
                        <a:lnSpc>
                          <a:spcPct val="120000"/>
                        </a:lnSpc>
                        <a:spcBef>
                          <a:spcPts val="0"/>
                        </a:spcBef>
                        <a:spcAft>
                          <a:spcPts val="0"/>
                        </a:spcAft>
                      </a:pPr>
                      <a:r>
                        <a:rPr lang="en-US" sz="1600" b="0" spc="120">
                          <a:solidFill>
                            <a:schemeClr val="tx1">
                              <a:lumMod val="65000"/>
                              <a:lumOff val="35000"/>
                            </a:schemeClr>
                          </a:solidFill>
                          <a:latin typeface="微软雅黑" panose="020B0503020204020204" pitchFamily="34" charset="-122"/>
                          <a:ea typeface="微软雅黑" panose="020B0503020204020204" pitchFamily="34" charset="-122"/>
                        </a:rPr>
                        <a:t>void setView(View view)</a:t>
                      </a:r>
                      <a:endParaRPr lang="en-US" sz="1600" b="0" spc="120">
                        <a:solidFill>
                          <a:schemeClr val="tx1">
                            <a:lumMod val="65000"/>
                            <a:lumOff val="35000"/>
                          </a:schemeClr>
                        </a:solidFill>
                        <a:latin typeface="微软雅黑" panose="020B0503020204020204" pitchFamily="34" charset="-122"/>
                        <a:ea typeface="微软雅黑" panose="020B0503020204020204" pitchFamily="34" charset="-122"/>
                      </a:endParaRPr>
                    </a:p>
                  </a:txBody>
                  <a:tcPr marL="177800" marR="177800" marT="71755" marB="71755"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l" fontAlgn="auto">
                        <a:lnSpc>
                          <a:spcPct val="120000"/>
                        </a:lnSpc>
                        <a:spcBef>
                          <a:spcPts val="0"/>
                        </a:spcBef>
                        <a:spcAft>
                          <a:spcPts val="0"/>
                        </a:spcAft>
                      </a:pPr>
                      <a:r>
                        <a:rPr lang="zh-CN" altLang="en-US" sz="1600" b="0" spc="12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rPr>
                        <a:t>为ModelAndView设置一个视图，会覆盖预先存在的视图名称或视图</a:t>
                      </a:r>
                      <a:endParaRPr lang="zh-CN" altLang="en-US" sz="1600" b="0" spc="12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endParaRPr>
                    </a:p>
                  </a:txBody>
                  <a:tcPr marL="177800" marR="177800" marT="71755" marB="71755"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367200">
                <a:tc>
                  <a:txBody>
                    <a:bodyPr/>
                    <a:lstStyle/>
                    <a:p>
                      <a:pPr indent="0" algn="l" fontAlgn="auto">
                        <a:lnSpc>
                          <a:spcPct val="120000"/>
                        </a:lnSpc>
                        <a:spcBef>
                          <a:spcPts val="0"/>
                        </a:spcBef>
                        <a:spcAft>
                          <a:spcPts val="0"/>
                        </a:spcAft>
                      </a:pPr>
                      <a:r>
                        <a:rPr lang="en-US" sz="1600" b="0" spc="120">
                          <a:solidFill>
                            <a:schemeClr val="tx1">
                              <a:lumMod val="65000"/>
                              <a:lumOff val="35000"/>
                            </a:schemeClr>
                          </a:solidFill>
                          <a:latin typeface="微软雅黑" panose="020B0503020204020204" pitchFamily="34" charset="-122"/>
                          <a:ea typeface="微软雅黑" panose="020B0503020204020204" pitchFamily="34" charset="-122"/>
                        </a:rPr>
                        <a:t>ModelAndView addObject(Object attributeValue)</a:t>
                      </a:r>
                      <a:endParaRPr lang="en-US" sz="1600" b="0" spc="120">
                        <a:solidFill>
                          <a:schemeClr val="tx1">
                            <a:lumMod val="65000"/>
                            <a:lumOff val="35000"/>
                          </a:schemeClr>
                        </a:solidFill>
                        <a:latin typeface="微软雅黑" panose="020B0503020204020204" pitchFamily="34" charset="-122"/>
                        <a:ea typeface="微软雅黑" panose="020B0503020204020204" pitchFamily="34" charset="-122"/>
                      </a:endParaRPr>
                    </a:p>
                  </a:txBody>
                  <a:tcPr marL="177800" marR="177800" marT="71755" marB="71755"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l" fontAlgn="auto">
                        <a:lnSpc>
                          <a:spcPct val="120000"/>
                        </a:lnSpc>
                        <a:spcBef>
                          <a:spcPts val="0"/>
                        </a:spcBef>
                        <a:spcAft>
                          <a:spcPts val="0"/>
                        </a:spcAft>
                      </a:pPr>
                      <a:r>
                        <a:rPr lang="zh-CN" altLang="en-US" sz="1600" b="0" spc="12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rPr>
                        <a:t>向ModelAndView的数据模型中添加数据</a:t>
                      </a:r>
                      <a:endParaRPr lang="zh-CN" altLang="en-US" sz="1600" b="0" spc="12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endParaRPr>
                    </a:p>
                  </a:txBody>
                  <a:tcPr marL="177800" marR="177800" marT="71755" marB="71755"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367200">
                <a:tc>
                  <a:txBody>
                    <a:bodyPr/>
                    <a:lstStyle/>
                    <a:p>
                      <a:pPr indent="0" algn="l" fontAlgn="auto">
                        <a:lnSpc>
                          <a:spcPct val="120000"/>
                        </a:lnSpc>
                        <a:spcBef>
                          <a:spcPts val="0"/>
                        </a:spcBef>
                        <a:spcAft>
                          <a:spcPts val="0"/>
                        </a:spcAft>
                      </a:pPr>
                      <a:r>
                        <a:rPr lang="en-US" sz="1600" b="0" spc="120">
                          <a:solidFill>
                            <a:schemeClr val="tx1">
                              <a:lumMod val="65000"/>
                              <a:lumOff val="35000"/>
                            </a:schemeClr>
                          </a:solidFill>
                          <a:latin typeface="微软雅黑" panose="020B0503020204020204" pitchFamily="34" charset="-122"/>
                          <a:ea typeface="微软雅黑" panose="020B0503020204020204" pitchFamily="34" charset="-122"/>
                        </a:rPr>
                        <a:t>ModelAndView addObject(String attributeName, Object attributeValue)</a:t>
                      </a:r>
                      <a:endParaRPr lang="en-US" sz="1600" b="0" spc="120">
                        <a:solidFill>
                          <a:schemeClr val="tx1">
                            <a:lumMod val="65000"/>
                            <a:lumOff val="35000"/>
                          </a:schemeClr>
                        </a:solidFill>
                        <a:latin typeface="微软雅黑" panose="020B0503020204020204" pitchFamily="34" charset="-122"/>
                        <a:ea typeface="微软雅黑" panose="020B0503020204020204" pitchFamily="34" charset="-122"/>
                      </a:endParaRPr>
                    </a:p>
                  </a:txBody>
                  <a:tcPr marL="177800" marR="177800" marT="71755" marB="71755"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l" fontAlgn="auto">
                        <a:lnSpc>
                          <a:spcPct val="120000"/>
                        </a:lnSpc>
                        <a:spcBef>
                          <a:spcPts val="0"/>
                        </a:spcBef>
                        <a:spcAft>
                          <a:spcPts val="0"/>
                        </a:spcAft>
                      </a:pPr>
                      <a:r>
                        <a:rPr lang="zh-CN" altLang="en-US" sz="1600" b="0" spc="12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rPr>
                        <a:t>向ModelAndView的数据模型中添加指定名称的数据</a:t>
                      </a:r>
                      <a:endParaRPr lang="zh-CN" altLang="en-US" sz="1600" b="0" spc="12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endParaRPr>
                    </a:p>
                  </a:txBody>
                  <a:tcPr marL="177800" marR="177800" marT="71755" marB="71755"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367200">
                <a:tc>
                  <a:txBody>
                    <a:bodyPr/>
                    <a:lstStyle/>
                    <a:p>
                      <a:pPr indent="0" algn="l" fontAlgn="auto">
                        <a:lnSpc>
                          <a:spcPct val="120000"/>
                        </a:lnSpc>
                        <a:spcBef>
                          <a:spcPts val="0"/>
                        </a:spcBef>
                        <a:spcAft>
                          <a:spcPts val="0"/>
                        </a:spcAft>
                      </a:pPr>
                      <a:r>
                        <a:rPr lang="en-US" sz="1600" b="0" spc="120">
                          <a:solidFill>
                            <a:schemeClr val="tx1">
                              <a:lumMod val="65000"/>
                              <a:lumOff val="35000"/>
                            </a:schemeClr>
                          </a:solidFill>
                          <a:latin typeface="微软雅黑" panose="020B0503020204020204" pitchFamily="34" charset="-122"/>
                          <a:ea typeface="微软雅黑" panose="020B0503020204020204" pitchFamily="34" charset="-122"/>
                        </a:rPr>
                        <a:t>ModelAndView addAllObjects</a:t>
                      </a:r>
                      <a:endParaRPr lang="en-US" sz="1600" b="0" spc="120">
                        <a:solidFill>
                          <a:schemeClr val="tx1">
                            <a:lumMod val="65000"/>
                            <a:lumOff val="35000"/>
                          </a:schemeClr>
                        </a:solidFill>
                        <a:latin typeface="微软雅黑" panose="020B0503020204020204" pitchFamily="34" charset="-122"/>
                        <a:ea typeface="微软雅黑" panose="020B0503020204020204" pitchFamily="34" charset="-122"/>
                      </a:endParaRPr>
                    </a:p>
                    <a:p>
                      <a:pPr indent="0" algn="l" fontAlgn="auto">
                        <a:lnSpc>
                          <a:spcPct val="120000"/>
                        </a:lnSpc>
                        <a:spcBef>
                          <a:spcPts val="0"/>
                        </a:spcBef>
                        <a:spcAft>
                          <a:spcPts val="0"/>
                        </a:spcAft>
                      </a:pPr>
                      <a:r>
                        <a:rPr lang="en-US" sz="1600" b="0" spc="120">
                          <a:solidFill>
                            <a:schemeClr val="tx1">
                              <a:lumMod val="65000"/>
                              <a:lumOff val="35000"/>
                            </a:schemeClr>
                          </a:solidFill>
                          <a:latin typeface="微软雅黑" panose="020B0503020204020204" pitchFamily="34" charset="-122"/>
                          <a:ea typeface="微软雅黑" panose="020B0503020204020204" pitchFamily="34" charset="-122"/>
                        </a:rPr>
                        <a:t>(Map&lt;String, ?&gt; modelMap)</a:t>
                      </a:r>
                      <a:endParaRPr lang="en-US" sz="1600" b="0" spc="120">
                        <a:solidFill>
                          <a:schemeClr val="tx1">
                            <a:lumMod val="65000"/>
                            <a:lumOff val="35000"/>
                          </a:schemeClr>
                        </a:solidFill>
                        <a:latin typeface="微软雅黑" panose="020B0503020204020204" pitchFamily="34" charset="-122"/>
                        <a:ea typeface="微软雅黑" panose="020B0503020204020204" pitchFamily="34" charset="-122"/>
                      </a:endParaRPr>
                    </a:p>
                  </a:txBody>
                  <a:tcPr marL="177800" marR="177800" marT="71755" marB="71755" anchor="ctr">
                    <a:lnL>
                      <a:noFill/>
                    </a:lnL>
                    <a:lnR w="12700">
                      <a:solidFill>
                        <a:schemeClr val="bg1"/>
                      </a:solidFill>
                      <a:prstDash val="solid"/>
                    </a:lnR>
                    <a:lnT w="12700">
                      <a:solidFill>
                        <a:schemeClr val="bg1"/>
                      </a:solidFill>
                      <a:prstDash val="solid"/>
                    </a:lnT>
                    <a:lnB>
                      <a:noFill/>
                    </a:lnB>
                    <a:lnTlToBr>
                      <a:noFill/>
                    </a:lnTlToBr>
                    <a:lnBlToTr>
                      <a:noFill/>
                    </a:lnBlToTr>
                    <a:solidFill>
                      <a:srgbClr val="F2F2F2"/>
                    </a:solidFill>
                  </a:tcPr>
                </a:tc>
                <a:tc>
                  <a:txBody>
                    <a:bodyPr/>
                    <a:lstStyle/>
                    <a:p>
                      <a:pPr indent="0" algn="l" fontAlgn="auto">
                        <a:lnSpc>
                          <a:spcPct val="120000"/>
                        </a:lnSpc>
                        <a:spcBef>
                          <a:spcPts val="0"/>
                        </a:spcBef>
                        <a:spcAft>
                          <a:spcPts val="0"/>
                        </a:spcAft>
                      </a:pPr>
                      <a:r>
                        <a:rPr lang="zh-CN" altLang="en-US" sz="1600" b="0" spc="12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rPr>
                        <a:t>向ModelAndView的数据模型中添加数据。数据名称为Map中的元素的key，数据的值为Map中key对应的值</a:t>
                      </a:r>
                      <a:endParaRPr lang="zh-CN" altLang="en-US" sz="1600" b="0" spc="12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endParaRPr>
                    </a:p>
                  </a:txBody>
                  <a:tcPr marL="177800" marR="177800" marT="71755" marB="71755" anchor="ctr">
                    <a:lnL w="12700">
                      <a:solidFill>
                        <a:schemeClr val="bg1"/>
                      </a:solidFill>
                      <a:prstDash val="solid"/>
                    </a:lnL>
                    <a:lnR>
                      <a:noFill/>
                    </a:lnR>
                    <a:lnT w="12700">
                      <a:solidFill>
                        <a:schemeClr val="bg1"/>
                      </a:solidFill>
                      <a:prstDash val="solid"/>
                    </a:lnT>
                    <a:lnB>
                      <a:noFill/>
                    </a:lnB>
                    <a:lnTlToBr>
                      <a:noFill/>
                    </a:lnTlToBr>
                    <a:lnBlToTr>
                      <a:noFill/>
                    </a:lnBlToTr>
                    <a:solidFill>
                      <a:srgbClr val="F2F2F2"/>
                    </a:solid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20" y="1091196"/>
            <a:ext cx="3584478"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3095719" cy="400110"/>
          </a:xfrm>
          <a:prstGeom prst="rect">
            <a:avLst/>
          </a:prstGeom>
          <a:noFill/>
        </p:spPr>
        <p:txBody>
          <a:bodyPr wrap="none" rtlCol="0">
            <a:spAutoFit/>
          </a:bodyPr>
          <a:lstStyle/>
          <a:p>
            <a:r>
              <a:rPr lang="en-US" altLang="zh-CN" sz="2000" dirty="0" err="1">
                <a:solidFill>
                  <a:srgbClr val="1369B2"/>
                </a:solidFill>
                <a:latin typeface="微软雅黑" panose="020B0503020204020204" pitchFamily="34" charset="-122"/>
                <a:ea typeface="微软雅黑" panose="020B0503020204020204" pitchFamily="34" charset="-122"/>
              </a:rPr>
              <a:t>ModelAndView</a:t>
            </a:r>
            <a:r>
              <a:rPr lang="zh-CN" altLang="en-US" sz="2000" dirty="0">
                <a:solidFill>
                  <a:srgbClr val="1369B2"/>
                </a:solidFill>
                <a:latin typeface="微软雅黑" panose="020B0503020204020204" pitchFamily="34" charset="-122"/>
                <a:ea typeface="微软雅黑" panose="020B0503020204020204" pitchFamily="34" charset="-122"/>
              </a:rPr>
              <a:t>方法说明</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7" y="266933"/>
            <a:ext cx="6990760"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12.4.3  </a:t>
            </a:r>
            <a:r>
              <a:rPr lang="zh-CN" altLang="zh-CN" sz="2400" b="1" dirty="0">
                <a:solidFill>
                  <a:srgbClr val="595959"/>
                </a:solidFill>
                <a:latin typeface="微软雅黑" panose="020B0503020204020204" pitchFamily="34" charset="-122"/>
                <a:ea typeface="微软雅黑" panose="020B0503020204020204" pitchFamily="34" charset="-122"/>
                <a:cs typeface="+mn-ea"/>
              </a:rPr>
              <a:t>返回值为</a:t>
            </a:r>
            <a:r>
              <a:rPr lang="en-US" altLang="zh-CN" sz="2400" b="1" dirty="0" err="1">
                <a:solidFill>
                  <a:srgbClr val="595959"/>
                </a:solidFill>
                <a:latin typeface="微软雅黑" panose="020B0503020204020204" pitchFamily="34" charset="-122"/>
                <a:ea typeface="微软雅黑" panose="020B0503020204020204" pitchFamily="34" charset="-122"/>
                <a:cs typeface="+mn-ea"/>
              </a:rPr>
              <a:t>ModelAndView</a:t>
            </a:r>
            <a:r>
              <a:rPr lang="zh-CN" altLang="zh-CN" sz="2400" b="1" dirty="0">
                <a:solidFill>
                  <a:srgbClr val="595959"/>
                </a:solidFill>
                <a:latin typeface="微软雅黑" panose="020B0503020204020204" pitchFamily="34" charset="-122"/>
                <a:ea typeface="微软雅黑" panose="020B0503020204020204" pitchFamily="34" charset="-122"/>
                <a:cs typeface="+mn-ea"/>
              </a:rPr>
              <a:t>类型的页面跳转 </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12" name="文本框 18"/>
          <p:cNvSpPr txBox="1"/>
          <p:nvPr>
            <p:custDataLst>
              <p:tags r:id="rId2"/>
            </p:custDataLst>
          </p:nvPr>
        </p:nvSpPr>
        <p:spPr>
          <a:xfrm>
            <a:off x="1725775" y="3039501"/>
            <a:ext cx="8876636" cy="2140219"/>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en-US" dirty="0">
                <a:solidFill>
                  <a:srgbClr val="595959"/>
                </a:solidFill>
                <a:latin typeface="微软雅黑" panose="020B0503020204020204" pitchFamily="34" charset="-122"/>
              </a:rPr>
              <a:t>        </a:t>
            </a:r>
            <a:r>
              <a:rPr lang="en-US" altLang="zh-CN" dirty="0" err="1">
                <a:solidFill>
                  <a:srgbClr val="1369B2"/>
                </a:solidFill>
                <a:latin typeface="微软雅黑" panose="020B0503020204020204" pitchFamily="34" charset="-122"/>
              </a:rPr>
              <a:t>setViewName</a:t>
            </a:r>
            <a:r>
              <a:rPr lang="en-US" altLang="zh-CN" dirty="0">
                <a:solidFill>
                  <a:srgbClr val="1369B2"/>
                </a:solidFill>
                <a:latin typeface="微软雅黑" panose="020B0503020204020204" pitchFamily="34" charset="-122"/>
              </a:rPr>
              <a:t>()</a:t>
            </a:r>
            <a:r>
              <a:rPr lang="zh-CN" altLang="zh-CN" dirty="0">
                <a:solidFill>
                  <a:srgbClr val="1369B2"/>
                </a:solidFill>
                <a:latin typeface="微软雅黑" panose="020B0503020204020204" pitchFamily="34" charset="-122"/>
              </a:rPr>
              <a:t>方法</a:t>
            </a:r>
            <a:r>
              <a:rPr lang="zh-CN" altLang="zh-CN" dirty="0">
                <a:solidFill>
                  <a:srgbClr val="595959"/>
                </a:solidFill>
                <a:latin typeface="微软雅黑" panose="020B0503020204020204" pitchFamily="34" charset="-122"/>
              </a:rPr>
              <a:t>和</a:t>
            </a:r>
            <a:r>
              <a:rPr lang="en-US" altLang="zh-CN" dirty="0" err="1">
                <a:solidFill>
                  <a:srgbClr val="1369B2"/>
                </a:solidFill>
                <a:latin typeface="微软雅黑" panose="020B0503020204020204" pitchFamily="34" charset="-122"/>
              </a:rPr>
              <a:t>setView</a:t>
            </a:r>
            <a:r>
              <a:rPr lang="en-US" altLang="zh-CN" dirty="0">
                <a:solidFill>
                  <a:srgbClr val="1369B2"/>
                </a:solidFill>
                <a:latin typeface="微软雅黑" panose="020B0503020204020204" pitchFamily="34" charset="-122"/>
              </a:rPr>
              <a:t>()</a:t>
            </a:r>
            <a:r>
              <a:rPr lang="zh-CN" altLang="zh-CN" dirty="0">
                <a:solidFill>
                  <a:srgbClr val="1369B2"/>
                </a:solidFill>
                <a:latin typeface="微软雅黑" panose="020B0503020204020204" pitchFamily="34" charset="-122"/>
              </a:rPr>
              <a:t>方法</a:t>
            </a:r>
            <a:r>
              <a:rPr lang="zh-CN" altLang="zh-CN" dirty="0">
                <a:solidFill>
                  <a:srgbClr val="595959"/>
                </a:solidFill>
                <a:latin typeface="微软雅黑" panose="020B0503020204020204" pitchFamily="34" charset="-122"/>
              </a:rPr>
              <a:t>都是为</a:t>
            </a:r>
            <a:r>
              <a:rPr lang="en-US" altLang="zh-CN" dirty="0" err="1">
                <a:solidFill>
                  <a:srgbClr val="595959"/>
                </a:solidFill>
                <a:latin typeface="微软雅黑" panose="020B0503020204020204" pitchFamily="34" charset="-122"/>
              </a:rPr>
              <a:t>ModelAndView</a:t>
            </a:r>
            <a:r>
              <a:rPr lang="zh-CN" altLang="zh-CN" dirty="0">
                <a:solidFill>
                  <a:srgbClr val="595959"/>
                </a:solidFill>
                <a:latin typeface="微软雅黑" panose="020B0503020204020204" pitchFamily="34" charset="-122"/>
              </a:rPr>
              <a:t>对象</a:t>
            </a:r>
            <a:r>
              <a:rPr lang="zh-CN" altLang="zh-CN" dirty="0">
                <a:solidFill>
                  <a:srgbClr val="1369B2"/>
                </a:solidFill>
                <a:latin typeface="微软雅黑" panose="020B0503020204020204" pitchFamily="34" charset="-122"/>
              </a:rPr>
              <a:t>设置视图</a:t>
            </a:r>
            <a:r>
              <a:rPr lang="zh-CN" altLang="zh-CN" dirty="0">
                <a:solidFill>
                  <a:srgbClr val="595959"/>
                </a:solidFill>
                <a:latin typeface="微软雅黑" panose="020B0503020204020204" pitchFamily="34" charset="-122"/>
              </a:rPr>
              <a:t>的方法，其中前者使用更方便，因此</a:t>
            </a:r>
            <a:r>
              <a:rPr lang="en-US" altLang="zh-CN" dirty="0" err="1">
                <a:solidFill>
                  <a:srgbClr val="595959"/>
                </a:solidFill>
                <a:latin typeface="微软雅黑" panose="020B0503020204020204" pitchFamily="34" charset="-122"/>
              </a:rPr>
              <a:t>setViewName</a:t>
            </a:r>
            <a:r>
              <a:rPr lang="en-US" altLang="zh-CN"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方法比较常用。</a:t>
            </a:r>
            <a:r>
              <a:rPr lang="zh-CN" altLang="zh-CN" dirty="0">
                <a:solidFill>
                  <a:srgbClr val="1369B2"/>
                </a:solidFill>
                <a:latin typeface="微软雅黑" panose="020B0503020204020204" pitchFamily="34" charset="-122"/>
              </a:rPr>
              <a:t>后</a:t>
            </a:r>
            <a:r>
              <a:rPr lang="en-US" altLang="zh-CN" dirty="0">
                <a:solidFill>
                  <a:srgbClr val="1369B2"/>
                </a:solidFill>
                <a:latin typeface="微软雅黑" panose="020B0503020204020204" pitchFamily="34" charset="-122"/>
              </a:rPr>
              <a:t>3</a:t>
            </a:r>
            <a:r>
              <a:rPr lang="zh-CN" altLang="zh-CN" dirty="0">
                <a:solidFill>
                  <a:srgbClr val="1369B2"/>
                </a:solidFill>
                <a:latin typeface="微软雅黑" panose="020B0503020204020204" pitchFamily="34" charset="-122"/>
              </a:rPr>
              <a:t>个方法</a:t>
            </a:r>
            <a:r>
              <a:rPr lang="zh-CN" altLang="zh-CN" dirty="0">
                <a:solidFill>
                  <a:srgbClr val="595959"/>
                </a:solidFill>
                <a:latin typeface="微软雅黑" panose="020B0503020204020204" pitchFamily="34" charset="-122"/>
              </a:rPr>
              <a:t>都是向</a:t>
            </a:r>
            <a:r>
              <a:rPr lang="en-US" altLang="zh-CN" dirty="0" err="1">
                <a:solidFill>
                  <a:srgbClr val="595959"/>
                </a:solidFill>
                <a:latin typeface="微软雅黑" panose="020B0503020204020204" pitchFamily="34" charset="-122"/>
              </a:rPr>
              <a:t>ModelAndView</a:t>
            </a:r>
            <a:r>
              <a:rPr lang="zh-CN" altLang="zh-CN" dirty="0">
                <a:solidFill>
                  <a:srgbClr val="595959"/>
                </a:solidFill>
                <a:latin typeface="微软雅黑" panose="020B0503020204020204" pitchFamily="34" charset="-122"/>
              </a:rPr>
              <a:t>对象中</a:t>
            </a:r>
            <a:r>
              <a:rPr lang="zh-CN" altLang="zh-CN" dirty="0">
                <a:solidFill>
                  <a:srgbClr val="1369B2"/>
                </a:solidFill>
                <a:latin typeface="微软雅黑" panose="020B0503020204020204" pitchFamily="34" charset="-122"/>
              </a:rPr>
              <a:t>添加模型数据</a:t>
            </a:r>
            <a:r>
              <a:rPr lang="zh-CN" altLang="zh-CN" dirty="0">
                <a:solidFill>
                  <a:srgbClr val="595959"/>
                </a:solidFill>
                <a:latin typeface="微软雅黑" panose="020B0503020204020204" pitchFamily="34" charset="-122"/>
              </a:rPr>
              <a:t>的，其中</a:t>
            </a:r>
            <a:r>
              <a:rPr lang="en-US" altLang="zh-CN" dirty="0" err="1">
                <a:solidFill>
                  <a:srgbClr val="595959"/>
                </a:solidFill>
                <a:latin typeface="微软雅黑" panose="020B0503020204020204" pitchFamily="34" charset="-122"/>
              </a:rPr>
              <a:t>addObject</a:t>
            </a:r>
            <a:r>
              <a:rPr lang="en-US" altLang="zh-CN" dirty="0">
                <a:solidFill>
                  <a:srgbClr val="595959"/>
                </a:solidFill>
                <a:latin typeface="微软雅黑" panose="020B0503020204020204" pitchFamily="34" charset="-122"/>
              </a:rPr>
              <a:t>(Object </a:t>
            </a:r>
            <a:r>
              <a:rPr lang="en-US" altLang="zh-CN" dirty="0" err="1">
                <a:solidFill>
                  <a:srgbClr val="595959"/>
                </a:solidFill>
                <a:latin typeface="微软雅黑" panose="020B0503020204020204" pitchFamily="34" charset="-122"/>
              </a:rPr>
              <a:t>attributeValue</a:t>
            </a:r>
            <a:r>
              <a:rPr lang="en-US" altLang="zh-CN"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方法添加的</a:t>
            </a:r>
            <a:r>
              <a:rPr lang="en-US" altLang="zh-CN" dirty="0" err="1">
                <a:solidFill>
                  <a:srgbClr val="595959"/>
                </a:solidFill>
                <a:latin typeface="微软雅黑" panose="020B0503020204020204" pitchFamily="34" charset="-122"/>
              </a:rPr>
              <a:t>attributeValue</a:t>
            </a:r>
            <a:r>
              <a:rPr lang="zh-CN" altLang="zh-CN" dirty="0">
                <a:solidFill>
                  <a:srgbClr val="595959"/>
                </a:solidFill>
                <a:latin typeface="微软雅黑" panose="020B0503020204020204" pitchFamily="34" charset="-122"/>
              </a:rPr>
              <a:t>，默认名称为</a:t>
            </a:r>
            <a:r>
              <a:rPr lang="en-US" altLang="zh-CN" dirty="0" err="1">
                <a:solidFill>
                  <a:srgbClr val="595959"/>
                </a:solidFill>
                <a:latin typeface="微软雅黑" panose="020B0503020204020204" pitchFamily="34" charset="-122"/>
              </a:rPr>
              <a:t>attributeValue</a:t>
            </a:r>
            <a:r>
              <a:rPr lang="zh-CN" altLang="zh-CN" dirty="0">
                <a:solidFill>
                  <a:srgbClr val="595959"/>
                </a:solidFill>
                <a:latin typeface="微软雅黑" panose="020B0503020204020204" pitchFamily="34" charset="-122"/>
              </a:rPr>
              <a:t>类型全限定名的最后一个单词且首字母小写；</a:t>
            </a:r>
            <a:r>
              <a:rPr lang="en-US" altLang="zh-CN" dirty="0" err="1">
                <a:solidFill>
                  <a:srgbClr val="595959"/>
                </a:solidFill>
                <a:latin typeface="微软雅黑" panose="020B0503020204020204" pitchFamily="34" charset="-122"/>
              </a:rPr>
              <a:t>addObject</a:t>
            </a:r>
            <a:r>
              <a:rPr lang="en-US" altLang="zh-CN" dirty="0">
                <a:solidFill>
                  <a:srgbClr val="595959"/>
                </a:solidFill>
                <a:latin typeface="微软雅黑" panose="020B0503020204020204" pitchFamily="34" charset="-122"/>
              </a:rPr>
              <a:t>(String </a:t>
            </a:r>
            <a:r>
              <a:rPr lang="en-US" altLang="zh-CN" dirty="0" err="1">
                <a:solidFill>
                  <a:srgbClr val="595959"/>
                </a:solidFill>
                <a:latin typeface="微软雅黑" panose="020B0503020204020204" pitchFamily="34" charset="-122"/>
              </a:rPr>
              <a:t>attributeName</a:t>
            </a:r>
            <a:r>
              <a:rPr lang="en-US" altLang="zh-CN" dirty="0">
                <a:solidFill>
                  <a:srgbClr val="595959"/>
                </a:solidFill>
                <a:latin typeface="微软雅黑" panose="020B0503020204020204" pitchFamily="34" charset="-122"/>
              </a:rPr>
              <a:t>, Object </a:t>
            </a:r>
            <a:r>
              <a:rPr lang="en-US" altLang="zh-CN" dirty="0" err="1">
                <a:solidFill>
                  <a:srgbClr val="595959"/>
                </a:solidFill>
                <a:latin typeface="微软雅黑" panose="020B0503020204020204" pitchFamily="34" charset="-122"/>
              </a:rPr>
              <a:t>attributeValue</a:t>
            </a:r>
            <a:r>
              <a:rPr lang="en-US" altLang="zh-CN"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方法可以在页面上以</a:t>
            </a:r>
            <a:r>
              <a:rPr lang="en-US" altLang="zh-CN" dirty="0">
                <a:solidFill>
                  <a:srgbClr val="595959"/>
                </a:solidFill>
                <a:latin typeface="微软雅黑" panose="020B0503020204020204" pitchFamily="34" charset="-122"/>
              </a:rPr>
              <a:t>${</a:t>
            </a:r>
            <a:r>
              <a:rPr lang="en-US" altLang="zh-CN" dirty="0" err="1">
                <a:solidFill>
                  <a:srgbClr val="595959"/>
                </a:solidFill>
                <a:latin typeface="微软雅黑" panose="020B0503020204020204" pitchFamily="34" charset="-122"/>
              </a:rPr>
              <a:t>attributeName</a:t>
            </a:r>
            <a:r>
              <a:rPr lang="en-US" altLang="zh-CN"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方式取出</a:t>
            </a:r>
            <a:r>
              <a:rPr lang="en-US" altLang="zh-CN" dirty="0" err="1">
                <a:solidFill>
                  <a:srgbClr val="595959"/>
                </a:solidFill>
                <a:latin typeface="微软雅黑" panose="020B0503020204020204" pitchFamily="34" charset="-122"/>
              </a:rPr>
              <a:t>attributeValue</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 </a:t>
            </a:r>
            <a:endParaRPr lang="zh-CN" altLang="zh-CN" dirty="0">
              <a:solidFill>
                <a:srgbClr val="595959"/>
              </a:solidFill>
              <a:latin typeface="微软雅黑" panose="020B0503020204020204" pitchFamily="34" charset="-122"/>
            </a:endParaRPr>
          </a:p>
        </p:txBody>
      </p:sp>
      <p:sp>
        <p:nvSpPr>
          <p:cNvPr id="13" name="圆角矩形 12"/>
          <p:cNvSpPr/>
          <p:nvPr/>
        </p:nvSpPr>
        <p:spPr>
          <a:xfrm>
            <a:off x="1303055" y="2683824"/>
            <a:ext cx="9794240" cy="3253840"/>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4" name="矩形 93"/>
          <p:cNvSpPr/>
          <p:nvPr/>
        </p:nvSpPr>
        <p:spPr>
          <a:xfrm>
            <a:off x="1252831" y="2605986"/>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rot="10800000">
            <a:off x="10778975" y="5626946"/>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6673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8030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01</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37815" y="1468755"/>
            <a:ext cx="8831580" cy="1337945"/>
          </a:xfrm>
          <a:prstGeom prst="rect">
            <a:avLst/>
          </a:prstGeom>
          <a:noFill/>
          <a:ln>
            <a:noFill/>
          </a:ln>
        </p:spPr>
        <p:txBody>
          <a:bodyPr wrap="square" rtlCol="0">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修改文件</a:t>
            </a:r>
            <a:r>
              <a:rPr lang="en-US" altLang="zh-CN" dirty="0" err="1">
                <a:solidFill>
                  <a:srgbClr val="595959"/>
                </a:solidFill>
                <a:latin typeface="微软雅黑" panose="020B0503020204020204" pitchFamily="34" charset="-122"/>
                <a:ea typeface="微软雅黑" panose="020B0503020204020204" pitchFamily="34" charset="-122"/>
                <a:cs typeface="+mn-ea"/>
              </a:rPr>
              <a:t>PageController.java</a:t>
            </a:r>
            <a:r>
              <a:rPr lang="zh-CN" altLang="zh-CN" dirty="0">
                <a:solidFill>
                  <a:srgbClr val="595959"/>
                </a:solidFill>
                <a:latin typeface="微软雅黑" panose="020B0503020204020204" pitchFamily="34" charset="-122"/>
                <a:ea typeface="微软雅黑" panose="020B0503020204020204" pitchFamily="34" charset="-122"/>
                <a:cs typeface="+mn-ea"/>
              </a:rPr>
              <a:t>，新增</a:t>
            </a:r>
            <a:r>
              <a:rPr lang="en-US" altLang="zh-CN" dirty="0" err="1">
                <a:solidFill>
                  <a:srgbClr val="595959"/>
                </a:solidFill>
                <a:latin typeface="微软雅黑" panose="020B0503020204020204" pitchFamily="34" charset="-122"/>
                <a:ea typeface="微软雅黑" panose="020B0503020204020204" pitchFamily="34" charset="-122"/>
                <a:cs typeface="+mn-ea"/>
              </a:rPr>
              <a:t>showModelAndView</a:t>
            </a:r>
            <a:r>
              <a:rPr lang="en-US" altLang="zh-CN"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方法，在</a:t>
            </a:r>
            <a:r>
              <a:rPr lang="en-US" altLang="zh-CN" dirty="0" err="1">
                <a:solidFill>
                  <a:srgbClr val="595959"/>
                </a:solidFill>
                <a:latin typeface="微软雅黑" panose="020B0503020204020204" pitchFamily="34" charset="-122"/>
                <a:ea typeface="微软雅黑" panose="020B0503020204020204" pitchFamily="34" charset="-122"/>
                <a:cs typeface="+mn-ea"/>
              </a:rPr>
              <a:t>showModelAndView</a:t>
            </a:r>
            <a:r>
              <a:rPr lang="en-US" altLang="zh-CN"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方法中使用</a:t>
            </a:r>
            <a:r>
              <a:rPr lang="en-US" altLang="zh-CN" dirty="0" err="1">
                <a:solidFill>
                  <a:srgbClr val="595959"/>
                </a:solidFill>
                <a:latin typeface="微软雅黑" panose="020B0503020204020204" pitchFamily="34" charset="-122"/>
                <a:ea typeface="微软雅黑" panose="020B0503020204020204" pitchFamily="34" charset="-122"/>
                <a:cs typeface="+mn-ea"/>
              </a:rPr>
              <a:t>ModelAndView</a:t>
            </a:r>
            <a:r>
              <a:rPr lang="zh-CN" altLang="zh-CN" dirty="0">
                <a:solidFill>
                  <a:srgbClr val="595959"/>
                </a:solidFill>
                <a:latin typeface="微软雅黑" panose="020B0503020204020204" pitchFamily="34" charset="-122"/>
                <a:ea typeface="微软雅黑" panose="020B0503020204020204" pitchFamily="34" charset="-122"/>
                <a:cs typeface="+mn-ea"/>
              </a:rPr>
              <a:t>封装数据和视图，完成页面跳转时传递数据</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 </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pic>
        <p:nvPicPr>
          <p:cNvPr id="12" name="图片 11"/>
          <p:cNvPicPr>
            <a:picLocks noChangeAspect="1"/>
          </p:cNvPicPr>
          <p:nvPr/>
        </p:nvPicPr>
        <p:blipFill>
          <a:blip r:embed="rId2"/>
          <a:stretch>
            <a:fillRect/>
          </a:stretch>
        </p:blipFill>
        <p:spPr>
          <a:xfrm>
            <a:off x="2486203" y="2806825"/>
            <a:ext cx="7332167" cy="3464733"/>
          </a:xfrm>
          <a:prstGeom prst="rect">
            <a:avLst/>
          </a:prstGeom>
        </p:spPr>
      </p:pic>
      <p:sp>
        <p:nvSpPr>
          <p:cNvPr id="4" name="矩形 3"/>
          <p:cNvSpPr/>
          <p:nvPr/>
        </p:nvSpPr>
        <p:spPr>
          <a:xfrm>
            <a:off x="3056275" y="2820957"/>
            <a:ext cx="6876488" cy="3372783"/>
          </a:xfrm>
          <a:prstGeom prst="rect">
            <a:avLst/>
          </a:prstGeom>
        </p:spPr>
        <p:txBody>
          <a:bodyPr wrap="square">
            <a:spAutoFit/>
          </a:bodyPr>
          <a:lstStyle/>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RequestMapping</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showModelAndView</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public </a:t>
            </a:r>
            <a:r>
              <a:rPr lang="en-US" altLang="zh-CN" sz="1600" dirty="0" err="1">
                <a:solidFill>
                  <a:srgbClr val="595959"/>
                </a:solidFill>
                <a:latin typeface="微软雅黑" panose="020B0503020204020204" pitchFamily="34" charset="-122"/>
                <a:ea typeface="微软雅黑" panose="020B0503020204020204" pitchFamily="34" charset="-122"/>
                <a:cs typeface="+mn-ea"/>
              </a:rPr>
              <a:t>ModelAndView</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1369B2"/>
                </a:solidFill>
                <a:latin typeface="微软雅黑" panose="020B0503020204020204" pitchFamily="34" charset="-122"/>
                <a:ea typeface="微软雅黑" panose="020B0503020204020204" pitchFamily="34" charset="-122"/>
                <a:cs typeface="+mn-ea"/>
              </a:rPr>
              <a:t>showModelAndView</a:t>
            </a:r>
            <a:r>
              <a:rPr lang="en-US" altLang="zh-CN" sz="1600" dirty="0">
                <a:solidFill>
                  <a:srgbClr val="1369B2"/>
                </a:solidFill>
                <a:latin typeface="微软雅黑" panose="020B0503020204020204" pitchFamily="34" charset="-122"/>
                <a:ea typeface="微软雅黑" panose="020B0503020204020204" pitchFamily="34" charset="-122"/>
                <a:cs typeface="+mn-ea"/>
              </a:rPr>
              <a:t>()</a:t>
            </a:r>
            <a:r>
              <a:rPr lang="zh-CN" altLang="en-US" sz="1600" dirty="0">
                <a:solidFill>
                  <a:srgbClr val="1369B2"/>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ModelAndView</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modelAndView</a:t>
            </a:r>
            <a:r>
              <a:rPr lang="en-US" altLang="zh-CN" sz="1600" dirty="0">
                <a:solidFill>
                  <a:srgbClr val="595959"/>
                </a:solidFill>
                <a:latin typeface="微软雅黑" panose="020B0503020204020204" pitchFamily="34" charset="-122"/>
                <a:ea typeface="微软雅黑" panose="020B0503020204020204" pitchFamily="34" charset="-122"/>
                <a:cs typeface="+mn-ea"/>
              </a:rPr>
              <a:t> = new </a:t>
            </a:r>
            <a:r>
              <a:rPr lang="en-US" altLang="zh-CN" sz="1600" dirty="0" err="1">
                <a:solidFill>
                  <a:srgbClr val="595959"/>
                </a:solidFill>
                <a:latin typeface="微软雅黑" panose="020B0503020204020204" pitchFamily="34" charset="-122"/>
                <a:ea typeface="微软雅黑" panose="020B0503020204020204" pitchFamily="34" charset="-122"/>
                <a:cs typeface="+mn-ea"/>
              </a:rPr>
              <a:t>ModelAndView</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modelAndView.addObject</a:t>
            </a:r>
            <a:r>
              <a:rPr lang="en-US" altLang="zh-CN" sz="1600" dirty="0">
                <a:solidFill>
                  <a:srgbClr val="595959"/>
                </a:solidFill>
                <a:latin typeface="微软雅黑" panose="020B0503020204020204" pitchFamily="34" charset="-122"/>
                <a:ea typeface="微软雅黑" panose="020B0503020204020204" pitchFamily="34" charset="-122"/>
                <a:cs typeface="+mn-ea"/>
              </a:rPr>
              <a:t>("username","</a:t>
            </a:r>
            <a:r>
              <a:rPr lang="en-US" altLang="zh-CN" sz="1600" dirty="0" err="1">
                <a:solidFill>
                  <a:srgbClr val="595959"/>
                </a:solidFill>
                <a:latin typeface="微软雅黑" panose="020B0503020204020204" pitchFamily="34" charset="-122"/>
                <a:ea typeface="微软雅黑" panose="020B0503020204020204" pitchFamily="34" charset="-122"/>
                <a:cs typeface="+mn-ea"/>
              </a:rPr>
              <a:t>heima</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User user = new User();	</a:t>
            </a:r>
            <a:r>
              <a:rPr lang="en-US" altLang="zh-CN" sz="1600" dirty="0" err="1">
                <a:solidFill>
                  <a:srgbClr val="595959"/>
                </a:solidFill>
                <a:latin typeface="微软雅黑" panose="020B0503020204020204" pitchFamily="34" charset="-122"/>
                <a:ea typeface="微软雅黑" panose="020B0503020204020204" pitchFamily="34" charset="-122"/>
                <a:cs typeface="+mn-ea"/>
              </a:rPr>
              <a:t>user.setPassword</a:t>
            </a:r>
            <a:r>
              <a:rPr lang="en-US" altLang="zh-CN" sz="1600" dirty="0">
                <a:solidFill>
                  <a:srgbClr val="595959"/>
                </a:solidFill>
                <a:latin typeface="微软雅黑" panose="020B0503020204020204" pitchFamily="34" charset="-122"/>
                <a:ea typeface="微软雅黑" panose="020B0503020204020204" pitchFamily="34" charset="-122"/>
                <a:cs typeface="+mn-ea"/>
              </a:rPr>
              <a:t>("password");</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modelAndView.addObject</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user",user</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modelAndView.</a:t>
            </a:r>
            <a:r>
              <a:rPr lang="en-US" altLang="zh-CN" sz="1600" dirty="0" err="1">
                <a:solidFill>
                  <a:srgbClr val="1369B2"/>
                </a:solidFill>
                <a:latin typeface="微软雅黑" panose="020B0503020204020204" pitchFamily="34" charset="-122"/>
                <a:ea typeface="微软雅黑" panose="020B0503020204020204" pitchFamily="34" charset="-122"/>
                <a:cs typeface="+mn-ea"/>
              </a:rPr>
              <a:t>setViewName</a:t>
            </a:r>
            <a:r>
              <a:rPr lang="en-US" altLang="zh-CN" sz="1600" dirty="0">
                <a:solidFill>
                  <a:srgbClr val="595959"/>
                </a:solidFill>
                <a:latin typeface="微软雅黑" panose="020B0503020204020204" pitchFamily="34" charset="-122"/>
                <a:ea typeface="微软雅黑" panose="020B0503020204020204" pitchFamily="34" charset="-122"/>
                <a:cs typeface="+mn-ea"/>
              </a:rPr>
              <a:t>("register");</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return </a:t>
            </a:r>
            <a:r>
              <a:rPr lang="en-US" altLang="zh-CN" sz="1600" dirty="0" err="1">
                <a:solidFill>
                  <a:srgbClr val="595959"/>
                </a:solidFill>
                <a:latin typeface="微软雅黑" panose="020B0503020204020204" pitchFamily="34" charset="-122"/>
                <a:ea typeface="微软雅黑" panose="020B0503020204020204" pitchFamily="34" charset="-122"/>
                <a:cs typeface="+mn-ea"/>
              </a:rPr>
              <a:t>modelAndView</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7192639"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12.4.3  </a:t>
            </a:r>
            <a:r>
              <a:rPr lang="zh-CN" altLang="zh-CN" sz="2400" b="1" dirty="0">
                <a:solidFill>
                  <a:srgbClr val="595959"/>
                </a:solidFill>
                <a:latin typeface="微软雅黑" panose="020B0503020204020204" pitchFamily="34" charset="-122"/>
                <a:ea typeface="微软雅黑" panose="020B0503020204020204" pitchFamily="34" charset="-122"/>
                <a:cs typeface="+mn-ea"/>
              </a:rPr>
              <a:t>返回值为</a:t>
            </a:r>
            <a:r>
              <a:rPr lang="en-US" altLang="zh-CN" sz="2400" b="1" dirty="0" err="1">
                <a:solidFill>
                  <a:srgbClr val="595959"/>
                </a:solidFill>
                <a:latin typeface="微软雅黑" panose="020B0503020204020204" pitchFamily="34" charset="-122"/>
                <a:ea typeface="微软雅黑" panose="020B0503020204020204" pitchFamily="34" charset="-122"/>
                <a:cs typeface="+mn-ea"/>
              </a:rPr>
              <a:t>ModelAndView</a:t>
            </a:r>
            <a:r>
              <a:rPr lang="zh-CN" altLang="zh-CN" sz="2400" b="1" dirty="0">
                <a:solidFill>
                  <a:srgbClr val="595959"/>
                </a:solidFill>
                <a:latin typeface="微软雅黑" panose="020B0503020204020204" pitchFamily="34" charset="-122"/>
                <a:ea typeface="微软雅黑" panose="020B0503020204020204" pitchFamily="34" charset="-122"/>
                <a:cs typeface="+mn-ea"/>
              </a:rPr>
              <a:t>类型的页面跳转 </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2" name="1"/>
          <p:cNvSpPr txBox="1"/>
          <p:nvPr>
            <p:custDataLst>
              <p:tags r:id="rId3"/>
            </p:custDataLst>
          </p:nvPr>
        </p:nvSpPr>
        <p:spPr>
          <a:xfrm>
            <a:off x="986790" y="880745"/>
            <a:ext cx="10427970" cy="506730"/>
          </a:xfrm>
          <a:prstGeom prst="rect">
            <a:avLst/>
          </a:prstGeom>
          <a:noFill/>
          <a:ln>
            <a:noFill/>
          </a:ln>
        </p:spPr>
        <p:txBody>
          <a:bodyPr wrap="square" rtlCol="0">
            <a:spAutoFit/>
          </a:bodyPr>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接下来通过一个案例演示返回值为</a:t>
            </a:r>
            <a:r>
              <a:rPr lang="en-US" altLang="zh-CN" dirty="0" err="1">
                <a:solidFill>
                  <a:srgbClr val="595959"/>
                </a:solidFill>
                <a:latin typeface="微软雅黑" panose="020B0503020204020204" pitchFamily="34" charset="-122"/>
                <a:ea typeface="微软雅黑" panose="020B0503020204020204" pitchFamily="34" charset="-122"/>
                <a:cs typeface="+mn-ea"/>
              </a:rPr>
              <a:t>ModelAndView</a:t>
            </a:r>
            <a:r>
              <a:rPr lang="zh-CN" altLang="zh-CN" dirty="0">
                <a:solidFill>
                  <a:srgbClr val="595959"/>
                </a:solidFill>
                <a:latin typeface="微软雅黑" panose="020B0503020204020204" pitchFamily="34" charset="-122"/>
                <a:ea typeface="微软雅黑" panose="020B0503020204020204" pitchFamily="34" charset="-122"/>
                <a:cs typeface="+mn-ea"/>
              </a:rPr>
              <a:t>类型的页面跳转，案例具体实现步骤如下。 </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02</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1098827"/>
            <a:ext cx="8485746" cy="1337945"/>
          </a:xfrm>
          <a:prstGeom prst="rect">
            <a:avLst/>
          </a:prstGeom>
          <a:noFill/>
          <a:ln>
            <a:noFill/>
          </a:ln>
        </p:spPr>
        <p:txBody>
          <a:bodyPr wrap="square" rtlCol="0">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启动</a:t>
            </a:r>
            <a:r>
              <a:rPr lang="en-US" altLang="zh-CN" dirty="0">
                <a:solidFill>
                  <a:srgbClr val="595959"/>
                </a:solidFill>
                <a:latin typeface="微软雅黑" panose="020B0503020204020204" pitchFamily="34" charset="-122"/>
                <a:ea typeface="微软雅黑" panose="020B0503020204020204" pitchFamily="34" charset="-122"/>
                <a:cs typeface="+mn-ea"/>
              </a:rPr>
              <a:t>chapter12</a:t>
            </a:r>
            <a:r>
              <a:rPr lang="zh-CN" altLang="zh-CN" dirty="0">
                <a:solidFill>
                  <a:srgbClr val="595959"/>
                </a:solidFill>
                <a:latin typeface="微软雅黑" panose="020B0503020204020204" pitchFamily="34" charset="-122"/>
                <a:ea typeface="微软雅黑" panose="020B0503020204020204" pitchFamily="34" charset="-122"/>
                <a:cs typeface="+mn-ea"/>
              </a:rPr>
              <a:t>项目，在浏览器中访问地址</a:t>
            </a:r>
            <a:r>
              <a:rPr lang="en-US" altLang="zh-CN" dirty="0">
                <a:solidFill>
                  <a:srgbClr val="595959"/>
                </a:solidFill>
                <a:latin typeface="微软雅黑" panose="020B0503020204020204" pitchFamily="34" charset="-122"/>
                <a:ea typeface="微软雅黑" panose="020B0503020204020204" pitchFamily="34" charset="-122"/>
                <a:cs typeface="+mn-ea"/>
              </a:rPr>
              <a:t>http://localhost:8080/chapter12/</a:t>
            </a:r>
            <a:r>
              <a:rPr lang="en-US" altLang="zh-CN" dirty="0" err="1">
                <a:solidFill>
                  <a:srgbClr val="595959"/>
                </a:solidFill>
                <a:latin typeface="微软雅黑" panose="020B0503020204020204" pitchFamily="34" charset="-122"/>
                <a:ea typeface="微软雅黑" panose="020B0503020204020204" pitchFamily="34" charset="-122"/>
                <a:cs typeface="+mn-ea"/>
              </a:rPr>
              <a:t>showModelAndView</a:t>
            </a:r>
            <a:r>
              <a:rPr lang="zh-CN" altLang="zh-CN" dirty="0">
                <a:solidFill>
                  <a:srgbClr val="595959"/>
                </a:solidFill>
                <a:latin typeface="微软雅黑" panose="020B0503020204020204" pitchFamily="34" charset="-122"/>
                <a:ea typeface="微软雅黑" panose="020B0503020204020204" pitchFamily="34" charset="-122"/>
                <a:cs typeface="+mn-ea"/>
              </a:rPr>
              <a:t>。访问后，浏览器页面进行跳转，跳转的页面如图所示</a:t>
            </a:r>
            <a:r>
              <a:rPr lang="zh-CN" altLang="en-US" dirty="0">
                <a:solidFill>
                  <a:srgbClr val="595959"/>
                </a:solidFill>
                <a:latin typeface="微软雅黑" panose="020B0503020204020204" pitchFamily="34" charset="-122"/>
                <a:ea typeface="微软雅黑" panose="020B0503020204020204" pitchFamily="34" charset="-122"/>
                <a:cs typeface="+mn-ea"/>
              </a:rPr>
              <a:t>。</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7192639"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12.4.3  </a:t>
            </a:r>
            <a:r>
              <a:rPr lang="zh-CN" altLang="zh-CN" sz="2400" b="1" dirty="0">
                <a:solidFill>
                  <a:srgbClr val="595959"/>
                </a:solidFill>
                <a:latin typeface="微软雅黑" panose="020B0503020204020204" pitchFamily="34" charset="-122"/>
                <a:ea typeface="微软雅黑" panose="020B0503020204020204" pitchFamily="34" charset="-122"/>
                <a:cs typeface="+mn-ea"/>
              </a:rPr>
              <a:t>返回值为</a:t>
            </a:r>
            <a:r>
              <a:rPr lang="en-US" altLang="zh-CN" sz="2400" b="1" dirty="0" err="1">
                <a:solidFill>
                  <a:srgbClr val="595959"/>
                </a:solidFill>
                <a:latin typeface="微软雅黑" panose="020B0503020204020204" pitchFamily="34" charset="-122"/>
                <a:ea typeface="微软雅黑" panose="020B0503020204020204" pitchFamily="34" charset="-122"/>
                <a:cs typeface="+mn-ea"/>
              </a:rPr>
              <a:t>ModelAndView</a:t>
            </a:r>
            <a:r>
              <a:rPr lang="zh-CN" altLang="zh-CN" sz="2400" b="1" dirty="0">
                <a:solidFill>
                  <a:srgbClr val="595959"/>
                </a:solidFill>
                <a:latin typeface="微软雅黑" panose="020B0503020204020204" pitchFamily="34" charset="-122"/>
                <a:ea typeface="微软雅黑" panose="020B0503020204020204" pitchFamily="34" charset="-122"/>
                <a:cs typeface="+mn-ea"/>
              </a:rPr>
              <a:t>类型的页面跳转 </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2" name="文本框 1"/>
          <p:cNvSpPr txBox="1"/>
          <p:nvPr/>
        </p:nvSpPr>
        <p:spPr>
          <a:xfrm>
            <a:off x="961390" y="4998085"/>
            <a:ext cx="10387965" cy="922020"/>
          </a:xfrm>
          <a:prstGeom prst="rect">
            <a:avLst/>
          </a:prstGeom>
          <a:noFill/>
        </p:spPr>
        <p:txBody>
          <a:bodyPr wrap="square" rtlCol="0" anchor="t">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sym typeface="+mn-ea"/>
              </a:rPr>
              <a:t>从图</a:t>
            </a:r>
            <a:r>
              <a:rPr lang="zh-CN" altLang="en-US" dirty="0">
                <a:solidFill>
                  <a:srgbClr val="595959"/>
                </a:solidFill>
                <a:latin typeface="微软雅黑" panose="020B0503020204020204" pitchFamily="34" charset="-122"/>
                <a:ea typeface="微软雅黑" panose="020B0503020204020204" pitchFamily="34" charset="-122"/>
                <a:cs typeface="+mn-ea"/>
                <a:sym typeface="+mn-ea"/>
              </a:rPr>
              <a:t>中</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所示的页面可以得出，访问地址后执行了</a:t>
            </a:r>
            <a:r>
              <a:rPr lang="en-US" altLang="zh-CN" dirty="0" err="1">
                <a:solidFill>
                  <a:srgbClr val="595959"/>
                </a:solidFill>
                <a:latin typeface="微软雅黑" panose="020B0503020204020204" pitchFamily="34" charset="-122"/>
                <a:ea typeface="微软雅黑" panose="020B0503020204020204" pitchFamily="34" charset="-122"/>
                <a:cs typeface="+mn-ea"/>
                <a:sym typeface="+mn-ea"/>
              </a:rPr>
              <a:t>showModelAndView</a:t>
            </a:r>
            <a:r>
              <a:rPr lang="en-US" altLang="zh-CN" dirty="0">
                <a:solidFill>
                  <a:srgbClr val="595959"/>
                </a:solidFill>
                <a:latin typeface="微软雅黑" panose="020B0503020204020204" pitchFamily="34" charset="-122"/>
                <a:ea typeface="微软雅黑" panose="020B0503020204020204" pitchFamily="34" charset="-122"/>
                <a:cs typeface="+mn-ea"/>
                <a:sym typeface="+mn-ea"/>
              </a:rPr>
              <a:t>()</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方法，方法执行后，添加的模型数据都在</a:t>
            </a:r>
            <a:r>
              <a:rPr lang="en-US" altLang="zh-CN" dirty="0" err="1">
                <a:solidFill>
                  <a:srgbClr val="595959"/>
                </a:solidFill>
                <a:latin typeface="微软雅黑" panose="020B0503020204020204" pitchFamily="34" charset="-122"/>
                <a:ea typeface="微软雅黑" panose="020B0503020204020204" pitchFamily="34" charset="-122"/>
                <a:cs typeface="+mn-ea"/>
                <a:sym typeface="+mn-ea"/>
              </a:rPr>
              <a:t>register.jsp</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页面成功取出</a:t>
            </a:r>
            <a:r>
              <a:rPr lang="zh-CN" altLang="en-US" dirty="0">
                <a:solidFill>
                  <a:srgbClr val="595959"/>
                </a:solidFill>
                <a:latin typeface="微软雅黑" panose="020B0503020204020204" pitchFamily="34" charset="-122"/>
                <a:ea typeface="微软雅黑" panose="020B0503020204020204" pitchFamily="34" charset="-122"/>
                <a:cs typeface="+mn-ea"/>
                <a:sym typeface="+mn-ea"/>
              </a:rPr>
              <a:t>。</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 </a:t>
            </a:r>
            <a:endParaRPr lang="zh-CN" altLang="en-US"/>
          </a:p>
        </p:txBody>
      </p:sp>
      <p:pic>
        <p:nvPicPr>
          <p:cNvPr id="3" name="图片 2"/>
          <p:cNvPicPr>
            <a:picLocks noChangeAspect="1"/>
          </p:cNvPicPr>
          <p:nvPr/>
        </p:nvPicPr>
        <p:blipFill>
          <a:blip r:embed="rId2"/>
          <a:stretch>
            <a:fillRect/>
          </a:stretch>
        </p:blipFill>
        <p:spPr>
          <a:xfrm>
            <a:off x="2278380" y="2726055"/>
            <a:ext cx="7635165" cy="1800000"/>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TextBox 48"/>
          <p:cNvSpPr txBox="1"/>
          <p:nvPr/>
        </p:nvSpPr>
        <p:spPr>
          <a:xfrm>
            <a:off x="3970634" y="3013559"/>
            <a:ext cx="6990735" cy="830997"/>
          </a:xfrm>
          <a:prstGeom prst="rect">
            <a:avLst/>
          </a:prstGeom>
          <a:noFill/>
        </p:spPr>
        <p:txBody>
          <a:bodyPr wrap="square" lIns="91443" tIns="45720" rIns="91443" bIns="45720" rtlCol="0">
            <a:spAutoFit/>
          </a:bodyPr>
          <a:lstStyle/>
          <a:p>
            <a:r>
              <a:rPr lang="zh-CN" altLang="en-US" sz="4800" b="1" dirty="0">
                <a:solidFill>
                  <a:srgbClr val="595959"/>
                </a:solidFill>
                <a:latin typeface="微软雅黑" panose="020B0503020204020204" pitchFamily="34" charset="-122"/>
                <a:ea typeface="微软雅黑" panose="020B0503020204020204" pitchFamily="34" charset="-122"/>
                <a:cs typeface="+mn-ea"/>
                <a:sym typeface="+mn-lt"/>
              </a:rPr>
              <a:t>数据回写</a:t>
            </a:r>
            <a:endParaRPr lang="en-GB" altLang="zh-CN" sz="4800" b="1" dirty="0">
              <a:solidFill>
                <a:srgbClr val="595959"/>
              </a:solidFill>
              <a:latin typeface="微软雅黑" panose="020B0503020204020204" pitchFamily="34" charset="-122"/>
              <a:ea typeface="微软雅黑" panose="020B0503020204020204" pitchFamily="34" charset="-122"/>
              <a:cs typeface="+mn-ea"/>
              <a:sym typeface="+mn-lt"/>
            </a:endParaRPr>
          </a:p>
        </p:txBody>
      </p:sp>
      <p:sp>
        <p:nvSpPr>
          <p:cNvPr id="2" name="TextBox 48"/>
          <p:cNvSpPr txBox="1"/>
          <p:nvPr/>
        </p:nvSpPr>
        <p:spPr>
          <a:xfrm>
            <a:off x="1272752" y="2808590"/>
            <a:ext cx="2133388" cy="1107996"/>
          </a:xfrm>
          <a:prstGeom prst="rect">
            <a:avLst/>
          </a:prstGeom>
          <a:noFill/>
        </p:spPr>
        <p:txBody>
          <a:bodyPr wrap="square" lIns="91443" tIns="45720" rIns="91443" bIns="45720" rtlCol="0">
            <a:spAutoFit/>
          </a:bodyPr>
          <a:lstStyle/>
          <a:p>
            <a:r>
              <a:rPr lang="en-US" altLang="zh-CN" sz="6600" b="1" dirty="0">
                <a:solidFill>
                  <a:srgbClr val="FAFAFA"/>
                </a:solidFill>
                <a:latin typeface="微软雅黑" panose="020B0503020204020204" pitchFamily="34" charset="-122"/>
                <a:ea typeface="微软雅黑" panose="020B0503020204020204" pitchFamily="34" charset="-122"/>
                <a:cs typeface="+mn-ea"/>
                <a:sym typeface="+mn-lt"/>
              </a:rPr>
              <a:t>12</a:t>
            </a:r>
            <a:r>
              <a:rPr lang="en-US" altLang="en-GB" sz="6600" b="1" dirty="0">
                <a:solidFill>
                  <a:srgbClr val="FAFAFA"/>
                </a:solidFill>
                <a:latin typeface="微软雅黑" panose="020B0503020204020204" pitchFamily="34" charset="-122"/>
                <a:ea typeface="微软雅黑" panose="020B0503020204020204" pitchFamily="34" charset="-122"/>
                <a:cs typeface="+mn-ea"/>
                <a:sym typeface="+mn-lt"/>
              </a:rPr>
              <a:t>.</a:t>
            </a:r>
            <a:r>
              <a:rPr lang="en-US" altLang="zh-CN" sz="6600" b="1" dirty="0">
                <a:solidFill>
                  <a:srgbClr val="FAFAFA"/>
                </a:solidFill>
                <a:latin typeface="微软雅黑" panose="020B0503020204020204" pitchFamily="34" charset="-122"/>
                <a:ea typeface="微软雅黑" panose="020B0503020204020204" pitchFamily="34" charset="-122"/>
                <a:cs typeface="+mn-ea"/>
                <a:sym typeface="+mn-lt"/>
              </a:rPr>
              <a:t>5</a:t>
            </a:r>
            <a:endParaRPr lang="en-US" altLang="en-GB" sz="6600" b="1" dirty="0">
              <a:solidFill>
                <a:srgbClr val="FAFAFA"/>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p:nvPr/>
        </p:nvSpPr>
        <p:spPr>
          <a:xfrm>
            <a:off x="1143841" y="266933"/>
            <a:ext cx="4105054"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12.5.1  </a:t>
            </a:r>
            <a:r>
              <a:rPr lang="zh-CN" altLang="zh-CN" sz="2400" b="1" dirty="0">
                <a:solidFill>
                  <a:srgbClr val="595959"/>
                </a:solidFill>
                <a:latin typeface="微软雅黑" panose="020B0503020204020204" pitchFamily="34" charset="-122"/>
                <a:ea typeface="微软雅黑" panose="020B0503020204020204" pitchFamily="34" charset="-122"/>
                <a:cs typeface="+mn-ea"/>
              </a:rPr>
              <a:t>普通字符串的回写 </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pic>
        <p:nvPicPr>
          <p:cNvPr id="6" name="图片 5"/>
          <p:cNvPicPr>
            <a:picLocks noChangeAspect="1"/>
          </p:cNvPicPr>
          <p:nvPr/>
        </p:nvPicPr>
        <p:blipFill>
          <a:blip r:embed="rId1"/>
          <a:stretch>
            <a:fillRect/>
          </a:stretch>
        </p:blipFill>
        <p:spPr>
          <a:xfrm>
            <a:off x="945003" y="2215002"/>
            <a:ext cx="2798174" cy="3897363"/>
          </a:xfrm>
          <a:prstGeom prst="rect">
            <a:avLst/>
          </a:prstGeom>
        </p:spPr>
      </p:pic>
      <p:sp>
        <p:nvSpPr>
          <p:cNvPr id="7" name="TextBox 35"/>
          <p:cNvSpPr txBox="1">
            <a:spLocks noChangeArrowheads="1"/>
          </p:cNvSpPr>
          <p:nvPr/>
        </p:nvSpPr>
        <p:spPr bwMode="auto">
          <a:xfrm>
            <a:off x="3247813" y="1637921"/>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8" name="椭圆形标注 7"/>
          <p:cNvSpPr/>
          <p:nvPr/>
        </p:nvSpPr>
        <p:spPr>
          <a:xfrm>
            <a:off x="2969011" y="1559834"/>
            <a:ext cx="2071640" cy="1493174"/>
          </a:xfrm>
          <a:prstGeom prst="wedgeEllipseCallout">
            <a:avLst/>
          </a:prstGeom>
          <a:solidFill>
            <a:schemeClr val="bg1">
              <a:lumMod val="85000"/>
            </a:schemeClr>
          </a:solidFill>
          <a:ln>
            <a:solidFill>
              <a:srgbClr val="000000">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t> </a:t>
            </a:r>
            <a:endParaRPr lang="en-US" altLang="zh-CN"/>
          </a:p>
        </p:txBody>
      </p:sp>
      <p:sp>
        <p:nvSpPr>
          <p:cNvPr id="9" name="TextBox 35"/>
          <p:cNvSpPr txBox="1">
            <a:spLocks noChangeArrowheads="1"/>
          </p:cNvSpPr>
          <p:nvPr/>
        </p:nvSpPr>
        <p:spPr bwMode="auto">
          <a:xfrm>
            <a:off x="3215305" y="1697255"/>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10" name="TextBox 35"/>
          <p:cNvSpPr txBox="1">
            <a:spLocks noChangeArrowheads="1"/>
          </p:cNvSpPr>
          <p:nvPr/>
        </p:nvSpPr>
        <p:spPr bwMode="auto">
          <a:xfrm>
            <a:off x="5816722" y="2659598"/>
            <a:ext cx="5430275" cy="10439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掌握</a:t>
            </a:r>
            <a:r>
              <a:rPr lang="zh-CN" altLang="zh-CN" sz="2000" dirty="0">
                <a:solidFill>
                  <a:srgbClr val="1369B2"/>
                </a:solidFill>
                <a:latin typeface="微软雅黑" panose="020B0503020204020204" pitchFamily="34" charset="-122"/>
                <a:ea typeface="微软雅黑" panose="020B0503020204020204" pitchFamily="34" charset="-122"/>
              </a:rPr>
              <a:t>普通字符串的回写</a:t>
            </a:r>
            <a:r>
              <a:rPr lang="zh-CN" altLang="en-US" sz="2000" dirty="0">
                <a:solidFill>
                  <a:srgbClr val="595959"/>
                </a:solidFill>
                <a:latin typeface="微软雅黑" panose="020B0503020204020204" pitchFamily="34" charset="-122"/>
                <a:ea typeface="微软雅黑" panose="020B0503020204020204" pitchFamily="34" charset="-122"/>
              </a:rPr>
              <a:t>，能够在程序中使用</a:t>
            </a:r>
            <a:r>
              <a:rPr lang="zh-CN" altLang="zh-CN" sz="2000" dirty="0">
                <a:solidFill>
                  <a:srgbClr val="595959"/>
                </a:solidFill>
                <a:latin typeface="微软雅黑" panose="020B0503020204020204" pitchFamily="34" charset="-122"/>
                <a:ea typeface="微软雅黑" panose="020B0503020204020204" pitchFamily="34" charset="-122"/>
              </a:rPr>
              <a:t>普通字符串的回写</a:t>
            </a:r>
            <a:r>
              <a:rPr lang="zh-CN" altLang="en-US" sz="2000" dirty="0">
                <a:solidFill>
                  <a:srgbClr val="595959"/>
                </a:solidFill>
                <a:latin typeface="微软雅黑" panose="020B0503020204020204" pitchFamily="34" charset="-122"/>
                <a:ea typeface="微软雅黑" panose="020B0503020204020204" pitchFamily="34" charset="-122"/>
              </a:rPr>
              <a:t>完成数据的输出</a:t>
            </a:r>
            <a:endParaRPr lang="zh-CN" altLang="en-US" sz="2000" dirty="0">
              <a:solidFill>
                <a:srgbClr val="595959"/>
              </a:solidFill>
              <a:latin typeface="微软雅黑" panose="020B0503020204020204" pitchFamily="34" charset="-122"/>
              <a:ea typeface="微软雅黑" panose="020B0503020204020204" pitchFamily="34" charset="-122"/>
            </a:endParaRPr>
          </a:p>
        </p:txBody>
      </p:sp>
      <p:grpSp>
        <p:nvGrpSpPr>
          <p:cNvPr id="11" name="组合 10"/>
          <p:cNvGrpSpPr/>
          <p:nvPr/>
        </p:nvGrpSpPr>
        <p:grpSpPr>
          <a:xfrm>
            <a:off x="5380420" y="2819382"/>
            <a:ext cx="405183" cy="405036"/>
            <a:chOff x="8881" y="4685"/>
            <a:chExt cx="638" cy="638"/>
          </a:xfrm>
        </p:grpSpPr>
        <p:sp>
          <p:nvSpPr>
            <p:cNvPr id="12" name="椭圆 11"/>
            <p:cNvSpPr/>
            <p:nvPr/>
          </p:nvSpPr>
          <p:spPr>
            <a:xfrm>
              <a:off x="8881" y="4685"/>
              <a:ext cx="638" cy="638"/>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8946" y="4750"/>
              <a:ext cx="508" cy="508"/>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8324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9681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01</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30552" y="1715412"/>
            <a:ext cx="8485746" cy="922020"/>
          </a:xfrm>
          <a:prstGeom prst="rect">
            <a:avLst/>
          </a:prstGeom>
          <a:noFill/>
          <a:ln>
            <a:noFill/>
          </a:ln>
        </p:spPr>
        <p:txBody>
          <a:bodyPr wrap="square" rtlCol="0">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创建一个数据回写类</a:t>
            </a:r>
            <a:r>
              <a:rPr lang="en-US" altLang="zh-CN" dirty="0" err="1">
                <a:solidFill>
                  <a:srgbClr val="595959"/>
                </a:solidFill>
                <a:latin typeface="微软雅黑" panose="020B0503020204020204" pitchFamily="34" charset="-122"/>
                <a:ea typeface="微软雅黑" panose="020B0503020204020204" pitchFamily="34" charset="-122"/>
                <a:cs typeface="+mn-ea"/>
              </a:rPr>
              <a:t>DataController</a:t>
            </a:r>
            <a:r>
              <a:rPr lang="zh-CN" altLang="zh-CN" dirty="0">
                <a:solidFill>
                  <a:srgbClr val="595959"/>
                </a:solidFill>
                <a:latin typeface="微软雅黑" panose="020B0503020204020204" pitchFamily="34" charset="-122"/>
                <a:ea typeface="微软雅黑" panose="020B0503020204020204" pitchFamily="34" charset="-122"/>
                <a:cs typeface="+mn-ea"/>
              </a:rPr>
              <a:t>，在</a:t>
            </a:r>
            <a:r>
              <a:rPr lang="en-US" altLang="zh-CN" dirty="0" err="1">
                <a:solidFill>
                  <a:srgbClr val="595959"/>
                </a:solidFill>
                <a:latin typeface="微软雅黑" panose="020B0503020204020204" pitchFamily="34" charset="-122"/>
                <a:ea typeface="微软雅黑" panose="020B0503020204020204" pitchFamily="34" charset="-122"/>
                <a:cs typeface="+mn-ea"/>
              </a:rPr>
              <a:t>DataController</a:t>
            </a:r>
            <a:r>
              <a:rPr lang="zh-CN" altLang="zh-CN" dirty="0">
                <a:solidFill>
                  <a:srgbClr val="595959"/>
                </a:solidFill>
                <a:latin typeface="微软雅黑" panose="020B0503020204020204" pitchFamily="34" charset="-122"/>
                <a:ea typeface="微软雅黑" panose="020B0503020204020204" pitchFamily="34" charset="-122"/>
                <a:cs typeface="+mn-ea"/>
              </a:rPr>
              <a:t>类中定义</a:t>
            </a:r>
            <a:r>
              <a:rPr lang="en-US" altLang="zh-CN" dirty="0" err="1">
                <a:solidFill>
                  <a:srgbClr val="595959"/>
                </a:solidFill>
                <a:latin typeface="微软雅黑" panose="020B0503020204020204" pitchFamily="34" charset="-122"/>
                <a:ea typeface="微软雅黑" panose="020B0503020204020204" pitchFamily="34" charset="-122"/>
                <a:cs typeface="+mn-ea"/>
              </a:rPr>
              <a:t>showDataByResponse</a:t>
            </a:r>
            <a:r>
              <a:rPr lang="en-US" altLang="zh-CN"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方法，用于测试在</a:t>
            </a:r>
            <a:r>
              <a:rPr lang="en-US" altLang="zh-CN" dirty="0">
                <a:solidFill>
                  <a:srgbClr val="595959"/>
                </a:solidFill>
                <a:latin typeface="微软雅黑" panose="020B0503020204020204" pitchFamily="34" charset="-122"/>
                <a:ea typeface="微软雅黑" panose="020B0503020204020204" pitchFamily="34" charset="-122"/>
                <a:cs typeface="+mn-ea"/>
              </a:rPr>
              <a:t>Spring MVC</a:t>
            </a:r>
            <a:r>
              <a:rPr lang="zh-CN" altLang="zh-CN" dirty="0">
                <a:solidFill>
                  <a:srgbClr val="595959"/>
                </a:solidFill>
                <a:latin typeface="微软雅黑" panose="020B0503020204020204" pitchFamily="34" charset="-122"/>
                <a:ea typeface="微软雅黑" panose="020B0503020204020204" pitchFamily="34" charset="-122"/>
                <a:cs typeface="+mn-ea"/>
              </a:rPr>
              <a:t>中普通字符串的回写</a:t>
            </a:r>
            <a:r>
              <a:rPr lang="zh-CN" altLang="en-US" dirty="0">
                <a:solidFill>
                  <a:srgbClr val="595959"/>
                </a:solidFill>
                <a:latin typeface="微软雅黑" panose="020B0503020204020204" pitchFamily="34" charset="-122"/>
                <a:ea typeface="微软雅黑" panose="020B0503020204020204" pitchFamily="34" charset="-122"/>
                <a:cs typeface="+mn-ea"/>
              </a:rPr>
              <a:t>。</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pic>
        <p:nvPicPr>
          <p:cNvPr id="12" name="图片 11"/>
          <p:cNvPicPr>
            <a:picLocks noChangeAspect="1"/>
          </p:cNvPicPr>
          <p:nvPr/>
        </p:nvPicPr>
        <p:blipFill>
          <a:blip r:embed="rId2"/>
          <a:stretch>
            <a:fillRect/>
          </a:stretch>
        </p:blipFill>
        <p:spPr>
          <a:xfrm>
            <a:off x="2486203" y="2921125"/>
            <a:ext cx="7332167" cy="3464733"/>
          </a:xfrm>
          <a:prstGeom prst="rect">
            <a:avLst/>
          </a:prstGeom>
        </p:spPr>
      </p:pic>
      <p:sp>
        <p:nvSpPr>
          <p:cNvPr id="4" name="矩形 3"/>
          <p:cNvSpPr/>
          <p:nvPr/>
        </p:nvSpPr>
        <p:spPr>
          <a:xfrm>
            <a:off x="2830644" y="2935257"/>
            <a:ext cx="7690893" cy="3372783"/>
          </a:xfrm>
          <a:prstGeom prst="rect">
            <a:avLst/>
          </a:prstGeom>
        </p:spPr>
        <p:txBody>
          <a:bodyPr wrap="square">
            <a:spAutoFit/>
          </a:bodyPr>
          <a:lstStyle/>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@Controller</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public class </a:t>
            </a:r>
            <a:r>
              <a:rPr lang="en-US" altLang="zh-CN" sz="1600" dirty="0" err="1">
                <a:solidFill>
                  <a:srgbClr val="595959"/>
                </a:solidFill>
                <a:latin typeface="微软雅黑" panose="020B0503020204020204" pitchFamily="34" charset="-122"/>
                <a:ea typeface="微软雅黑" panose="020B0503020204020204" pitchFamily="34" charset="-122"/>
                <a:cs typeface="+mn-ea"/>
              </a:rPr>
              <a:t>DataController</a:t>
            </a:r>
            <a:r>
              <a:rPr lang="en-US"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RequestMapping</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showDataByResponse</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public void </a:t>
            </a:r>
            <a:r>
              <a:rPr lang="en-US" altLang="zh-CN" sz="1600" dirty="0" err="1">
                <a:solidFill>
                  <a:srgbClr val="595959"/>
                </a:solidFill>
                <a:latin typeface="微软雅黑" panose="020B0503020204020204" pitchFamily="34" charset="-122"/>
                <a:ea typeface="微软雅黑" panose="020B0503020204020204" pitchFamily="34" charset="-122"/>
                <a:cs typeface="+mn-ea"/>
              </a:rPr>
              <a:t>showDataByResponse</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HttpServletResponse</a:t>
            </a:r>
            <a:r>
              <a:rPr lang="en-US" altLang="zh-CN" sz="1600" dirty="0">
                <a:solidFill>
                  <a:srgbClr val="595959"/>
                </a:solidFill>
                <a:latin typeface="微软雅黑" panose="020B0503020204020204" pitchFamily="34" charset="-122"/>
                <a:ea typeface="微软雅黑" panose="020B0503020204020204" pitchFamily="34" charset="-122"/>
                <a:cs typeface="+mn-ea"/>
              </a:rPr>
              <a:t> response)</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try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response.getWriter</a:t>
            </a:r>
            <a:r>
              <a:rPr lang="en-US" altLang="zh-CN" sz="1600" dirty="0">
                <a:solidFill>
                  <a:srgbClr val="595959"/>
                </a:solidFill>
                <a:latin typeface="微软雅黑" panose="020B0503020204020204" pitchFamily="34" charset="-122"/>
                <a:ea typeface="微软雅黑" panose="020B0503020204020204" pitchFamily="34" charset="-122"/>
                <a:cs typeface="+mn-ea"/>
              </a:rPr>
              <a:t>().print("response");</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 catch (</a:t>
            </a:r>
            <a:r>
              <a:rPr lang="en-US" altLang="zh-CN" sz="1600" dirty="0" err="1">
                <a:solidFill>
                  <a:srgbClr val="595959"/>
                </a:solidFill>
                <a:latin typeface="微软雅黑" panose="020B0503020204020204" pitchFamily="34" charset="-122"/>
                <a:ea typeface="微软雅黑" panose="020B0503020204020204" pitchFamily="34" charset="-122"/>
                <a:cs typeface="+mn-ea"/>
              </a:rPr>
              <a:t>IOException</a:t>
            </a:r>
            <a:r>
              <a:rPr lang="en-US" altLang="zh-CN" sz="1600" dirty="0">
                <a:solidFill>
                  <a:srgbClr val="595959"/>
                </a:solidFill>
                <a:latin typeface="微软雅黑" panose="020B0503020204020204" pitchFamily="34" charset="-122"/>
                <a:ea typeface="微软雅黑" panose="020B0503020204020204" pitchFamily="34" charset="-122"/>
                <a:cs typeface="+mn-ea"/>
              </a:rPr>
              <a:t> e) {	</a:t>
            </a:r>
            <a:r>
              <a:rPr lang="en-US" altLang="zh-CN" sz="1600" dirty="0" err="1">
                <a:solidFill>
                  <a:srgbClr val="595959"/>
                </a:solidFill>
                <a:latin typeface="微软雅黑" panose="020B0503020204020204" pitchFamily="34" charset="-122"/>
                <a:ea typeface="微软雅黑" panose="020B0503020204020204" pitchFamily="34" charset="-122"/>
                <a:cs typeface="+mn-ea"/>
              </a:rPr>
              <a:t>e.printStackTrace</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3867549"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12.5.1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普通字符串的回写</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2" name="1"/>
          <p:cNvSpPr txBox="1"/>
          <p:nvPr>
            <p:custDataLst>
              <p:tags r:id="rId3"/>
            </p:custDataLst>
          </p:nvPr>
        </p:nvSpPr>
        <p:spPr>
          <a:xfrm>
            <a:off x="961390" y="935990"/>
            <a:ext cx="10463530" cy="506730"/>
          </a:xfrm>
          <a:prstGeom prst="rect">
            <a:avLst/>
          </a:prstGeom>
          <a:noFill/>
          <a:ln>
            <a:noFill/>
          </a:ln>
        </p:spPr>
        <p:txBody>
          <a:bodyPr wrap="square" rtlCol="0">
            <a:spAutoFit/>
          </a:bodyPr>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接下来通过</a:t>
            </a:r>
            <a:r>
              <a:rPr lang="en-US" altLang="zh-CN" dirty="0" err="1">
                <a:solidFill>
                  <a:srgbClr val="595959"/>
                </a:solidFill>
                <a:latin typeface="微软雅黑" panose="020B0503020204020204" pitchFamily="34" charset="-122"/>
                <a:ea typeface="微软雅黑" panose="020B0503020204020204" pitchFamily="34" charset="-122"/>
                <a:cs typeface="+mn-ea"/>
              </a:rPr>
              <a:t>HttpServletResponse</a:t>
            </a:r>
            <a:r>
              <a:rPr lang="zh-CN" altLang="zh-CN" dirty="0">
                <a:solidFill>
                  <a:srgbClr val="595959"/>
                </a:solidFill>
                <a:latin typeface="微软雅黑" panose="020B0503020204020204" pitchFamily="34" charset="-122"/>
                <a:ea typeface="微软雅黑" panose="020B0503020204020204" pitchFamily="34" charset="-122"/>
                <a:cs typeface="+mn-ea"/>
              </a:rPr>
              <a:t>输出数据的案例，演示普通字符串的回写，案例具体实现步骤如下。</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02</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832127"/>
            <a:ext cx="8485746" cy="1337945"/>
          </a:xfrm>
          <a:prstGeom prst="rect">
            <a:avLst/>
          </a:prstGeom>
          <a:noFill/>
          <a:ln>
            <a:noFill/>
          </a:ln>
        </p:spPr>
        <p:txBody>
          <a:bodyPr wrap="square" rtlCol="0">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启动</a:t>
            </a:r>
            <a:r>
              <a:rPr lang="en-US" altLang="zh-CN" dirty="0">
                <a:solidFill>
                  <a:srgbClr val="595959"/>
                </a:solidFill>
                <a:latin typeface="微软雅黑" panose="020B0503020204020204" pitchFamily="34" charset="-122"/>
                <a:ea typeface="微软雅黑" panose="020B0503020204020204" pitchFamily="34" charset="-122"/>
                <a:cs typeface="+mn-ea"/>
              </a:rPr>
              <a:t>chapter12</a:t>
            </a:r>
            <a:r>
              <a:rPr lang="zh-CN" altLang="zh-CN" dirty="0">
                <a:solidFill>
                  <a:srgbClr val="595959"/>
                </a:solidFill>
                <a:latin typeface="微软雅黑" panose="020B0503020204020204" pitchFamily="34" charset="-122"/>
                <a:ea typeface="微软雅黑" panose="020B0503020204020204" pitchFamily="34" charset="-122"/>
                <a:cs typeface="+mn-ea"/>
              </a:rPr>
              <a:t>项目，在浏览器中访问地址</a:t>
            </a:r>
            <a:r>
              <a:rPr lang="en-US" altLang="zh-CN" dirty="0">
                <a:solidFill>
                  <a:srgbClr val="595959"/>
                </a:solidFill>
                <a:latin typeface="微软雅黑" panose="020B0503020204020204" pitchFamily="34" charset="-122"/>
                <a:ea typeface="微软雅黑" panose="020B0503020204020204" pitchFamily="34" charset="-122"/>
                <a:cs typeface="+mn-ea"/>
              </a:rPr>
              <a:t>http://localhost:8080/chapter12/</a:t>
            </a:r>
            <a:r>
              <a:rPr lang="en-US" altLang="zh-CN" dirty="0" err="1">
                <a:solidFill>
                  <a:srgbClr val="595959"/>
                </a:solidFill>
                <a:latin typeface="微软雅黑" panose="020B0503020204020204" pitchFamily="34" charset="-122"/>
                <a:ea typeface="微软雅黑" panose="020B0503020204020204" pitchFamily="34" charset="-122"/>
                <a:cs typeface="+mn-ea"/>
              </a:rPr>
              <a:t>showDataByResponse</a:t>
            </a:r>
            <a:r>
              <a:rPr lang="zh-CN" altLang="zh-CN" dirty="0">
                <a:solidFill>
                  <a:srgbClr val="595959"/>
                </a:solidFill>
                <a:latin typeface="微软雅黑" panose="020B0503020204020204" pitchFamily="34" charset="-122"/>
                <a:ea typeface="微软雅黑" panose="020B0503020204020204" pitchFamily="34" charset="-122"/>
                <a:cs typeface="+mn-ea"/>
              </a:rPr>
              <a:t>。访问后，浏览器页面不跳转，页面显示效果如图所示</a:t>
            </a:r>
            <a:r>
              <a:rPr lang="zh-CN" altLang="en-US" dirty="0">
                <a:solidFill>
                  <a:srgbClr val="595959"/>
                </a:solidFill>
                <a:latin typeface="微软雅黑" panose="020B0503020204020204" pitchFamily="34" charset="-122"/>
                <a:ea typeface="微软雅黑" panose="020B0503020204020204" pitchFamily="34" charset="-122"/>
                <a:cs typeface="+mn-ea"/>
              </a:rPr>
              <a:t>。</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3867549"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12.5.1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普通字符串的回写</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2" name="文本框 1"/>
          <p:cNvSpPr txBox="1"/>
          <p:nvPr/>
        </p:nvSpPr>
        <p:spPr>
          <a:xfrm>
            <a:off x="961390" y="5088890"/>
            <a:ext cx="10387330" cy="922020"/>
          </a:xfrm>
          <a:prstGeom prst="rect">
            <a:avLst/>
          </a:prstGeom>
          <a:noFill/>
        </p:spPr>
        <p:txBody>
          <a:bodyPr wrap="square" rtlCol="0" anchor="t">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sym typeface="+mn-ea"/>
              </a:rPr>
              <a:t>由图</a:t>
            </a:r>
            <a:r>
              <a:rPr lang="zh-CN" altLang="en-US" dirty="0">
                <a:solidFill>
                  <a:srgbClr val="595959"/>
                </a:solidFill>
                <a:latin typeface="微软雅黑" panose="020B0503020204020204" pitchFamily="34" charset="-122"/>
                <a:ea typeface="微软雅黑" panose="020B0503020204020204" pitchFamily="34" charset="-122"/>
                <a:cs typeface="+mn-ea"/>
                <a:sym typeface="+mn-ea"/>
              </a:rPr>
              <a:t>中</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所示的内容可以得出，访问地址后，执行了</a:t>
            </a:r>
            <a:r>
              <a:rPr lang="en-US" altLang="zh-CN" dirty="0" err="1">
                <a:solidFill>
                  <a:srgbClr val="595959"/>
                </a:solidFill>
                <a:latin typeface="微软雅黑" panose="020B0503020204020204" pitchFamily="34" charset="-122"/>
                <a:ea typeface="微软雅黑" panose="020B0503020204020204" pitchFamily="34" charset="-122"/>
                <a:cs typeface="+mn-ea"/>
                <a:sym typeface="+mn-ea"/>
              </a:rPr>
              <a:t>showDataByResponse</a:t>
            </a:r>
            <a:r>
              <a:rPr lang="en-US" altLang="zh-CN" dirty="0">
                <a:solidFill>
                  <a:srgbClr val="595959"/>
                </a:solidFill>
                <a:latin typeface="微软雅黑" panose="020B0503020204020204" pitchFamily="34" charset="-122"/>
                <a:ea typeface="微软雅黑" panose="020B0503020204020204" pitchFamily="34" charset="-122"/>
                <a:cs typeface="+mn-ea"/>
                <a:sym typeface="+mn-ea"/>
              </a:rPr>
              <a:t>()</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方法，方法执行后将普通字符串通过</a:t>
            </a:r>
            <a:r>
              <a:rPr lang="en-US" altLang="zh-CN" dirty="0" err="1">
                <a:solidFill>
                  <a:srgbClr val="595959"/>
                </a:solidFill>
                <a:latin typeface="微软雅黑" panose="020B0503020204020204" pitchFamily="34" charset="-122"/>
                <a:ea typeface="微软雅黑" panose="020B0503020204020204" pitchFamily="34" charset="-122"/>
                <a:cs typeface="+mn-ea"/>
                <a:sym typeface="+mn-ea"/>
              </a:rPr>
              <a:t>HttpServletResponse</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输出到请求页面中，完成了普通字符串的数据回写</a:t>
            </a:r>
            <a:r>
              <a:rPr lang="zh-CN" altLang="en-US" dirty="0">
                <a:solidFill>
                  <a:srgbClr val="595959"/>
                </a:solidFill>
                <a:latin typeface="微软雅黑" panose="020B0503020204020204" pitchFamily="34" charset="-122"/>
                <a:ea typeface="微软雅黑" panose="020B0503020204020204" pitchFamily="34" charset="-122"/>
                <a:cs typeface="+mn-ea"/>
                <a:sym typeface="+mn-ea"/>
              </a:rPr>
              <a:t>。</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 </a:t>
            </a:r>
            <a:endParaRPr lang="zh-CN" altLang="en-US"/>
          </a:p>
        </p:txBody>
      </p:sp>
      <p:pic>
        <p:nvPicPr>
          <p:cNvPr id="3" name="图片 2"/>
          <p:cNvPicPr>
            <a:picLocks noChangeAspect="1"/>
          </p:cNvPicPr>
          <p:nvPr/>
        </p:nvPicPr>
        <p:blipFill>
          <a:blip r:embed="rId2"/>
          <a:stretch>
            <a:fillRect/>
          </a:stretch>
        </p:blipFill>
        <p:spPr>
          <a:xfrm>
            <a:off x="2038350" y="2708910"/>
            <a:ext cx="8114452" cy="1440000"/>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p:nvPr/>
        </p:nvSpPr>
        <p:spPr>
          <a:xfrm>
            <a:off x="1143841" y="266933"/>
            <a:ext cx="4105054"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12.5.2  JSON</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数据</a:t>
            </a:r>
            <a:r>
              <a:rPr lang="zh-CN" altLang="zh-CN" sz="2400" b="1" dirty="0">
                <a:solidFill>
                  <a:srgbClr val="595959"/>
                </a:solidFill>
                <a:latin typeface="微软雅黑" panose="020B0503020204020204" pitchFamily="34" charset="-122"/>
                <a:ea typeface="微软雅黑" panose="020B0503020204020204" pitchFamily="34" charset="-122"/>
                <a:cs typeface="+mn-ea"/>
              </a:rPr>
              <a:t>的回写 </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pic>
        <p:nvPicPr>
          <p:cNvPr id="6" name="图片 5"/>
          <p:cNvPicPr>
            <a:picLocks noChangeAspect="1"/>
          </p:cNvPicPr>
          <p:nvPr/>
        </p:nvPicPr>
        <p:blipFill>
          <a:blip r:embed="rId1"/>
          <a:stretch>
            <a:fillRect/>
          </a:stretch>
        </p:blipFill>
        <p:spPr>
          <a:xfrm>
            <a:off x="945003" y="2215002"/>
            <a:ext cx="2798174" cy="3897363"/>
          </a:xfrm>
          <a:prstGeom prst="rect">
            <a:avLst/>
          </a:prstGeom>
        </p:spPr>
      </p:pic>
      <p:sp>
        <p:nvSpPr>
          <p:cNvPr id="7" name="TextBox 35"/>
          <p:cNvSpPr txBox="1">
            <a:spLocks noChangeArrowheads="1"/>
          </p:cNvSpPr>
          <p:nvPr/>
        </p:nvSpPr>
        <p:spPr bwMode="auto">
          <a:xfrm>
            <a:off x="3247813" y="1637921"/>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8" name="椭圆形标注 7"/>
          <p:cNvSpPr/>
          <p:nvPr/>
        </p:nvSpPr>
        <p:spPr>
          <a:xfrm>
            <a:off x="2969011" y="1559834"/>
            <a:ext cx="2071640" cy="1493174"/>
          </a:xfrm>
          <a:prstGeom prst="wedgeEllipseCallout">
            <a:avLst/>
          </a:prstGeom>
          <a:solidFill>
            <a:schemeClr val="bg1">
              <a:lumMod val="85000"/>
            </a:schemeClr>
          </a:solidFill>
          <a:ln>
            <a:solidFill>
              <a:srgbClr val="000000">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t> </a:t>
            </a:r>
            <a:endParaRPr lang="en-US" altLang="zh-CN"/>
          </a:p>
        </p:txBody>
      </p:sp>
      <p:sp>
        <p:nvSpPr>
          <p:cNvPr id="9" name="TextBox 35"/>
          <p:cNvSpPr txBox="1">
            <a:spLocks noChangeArrowheads="1"/>
          </p:cNvSpPr>
          <p:nvPr/>
        </p:nvSpPr>
        <p:spPr bwMode="auto">
          <a:xfrm>
            <a:off x="3215305" y="1697255"/>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10" name="TextBox 35"/>
          <p:cNvSpPr txBox="1">
            <a:spLocks noChangeArrowheads="1"/>
          </p:cNvSpPr>
          <p:nvPr/>
        </p:nvSpPr>
        <p:spPr bwMode="auto">
          <a:xfrm>
            <a:off x="5816722" y="2748498"/>
            <a:ext cx="5430275" cy="1367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dirty="0">
                <a:solidFill>
                  <a:srgbClr val="595959"/>
                </a:solidFill>
                <a:latin typeface="微软雅黑" panose="020B0503020204020204" pitchFamily="34" charset="-122"/>
                <a:ea typeface="微软雅黑" panose="020B0503020204020204" pitchFamily="34" charset="-122"/>
              </a:rPr>
              <a:t>掌握</a:t>
            </a:r>
            <a:r>
              <a:rPr lang="en-US" altLang="zh-CN" dirty="0">
                <a:solidFill>
                  <a:srgbClr val="1369B2"/>
                </a:solidFill>
                <a:latin typeface="微软雅黑" panose="020B0503020204020204" pitchFamily="34" charset="-122"/>
                <a:ea typeface="微软雅黑" panose="020B0503020204020204" pitchFamily="34" charset="-122"/>
              </a:rPr>
              <a:t>JSON</a:t>
            </a:r>
            <a:r>
              <a:rPr lang="zh-CN" altLang="en-US" dirty="0">
                <a:solidFill>
                  <a:srgbClr val="1369B2"/>
                </a:solidFill>
                <a:latin typeface="微软雅黑" panose="020B0503020204020204" pitchFamily="34" charset="-122"/>
                <a:ea typeface="微软雅黑" panose="020B0503020204020204" pitchFamily="34" charset="-122"/>
              </a:rPr>
              <a:t>数据</a:t>
            </a:r>
            <a:r>
              <a:rPr lang="zh-CN" altLang="zh-CN" dirty="0">
                <a:solidFill>
                  <a:srgbClr val="1369B2"/>
                </a:solidFill>
                <a:latin typeface="微软雅黑" panose="020B0503020204020204" pitchFamily="34" charset="-122"/>
                <a:ea typeface="微软雅黑" panose="020B0503020204020204" pitchFamily="34" charset="-122"/>
              </a:rPr>
              <a:t>的回写</a:t>
            </a:r>
            <a:r>
              <a:rPr lang="en-US" altLang="zh-CN" dirty="0">
                <a:solidFill>
                  <a:srgbClr val="1369B2"/>
                </a:solidFill>
                <a:latin typeface="微软雅黑" panose="020B0503020204020204" pitchFamily="34" charset="-122"/>
                <a:ea typeface="微软雅黑" panose="020B0503020204020204" pitchFamily="34" charset="-122"/>
              </a:rPr>
              <a:t>-</a:t>
            </a:r>
            <a:r>
              <a:rPr lang="zh-CN" altLang="en-US" dirty="0">
                <a:solidFill>
                  <a:srgbClr val="1369B2"/>
                </a:solidFill>
                <a:latin typeface="微软雅黑" panose="020B0503020204020204" pitchFamily="34" charset="-122"/>
                <a:ea typeface="微软雅黑" panose="020B0503020204020204" pitchFamily="34" charset="-122"/>
              </a:rPr>
              <a:t>对象数据转换成</a:t>
            </a:r>
            <a:r>
              <a:rPr lang="en-US" altLang="zh-CN" dirty="0">
                <a:solidFill>
                  <a:srgbClr val="1369B2"/>
                </a:solidFill>
                <a:latin typeface="微软雅黑" panose="020B0503020204020204" pitchFamily="34" charset="-122"/>
                <a:ea typeface="微软雅黑" panose="020B0503020204020204" pitchFamily="34" charset="-122"/>
              </a:rPr>
              <a:t>JSON</a:t>
            </a:r>
            <a:r>
              <a:rPr lang="zh-CN" altLang="en-US" dirty="0">
                <a:solidFill>
                  <a:srgbClr val="1369B2"/>
                </a:solidFill>
                <a:latin typeface="微软雅黑" panose="020B0503020204020204" pitchFamily="34" charset="-122"/>
                <a:ea typeface="微软雅黑" panose="020B0503020204020204" pitchFamily="34" charset="-122"/>
              </a:rPr>
              <a:t>数据后的回写</a:t>
            </a:r>
            <a:r>
              <a:rPr lang="zh-CN" altLang="en-US" dirty="0">
                <a:solidFill>
                  <a:srgbClr val="595959"/>
                </a:solidFill>
                <a:latin typeface="微软雅黑" panose="020B0503020204020204" pitchFamily="34" charset="-122"/>
                <a:ea typeface="微软雅黑" panose="020B0503020204020204" pitchFamily="34" charset="-122"/>
              </a:rPr>
              <a:t>，能够在程序中使用</a:t>
            </a:r>
            <a:r>
              <a:rPr lang="en-US" altLang="zh-CN" dirty="0">
                <a:solidFill>
                  <a:srgbClr val="595959"/>
                </a:solidFill>
                <a:latin typeface="微软雅黑" panose="020B0503020204020204" pitchFamily="34" charset="-122"/>
                <a:ea typeface="微软雅黑" panose="020B0503020204020204" pitchFamily="34" charset="-122"/>
              </a:rPr>
              <a:t>JSON</a:t>
            </a:r>
            <a:r>
              <a:rPr lang="zh-CN" altLang="en-US" dirty="0">
                <a:solidFill>
                  <a:srgbClr val="595959"/>
                </a:solidFill>
                <a:latin typeface="微软雅黑" panose="020B0503020204020204" pitchFamily="34" charset="-122"/>
                <a:ea typeface="微软雅黑" panose="020B0503020204020204" pitchFamily="34" charset="-122"/>
              </a:rPr>
              <a:t>数据</a:t>
            </a:r>
            <a:r>
              <a:rPr lang="zh-CN" altLang="zh-CN" dirty="0">
                <a:solidFill>
                  <a:srgbClr val="595959"/>
                </a:solidFill>
                <a:latin typeface="微软雅黑" panose="020B0503020204020204" pitchFamily="34" charset="-122"/>
                <a:ea typeface="微软雅黑" panose="020B0503020204020204" pitchFamily="34" charset="-122"/>
              </a:rPr>
              <a:t>的回写</a:t>
            </a:r>
            <a:r>
              <a:rPr lang="zh-CN" altLang="en-US" dirty="0">
                <a:solidFill>
                  <a:srgbClr val="595959"/>
                </a:solidFill>
                <a:latin typeface="微软雅黑" panose="020B0503020204020204" pitchFamily="34" charset="-122"/>
                <a:ea typeface="微软雅黑" panose="020B0503020204020204" pitchFamily="34" charset="-122"/>
              </a:rPr>
              <a:t>完成对象数据的输出</a:t>
            </a:r>
            <a:endParaRPr lang="zh-CN" altLang="en-US" dirty="0">
              <a:solidFill>
                <a:srgbClr val="595959"/>
              </a:solidFill>
              <a:latin typeface="微软雅黑" panose="020B0503020204020204" pitchFamily="34" charset="-122"/>
              <a:ea typeface="微软雅黑" panose="020B0503020204020204" pitchFamily="34" charset="-122"/>
            </a:endParaRPr>
          </a:p>
        </p:txBody>
      </p:sp>
      <p:grpSp>
        <p:nvGrpSpPr>
          <p:cNvPr id="11" name="组合 10"/>
          <p:cNvGrpSpPr/>
          <p:nvPr/>
        </p:nvGrpSpPr>
        <p:grpSpPr>
          <a:xfrm>
            <a:off x="5380420" y="2819382"/>
            <a:ext cx="405183" cy="405036"/>
            <a:chOff x="8881" y="4685"/>
            <a:chExt cx="638" cy="638"/>
          </a:xfrm>
        </p:grpSpPr>
        <p:sp>
          <p:nvSpPr>
            <p:cNvPr id="12" name="椭圆 11"/>
            <p:cNvSpPr/>
            <p:nvPr/>
          </p:nvSpPr>
          <p:spPr>
            <a:xfrm>
              <a:off x="8881" y="4685"/>
              <a:ext cx="638" cy="638"/>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8946" y="4750"/>
              <a:ext cx="508" cy="508"/>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98740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212311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01</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960755" y="837565"/>
            <a:ext cx="10388600" cy="922020"/>
          </a:xfrm>
          <a:prstGeom prst="rect">
            <a:avLst/>
          </a:prstGeom>
          <a:noFill/>
          <a:ln>
            <a:noFill/>
          </a:ln>
        </p:spPr>
        <p:txBody>
          <a:bodyPr wrap="square" rtlCol="0">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下面通过案例演示默认类型的数据绑定，该案例要求实现一个</a:t>
            </a:r>
            <a:r>
              <a:rPr lang="en-US" altLang="zh-CN" dirty="0" err="1">
                <a:solidFill>
                  <a:srgbClr val="595959"/>
                </a:solidFill>
                <a:latin typeface="微软雅黑" panose="020B0503020204020204" pitchFamily="34" charset="-122"/>
                <a:ea typeface="微软雅黑" panose="020B0503020204020204" pitchFamily="34" charset="-122"/>
                <a:cs typeface="+mn-ea"/>
              </a:rPr>
              <a:t>HttpServletRequest</a:t>
            </a:r>
            <a:r>
              <a:rPr lang="zh-CN" altLang="zh-CN" dirty="0">
                <a:solidFill>
                  <a:srgbClr val="595959"/>
                </a:solidFill>
                <a:latin typeface="微软雅黑" panose="020B0503020204020204" pitchFamily="34" charset="-122"/>
                <a:ea typeface="微软雅黑" panose="020B0503020204020204" pitchFamily="34" charset="-122"/>
                <a:cs typeface="+mn-ea"/>
              </a:rPr>
              <a:t>类型的数据绑定，案例具体实现步骤如下所示</a:t>
            </a:r>
            <a:r>
              <a:rPr lang="zh-CN" altLang="en-US" dirty="0">
                <a:solidFill>
                  <a:srgbClr val="595959"/>
                </a:solidFill>
                <a:latin typeface="微软雅黑" panose="020B0503020204020204" pitchFamily="34" charset="-122"/>
                <a:ea typeface="微软雅黑" panose="020B0503020204020204" pitchFamily="34" charset="-122"/>
                <a:cs typeface="+mn-ea"/>
              </a:rPr>
              <a:t>。</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406824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12.2.1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默认类型数据绑定</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8" name="图片 7"/>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621436" y="2598426"/>
            <a:ext cx="3278934" cy="3600000"/>
          </a:xfrm>
          <a:prstGeom prst="rect">
            <a:avLst/>
          </a:prstGeom>
          <a:noFill/>
          <a:ln>
            <a:noFill/>
          </a:ln>
          <a:effectLst/>
        </p:spPr>
      </p:pic>
      <p:sp>
        <p:nvSpPr>
          <p:cNvPr id="2" name="文本框 1"/>
          <p:cNvSpPr txBox="1"/>
          <p:nvPr/>
        </p:nvSpPr>
        <p:spPr>
          <a:xfrm>
            <a:off x="1143635" y="2898775"/>
            <a:ext cx="5815330" cy="1753235"/>
          </a:xfrm>
          <a:prstGeom prst="rect">
            <a:avLst/>
          </a:prstGeom>
          <a:noFill/>
        </p:spPr>
        <p:txBody>
          <a:bodyPr wrap="square" rtlCol="0" anchor="t">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sym typeface="+mn-ea"/>
              </a:rPr>
              <a:t>在</a:t>
            </a:r>
            <a:r>
              <a:rPr lang="en-US" altLang="zh-CN" dirty="0">
                <a:solidFill>
                  <a:srgbClr val="595959"/>
                </a:solidFill>
                <a:latin typeface="微软雅黑" panose="020B0503020204020204" pitchFamily="34" charset="-122"/>
                <a:ea typeface="微软雅黑" panose="020B0503020204020204" pitchFamily="34" charset="-122"/>
                <a:cs typeface="+mn-ea"/>
                <a:sym typeface="+mn-ea"/>
              </a:rPr>
              <a:t>IDEA</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中，创建一个名称为</a:t>
            </a:r>
            <a:r>
              <a:rPr lang="en-US" altLang="zh-CN" dirty="0">
                <a:solidFill>
                  <a:srgbClr val="595959"/>
                </a:solidFill>
                <a:latin typeface="微软雅黑" panose="020B0503020204020204" pitchFamily="34" charset="-122"/>
                <a:ea typeface="微软雅黑" panose="020B0503020204020204" pitchFamily="34" charset="-122"/>
                <a:cs typeface="+mn-ea"/>
                <a:sym typeface="+mn-ea"/>
              </a:rPr>
              <a:t>chapter12</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的</a:t>
            </a:r>
            <a:r>
              <a:rPr lang="en-US" altLang="zh-CN" dirty="0">
                <a:solidFill>
                  <a:srgbClr val="595959"/>
                </a:solidFill>
                <a:latin typeface="微软雅黑" panose="020B0503020204020204" pitchFamily="34" charset="-122"/>
                <a:ea typeface="微软雅黑" panose="020B0503020204020204" pitchFamily="34" charset="-122"/>
                <a:cs typeface="+mn-ea"/>
                <a:sym typeface="+mn-ea"/>
              </a:rPr>
              <a:t>Maven Web</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项目，在项目的</a:t>
            </a:r>
            <a:r>
              <a:rPr lang="en-US" altLang="zh-CN" dirty="0" err="1">
                <a:solidFill>
                  <a:srgbClr val="595959"/>
                </a:solidFill>
                <a:latin typeface="微软雅黑" panose="020B0503020204020204" pitchFamily="34" charset="-122"/>
                <a:ea typeface="微软雅黑" panose="020B0503020204020204" pitchFamily="34" charset="-122"/>
                <a:cs typeface="+mn-ea"/>
                <a:sym typeface="+mn-ea"/>
              </a:rPr>
              <a:t>pom.xml</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中引入</a:t>
            </a:r>
            <a:r>
              <a:rPr lang="en-US" altLang="zh-CN" dirty="0">
                <a:solidFill>
                  <a:srgbClr val="595959"/>
                </a:solidFill>
                <a:latin typeface="微软雅黑" panose="020B0503020204020204" pitchFamily="34" charset="-122"/>
                <a:ea typeface="微软雅黑" panose="020B0503020204020204" pitchFamily="34" charset="-122"/>
                <a:cs typeface="+mn-ea"/>
                <a:sym typeface="+mn-ea"/>
              </a:rPr>
              <a:t>Spring MVC</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的相关依赖，并在</a:t>
            </a:r>
            <a:r>
              <a:rPr lang="en-US" altLang="zh-CN" dirty="0">
                <a:solidFill>
                  <a:srgbClr val="595959"/>
                </a:solidFill>
                <a:latin typeface="微软雅黑" panose="020B0503020204020204" pitchFamily="34" charset="-122"/>
                <a:ea typeface="微软雅黑" panose="020B0503020204020204" pitchFamily="34" charset="-122"/>
                <a:cs typeface="+mn-ea"/>
                <a:sym typeface="+mn-ea"/>
              </a:rPr>
              <a:t>Spring MVC</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的配置文件</a:t>
            </a:r>
            <a:r>
              <a:rPr lang="en-US" altLang="zh-CN" dirty="0">
                <a:solidFill>
                  <a:srgbClr val="595959"/>
                </a:solidFill>
                <a:latin typeface="微软雅黑" panose="020B0503020204020204" pitchFamily="34" charset="-122"/>
                <a:ea typeface="微软雅黑" panose="020B0503020204020204" pitchFamily="34" charset="-122"/>
                <a:cs typeface="+mn-ea"/>
                <a:sym typeface="+mn-ea"/>
              </a:rPr>
              <a:t>spring-</a:t>
            </a:r>
            <a:r>
              <a:rPr lang="en-US" altLang="zh-CN" dirty="0" err="1">
                <a:solidFill>
                  <a:srgbClr val="595959"/>
                </a:solidFill>
                <a:latin typeface="微软雅黑" panose="020B0503020204020204" pitchFamily="34" charset="-122"/>
                <a:ea typeface="微软雅黑" panose="020B0503020204020204" pitchFamily="34" charset="-122"/>
                <a:cs typeface="+mn-ea"/>
                <a:sym typeface="+mn-ea"/>
              </a:rPr>
              <a:t>mvc.xml</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中完成相关配置</a:t>
            </a:r>
            <a:r>
              <a:rPr lang="zh-CN" altLang="en-US" dirty="0">
                <a:solidFill>
                  <a:srgbClr val="595959"/>
                </a:solidFill>
                <a:latin typeface="微软雅黑" panose="020B0503020204020204" pitchFamily="34" charset="-122"/>
                <a:ea typeface="微软雅黑" panose="020B0503020204020204" pitchFamily="34" charset="-122"/>
                <a:cs typeface="+mn-ea"/>
                <a:sym typeface="+mn-ea"/>
              </a:rPr>
              <a:t>。</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847215" y="2306885"/>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936339" y="2442593"/>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01</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709267" y="1834856"/>
            <a:ext cx="8485746" cy="1337945"/>
          </a:xfrm>
          <a:prstGeom prst="rect">
            <a:avLst/>
          </a:prstGeom>
          <a:noFill/>
          <a:ln>
            <a:noFill/>
          </a:ln>
        </p:spPr>
        <p:txBody>
          <a:bodyPr wrap="square" rtlCol="0">
            <a:spAutoFit/>
          </a:bodyPr>
          <a:lstStyle/>
          <a:p>
            <a:pPr>
              <a:lnSpc>
                <a:spcPct val="150000"/>
              </a:lnSpc>
            </a:pP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修改文件</a:t>
            </a:r>
            <a:r>
              <a:rPr lang="en-US" altLang="zh-CN" dirty="0" err="1">
                <a:solidFill>
                  <a:srgbClr val="595959"/>
                </a:solidFill>
                <a:latin typeface="微软雅黑" panose="020B0503020204020204" pitchFamily="34" charset="-122"/>
                <a:ea typeface="微软雅黑" panose="020B0503020204020204" pitchFamily="34" charset="-122"/>
                <a:cs typeface="+mn-ea"/>
              </a:rPr>
              <a:t>DataController.java</a:t>
            </a:r>
            <a:r>
              <a:rPr lang="zh-CN" altLang="zh-CN" dirty="0">
                <a:solidFill>
                  <a:srgbClr val="595959"/>
                </a:solidFill>
                <a:latin typeface="微软雅黑" panose="020B0503020204020204" pitchFamily="34" charset="-122"/>
                <a:ea typeface="微软雅黑" panose="020B0503020204020204" pitchFamily="34" charset="-122"/>
                <a:cs typeface="+mn-ea"/>
              </a:rPr>
              <a:t>，在</a:t>
            </a:r>
            <a:r>
              <a:rPr lang="en-US" altLang="zh-CN" dirty="0" err="1">
                <a:solidFill>
                  <a:srgbClr val="595959"/>
                </a:solidFill>
                <a:latin typeface="微软雅黑" panose="020B0503020204020204" pitchFamily="34" charset="-122"/>
                <a:ea typeface="微软雅黑" panose="020B0503020204020204" pitchFamily="34" charset="-122"/>
                <a:cs typeface="+mn-ea"/>
              </a:rPr>
              <a:t>DataController</a:t>
            </a:r>
            <a:r>
              <a:rPr lang="zh-CN" altLang="zh-CN" dirty="0">
                <a:solidFill>
                  <a:srgbClr val="595959"/>
                </a:solidFill>
                <a:latin typeface="微软雅黑" panose="020B0503020204020204" pitchFamily="34" charset="-122"/>
                <a:ea typeface="微软雅黑" panose="020B0503020204020204" pitchFamily="34" charset="-122"/>
                <a:cs typeface="+mn-ea"/>
              </a:rPr>
              <a:t>类中新增</a:t>
            </a:r>
            <a:r>
              <a:rPr lang="en-US" altLang="zh-CN" dirty="0" err="1">
                <a:solidFill>
                  <a:srgbClr val="595959"/>
                </a:solidFill>
                <a:latin typeface="微软雅黑" panose="020B0503020204020204" pitchFamily="34" charset="-122"/>
                <a:ea typeface="微软雅黑" panose="020B0503020204020204" pitchFamily="34" charset="-122"/>
                <a:cs typeface="+mn-ea"/>
              </a:rPr>
              <a:t>showDataByJSON</a:t>
            </a:r>
            <a:r>
              <a:rPr lang="en-US" altLang="zh-CN"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方法，用于将对象转换成</a:t>
            </a:r>
            <a:r>
              <a:rPr lang="en-US" altLang="zh-CN" dirty="0">
                <a:solidFill>
                  <a:srgbClr val="595959"/>
                </a:solidFill>
                <a:latin typeface="微软雅黑" panose="020B0503020204020204" pitchFamily="34" charset="-122"/>
                <a:ea typeface="微软雅黑" panose="020B0503020204020204" pitchFamily="34" charset="-122"/>
                <a:cs typeface="+mn-ea"/>
              </a:rPr>
              <a:t>JSON</a:t>
            </a:r>
            <a:r>
              <a:rPr lang="zh-CN" altLang="zh-CN" dirty="0">
                <a:solidFill>
                  <a:srgbClr val="595959"/>
                </a:solidFill>
                <a:latin typeface="微软雅黑" panose="020B0503020204020204" pitchFamily="34" charset="-122"/>
                <a:ea typeface="微软雅黑" panose="020B0503020204020204" pitchFamily="34" charset="-122"/>
                <a:cs typeface="+mn-ea"/>
              </a:rPr>
              <a:t>数据并写入输出流中完成回写</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 </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pic>
        <p:nvPicPr>
          <p:cNvPr id="12" name="图片 11"/>
          <p:cNvPicPr>
            <a:picLocks noChangeAspect="1"/>
          </p:cNvPicPr>
          <p:nvPr/>
        </p:nvPicPr>
        <p:blipFill>
          <a:blip r:embed="rId2"/>
          <a:stretch>
            <a:fillRect/>
          </a:stretch>
        </p:blipFill>
        <p:spPr>
          <a:xfrm>
            <a:off x="1963689" y="3172868"/>
            <a:ext cx="8344095" cy="2747871"/>
          </a:xfrm>
          <a:prstGeom prst="rect">
            <a:avLst/>
          </a:prstGeom>
        </p:spPr>
      </p:pic>
      <p:sp>
        <p:nvSpPr>
          <p:cNvPr id="4" name="矩形 3"/>
          <p:cNvSpPr/>
          <p:nvPr/>
        </p:nvSpPr>
        <p:spPr>
          <a:xfrm>
            <a:off x="2201255" y="3195922"/>
            <a:ext cx="8688421" cy="2634119"/>
          </a:xfrm>
          <a:prstGeom prst="rect">
            <a:avLst/>
          </a:prstGeom>
        </p:spPr>
        <p:txBody>
          <a:bodyPr wrap="square">
            <a:spAutoFit/>
          </a:bodyPr>
          <a:lstStyle/>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RequestMapping</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showDataByJSON</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public void </a:t>
            </a:r>
            <a:r>
              <a:rPr lang="en-US" altLang="zh-CN" sz="1600" dirty="0" err="1">
                <a:solidFill>
                  <a:srgbClr val="1369B2"/>
                </a:solidFill>
                <a:latin typeface="微软雅黑" panose="020B0503020204020204" pitchFamily="34" charset="-122"/>
                <a:ea typeface="微软雅黑" panose="020B0503020204020204" pitchFamily="34" charset="-122"/>
                <a:cs typeface="+mn-ea"/>
              </a:rPr>
              <a:t>showDataByJSON</a:t>
            </a:r>
            <a:r>
              <a:rPr lang="en-US" altLang="zh-CN" sz="1600" dirty="0">
                <a:solidFill>
                  <a:srgbClr val="1369B2"/>
                </a:solidFill>
                <a:latin typeface="微软雅黑" panose="020B0503020204020204" pitchFamily="34" charset="-122"/>
                <a:ea typeface="微软雅黑" panose="020B0503020204020204" pitchFamily="34" charset="-122"/>
                <a:cs typeface="+mn-ea"/>
              </a:rPr>
              <a:t>(</a:t>
            </a:r>
            <a:r>
              <a:rPr lang="en-US" altLang="zh-CN" sz="1600" dirty="0" err="1">
                <a:solidFill>
                  <a:srgbClr val="1369B2"/>
                </a:solidFill>
                <a:latin typeface="微软雅黑" panose="020B0503020204020204" pitchFamily="34" charset="-122"/>
                <a:ea typeface="微软雅黑" panose="020B0503020204020204" pitchFamily="34" charset="-122"/>
                <a:cs typeface="+mn-ea"/>
              </a:rPr>
              <a:t>HttpServletResponse</a:t>
            </a:r>
            <a:r>
              <a:rPr lang="en-US" altLang="zh-CN" sz="1600" dirty="0">
                <a:solidFill>
                  <a:srgbClr val="1369B2"/>
                </a:solidFill>
                <a:latin typeface="微软雅黑" panose="020B0503020204020204" pitchFamily="34" charset="-122"/>
                <a:ea typeface="微软雅黑" panose="020B0503020204020204" pitchFamily="34" charset="-122"/>
                <a:cs typeface="+mn-ea"/>
              </a:rPr>
              <a:t> response)  </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try {	</a:t>
            </a:r>
            <a:r>
              <a:rPr lang="en-US" altLang="zh-CN" sz="1600" dirty="0" err="1">
                <a:solidFill>
                  <a:srgbClr val="595959"/>
                </a:solidFill>
                <a:latin typeface="微软雅黑" panose="020B0503020204020204" pitchFamily="34" charset="-122"/>
                <a:ea typeface="微软雅黑" panose="020B0503020204020204" pitchFamily="34" charset="-122"/>
                <a:cs typeface="+mn-ea"/>
              </a:rPr>
              <a:t>ObjectMapper</a:t>
            </a:r>
            <a:r>
              <a:rPr lang="en-US" altLang="zh-CN" sz="1600" dirty="0">
                <a:solidFill>
                  <a:srgbClr val="595959"/>
                </a:solidFill>
                <a:latin typeface="微软雅黑" panose="020B0503020204020204" pitchFamily="34" charset="-122"/>
                <a:ea typeface="微软雅黑" panose="020B0503020204020204" pitchFamily="34" charset="-122"/>
                <a:cs typeface="+mn-ea"/>
              </a:rPr>
              <a:t> om = new </a:t>
            </a:r>
            <a:r>
              <a:rPr lang="en-US" altLang="zh-CN" sz="1600" dirty="0" err="1">
                <a:solidFill>
                  <a:srgbClr val="595959"/>
                </a:solidFill>
                <a:latin typeface="微软雅黑" panose="020B0503020204020204" pitchFamily="34" charset="-122"/>
                <a:ea typeface="微软雅黑" panose="020B0503020204020204" pitchFamily="34" charset="-122"/>
                <a:cs typeface="+mn-ea"/>
              </a:rPr>
              <a:t>ObjectMapper</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User user = new User();</a:t>
            </a:r>
            <a:r>
              <a:rPr lang="en-US" altLang="zh-CN" sz="1600" dirty="0" err="1">
                <a:solidFill>
                  <a:srgbClr val="595959"/>
                </a:solidFill>
                <a:latin typeface="微软雅黑" panose="020B0503020204020204" pitchFamily="34" charset="-122"/>
                <a:ea typeface="微软雅黑" panose="020B0503020204020204" pitchFamily="34" charset="-122"/>
                <a:cs typeface="+mn-ea"/>
              </a:rPr>
              <a:t>user.setUsername</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heima</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user.setPassword</a:t>
            </a:r>
            <a:r>
              <a:rPr lang="en-US" altLang="zh-CN" sz="1600" dirty="0">
                <a:solidFill>
                  <a:srgbClr val="595959"/>
                </a:solidFill>
                <a:latin typeface="微软雅黑" panose="020B0503020204020204" pitchFamily="34" charset="-122"/>
                <a:ea typeface="微软雅黑" panose="020B0503020204020204" pitchFamily="34" charset="-122"/>
                <a:cs typeface="+mn-ea"/>
              </a:rPr>
              <a:t>("666");</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String </a:t>
            </a:r>
            <a:r>
              <a:rPr lang="en-US" altLang="zh-CN" sz="1600" dirty="0" err="1">
                <a:solidFill>
                  <a:srgbClr val="595959"/>
                </a:solidFill>
                <a:latin typeface="微软雅黑" panose="020B0503020204020204" pitchFamily="34" charset="-122"/>
                <a:ea typeface="微软雅黑" panose="020B0503020204020204" pitchFamily="34" charset="-122"/>
                <a:cs typeface="+mn-ea"/>
              </a:rPr>
              <a:t>ujson</a:t>
            </a:r>
            <a:r>
              <a:rPr lang="en-US" altLang="zh-CN" sz="1600" dirty="0">
                <a:solidFill>
                  <a:srgbClr val="595959"/>
                </a:solidFill>
                <a:latin typeface="微软雅黑" panose="020B0503020204020204" pitchFamily="34" charset="-122"/>
                <a:ea typeface="微软雅黑" panose="020B0503020204020204" pitchFamily="34" charset="-122"/>
                <a:cs typeface="+mn-ea"/>
              </a:rPr>
              <a:t> = </a:t>
            </a:r>
            <a:r>
              <a:rPr lang="en-US" altLang="zh-CN" sz="1600" dirty="0" err="1">
                <a:solidFill>
                  <a:srgbClr val="595959"/>
                </a:solidFill>
                <a:latin typeface="微软雅黑" panose="020B0503020204020204" pitchFamily="34" charset="-122"/>
                <a:ea typeface="微软雅黑" panose="020B0503020204020204" pitchFamily="34" charset="-122"/>
                <a:cs typeface="+mn-ea"/>
              </a:rPr>
              <a:t>om.writeValueAsString</a:t>
            </a:r>
            <a:r>
              <a:rPr lang="en-US" altLang="zh-CN" sz="1600" dirty="0">
                <a:solidFill>
                  <a:srgbClr val="595959"/>
                </a:solidFill>
                <a:latin typeface="微软雅黑" panose="020B0503020204020204" pitchFamily="34" charset="-122"/>
                <a:ea typeface="微软雅黑" panose="020B0503020204020204" pitchFamily="34" charset="-122"/>
                <a:cs typeface="+mn-ea"/>
              </a:rPr>
              <a:t>(user);</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response.getWriter</a:t>
            </a:r>
            <a:r>
              <a:rPr lang="en-US" altLang="zh-CN" sz="1600" dirty="0">
                <a:solidFill>
                  <a:srgbClr val="595959"/>
                </a:solidFill>
                <a:latin typeface="微软雅黑" panose="020B0503020204020204" pitchFamily="34" charset="-122"/>
                <a:ea typeface="微软雅黑" panose="020B0503020204020204" pitchFamily="34" charset="-122"/>
                <a:cs typeface="+mn-ea"/>
              </a:rPr>
              <a:t>().print(</a:t>
            </a:r>
            <a:r>
              <a:rPr lang="en-US" altLang="zh-CN" sz="1600" dirty="0" err="1">
                <a:solidFill>
                  <a:srgbClr val="595959"/>
                </a:solidFill>
                <a:latin typeface="微软雅黑" panose="020B0503020204020204" pitchFamily="34" charset="-122"/>
                <a:ea typeface="微软雅黑" panose="020B0503020204020204" pitchFamily="34" charset="-122"/>
                <a:cs typeface="+mn-ea"/>
              </a:rPr>
              <a:t>ujson</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 catch (</a:t>
            </a:r>
            <a:r>
              <a:rPr lang="en-US" altLang="zh-CN" sz="1600" dirty="0" err="1">
                <a:solidFill>
                  <a:srgbClr val="595959"/>
                </a:solidFill>
                <a:latin typeface="微软雅黑" panose="020B0503020204020204" pitchFamily="34" charset="-122"/>
                <a:ea typeface="微软雅黑" panose="020B0503020204020204" pitchFamily="34" charset="-122"/>
                <a:cs typeface="+mn-ea"/>
              </a:rPr>
              <a:t>IOException</a:t>
            </a:r>
            <a:r>
              <a:rPr lang="en-US" altLang="zh-CN" sz="1600" dirty="0">
                <a:solidFill>
                  <a:srgbClr val="595959"/>
                </a:solidFill>
                <a:latin typeface="微软雅黑" panose="020B0503020204020204" pitchFamily="34" charset="-122"/>
                <a:ea typeface="微软雅黑" panose="020B0503020204020204" pitchFamily="34" charset="-122"/>
                <a:cs typeface="+mn-ea"/>
              </a:rPr>
              <a:t> e) {	 </a:t>
            </a:r>
            <a:r>
              <a:rPr lang="en-US" altLang="zh-CN" sz="1600" dirty="0" err="1">
                <a:solidFill>
                  <a:srgbClr val="595959"/>
                </a:solidFill>
                <a:latin typeface="微软雅黑" panose="020B0503020204020204" pitchFamily="34" charset="-122"/>
                <a:ea typeface="微软雅黑" panose="020B0503020204020204" pitchFamily="34" charset="-122"/>
                <a:cs typeface="+mn-ea"/>
              </a:rPr>
              <a:t>e.printStackTrace</a:t>
            </a:r>
            <a:r>
              <a:rPr lang="en-US"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9" y="266933"/>
            <a:ext cx="3879423"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12.5.2  JSON</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数据的回写</a:t>
            </a:r>
            <a:r>
              <a:rPr lang="zh-CN" altLang="zh-CN" sz="2400" b="1" dirty="0">
                <a:solidFill>
                  <a:srgbClr val="595959"/>
                </a:solidFill>
                <a:latin typeface="微软雅黑" panose="020B0503020204020204" pitchFamily="34" charset="-122"/>
                <a:ea typeface="微软雅黑" panose="020B0503020204020204" pitchFamily="34" charset="-122"/>
                <a:cs typeface="+mn-ea"/>
              </a:rPr>
              <a:t> </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2" name="1"/>
          <p:cNvSpPr txBox="1"/>
          <p:nvPr>
            <p:custDataLst>
              <p:tags r:id="rId3"/>
            </p:custDataLst>
          </p:nvPr>
        </p:nvSpPr>
        <p:spPr>
          <a:xfrm>
            <a:off x="961390" y="955040"/>
            <a:ext cx="10489565" cy="922020"/>
          </a:xfrm>
          <a:prstGeom prst="rect">
            <a:avLst/>
          </a:prstGeom>
          <a:noFill/>
          <a:ln>
            <a:noFill/>
          </a:ln>
        </p:spPr>
        <p:txBody>
          <a:bodyPr wrap="square" rtlCol="0">
            <a:spAutoFit/>
          </a:bodyPr>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sym typeface="+mn-ea"/>
              </a:rPr>
              <a:t>项目中已经导入了</a:t>
            </a:r>
            <a:r>
              <a:rPr lang="en-US" altLang="zh-CN" dirty="0">
                <a:solidFill>
                  <a:srgbClr val="595959"/>
                </a:solidFill>
                <a:latin typeface="微软雅黑" panose="020B0503020204020204" pitchFamily="34" charset="-122"/>
                <a:ea typeface="微软雅黑" panose="020B0503020204020204" pitchFamily="34" charset="-122"/>
                <a:cs typeface="+mn-ea"/>
                <a:sym typeface="+mn-ea"/>
              </a:rPr>
              <a:t>Jackson</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依赖，可以先调用</a:t>
            </a:r>
            <a:r>
              <a:rPr lang="en-US" altLang="zh-CN" dirty="0">
                <a:solidFill>
                  <a:srgbClr val="595959"/>
                </a:solidFill>
                <a:latin typeface="微软雅黑" panose="020B0503020204020204" pitchFamily="34" charset="-122"/>
                <a:ea typeface="微软雅黑" panose="020B0503020204020204" pitchFamily="34" charset="-122"/>
                <a:cs typeface="+mn-ea"/>
                <a:sym typeface="+mn-ea"/>
              </a:rPr>
              <a:t>Jackson</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的</a:t>
            </a:r>
            <a:r>
              <a:rPr lang="en-US" altLang="zh-CN" dirty="0">
                <a:solidFill>
                  <a:srgbClr val="595959"/>
                </a:solidFill>
                <a:latin typeface="微软雅黑" panose="020B0503020204020204" pitchFamily="34" charset="-122"/>
                <a:ea typeface="微软雅黑" panose="020B0503020204020204" pitchFamily="34" charset="-122"/>
                <a:cs typeface="+mn-ea"/>
                <a:sym typeface="+mn-ea"/>
              </a:rPr>
              <a:t>JSON</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转换的相关方法，将对象或集合转换成</a:t>
            </a:r>
            <a:r>
              <a:rPr lang="en-US" altLang="zh-CN" dirty="0">
                <a:solidFill>
                  <a:srgbClr val="595959"/>
                </a:solidFill>
                <a:latin typeface="微软雅黑" panose="020B0503020204020204" pitchFamily="34" charset="-122"/>
                <a:ea typeface="微软雅黑" panose="020B0503020204020204" pitchFamily="34" charset="-122"/>
                <a:cs typeface="+mn-ea"/>
                <a:sym typeface="+mn-ea"/>
              </a:rPr>
              <a:t>JSON</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数据，然后通过</a:t>
            </a:r>
            <a:r>
              <a:rPr lang="en-US" altLang="zh-CN" dirty="0" err="1">
                <a:solidFill>
                  <a:srgbClr val="595959"/>
                </a:solidFill>
                <a:latin typeface="微软雅黑" panose="020B0503020204020204" pitchFamily="34" charset="-122"/>
                <a:ea typeface="微软雅黑" panose="020B0503020204020204" pitchFamily="34" charset="-122"/>
                <a:cs typeface="+mn-ea"/>
                <a:sym typeface="+mn-ea"/>
              </a:rPr>
              <a:t>HttpServletResponse</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将</a:t>
            </a:r>
            <a:r>
              <a:rPr lang="en-US" altLang="zh-CN" dirty="0">
                <a:solidFill>
                  <a:srgbClr val="595959"/>
                </a:solidFill>
                <a:latin typeface="微软雅黑" panose="020B0503020204020204" pitchFamily="34" charset="-122"/>
                <a:ea typeface="微软雅黑" panose="020B0503020204020204" pitchFamily="34" charset="-122"/>
                <a:cs typeface="+mn-ea"/>
                <a:sym typeface="+mn-ea"/>
              </a:rPr>
              <a:t>JSON</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数据写入到输出流中完成回写，具体步骤如下。</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02</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832127"/>
            <a:ext cx="8485746" cy="1337945"/>
          </a:xfrm>
          <a:prstGeom prst="rect">
            <a:avLst/>
          </a:prstGeom>
          <a:noFill/>
          <a:ln>
            <a:noFill/>
          </a:ln>
        </p:spPr>
        <p:txBody>
          <a:bodyPr wrap="square" rtlCol="0">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启动</a:t>
            </a:r>
            <a:r>
              <a:rPr lang="en-US" altLang="zh-CN" dirty="0">
                <a:solidFill>
                  <a:srgbClr val="595959"/>
                </a:solidFill>
                <a:latin typeface="微软雅黑" panose="020B0503020204020204" pitchFamily="34" charset="-122"/>
                <a:ea typeface="微软雅黑" panose="020B0503020204020204" pitchFamily="34" charset="-122"/>
                <a:cs typeface="+mn-ea"/>
              </a:rPr>
              <a:t>chapter12</a:t>
            </a:r>
            <a:r>
              <a:rPr lang="zh-CN" altLang="zh-CN" dirty="0">
                <a:solidFill>
                  <a:srgbClr val="595959"/>
                </a:solidFill>
                <a:latin typeface="微软雅黑" panose="020B0503020204020204" pitchFamily="34" charset="-122"/>
                <a:ea typeface="微软雅黑" panose="020B0503020204020204" pitchFamily="34" charset="-122"/>
                <a:cs typeface="+mn-ea"/>
              </a:rPr>
              <a:t>项目，在浏览器中访问地址</a:t>
            </a:r>
            <a:r>
              <a:rPr lang="en-US" altLang="zh-CN" dirty="0">
                <a:solidFill>
                  <a:srgbClr val="595959"/>
                </a:solidFill>
                <a:latin typeface="微软雅黑" panose="020B0503020204020204" pitchFamily="34" charset="-122"/>
                <a:ea typeface="微软雅黑" panose="020B0503020204020204" pitchFamily="34" charset="-122"/>
                <a:cs typeface="+mn-ea"/>
              </a:rPr>
              <a:t>http://localhost:8080/chapter12/</a:t>
            </a:r>
            <a:r>
              <a:rPr lang="en-US" altLang="zh-CN" dirty="0" err="1">
                <a:solidFill>
                  <a:srgbClr val="595959"/>
                </a:solidFill>
                <a:latin typeface="微软雅黑" panose="020B0503020204020204" pitchFamily="34" charset="-122"/>
                <a:ea typeface="微软雅黑" panose="020B0503020204020204" pitchFamily="34" charset="-122"/>
                <a:cs typeface="+mn-ea"/>
              </a:rPr>
              <a:t>showDataByJSON</a:t>
            </a:r>
            <a:r>
              <a:rPr lang="zh-CN" altLang="zh-CN" dirty="0">
                <a:solidFill>
                  <a:srgbClr val="595959"/>
                </a:solidFill>
                <a:latin typeface="微软雅黑" panose="020B0503020204020204" pitchFamily="34" charset="-122"/>
                <a:ea typeface="微软雅黑" panose="020B0503020204020204" pitchFamily="34" charset="-122"/>
                <a:cs typeface="+mn-ea"/>
              </a:rPr>
              <a:t>。访问后，页面显示效果如图所示</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 </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3867549"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12.5.2  JSON</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数据的回写</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2" name="文本框 1"/>
          <p:cNvSpPr txBox="1"/>
          <p:nvPr/>
        </p:nvSpPr>
        <p:spPr>
          <a:xfrm>
            <a:off x="1143635" y="4979670"/>
            <a:ext cx="9498965" cy="922020"/>
          </a:xfrm>
          <a:prstGeom prst="rect">
            <a:avLst/>
          </a:prstGeom>
          <a:noFill/>
        </p:spPr>
        <p:txBody>
          <a:bodyPr wrap="square" rtlCol="0" anchor="t">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sym typeface="+mn-ea"/>
              </a:rPr>
              <a:t>由图</a:t>
            </a:r>
            <a:r>
              <a:rPr lang="zh-CN" altLang="en-US" dirty="0">
                <a:solidFill>
                  <a:srgbClr val="595959"/>
                </a:solidFill>
                <a:latin typeface="微软雅黑" panose="020B0503020204020204" pitchFamily="34" charset="-122"/>
                <a:ea typeface="微软雅黑" panose="020B0503020204020204" pitchFamily="34" charset="-122"/>
                <a:cs typeface="+mn-ea"/>
                <a:sym typeface="+mn-ea"/>
              </a:rPr>
              <a:t>中</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所示的内容可以得出，访问地址后，执行了</a:t>
            </a:r>
            <a:r>
              <a:rPr lang="en-US" altLang="zh-CN" dirty="0" err="1">
                <a:solidFill>
                  <a:srgbClr val="595959"/>
                </a:solidFill>
                <a:latin typeface="微软雅黑" panose="020B0503020204020204" pitchFamily="34" charset="-122"/>
                <a:ea typeface="微软雅黑" panose="020B0503020204020204" pitchFamily="34" charset="-122"/>
                <a:cs typeface="+mn-ea"/>
                <a:sym typeface="+mn-ea"/>
              </a:rPr>
              <a:t>showDataByJSON</a:t>
            </a:r>
            <a:r>
              <a:rPr lang="en-US" altLang="zh-CN" dirty="0">
                <a:solidFill>
                  <a:srgbClr val="595959"/>
                </a:solidFill>
                <a:latin typeface="微软雅黑" panose="020B0503020204020204" pitchFamily="34" charset="-122"/>
                <a:ea typeface="微软雅黑" panose="020B0503020204020204" pitchFamily="34" charset="-122"/>
                <a:cs typeface="+mn-ea"/>
                <a:sym typeface="+mn-ea"/>
              </a:rPr>
              <a:t>()</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方法，方法执行后将</a:t>
            </a:r>
            <a:r>
              <a:rPr lang="en-US" altLang="zh-CN" dirty="0">
                <a:solidFill>
                  <a:srgbClr val="595959"/>
                </a:solidFill>
                <a:latin typeface="微软雅黑" panose="020B0503020204020204" pitchFamily="34" charset="-122"/>
                <a:ea typeface="微软雅黑" panose="020B0503020204020204" pitchFamily="34" charset="-122"/>
                <a:cs typeface="+mn-ea"/>
                <a:sym typeface="+mn-ea"/>
              </a:rPr>
              <a:t>User</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对象的数据转换成</a:t>
            </a:r>
            <a:r>
              <a:rPr lang="en-US" altLang="zh-CN" dirty="0">
                <a:solidFill>
                  <a:srgbClr val="595959"/>
                </a:solidFill>
                <a:latin typeface="微软雅黑" panose="020B0503020204020204" pitchFamily="34" charset="-122"/>
                <a:ea typeface="微软雅黑" panose="020B0503020204020204" pitchFamily="34" charset="-122"/>
                <a:cs typeface="+mn-ea"/>
                <a:sym typeface="+mn-ea"/>
              </a:rPr>
              <a:t>JSON</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格式的数据输出到请求页面中了</a:t>
            </a:r>
            <a:r>
              <a:rPr lang="zh-CN" altLang="en-US" dirty="0">
                <a:solidFill>
                  <a:srgbClr val="595959"/>
                </a:solidFill>
                <a:latin typeface="微软雅黑" panose="020B0503020204020204" pitchFamily="34" charset="-122"/>
                <a:ea typeface="微软雅黑" panose="020B0503020204020204" pitchFamily="34" charset="-122"/>
                <a:cs typeface="+mn-ea"/>
                <a:sym typeface="+mn-ea"/>
              </a:rPr>
              <a:t>。</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 </a:t>
            </a:r>
            <a:endParaRPr lang="zh-CN" altLang="en-US"/>
          </a:p>
        </p:txBody>
      </p:sp>
      <p:pic>
        <p:nvPicPr>
          <p:cNvPr id="3" name="图片 2"/>
          <p:cNvPicPr>
            <a:picLocks noChangeAspect="1"/>
          </p:cNvPicPr>
          <p:nvPr/>
        </p:nvPicPr>
        <p:blipFill>
          <a:blip r:embed="rId2"/>
          <a:stretch>
            <a:fillRect/>
          </a:stretch>
        </p:blipFill>
        <p:spPr>
          <a:xfrm>
            <a:off x="2023110" y="2708910"/>
            <a:ext cx="8145985" cy="1440000"/>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19" y="1091196"/>
            <a:ext cx="4463251"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4041747" cy="400110"/>
          </a:xfrm>
          <a:prstGeom prst="rect">
            <a:avLst/>
          </a:prstGeom>
          <a:noFill/>
        </p:spPr>
        <p:txBody>
          <a:bodyPr wrap="none" rtlCol="0">
            <a:spAutoFit/>
          </a:bodyPr>
          <a:lstStyle/>
          <a:p>
            <a:r>
              <a:rPr lang="en-US" altLang="zh-CN" sz="2000" dirty="0">
                <a:solidFill>
                  <a:srgbClr val="1369B2"/>
                </a:solidFill>
                <a:latin typeface="微软雅黑" panose="020B0503020204020204" pitchFamily="34" charset="-122"/>
                <a:ea typeface="微软雅黑" panose="020B0503020204020204" pitchFamily="34" charset="-122"/>
              </a:rPr>
              <a:t>@</a:t>
            </a:r>
            <a:r>
              <a:rPr lang="en-US" altLang="zh-CN" sz="2000" dirty="0" err="1">
                <a:solidFill>
                  <a:srgbClr val="1369B2"/>
                </a:solidFill>
                <a:latin typeface="微软雅黑" panose="020B0503020204020204" pitchFamily="34" charset="-122"/>
                <a:ea typeface="微软雅黑" panose="020B0503020204020204" pitchFamily="34" charset="-122"/>
              </a:rPr>
              <a:t>ResponseBody</a:t>
            </a:r>
            <a:r>
              <a:rPr lang="zh-CN" altLang="zh-CN" sz="2000" dirty="0">
                <a:solidFill>
                  <a:srgbClr val="1369B2"/>
                </a:solidFill>
                <a:latin typeface="微软雅黑" panose="020B0503020204020204" pitchFamily="34" charset="-122"/>
                <a:ea typeface="微软雅黑" panose="020B0503020204020204" pitchFamily="34" charset="-122"/>
              </a:rPr>
              <a:t>注解</a:t>
            </a:r>
            <a:r>
              <a:rPr lang="zh-CN" altLang="en-US" sz="2000" dirty="0">
                <a:solidFill>
                  <a:srgbClr val="1369B2"/>
                </a:solidFill>
                <a:latin typeface="微软雅黑" panose="020B0503020204020204" pitchFamily="34" charset="-122"/>
                <a:ea typeface="微软雅黑" panose="020B0503020204020204" pitchFamily="34" charset="-122"/>
              </a:rPr>
              <a:t>的使用范围</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7" y="266933"/>
            <a:ext cx="3736921"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12.5.2  JSON</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数据的回写</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12" name="文本框 18"/>
          <p:cNvSpPr txBox="1"/>
          <p:nvPr>
            <p:custDataLst>
              <p:tags r:id="rId2"/>
            </p:custDataLst>
          </p:nvPr>
        </p:nvSpPr>
        <p:spPr>
          <a:xfrm>
            <a:off x="1761970" y="2600115"/>
            <a:ext cx="8876636" cy="3361299"/>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en-US" altLang="zh-CN" dirty="0">
                <a:solidFill>
                  <a:srgbClr val="595959"/>
                </a:solidFill>
                <a:latin typeface="微软雅黑" panose="020B0503020204020204" pitchFamily="34" charset="-122"/>
              </a:rPr>
              <a:t>	@</a:t>
            </a:r>
            <a:r>
              <a:rPr lang="en-US" altLang="zh-CN" dirty="0" err="1">
                <a:solidFill>
                  <a:srgbClr val="595959"/>
                </a:solidFill>
                <a:latin typeface="微软雅黑" panose="020B0503020204020204" pitchFamily="34" charset="-122"/>
              </a:rPr>
              <a:t>ResponseBody</a:t>
            </a:r>
            <a:r>
              <a:rPr lang="zh-CN" altLang="zh-CN" dirty="0">
                <a:solidFill>
                  <a:srgbClr val="595959"/>
                </a:solidFill>
                <a:latin typeface="微软雅黑" panose="020B0503020204020204" pitchFamily="34" charset="-122"/>
              </a:rPr>
              <a:t>注解可以</a:t>
            </a:r>
            <a:r>
              <a:rPr lang="zh-CN" altLang="zh-CN" dirty="0">
                <a:solidFill>
                  <a:srgbClr val="1369B2"/>
                </a:solidFill>
                <a:latin typeface="微软雅黑" panose="020B0503020204020204" pitchFamily="34" charset="-122"/>
              </a:rPr>
              <a:t>标注在方法和类</a:t>
            </a:r>
            <a:r>
              <a:rPr lang="zh-CN" altLang="zh-CN" dirty="0">
                <a:solidFill>
                  <a:srgbClr val="595959"/>
                </a:solidFill>
                <a:latin typeface="微软雅黑" panose="020B0503020204020204" pitchFamily="34" charset="-122"/>
              </a:rPr>
              <a:t>上，当标注在类上时，表示该类中的所有方法均应用</a:t>
            </a:r>
            <a:r>
              <a:rPr lang="en-US" altLang="zh-CN" dirty="0">
                <a:solidFill>
                  <a:srgbClr val="595959"/>
                </a:solidFill>
                <a:latin typeface="微软雅黑" panose="020B0503020204020204" pitchFamily="34" charset="-122"/>
              </a:rPr>
              <a:t>@</a:t>
            </a:r>
            <a:r>
              <a:rPr lang="en-US" altLang="zh-CN" dirty="0" err="1">
                <a:solidFill>
                  <a:srgbClr val="595959"/>
                </a:solidFill>
                <a:latin typeface="微软雅黑" panose="020B0503020204020204" pitchFamily="34" charset="-122"/>
              </a:rPr>
              <a:t>ResponseBody</a:t>
            </a:r>
            <a:r>
              <a:rPr lang="zh-CN" altLang="zh-CN" dirty="0">
                <a:solidFill>
                  <a:srgbClr val="595959"/>
                </a:solidFill>
                <a:latin typeface="微软雅黑" panose="020B0503020204020204" pitchFamily="34" charset="-122"/>
              </a:rPr>
              <a:t>注解。如果需要当前类中的所有方法均应用</a:t>
            </a:r>
            <a:r>
              <a:rPr lang="en-US" altLang="zh-CN" dirty="0">
                <a:solidFill>
                  <a:srgbClr val="595959"/>
                </a:solidFill>
                <a:latin typeface="微软雅黑" panose="020B0503020204020204" pitchFamily="34" charset="-122"/>
              </a:rPr>
              <a:t>@</a:t>
            </a:r>
            <a:r>
              <a:rPr lang="en-US" altLang="zh-CN" dirty="0" err="1">
                <a:solidFill>
                  <a:srgbClr val="595959"/>
                </a:solidFill>
                <a:latin typeface="微软雅黑" panose="020B0503020204020204" pitchFamily="34" charset="-122"/>
              </a:rPr>
              <a:t>ResponseBody</a:t>
            </a:r>
            <a:r>
              <a:rPr lang="zh-CN" altLang="zh-CN" dirty="0">
                <a:solidFill>
                  <a:srgbClr val="595959"/>
                </a:solidFill>
                <a:latin typeface="微软雅黑" panose="020B0503020204020204" pitchFamily="34" charset="-122"/>
              </a:rPr>
              <a:t>注解，也可以使用</a:t>
            </a:r>
            <a:r>
              <a:rPr lang="en-US" altLang="zh-CN" dirty="0">
                <a:solidFill>
                  <a:srgbClr val="1369B2"/>
                </a:solidFill>
                <a:latin typeface="微软雅黑" panose="020B0503020204020204" pitchFamily="34" charset="-122"/>
              </a:rPr>
              <a:t>@</a:t>
            </a:r>
            <a:r>
              <a:rPr lang="en-US" altLang="zh-CN" dirty="0" err="1">
                <a:solidFill>
                  <a:srgbClr val="1369B2"/>
                </a:solidFill>
                <a:latin typeface="微软雅黑" panose="020B0503020204020204" pitchFamily="34" charset="-122"/>
              </a:rPr>
              <a:t>RestController</a:t>
            </a:r>
            <a:r>
              <a:rPr lang="zh-CN" altLang="zh-CN" dirty="0">
                <a:solidFill>
                  <a:srgbClr val="1369B2"/>
                </a:solidFill>
                <a:latin typeface="微软雅黑" panose="020B0503020204020204" pitchFamily="34" charset="-122"/>
              </a:rPr>
              <a:t>注解</a:t>
            </a:r>
            <a:r>
              <a:rPr lang="zh-CN" altLang="en-US" dirty="0">
                <a:solidFill>
                  <a:srgbClr val="595959"/>
                </a:solidFill>
                <a:latin typeface="微软雅黑" panose="020B0503020204020204" pitchFamily="34" charset="-122"/>
              </a:rPr>
              <a:t>。</a:t>
            </a:r>
            <a:endParaRPr lang="zh-CN" altLang="zh-CN" dirty="0">
              <a:solidFill>
                <a:srgbClr val="595959"/>
              </a:solidFill>
              <a:latin typeface="微软雅黑" panose="020B0503020204020204" pitchFamily="34" charset="-122"/>
            </a:endParaRPr>
          </a:p>
        </p:txBody>
      </p:sp>
      <p:sp>
        <p:nvSpPr>
          <p:cNvPr id="13" name="圆角矩形 12"/>
          <p:cNvSpPr/>
          <p:nvPr/>
        </p:nvSpPr>
        <p:spPr>
          <a:xfrm>
            <a:off x="1303020" y="2386965"/>
            <a:ext cx="9794240" cy="2114550"/>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4" name="矩形 93"/>
          <p:cNvSpPr/>
          <p:nvPr/>
        </p:nvSpPr>
        <p:spPr>
          <a:xfrm>
            <a:off x="1252831" y="2320980"/>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rot="10800000">
            <a:off x="10845015" y="4256823"/>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19" y="1091196"/>
            <a:ext cx="4926390"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4448910" cy="400110"/>
          </a:xfrm>
          <a:prstGeom prst="rect">
            <a:avLst/>
          </a:prstGeom>
          <a:noFill/>
        </p:spPr>
        <p:txBody>
          <a:bodyPr wrap="none" rtlCol="0">
            <a:spAutoFit/>
          </a:bodyPr>
          <a:lstStyle/>
          <a:p>
            <a:r>
              <a:rPr lang="en-US" altLang="zh-CN" sz="2000" dirty="0">
                <a:solidFill>
                  <a:srgbClr val="1369B2"/>
                </a:solidFill>
                <a:latin typeface="微软雅黑" panose="020B0503020204020204" pitchFamily="34" charset="-122"/>
                <a:ea typeface="微软雅黑" panose="020B0503020204020204" pitchFamily="34" charset="-122"/>
              </a:rPr>
              <a:t>@</a:t>
            </a:r>
            <a:r>
              <a:rPr lang="en-US" altLang="zh-CN" sz="2000" dirty="0" err="1">
                <a:solidFill>
                  <a:srgbClr val="1369B2"/>
                </a:solidFill>
                <a:latin typeface="微软雅黑" panose="020B0503020204020204" pitchFamily="34" charset="-122"/>
                <a:ea typeface="微软雅黑" panose="020B0503020204020204" pitchFamily="34" charset="-122"/>
              </a:rPr>
              <a:t>ResponseBody</a:t>
            </a:r>
            <a:r>
              <a:rPr lang="zh-CN" altLang="zh-CN" sz="2000" dirty="0">
                <a:solidFill>
                  <a:srgbClr val="1369B2"/>
                </a:solidFill>
                <a:latin typeface="微软雅黑" panose="020B0503020204020204" pitchFamily="34" charset="-122"/>
                <a:ea typeface="微软雅黑" panose="020B0503020204020204" pitchFamily="34" charset="-122"/>
              </a:rPr>
              <a:t>注解</a:t>
            </a:r>
            <a:r>
              <a:rPr lang="zh-CN" altLang="en-US" sz="2000" dirty="0">
                <a:solidFill>
                  <a:srgbClr val="1369B2"/>
                </a:solidFill>
                <a:latin typeface="微软雅黑" panose="020B0503020204020204" pitchFamily="34" charset="-122"/>
                <a:ea typeface="微软雅黑" panose="020B0503020204020204" pitchFamily="34" charset="-122"/>
              </a:rPr>
              <a:t>的</a:t>
            </a:r>
            <a:r>
              <a:rPr lang="en-US" altLang="zh-CN" sz="2000" dirty="0">
                <a:solidFill>
                  <a:srgbClr val="1369B2"/>
                </a:solidFill>
                <a:latin typeface="微软雅黑" panose="020B0503020204020204" pitchFamily="34" charset="-122"/>
                <a:ea typeface="微软雅黑" panose="020B0503020204020204" pitchFamily="34" charset="-122"/>
              </a:rPr>
              <a:t>2</a:t>
            </a:r>
            <a:r>
              <a:rPr lang="zh-CN" altLang="en-US" sz="2000" dirty="0">
                <a:solidFill>
                  <a:srgbClr val="1369B2"/>
                </a:solidFill>
                <a:latin typeface="微软雅黑" panose="020B0503020204020204" pitchFamily="34" charset="-122"/>
                <a:ea typeface="微软雅黑" panose="020B0503020204020204" pitchFamily="34" charset="-122"/>
              </a:rPr>
              <a:t>个使用要求</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7" y="266933"/>
            <a:ext cx="3736921"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12.5.2  JSON</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数据的回写</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12" name="文本框 18"/>
          <p:cNvSpPr txBox="1"/>
          <p:nvPr>
            <p:custDataLst>
              <p:tags r:id="rId2"/>
            </p:custDataLst>
          </p:nvPr>
        </p:nvSpPr>
        <p:spPr>
          <a:xfrm>
            <a:off x="1725775" y="2980121"/>
            <a:ext cx="8876636" cy="2648779"/>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使用</a:t>
            </a:r>
            <a:r>
              <a:rPr lang="en-US" altLang="zh-CN" dirty="0">
                <a:solidFill>
                  <a:srgbClr val="595959"/>
                </a:solidFill>
                <a:latin typeface="微软雅黑" panose="020B0503020204020204" pitchFamily="34" charset="-122"/>
              </a:rPr>
              <a:t>@</a:t>
            </a:r>
            <a:r>
              <a:rPr lang="en-US" altLang="zh-CN" dirty="0" err="1">
                <a:solidFill>
                  <a:srgbClr val="595959"/>
                </a:solidFill>
                <a:latin typeface="微软雅黑" panose="020B0503020204020204" pitchFamily="34" charset="-122"/>
              </a:rPr>
              <a:t>ResponseBody</a:t>
            </a:r>
            <a:r>
              <a:rPr lang="zh-CN" altLang="zh-CN" dirty="0">
                <a:solidFill>
                  <a:srgbClr val="595959"/>
                </a:solidFill>
                <a:latin typeface="微软雅黑" panose="020B0503020204020204" pitchFamily="34" charset="-122"/>
              </a:rPr>
              <a:t>注解，项目至少需要符合</a:t>
            </a:r>
            <a:r>
              <a:rPr lang="en-US" altLang="zh-CN" dirty="0">
                <a:solidFill>
                  <a:srgbClr val="595959"/>
                </a:solidFill>
                <a:latin typeface="微软雅黑" panose="020B0503020204020204" pitchFamily="34" charset="-122"/>
              </a:rPr>
              <a:t>2</a:t>
            </a:r>
            <a:r>
              <a:rPr lang="zh-CN" altLang="zh-CN" dirty="0">
                <a:solidFill>
                  <a:srgbClr val="595959"/>
                </a:solidFill>
                <a:latin typeface="微软雅黑" panose="020B0503020204020204" pitchFamily="34" charset="-122"/>
              </a:rPr>
              <a:t>个要求，分别如下所示。</a:t>
            </a:r>
            <a:endParaRPr lang="zh-CN" altLang="zh-CN" dirty="0">
              <a:solidFill>
                <a:srgbClr val="595959"/>
              </a:solidFill>
              <a:latin typeface="微软雅黑" panose="020B0503020204020204" pitchFamily="34" charset="-122"/>
            </a:endParaRPr>
          </a:p>
          <a:p>
            <a:pPr marL="285750" lvl="0" indent="-285750">
              <a:lnSpc>
                <a:spcPct val="150000"/>
              </a:lnSpc>
              <a:buFont typeface="Arial" panose="020B0604020202020204" pitchFamily="34" charset="0"/>
              <a:buChar char="•"/>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项目中有转换</a:t>
            </a:r>
            <a:r>
              <a:rPr lang="en-US" altLang="zh-CN" dirty="0">
                <a:solidFill>
                  <a:srgbClr val="595959"/>
                </a:solidFill>
                <a:latin typeface="微软雅黑" panose="020B0503020204020204" pitchFamily="34" charset="-122"/>
              </a:rPr>
              <a:t>JSON</a:t>
            </a:r>
            <a:r>
              <a:rPr lang="zh-CN" altLang="zh-CN" dirty="0">
                <a:solidFill>
                  <a:srgbClr val="595959"/>
                </a:solidFill>
                <a:latin typeface="微软雅黑" panose="020B0503020204020204" pitchFamily="34" charset="-122"/>
              </a:rPr>
              <a:t>相关的依赖。</a:t>
            </a:r>
            <a:endParaRPr lang="zh-CN" altLang="zh-CN" dirty="0">
              <a:solidFill>
                <a:srgbClr val="595959"/>
              </a:solidFill>
              <a:latin typeface="微软雅黑" panose="020B0503020204020204" pitchFamily="34" charset="-122"/>
            </a:endParaRPr>
          </a:p>
          <a:p>
            <a:pPr marL="285750" lvl="0" indent="-285750">
              <a:lnSpc>
                <a:spcPct val="150000"/>
              </a:lnSpc>
              <a:buFont typeface="Arial" panose="020B0604020202020204" pitchFamily="34" charset="0"/>
              <a:buChar char="•"/>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可以配置转换</a:t>
            </a:r>
            <a:r>
              <a:rPr lang="en-US" altLang="zh-CN" dirty="0">
                <a:solidFill>
                  <a:srgbClr val="595959"/>
                </a:solidFill>
                <a:latin typeface="微软雅黑" panose="020B0503020204020204" pitchFamily="34" charset="-122"/>
              </a:rPr>
              <a:t>JSON</a:t>
            </a:r>
            <a:r>
              <a:rPr lang="zh-CN" altLang="zh-CN" dirty="0">
                <a:solidFill>
                  <a:srgbClr val="595959"/>
                </a:solidFill>
                <a:latin typeface="微软雅黑" panose="020B0503020204020204" pitchFamily="34" charset="-122"/>
              </a:rPr>
              <a:t>数据的消息类型转换器。</a:t>
            </a:r>
            <a:endParaRPr lang="en-US" altLang="zh-CN" dirty="0">
              <a:solidFill>
                <a:srgbClr val="595959"/>
              </a:solidFill>
              <a:latin typeface="微软雅黑" panose="020B0503020204020204" pitchFamily="34" charset="-122"/>
            </a:endParaRPr>
          </a:p>
          <a:p>
            <a:pPr lvl="0">
              <a:lnSpc>
                <a:spcPct val="150000"/>
              </a:lnSpc>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针对上述两个要求，</a:t>
            </a:r>
            <a:r>
              <a:rPr lang="en-US" altLang="zh-CN" dirty="0">
                <a:solidFill>
                  <a:srgbClr val="595959"/>
                </a:solidFill>
                <a:latin typeface="微软雅黑" panose="020B0503020204020204" pitchFamily="34" charset="-122"/>
              </a:rPr>
              <a:t>chapter12</a:t>
            </a:r>
            <a:r>
              <a:rPr lang="zh-CN" altLang="zh-CN" dirty="0">
                <a:solidFill>
                  <a:srgbClr val="595959"/>
                </a:solidFill>
                <a:latin typeface="微软雅黑" panose="020B0503020204020204" pitchFamily="34" charset="-122"/>
              </a:rPr>
              <a:t>项目都已经满足，项目的</a:t>
            </a:r>
            <a:r>
              <a:rPr lang="en-US" altLang="zh-CN" dirty="0" err="1">
                <a:solidFill>
                  <a:srgbClr val="595959"/>
                </a:solidFill>
                <a:latin typeface="微软雅黑" panose="020B0503020204020204" pitchFamily="34" charset="-122"/>
              </a:rPr>
              <a:t>pom.xml</a:t>
            </a:r>
            <a:r>
              <a:rPr lang="zh-CN" altLang="zh-CN" dirty="0">
                <a:solidFill>
                  <a:srgbClr val="595959"/>
                </a:solidFill>
                <a:latin typeface="微软雅黑" panose="020B0503020204020204" pitchFamily="34" charset="-122"/>
              </a:rPr>
              <a:t>文件中引入了</a:t>
            </a:r>
            <a:r>
              <a:rPr lang="en-US" altLang="zh-CN" dirty="0">
                <a:solidFill>
                  <a:srgbClr val="595959"/>
                </a:solidFill>
                <a:latin typeface="微软雅黑" panose="020B0503020204020204" pitchFamily="34" charset="-122"/>
              </a:rPr>
              <a:t>Jackson</a:t>
            </a:r>
            <a:r>
              <a:rPr lang="zh-CN" altLang="zh-CN" dirty="0">
                <a:solidFill>
                  <a:srgbClr val="595959"/>
                </a:solidFill>
                <a:latin typeface="微软雅黑" panose="020B0503020204020204" pitchFamily="34" charset="-122"/>
              </a:rPr>
              <a:t>相关的依赖，可以用于转换</a:t>
            </a:r>
            <a:r>
              <a:rPr lang="en-US" altLang="zh-CN" dirty="0">
                <a:solidFill>
                  <a:srgbClr val="595959"/>
                </a:solidFill>
                <a:latin typeface="微软雅黑" panose="020B0503020204020204" pitchFamily="34" charset="-122"/>
              </a:rPr>
              <a:t>JSON</a:t>
            </a:r>
            <a:r>
              <a:rPr lang="zh-CN" altLang="zh-CN" dirty="0">
                <a:solidFill>
                  <a:srgbClr val="595959"/>
                </a:solidFill>
                <a:latin typeface="微软雅黑" panose="020B0503020204020204" pitchFamily="34" charset="-122"/>
              </a:rPr>
              <a:t>；</a:t>
            </a:r>
            <a:r>
              <a:rPr lang="en-US" altLang="zh-CN" dirty="0">
                <a:solidFill>
                  <a:srgbClr val="595959"/>
                </a:solidFill>
                <a:latin typeface="微软雅黑" panose="020B0503020204020204" pitchFamily="34" charset="-122"/>
              </a:rPr>
              <a:t>Spring MVC</a:t>
            </a:r>
            <a:r>
              <a:rPr lang="zh-CN" altLang="zh-CN" dirty="0">
                <a:solidFill>
                  <a:srgbClr val="595959"/>
                </a:solidFill>
                <a:latin typeface="微软雅黑" panose="020B0503020204020204" pitchFamily="34" charset="-122"/>
              </a:rPr>
              <a:t>的配置文件中配置的</a:t>
            </a:r>
            <a:r>
              <a:rPr lang="en-US" altLang="zh-CN" dirty="0">
                <a:solidFill>
                  <a:srgbClr val="595959"/>
                </a:solidFill>
                <a:latin typeface="微软雅黑" panose="020B0503020204020204" pitchFamily="34" charset="-122"/>
              </a:rPr>
              <a:t>&lt;</a:t>
            </a:r>
            <a:r>
              <a:rPr lang="en-US" altLang="zh-CN" dirty="0" err="1">
                <a:solidFill>
                  <a:srgbClr val="595959"/>
                </a:solidFill>
                <a:latin typeface="微软雅黑" panose="020B0503020204020204" pitchFamily="34" charset="-122"/>
              </a:rPr>
              <a:t>mvc:annotation-driven</a:t>
            </a:r>
            <a:r>
              <a:rPr lang="en-US" altLang="zh-CN" dirty="0">
                <a:solidFill>
                  <a:srgbClr val="595959"/>
                </a:solidFill>
                <a:latin typeface="微软雅黑" panose="020B0503020204020204" pitchFamily="34" charset="-122"/>
              </a:rPr>
              <a:t> /&gt;</a:t>
            </a:r>
            <a:r>
              <a:rPr lang="zh-CN" altLang="zh-CN" dirty="0">
                <a:solidFill>
                  <a:srgbClr val="595959"/>
                </a:solidFill>
                <a:latin typeface="微软雅黑" panose="020B0503020204020204" pitchFamily="34" charset="-122"/>
              </a:rPr>
              <a:t>元素默认注册了</a:t>
            </a:r>
            <a:r>
              <a:rPr lang="en-US" altLang="zh-CN" dirty="0">
                <a:solidFill>
                  <a:srgbClr val="595959"/>
                </a:solidFill>
                <a:latin typeface="微软雅黑" panose="020B0503020204020204" pitchFamily="34" charset="-122"/>
              </a:rPr>
              <a:t>Java</a:t>
            </a:r>
            <a:r>
              <a:rPr lang="zh-CN" altLang="zh-CN" dirty="0">
                <a:solidFill>
                  <a:srgbClr val="595959"/>
                </a:solidFill>
                <a:latin typeface="微软雅黑" panose="020B0503020204020204" pitchFamily="34" charset="-122"/>
              </a:rPr>
              <a:t>数据转</a:t>
            </a:r>
            <a:r>
              <a:rPr lang="en-US" altLang="zh-CN" dirty="0">
                <a:solidFill>
                  <a:srgbClr val="595959"/>
                </a:solidFill>
                <a:latin typeface="微软雅黑" panose="020B0503020204020204" pitchFamily="34" charset="-122"/>
              </a:rPr>
              <a:t>JSON</a:t>
            </a:r>
            <a:r>
              <a:rPr lang="zh-CN" altLang="zh-CN" dirty="0">
                <a:solidFill>
                  <a:srgbClr val="595959"/>
                </a:solidFill>
                <a:latin typeface="微软雅黑" panose="020B0503020204020204" pitchFamily="34" charset="-122"/>
              </a:rPr>
              <a:t>数据的消息转换器</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 </a:t>
            </a:r>
            <a:endParaRPr lang="zh-CN" altLang="zh-CN" dirty="0">
              <a:solidFill>
                <a:srgbClr val="595959"/>
              </a:solidFill>
              <a:latin typeface="微软雅黑" panose="020B0503020204020204" pitchFamily="34" charset="-122"/>
            </a:endParaRPr>
          </a:p>
        </p:txBody>
      </p:sp>
      <p:sp>
        <p:nvSpPr>
          <p:cNvPr id="13" name="圆角矩形 12"/>
          <p:cNvSpPr/>
          <p:nvPr/>
        </p:nvSpPr>
        <p:spPr>
          <a:xfrm>
            <a:off x="1303055" y="2612570"/>
            <a:ext cx="9794240" cy="3253327"/>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4" name="矩形 93"/>
          <p:cNvSpPr/>
          <p:nvPr/>
        </p:nvSpPr>
        <p:spPr>
          <a:xfrm>
            <a:off x="1252831" y="254661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rot="10800000">
            <a:off x="10778975" y="5531947"/>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p:nvPr/>
        </p:nvSpPr>
        <p:spPr>
          <a:xfrm>
            <a:off x="1143841" y="266933"/>
            <a:ext cx="4105054"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12.5.2  JSON</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数据</a:t>
            </a:r>
            <a:r>
              <a:rPr lang="zh-CN" altLang="zh-CN" sz="2400" b="1" dirty="0">
                <a:solidFill>
                  <a:srgbClr val="595959"/>
                </a:solidFill>
                <a:latin typeface="微软雅黑" panose="020B0503020204020204" pitchFamily="34" charset="-122"/>
                <a:ea typeface="微软雅黑" panose="020B0503020204020204" pitchFamily="34" charset="-122"/>
                <a:cs typeface="+mn-ea"/>
              </a:rPr>
              <a:t>的回写 </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pic>
        <p:nvPicPr>
          <p:cNvPr id="6" name="图片 5"/>
          <p:cNvPicPr>
            <a:picLocks noChangeAspect="1"/>
          </p:cNvPicPr>
          <p:nvPr/>
        </p:nvPicPr>
        <p:blipFill>
          <a:blip r:embed="rId1"/>
          <a:stretch>
            <a:fillRect/>
          </a:stretch>
        </p:blipFill>
        <p:spPr>
          <a:xfrm>
            <a:off x="945003" y="2215002"/>
            <a:ext cx="2798174" cy="3897363"/>
          </a:xfrm>
          <a:prstGeom prst="rect">
            <a:avLst/>
          </a:prstGeom>
        </p:spPr>
      </p:pic>
      <p:sp>
        <p:nvSpPr>
          <p:cNvPr id="7" name="TextBox 35"/>
          <p:cNvSpPr txBox="1">
            <a:spLocks noChangeArrowheads="1"/>
          </p:cNvSpPr>
          <p:nvPr/>
        </p:nvSpPr>
        <p:spPr bwMode="auto">
          <a:xfrm>
            <a:off x="3247813" y="1637921"/>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8" name="椭圆形标注 7"/>
          <p:cNvSpPr/>
          <p:nvPr/>
        </p:nvSpPr>
        <p:spPr>
          <a:xfrm>
            <a:off x="2969011" y="1559834"/>
            <a:ext cx="2071640" cy="1493174"/>
          </a:xfrm>
          <a:prstGeom prst="wedgeEllipseCallout">
            <a:avLst/>
          </a:prstGeom>
          <a:solidFill>
            <a:schemeClr val="bg1">
              <a:lumMod val="85000"/>
            </a:schemeClr>
          </a:solidFill>
          <a:ln>
            <a:solidFill>
              <a:srgbClr val="000000">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t> </a:t>
            </a:r>
            <a:endParaRPr lang="en-US" altLang="zh-CN"/>
          </a:p>
        </p:txBody>
      </p:sp>
      <p:sp>
        <p:nvSpPr>
          <p:cNvPr id="9" name="TextBox 35"/>
          <p:cNvSpPr txBox="1">
            <a:spLocks noChangeArrowheads="1"/>
          </p:cNvSpPr>
          <p:nvPr/>
        </p:nvSpPr>
        <p:spPr bwMode="auto">
          <a:xfrm>
            <a:off x="3215305" y="1697255"/>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10" name="TextBox 35"/>
          <p:cNvSpPr txBox="1">
            <a:spLocks noChangeArrowheads="1"/>
          </p:cNvSpPr>
          <p:nvPr/>
        </p:nvSpPr>
        <p:spPr bwMode="auto">
          <a:xfrm>
            <a:off x="5816722" y="2748498"/>
            <a:ext cx="5430275" cy="1367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dirty="0">
                <a:solidFill>
                  <a:srgbClr val="595959"/>
                </a:solidFill>
                <a:latin typeface="微软雅黑" panose="020B0503020204020204" pitchFamily="34" charset="-122"/>
                <a:ea typeface="微软雅黑" panose="020B0503020204020204" pitchFamily="34" charset="-122"/>
              </a:rPr>
              <a:t>掌握</a:t>
            </a:r>
            <a:r>
              <a:rPr lang="en-US" altLang="zh-CN" dirty="0">
                <a:solidFill>
                  <a:srgbClr val="1369B2"/>
                </a:solidFill>
                <a:latin typeface="微软雅黑" panose="020B0503020204020204" pitchFamily="34" charset="-122"/>
                <a:ea typeface="微软雅黑" panose="020B0503020204020204" pitchFamily="34" charset="-122"/>
              </a:rPr>
              <a:t>JSON</a:t>
            </a:r>
            <a:r>
              <a:rPr lang="zh-CN" altLang="en-US" dirty="0">
                <a:solidFill>
                  <a:srgbClr val="1369B2"/>
                </a:solidFill>
                <a:latin typeface="微软雅黑" panose="020B0503020204020204" pitchFamily="34" charset="-122"/>
                <a:ea typeface="微软雅黑" panose="020B0503020204020204" pitchFamily="34" charset="-122"/>
              </a:rPr>
              <a:t>数据</a:t>
            </a:r>
            <a:r>
              <a:rPr lang="zh-CN" altLang="zh-CN" dirty="0">
                <a:solidFill>
                  <a:srgbClr val="1369B2"/>
                </a:solidFill>
                <a:latin typeface="微软雅黑" panose="020B0503020204020204" pitchFamily="34" charset="-122"/>
                <a:ea typeface="微软雅黑" panose="020B0503020204020204" pitchFamily="34" charset="-122"/>
              </a:rPr>
              <a:t>的回写</a:t>
            </a:r>
            <a:r>
              <a:rPr lang="en-US" altLang="zh-CN" dirty="0">
                <a:solidFill>
                  <a:srgbClr val="1369B2"/>
                </a:solidFill>
                <a:latin typeface="微软雅黑" panose="020B0503020204020204" pitchFamily="34" charset="-122"/>
                <a:ea typeface="微软雅黑" panose="020B0503020204020204" pitchFamily="34" charset="-122"/>
              </a:rPr>
              <a:t>-</a:t>
            </a:r>
            <a:r>
              <a:rPr lang="zh-CN" altLang="en-US" dirty="0">
                <a:solidFill>
                  <a:srgbClr val="1369B2"/>
                </a:solidFill>
                <a:latin typeface="微软雅黑" panose="020B0503020204020204" pitchFamily="34" charset="-122"/>
                <a:ea typeface="微软雅黑" panose="020B0503020204020204" pitchFamily="34" charset="-122"/>
              </a:rPr>
              <a:t>集合数据转换成</a:t>
            </a:r>
            <a:r>
              <a:rPr lang="en-US" altLang="zh-CN" dirty="0">
                <a:solidFill>
                  <a:srgbClr val="1369B2"/>
                </a:solidFill>
                <a:latin typeface="微软雅黑" panose="020B0503020204020204" pitchFamily="34" charset="-122"/>
                <a:ea typeface="微软雅黑" panose="020B0503020204020204" pitchFamily="34" charset="-122"/>
              </a:rPr>
              <a:t>JSON</a:t>
            </a:r>
            <a:r>
              <a:rPr lang="zh-CN" altLang="en-US" dirty="0">
                <a:solidFill>
                  <a:srgbClr val="1369B2"/>
                </a:solidFill>
                <a:latin typeface="微软雅黑" panose="020B0503020204020204" pitchFamily="34" charset="-122"/>
                <a:ea typeface="微软雅黑" panose="020B0503020204020204" pitchFamily="34" charset="-122"/>
              </a:rPr>
              <a:t>数据后的回写</a:t>
            </a:r>
            <a:r>
              <a:rPr lang="zh-CN" altLang="en-US" dirty="0">
                <a:solidFill>
                  <a:srgbClr val="595959"/>
                </a:solidFill>
                <a:latin typeface="微软雅黑" panose="020B0503020204020204" pitchFamily="34" charset="-122"/>
                <a:ea typeface="微软雅黑" panose="020B0503020204020204" pitchFamily="34" charset="-122"/>
              </a:rPr>
              <a:t>，能够在</a:t>
            </a:r>
            <a:r>
              <a:rPr lang="zh-CN" altLang="en-US" dirty="0">
                <a:solidFill>
                  <a:srgbClr val="595959"/>
                </a:solidFill>
                <a:latin typeface="微软雅黑" panose="020B0503020204020204" pitchFamily="34" charset="-122"/>
                <a:ea typeface="微软雅黑" panose="020B0503020204020204" pitchFamily="34" charset="-122"/>
                <a:sym typeface="+mn-ea"/>
              </a:rPr>
              <a:t>程序</a:t>
            </a:r>
            <a:r>
              <a:rPr lang="zh-CN" altLang="en-US" dirty="0">
                <a:solidFill>
                  <a:srgbClr val="595959"/>
                </a:solidFill>
                <a:latin typeface="微软雅黑" panose="020B0503020204020204" pitchFamily="34" charset="-122"/>
                <a:ea typeface="微软雅黑" panose="020B0503020204020204" pitchFamily="34" charset="-122"/>
              </a:rPr>
              <a:t>中使用</a:t>
            </a:r>
            <a:r>
              <a:rPr lang="en-US" altLang="zh-CN" dirty="0">
                <a:solidFill>
                  <a:srgbClr val="595959"/>
                </a:solidFill>
                <a:latin typeface="微软雅黑" panose="020B0503020204020204" pitchFamily="34" charset="-122"/>
                <a:ea typeface="微软雅黑" panose="020B0503020204020204" pitchFamily="34" charset="-122"/>
              </a:rPr>
              <a:t>JSON</a:t>
            </a:r>
            <a:r>
              <a:rPr lang="zh-CN" altLang="en-US" dirty="0">
                <a:solidFill>
                  <a:srgbClr val="595959"/>
                </a:solidFill>
                <a:latin typeface="微软雅黑" panose="020B0503020204020204" pitchFamily="34" charset="-122"/>
                <a:ea typeface="微软雅黑" panose="020B0503020204020204" pitchFamily="34" charset="-122"/>
              </a:rPr>
              <a:t>数据</a:t>
            </a:r>
            <a:r>
              <a:rPr lang="zh-CN" altLang="zh-CN" dirty="0">
                <a:solidFill>
                  <a:srgbClr val="595959"/>
                </a:solidFill>
                <a:latin typeface="微软雅黑" panose="020B0503020204020204" pitchFamily="34" charset="-122"/>
                <a:ea typeface="微软雅黑" panose="020B0503020204020204" pitchFamily="34" charset="-122"/>
              </a:rPr>
              <a:t>的回写</a:t>
            </a:r>
            <a:r>
              <a:rPr lang="zh-CN" altLang="en-US" dirty="0">
                <a:solidFill>
                  <a:srgbClr val="595959"/>
                </a:solidFill>
                <a:latin typeface="微软雅黑" panose="020B0503020204020204" pitchFamily="34" charset="-122"/>
                <a:ea typeface="微软雅黑" panose="020B0503020204020204" pitchFamily="34" charset="-122"/>
              </a:rPr>
              <a:t>完成集合数据的输出</a:t>
            </a:r>
            <a:endParaRPr lang="zh-CN" altLang="en-US" dirty="0">
              <a:solidFill>
                <a:srgbClr val="595959"/>
              </a:solidFill>
              <a:latin typeface="微软雅黑" panose="020B0503020204020204" pitchFamily="34" charset="-122"/>
              <a:ea typeface="微软雅黑" panose="020B0503020204020204" pitchFamily="34" charset="-122"/>
            </a:endParaRPr>
          </a:p>
        </p:txBody>
      </p:sp>
      <p:grpSp>
        <p:nvGrpSpPr>
          <p:cNvPr id="11" name="组合 10"/>
          <p:cNvGrpSpPr/>
          <p:nvPr/>
        </p:nvGrpSpPr>
        <p:grpSpPr>
          <a:xfrm>
            <a:off x="5380420" y="2819382"/>
            <a:ext cx="405183" cy="405036"/>
            <a:chOff x="8881" y="4685"/>
            <a:chExt cx="638" cy="638"/>
          </a:xfrm>
        </p:grpSpPr>
        <p:sp>
          <p:nvSpPr>
            <p:cNvPr id="12" name="椭圆 11"/>
            <p:cNvSpPr/>
            <p:nvPr/>
          </p:nvSpPr>
          <p:spPr>
            <a:xfrm>
              <a:off x="8881" y="4685"/>
              <a:ext cx="638" cy="638"/>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8946" y="4750"/>
              <a:ext cx="508" cy="508"/>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2211000"/>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2346708"/>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01</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916277" y="2007576"/>
            <a:ext cx="8485746" cy="1337945"/>
          </a:xfrm>
          <a:prstGeom prst="rect">
            <a:avLst/>
          </a:prstGeom>
          <a:noFill/>
          <a:ln>
            <a:noFill/>
          </a:ln>
        </p:spPr>
        <p:txBody>
          <a:bodyPr wrap="square" rtlCol="0">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修改文件</a:t>
            </a:r>
            <a:r>
              <a:rPr lang="en-US" altLang="zh-CN" dirty="0" err="1">
                <a:solidFill>
                  <a:srgbClr val="595959"/>
                </a:solidFill>
                <a:latin typeface="微软雅黑" panose="020B0503020204020204" pitchFamily="34" charset="-122"/>
                <a:ea typeface="微软雅黑" panose="020B0503020204020204" pitchFamily="34" charset="-122"/>
                <a:cs typeface="+mn-ea"/>
              </a:rPr>
              <a:t>DataController.java</a:t>
            </a:r>
            <a:r>
              <a:rPr lang="zh-CN" altLang="zh-CN" dirty="0">
                <a:solidFill>
                  <a:srgbClr val="595959"/>
                </a:solidFill>
                <a:latin typeface="微软雅黑" panose="020B0503020204020204" pitchFamily="34" charset="-122"/>
                <a:ea typeface="微软雅黑" panose="020B0503020204020204" pitchFamily="34" charset="-122"/>
                <a:cs typeface="+mn-ea"/>
              </a:rPr>
              <a:t>，在</a:t>
            </a:r>
            <a:r>
              <a:rPr lang="en-US" altLang="zh-CN" dirty="0" err="1">
                <a:solidFill>
                  <a:srgbClr val="595959"/>
                </a:solidFill>
                <a:latin typeface="微软雅黑" panose="020B0503020204020204" pitchFamily="34" charset="-122"/>
                <a:ea typeface="微软雅黑" panose="020B0503020204020204" pitchFamily="34" charset="-122"/>
                <a:cs typeface="+mn-ea"/>
              </a:rPr>
              <a:t>DataController</a:t>
            </a:r>
            <a:r>
              <a:rPr lang="zh-CN" altLang="zh-CN" dirty="0">
                <a:solidFill>
                  <a:srgbClr val="595959"/>
                </a:solidFill>
                <a:latin typeface="微软雅黑" panose="020B0503020204020204" pitchFamily="34" charset="-122"/>
                <a:ea typeface="微软雅黑" panose="020B0503020204020204" pitchFamily="34" charset="-122"/>
                <a:cs typeface="+mn-ea"/>
              </a:rPr>
              <a:t>类中新增</a:t>
            </a:r>
            <a:r>
              <a:rPr lang="en-US" altLang="zh-CN" dirty="0" err="1">
                <a:solidFill>
                  <a:srgbClr val="595959"/>
                </a:solidFill>
                <a:latin typeface="微软雅黑" panose="020B0503020204020204" pitchFamily="34" charset="-122"/>
                <a:ea typeface="微软雅黑" panose="020B0503020204020204" pitchFamily="34" charset="-122"/>
                <a:cs typeface="+mn-ea"/>
              </a:rPr>
              <a:t>getUser</a:t>
            </a:r>
            <a:r>
              <a:rPr lang="en-US" altLang="zh-CN"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方法，用于返回</a:t>
            </a:r>
            <a:r>
              <a:rPr lang="en-US" altLang="zh-CN" dirty="0">
                <a:solidFill>
                  <a:srgbClr val="595959"/>
                </a:solidFill>
                <a:latin typeface="微软雅黑" panose="020B0503020204020204" pitchFamily="34" charset="-122"/>
                <a:ea typeface="微软雅黑" panose="020B0503020204020204" pitchFamily="34" charset="-122"/>
                <a:cs typeface="+mn-ea"/>
              </a:rPr>
              <a:t>JSON</a:t>
            </a:r>
            <a:r>
              <a:rPr lang="zh-CN" altLang="zh-CN" dirty="0">
                <a:solidFill>
                  <a:srgbClr val="595959"/>
                </a:solidFill>
                <a:latin typeface="微软雅黑" panose="020B0503020204020204" pitchFamily="34" charset="-122"/>
                <a:ea typeface="微软雅黑" panose="020B0503020204020204" pitchFamily="34" charset="-122"/>
                <a:cs typeface="+mn-ea"/>
              </a:rPr>
              <a:t>类型的</a:t>
            </a:r>
            <a:r>
              <a:rPr lang="en-US" altLang="zh-CN" dirty="0">
                <a:solidFill>
                  <a:srgbClr val="595959"/>
                </a:solidFill>
                <a:latin typeface="微软雅黑" panose="020B0503020204020204" pitchFamily="34" charset="-122"/>
                <a:ea typeface="微软雅黑" panose="020B0503020204020204" pitchFamily="34" charset="-122"/>
                <a:cs typeface="+mn-ea"/>
              </a:rPr>
              <a:t>User</a:t>
            </a:r>
            <a:r>
              <a:rPr lang="zh-CN" altLang="zh-CN" dirty="0">
                <a:solidFill>
                  <a:srgbClr val="595959"/>
                </a:solidFill>
                <a:latin typeface="微软雅黑" panose="020B0503020204020204" pitchFamily="34" charset="-122"/>
                <a:ea typeface="微软雅黑" panose="020B0503020204020204" pitchFamily="34" charset="-122"/>
                <a:cs typeface="+mn-ea"/>
              </a:rPr>
              <a:t>信息；新增</a:t>
            </a:r>
            <a:r>
              <a:rPr lang="en-US" altLang="zh-CN" dirty="0" err="1">
                <a:solidFill>
                  <a:srgbClr val="595959"/>
                </a:solidFill>
                <a:latin typeface="微软雅黑" panose="020B0503020204020204" pitchFamily="34" charset="-122"/>
                <a:ea typeface="微软雅黑" panose="020B0503020204020204" pitchFamily="34" charset="-122"/>
                <a:cs typeface="+mn-ea"/>
              </a:rPr>
              <a:t>addProducts</a:t>
            </a:r>
            <a:r>
              <a:rPr lang="en-US" altLang="zh-CN"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方法用于返回</a:t>
            </a:r>
            <a:r>
              <a:rPr lang="en-US" altLang="zh-CN" dirty="0">
                <a:solidFill>
                  <a:srgbClr val="595959"/>
                </a:solidFill>
                <a:latin typeface="微软雅黑" panose="020B0503020204020204" pitchFamily="34" charset="-122"/>
                <a:ea typeface="微软雅黑" panose="020B0503020204020204" pitchFamily="34" charset="-122"/>
                <a:cs typeface="+mn-ea"/>
              </a:rPr>
              <a:t>JSON</a:t>
            </a:r>
            <a:r>
              <a:rPr lang="zh-CN" altLang="zh-CN" dirty="0">
                <a:solidFill>
                  <a:srgbClr val="595959"/>
                </a:solidFill>
                <a:latin typeface="微软雅黑" panose="020B0503020204020204" pitchFamily="34" charset="-122"/>
                <a:ea typeface="微软雅黑" panose="020B0503020204020204" pitchFamily="34" charset="-122"/>
                <a:cs typeface="+mn-ea"/>
              </a:rPr>
              <a:t>类型的</a:t>
            </a:r>
            <a:r>
              <a:rPr lang="en-US" altLang="zh-CN" dirty="0">
                <a:solidFill>
                  <a:srgbClr val="595959"/>
                </a:solidFill>
                <a:latin typeface="微软雅黑" panose="020B0503020204020204" pitchFamily="34" charset="-122"/>
                <a:ea typeface="微软雅黑" panose="020B0503020204020204" pitchFamily="34" charset="-122"/>
                <a:cs typeface="+mn-ea"/>
              </a:rPr>
              <a:t>Product</a:t>
            </a:r>
            <a:r>
              <a:rPr lang="zh-CN" altLang="zh-CN" dirty="0">
                <a:solidFill>
                  <a:srgbClr val="595959"/>
                </a:solidFill>
                <a:latin typeface="微软雅黑" panose="020B0503020204020204" pitchFamily="34" charset="-122"/>
                <a:ea typeface="微软雅黑" panose="020B0503020204020204" pitchFamily="34" charset="-122"/>
                <a:cs typeface="+mn-ea"/>
              </a:rPr>
              <a:t>列表</a:t>
            </a:r>
            <a:r>
              <a:rPr lang="zh-CN" altLang="en-US" dirty="0">
                <a:solidFill>
                  <a:srgbClr val="595959"/>
                </a:solidFill>
                <a:latin typeface="微软雅黑" panose="020B0503020204020204" pitchFamily="34" charset="-122"/>
                <a:ea typeface="微软雅黑" panose="020B0503020204020204" pitchFamily="34" charset="-122"/>
                <a:cs typeface="+mn-ea"/>
              </a:rPr>
              <a:t>信息。</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pic>
        <p:nvPicPr>
          <p:cNvPr id="12" name="图片 11"/>
          <p:cNvPicPr>
            <a:picLocks noChangeAspect="1"/>
          </p:cNvPicPr>
          <p:nvPr/>
        </p:nvPicPr>
        <p:blipFill>
          <a:blip r:embed="rId2"/>
          <a:stretch>
            <a:fillRect/>
          </a:stretch>
        </p:blipFill>
        <p:spPr>
          <a:xfrm>
            <a:off x="3364978" y="3528468"/>
            <a:ext cx="5529641" cy="2747871"/>
          </a:xfrm>
          <a:prstGeom prst="rect">
            <a:avLst/>
          </a:prstGeom>
        </p:spPr>
      </p:pic>
      <p:sp>
        <p:nvSpPr>
          <p:cNvPr id="4" name="矩形 3"/>
          <p:cNvSpPr/>
          <p:nvPr/>
        </p:nvSpPr>
        <p:spPr>
          <a:xfrm>
            <a:off x="4101307" y="3551522"/>
            <a:ext cx="5280200" cy="2634119"/>
          </a:xfrm>
          <a:prstGeom prst="rect">
            <a:avLst/>
          </a:prstGeom>
        </p:spPr>
        <p:txBody>
          <a:bodyPr wrap="square">
            <a:spAutoFit/>
          </a:bodyPr>
          <a:lstStyle/>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en-US" sz="1600" dirty="0">
                <a:solidFill>
                  <a:srgbClr val="595959"/>
                </a:solidFill>
                <a:latin typeface="微软雅黑" panose="020B0503020204020204" pitchFamily="34" charset="-122"/>
                <a:ea typeface="微软雅黑" panose="020B0503020204020204" pitchFamily="34" charset="-122"/>
                <a:cs typeface="+mn-ea"/>
              </a:rPr>
              <a:t> 只展示</a:t>
            </a:r>
            <a:r>
              <a:rPr lang="en-US" altLang="zh-CN" sz="1600" dirty="0" err="1">
                <a:solidFill>
                  <a:srgbClr val="595959"/>
                </a:solidFill>
                <a:latin typeface="微软雅黑" panose="020B0503020204020204" pitchFamily="34" charset="-122"/>
                <a:ea typeface="微软雅黑" panose="020B0503020204020204" pitchFamily="34" charset="-122"/>
                <a:cs typeface="+mn-ea"/>
              </a:rPr>
              <a:t>getUser</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en-US" sz="1600" dirty="0">
                <a:solidFill>
                  <a:srgbClr val="595959"/>
                </a:solidFill>
                <a:latin typeface="微软雅黑" panose="020B0503020204020204" pitchFamily="34" charset="-122"/>
                <a:ea typeface="微软雅黑" panose="020B0503020204020204" pitchFamily="34" charset="-122"/>
                <a:cs typeface="+mn-ea"/>
              </a:rPr>
              <a:t>方法</a:t>
            </a:r>
            <a:r>
              <a:rPr lang="en-US" altLang="zh-CN" sz="1600" dirty="0">
                <a:solidFill>
                  <a:srgbClr val="595959"/>
                </a:solidFill>
                <a:latin typeface="微软雅黑" panose="020B0503020204020204" pitchFamily="34" charset="-122"/>
                <a:ea typeface="微软雅黑" panose="020B0503020204020204" pitchFamily="34" charset="-122"/>
                <a:cs typeface="+mn-ea"/>
              </a:rPr>
              <a:t> </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RequestMapping</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getUser</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1369B2"/>
                </a:solidFill>
                <a:latin typeface="微软雅黑" panose="020B0503020204020204" pitchFamily="34" charset="-122"/>
                <a:ea typeface="微软雅黑" panose="020B0503020204020204" pitchFamily="34" charset="-122"/>
                <a:cs typeface="+mn-ea"/>
              </a:rPr>
              <a:t>@</a:t>
            </a:r>
            <a:r>
              <a:rPr lang="en-US" altLang="zh-CN" sz="1600" dirty="0" err="1">
                <a:solidFill>
                  <a:srgbClr val="1369B2"/>
                </a:solidFill>
                <a:latin typeface="微软雅黑" panose="020B0503020204020204" pitchFamily="34" charset="-122"/>
                <a:ea typeface="微软雅黑" panose="020B0503020204020204" pitchFamily="34" charset="-122"/>
                <a:cs typeface="+mn-ea"/>
              </a:rPr>
              <a:t>ResponseBody</a:t>
            </a:r>
            <a:endParaRPr lang="zh-CN" altLang="zh-CN" sz="1600" dirty="0">
              <a:solidFill>
                <a:srgbClr val="1369B2"/>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public User </a:t>
            </a:r>
            <a:r>
              <a:rPr lang="en-US" altLang="zh-CN" sz="1600" dirty="0" err="1">
                <a:solidFill>
                  <a:srgbClr val="595959"/>
                </a:solidFill>
                <a:latin typeface="微软雅黑" panose="020B0503020204020204" pitchFamily="34" charset="-122"/>
                <a:ea typeface="微软雅黑" panose="020B0503020204020204" pitchFamily="34" charset="-122"/>
                <a:cs typeface="+mn-ea"/>
              </a:rPr>
              <a:t>getUser</a:t>
            </a:r>
            <a:r>
              <a:rPr lang="en-US"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User user = new User();</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user.setUsername</a:t>
            </a:r>
            <a:r>
              <a:rPr lang="en-US" altLang="zh-CN" sz="1600" dirty="0">
                <a:solidFill>
                  <a:srgbClr val="595959"/>
                </a:solidFill>
                <a:latin typeface="微软雅黑" panose="020B0503020204020204" pitchFamily="34" charset="-122"/>
                <a:ea typeface="微软雅黑" panose="020B0503020204020204" pitchFamily="34" charset="-122"/>
                <a:cs typeface="+mn-ea"/>
              </a:rPr>
              <a:t>("heima2");</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return user;	}</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9" y="266933"/>
            <a:ext cx="3879423"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12.5.2  JSON</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数据的回写</a:t>
            </a:r>
            <a:r>
              <a:rPr lang="zh-CN" altLang="zh-CN" sz="2400" b="1" dirty="0">
                <a:solidFill>
                  <a:srgbClr val="595959"/>
                </a:solidFill>
                <a:latin typeface="微软雅黑" panose="020B0503020204020204" pitchFamily="34" charset="-122"/>
                <a:ea typeface="微软雅黑" panose="020B0503020204020204" pitchFamily="34" charset="-122"/>
                <a:cs typeface="+mn-ea"/>
              </a:rPr>
              <a:t> </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2" name="1"/>
          <p:cNvSpPr txBox="1"/>
          <p:nvPr>
            <p:custDataLst>
              <p:tags r:id="rId3"/>
            </p:custDataLst>
          </p:nvPr>
        </p:nvSpPr>
        <p:spPr>
          <a:xfrm>
            <a:off x="962025" y="913765"/>
            <a:ext cx="10439400" cy="922020"/>
          </a:xfrm>
          <a:prstGeom prst="rect">
            <a:avLst/>
          </a:prstGeom>
          <a:noFill/>
          <a:ln>
            <a:noFill/>
          </a:ln>
        </p:spPr>
        <p:txBody>
          <a:bodyPr wrap="square" rtlCol="0">
            <a:spAutoFit/>
          </a:bodyPr>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接下来通过一个案例演示使用</a:t>
            </a:r>
            <a:r>
              <a:rPr lang="en-US" altLang="zh-CN" dirty="0">
                <a:solidFill>
                  <a:srgbClr val="595959"/>
                </a:solidFill>
                <a:latin typeface="微软雅黑" panose="020B0503020204020204" pitchFamily="34" charset="-122"/>
                <a:ea typeface="微软雅黑" panose="020B0503020204020204" pitchFamily="34" charset="-122"/>
                <a:cs typeface="+mn-ea"/>
              </a:rPr>
              <a:t>@</a:t>
            </a:r>
            <a:r>
              <a:rPr lang="en-US" altLang="zh-CN" dirty="0" err="1">
                <a:solidFill>
                  <a:srgbClr val="595959"/>
                </a:solidFill>
                <a:latin typeface="微软雅黑" panose="020B0503020204020204" pitchFamily="34" charset="-122"/>
                <a:ea typeface="微软雅黑" panose="020B0503020204020204" pitchFamily="34" charset="-122"/>
                <a:cs typeface="+mn-ea"/>
              </a:rPr>
              <a:t>ResponseBody</a:t>
            </a:r>
            <a:r>
              <a:rPr lang="zh-CN" altLang="zh-CN" dirty="0">
                <a:solidFill>
                  <a:srgbClr val="595959"/>
                </a:solidFill>
                <a:latin typeface="微软雅黑" panose="020B0503020204020204" pitchFamily="34" charset="-122"/>
                <a:ea typeface="微软雅黑" panose="020B0503020204020204" pitchFamily="34" charset="-122"/>
                <a:cs typeface="+mn-ea"/>
              </a:rPr>
              <a:t>注解回写</a:t>
            </a:r>
            <a:r>
              <a:rPr lang="en-US" altLang="zh-CN" dirty="0">
                <a:solidFill>
                  <a:srgbClr val="595959"/>
                </a:solidFill>
                <a:latin typeface="微软雅黑" panose="020B0503020204020204" pitchFamily="34" charset="-122"/>
                <a:ea typeface="微软雅黑" panose="020B0503020204020204" pitchFamily="34" charset="-122"/>
                <a:cs typeface="+mn-ea"/>
              </a:rPr>
              <a:t>JSON</a:t>
            </a:r>
            <a:r>
              <a:rPr lang="zh-CN" altLang="zh-CN" dirty="0">
                <a:solidFill>
                  <a:srgbClr val="595959"/>
                </a:solidFill>
                <a:latin typeface="微软雅黑" panose="020B0503020204020204" pitchFamily="34" charset="-122"/>
                <a:ea typeface="微软雅黑" panose="020B0503020204020204" pitchFamily="34" charset="-122"/>
                <a:cs typeface="+mn-ea"/>
              </a:rPr>
              <a:t>格式的对象数据和集合数据，案例具体实现步骤如下。</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02</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832127"/>
            <a:ext cx="8485746" cy="922020"/>
          </a:xfrm>
          <a:prstGeom prst="rect">
            <a:avLst/>
          </a:prstGeom>
          <a:noFill/>
          <a:ln>
            <a:noFill/>
          </a:ln>
        </p:spPr>
        <p:txBody>
          <a:bodyPr wrap="square" rtlCol="0">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创建一个商品添加页面</a:t>
            </a:r>
            <a:r>
              <a:rPr lang="en-US" altLang="zh-CN" dirty="0" err="1">
                <a:solidFill>
                  <a:srgbClr val="595959"/>
                </a:solidFill>
                <a:latin typeface="微软雅黑" panose="020B0503020204020204" pitchFamily="34" charset="-122"/>
                <a:ea typeface="微软雅黑" panose="020B0503020204020204" pitchFamily="34" charset="-122"/>
                <a:cs typeface="+mn-ea"/>
              </a:rPr>
              <a:t>product_add.jsp</a:t>
            </a:r>
            <a:r>
              <a:rPr lang="zh-CN" altLang="zh-CN" dirty="0">
                <a:solidFill>
                  <a:srgbClr val="595959"/>
                </a:solidFill>
                <a:latin typeface="微软雅黑" panose="020B0503020204020204" pitchFamily="34" charset="-122"/>
                <a:ea typeface="微软雅黑" panose="020B0503020204020204" pitchFamily="34" charset="-122"/>
                <a:cs typeface="+mn-ea"/>
              </a:rPr>
              <a:t>，在</a:t>
            </a:r>
            <a:r>
              <a:rPr lang="en-US" altLang="zh-CN" dirty="0" err="1">
                <a:solidFill>
                  <a:srgbClr val="595959"/>
                </a:solidFill>
                <a:latin typeface="微软雅黑" panose="020B0503020204020204" pitchFamily="34" charset="-122"/>
                <a:ea typeface="微软雅黑" panose="020B0503020204020204" pitchFamily="34" charset="-122"/>
                <a:cs typeface="+mn-ea"/>
              </a:rPr>
              <a:t>product_add.jsp</a:t>
            </a:r>
            <a:r>
              <a:rPr lang="zh-CN" altLang="zh-CN" dirty="0">
                <a:solidFill>
                  <a:srgbClr val="595959"/>
                </a:solidFill>
                <a:latin typeface="微软雅黑" panose="020B0503020204020204" pitchFamily="34" charset="-122"/>
                <a:ea typeface="微软雅黑" panose="020B0503020204020204" pitchFamily="34" charset="-122"/>
                <a:cs typeface="+mn-ea"/>
              </a:rPr>
              <a:t>中创建一个表格，用于显示用户信息和添加商品信息</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en-US" altLang="zh-CN" dirty="0" err="1">
                <a:solidFill>
                  <a:srgbClr val="595959"/>
                </a:solidFill>
                <a:latin typeface="微软雅黑" panose="020B0503020204020204" pitchFamily="34" charset="-122"/>
                <a:ea typeface="微软雅黑" panose="020B0503020204020204" pitchFamily="34" charset="-122"/>
                <a:cs typeface="+mn-ea"/>
              </a:rPr>
              <a:t>product_add.jsp</a:t>
            </a:r>
            <a:r>
              <a:rPr lang="zh-CN" altLang="zh-CN" dirty="0">
                <a:solidFill>
                  <a:srgbClr val="595959"/>
                </a:solidFill>
                <a:latin typeface="微软雅黑" panose="020B0503020204020204" pitchFamily="34" charset="-122"/>
                <a:ea typeface="微软雅黑" panose="020B0503020204020204" pitchFamily="34" charset="-122"/>
                <a:cs typeface="+mn-ea"/>
              </a:rPr>
              <a:t>的</a:t>
            </a:r>
            <a:r>
              <a:rPr lang="zh-CN" altLang="en-US" dirty="0">
                <a:solidFill>
                  <a:srgbClr val="595959"/>
                </a:solidFill>
                <a:latin typeface="微软雅黑" panose="020B0503020204020204" pitchFamily="34" charset="-122"/>
                <a:ea typeface="微软雅黑" panose="020B0503020204020204" pitchFamily="34" charset="-122"/>
                <a:cs typeface="+mn-ea"/>
              </a:rPr>
              <a:t>部分</a:t>
            </a:r>
            <a:r>
              <a:rPr lang="zh-CN" altLang="zh-CN" dirty="0">
                <a:solidFill>
                  <a:srgbClr val="595959"/>
                </a:solidFill>
                <a:latin typeface="微软雅黑" panose="020B0503020204020204" pitchFamily="34" charset="-122"/>
                <a:ea typeface="微软雅黑" panose="020B0503020204020204" pitchFamily="34" charset="-122"/>
                <a:cs typeface="+mn-ea"/>
              </a:rPr>
              <a:t>代码如</a:t>
            </a:r>
            <a:r>
              <a:rPr lang="zh-CN" altLang="en-US" dirty="0">
                <a:solidFill>
                  <a:srgbClr val="595959"/>
                </a:solidFill>
                <a:latin typeface="微软雅黑" panose="020B0503020204020204" pitchFamily="34" charset="-122"/>
                <a:ea typeface="微软雅黑" panose="020B0503020204020204" pitchFamily="34" charset="-122"/>
                <a:cs typeface="+mn-ea"/>
              </a:rPr>
              <a:t>下</a:t>
            </a:r>
            <a:r>
              <a:rPr lang="zh-CN" altLang="zh-CN" dirty="0">
                <a:solidFill>
                  <a:srgbClr val="595959"/>
                </a:solidFill>
                <a:latin typeface="微软雅黑" panose="020B0503020204020204" pitchFamily="34" charset="-122"/>
                <a:ea typeface="微软雅黑" panose="020B0503020204020204" pitchFamily="34" charset="-122"/>
                <a:cs typeface="+mn-ea"/>
              </a:rPr>
              <a:t>所示</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 </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pic>
        <p:nvPicPr>
          <p:cNvPr id="12" name="图片 11"/>
          <p:cNvPicPr>
            <a:picLocks noChangeAspect="1"/>
          </p:cNvPicPr>
          <p:nvPr/>
        </p:nvPicPr>
        <p:blipFill>
          <a:blip r:embed="rId2"/>
          <a:stretch>
            <a:fillRect/>
          </a:stretch>
        </p:blipFill>
        <p:spPr>
          <a:xfrm>
            <a:off x="2486203" y="2676060"/>
            <a:ext cx="7332167" cy="3654873"/>
          </a:xfrm>
          <a:prstGeom prst="rect">
            <a:avLst/>
          </a:prstGeom>
        </p:spPr>
      </p:pic>
      <p:sp>
        <p:nvSpPr>
          <p:cNvPr id="4" name="矩形 3"/>
          <p:cNvSpPr/>
          <p:nvPr/>
        </p:nvSpPr>
        <p:spPr>
          <a:xfrm>
            <a:off x="2747518" y="2607200"/>
            <a:ext cx="7690893" cy="3742115"/>
          </a:xfrm>
          <a:prstGeom prst="rect">
            <a:avLst/>
          </a:prstGeom>
        </p:spPr>
        <p:txBody>
          <a:bodyPr wrap="square">
            <a:spAutoFit/>
          </a:bodyPr>
          <a:lstStyle/>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&lt;script type="text/</a:t>
            </a:r>
            <a:r>
              <a:rPr lang="en-US" altLang="zh-CN" sz="1600" dirty="0" err="1">
                <a:solidFill>
                  <a:srgbClr val="595959"/>
                </a:solidFill>
                <a:latin typeface="微软雅黑" panose="020B0503020204020204" pitchFamily="34" charset="-122"/>
                <a:ea typeface="微软雅黑" panose="020B0503020204020204" pitchFamily="34" charset="-122"/>
                <a:cs typeface="+mn-ea"/>
              </a:rPr>
              <a:t>javascript</a:t>
            </a:r>
            <a:r>
              <a:rPr lang="en-US" altLang="zh-CN" sz="1600" dirty="0">
                <a:solidFill>
                  <a:srgbClr val="595959"/>
                </a:solidFill>
                <a:latin typeface="微软雅黑" panose="020B0503020204020204" pitchFamily="34" charset="-122"/>
                <a:ea typeface="微软雅黑" panose="020B0503020204020204" pitchFamily="34" charset="-122"/>
                <a:cs typeface="+mn-ea"/>
              </a:rPr>
              <a:t>"&gt;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zh-CN" altLang="zh-CN" sz="1600" dirty="0">
                <a:solidFill>
                  <a:srgbClr val="595959"/>
                </a:solidFill>
                <a:latin typeface="微软雅黑" panose="020B0503020204020204" pitchFamily="34" charset="-122"/>
                <a:ea typeface="微软雅黑" panose="020B0503020204020204" pitchFamily="34" charset="-122"/>
                <a:cs typeface="+mn-ea"/>
              </a:rPr>
              <a:t>添加商品</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function </a:t>
            </a:r>
            <a:r>
              <a:rPr lang="en-US" altLang="zh-CN" sz="1600" dirty="0" err="1">
                <a:solidFill>
                  <a:srgbClr val="595959"/>
                </a:solidFill>
                <a:latin typeface="微软雅黑" panose="020B0503020204020204" pitchFamily="34" charset="-122"/>
                <a:ea typeface="微软雅黑" panose="020B0503020204020204" pitchFamily="34" charset="-122"/>
                <a:cs typeface="+mn-ea"/>
              </a:rPr>
              <a:t>addProducts</a:t>
            </a:r>
            <a:r>
              <a:rPr lang="en-US"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var </a:t>
            </a:r>
            <a:r>
              <a:rPr lang="en-US" altLang="zh-CN" sz="1600" dirty="0" err="1">
                <a:solidFill>
                  <a:srgbClr val="595959"/>
                </a:solidFill>
                <a:latin typeface="微软雅黑" panose="020B0503020204020204" pitchFamily="34" charset="-122"/>
                <a:ea typeface="微软雅黑" panose="020B0503020204020204" pitchFamily="34" charset="-122"/>
                <a:cs typeface="+mn-ea"/>
              </a:rPr>
              <a:t>url</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pageContext.request.contextPath</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addProducts</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$.get(</a:t>
            </a:r>
            <a:r>
              <a:rPr lang="en-US" altLang="zh-CN" sz="1600" dirty="0" err="1">
                <a:solidFill>
                  <a:srgbClr val="595959"/>
                </a:solidFill>
                <a:latin typeface="微软雅黑" panose="020B0503020204020204" pitchFamily="34" charset="-122"/>
                <a:ea typeface="微软雅黑" panose="020B0503020204020204" pitchFamily="34" charset="-122"/>
                <a:cs typeface="+mn-ea"/>
              </a:rPr>
              <a:t>url,function</a:t>
            </a:r>
            <a:r>
              <a:rPr lang="en-US" altLang="zh-CN" sz="1600" dirty="0">
                <a:solidFill>
                  <a:srgbClr val="595959"/>
                </a:solidFill>
                <a:latin typeface="微软雅黑" panose="020B0503020204020204" pitchFamily="34" charset="-122"/>
                <a:ea typeface="微软雅黑" panose="020B0503020204020204" pitchFamily="34" charset="-122"/>
                <a:cs typeface="+mn-ea"/>
              </a:rPr>
              <a:t> (products)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zh-CN" altLang="zh-CN" sz="1600" dirty="0">
                <a:solidFill>
                  <a:srgbClr val="595959"/>
                </a:solidFill>
                <a:latin typeface="微软雅黑" panose="020B0503020204020204" pitchFamily="34" charset="-122"/>
                <a:ea typeface="微软雅黑" panose="020B0503020204020204" pitchFamily="34" charset="-122"/>
                <a:cs typeface="+mn-ea"/>
              </a:rPr>
              <a:t>将处理器返回的商品列表信息添加到表格中</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for (var </a:t>
            </a:r>
            <a:r>
              <a:rPr lang="en-US" altLang="zh-CN" sz="1600" dirty="0" err="1">
                <a:solidFill>
                  <a:srgbClr val="595959"/>
                </a:solidFill>
                <a:latin typeface="微软雅黑" panose="020B0503020204020204" pitchFamily="34" charset="-122"/>
                <a:ea typeface="微软雅黑" panose="020B0503020204020204" pitchFamily="34" charset="-122"/>
                <a:cs typeface="+mn-ea"/>
              </a:rPr>
              <a:t>i</a:t>
            </a:r>
            <a:r>
              <a:rPr lang="en-US" altLang="zh-CN" sz="1600" dirty="0">
                <a:solidFill>
                  <a:srgbClr val="595959"/>
                </a:solidFill>
                <a:latin typeface="微软雅黑" panose="020B0503020204020204" pitchFamily="34" charset="-122"/>
                <a:ea typeface="微软雅黑" panose="020B0503020204020204" pitchFamily="34" charset="-122"/>
                <a:cs typeface="+mn-ea"/>
              </a:rPr>
              <a:t>=0;i&lt;</a:t>
            </a:r>
            <a:r>
              <a:rPr lang="en-US" altLang="zh-CN" sz="1600" dirty="0" err="1">
                <a:solidFill>
                  <a:srgbClr val="595959"/>
                </a:solidFill>
                <a:latin typeface="微软雅黑" panose="020B0503020204020204" pitchFamily="34" charset="-122"/>
                <a:ea typeface="微软雅黑" panose="020B0503020204020204" pitchFamily="34" charset="-122"/>
                <a:cs typeface="+mn-ea"/>
              </a:rPr>
              <a:t>products.length;i</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$("#products").append("&lt;tr&gt;&lt;td&gt;"+products[</a:t>
            </a:r>
            <a:r>
              <a:rPr lang="en-US" altLang="zh-CN" sz="1600" dirty="0" err="1">
                <a:solidFill>
                  <a:srgbClr val="595959"/>
                </a:solidFill>
                <a:latin typeface="微软雅黑" panose="020B0503020204020204" pitchFamily="34" charset="-122"/>
                <a:ea typeface="微软雅黑" panose="020B0503020204020204" pitchFamily="34" charset="-122"/>
                <a:cs typeface="+mn-ea"/>
              </a:rPr>
              <a:t>i</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proId</a:t>
            </a:r>
            <a:r>
              <a:rPr lang="en-US" altLang="zh-CN" sz="1600" dirty="0">
                <a:solidFill>
                  <a:srgbClr val="595959"/>
                </a:solidFill>
                <a:latin typeface="微软雅黑" panose="020B0503020204020204" pitchFamily="34" charset="-122"/>
                <a:ea typeface="微软雅黑" panose="020B0503020204020204" pitchFamily="34" charset="-122"/>
                <a:cs typeface="+mn-ea"/>
              </a:rPr>
              <a:t>+"&lt;/td&gt;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&lt;td&gt;“+products[</a:t>
            </a:r>
            <a:r>
              <a:rPr lang="en-US" altLang="zh-CN" sz="1600" dirty="0" err="1">
                <a:solidFill>
                  <a:srgbClr val="595959"/>
                </a:solidFill>
                <a:latin typeface="微软雅黑" panose="020B0503020204020204" pitchFamily="34" charset="-122"/>
                <a:ea typeface="微软雅黑" panose="020B0503020204020204" pitchFamily="34" charset="-122"/>
                <a:cs typeface="+mn-ea"/>
              </a:rPr>
              <a:t>i</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proName</a:t>
            </a:r>
            <a:r>
              <a:rPr lang="en-US" altLang="zh-CN" sz="1600" dirty="0">
                <a:solidFill>
                  <a:srgbClr val="595959"/>
                </a:solidFill>
                <a:latin typeface="微软雅黑" panose="020B0503020204020204" pitchFamily="34" charset="-122"/>
                <a:ea typeface="微软雅黑" panose="020B0503020204020204" pitchFamily="34" charset="-122"/>
                <a:cs typeface="+mn-ea"/>
              </a:rPr>
              <a:t>+”&lt;/td&gt;&lt;/tr&gt;");	}</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&lt;/script&gt;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3867549"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12.5.2  JSON</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数据的回写</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03</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1098827"/>
            <a:ext cx="8485746" cy="1337945"/>
          </a:xfrm>
          <a:prstGeom prst="rect">
            <a:avLst/>
          </a:prstGeom>
          <a:noFill/>
          <a:ln>
            <a:noFill/>
          </a:ln>
        </p:spPr>
        <p:txBody>
          <a:bodyPr wrap="square" rtlCol="0">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启动</a:t>
            </a:r>
            <a:r>
              <a:rPr lang="en-US" altLang="zh-CN" dirty="0">
                <a:solidFill>
                  <a:srgbClr val="595959"/>
                </a:solidFill>
                <a:latin typeface="微软雅黑" panose="020B0503020204020204" pitchFamily="34" charset="-122"/>
                <a:ea typeface="微软雅黑" panose="020B0503020204020204" pitchFamily="34" charset="-122"/>
                <a:cs typeface="+mn-ea"/>
              </a:rPr>
              <a:t>chapter12</a:t>
            </a:r>
            <a:r>
              <a:rPr lang="zh-CN" altLang="zh-CN" dirty="0">
                <a:solidFill>
                  <a:srgbClr val="595959"/>
                </a:solidFill>
                <a:latin typeface="微软雅黑" panose="020B0503020204020204" pitchFamily="34" charset="-122"/>
                <a:ea typeface="微软雅黑" panose="020B0503020204020204" pitchFamily="34" charset="-122"/>
                <a:cs typeface="+mn-ea"/>
              </a:rPr>
              <a:t>项目，在浏览器中访问商品添加页面</a:t>
            </a:r>
            <a:r>
              <a:rPr lang="en-US" altLang="zh-CN" dirty="0" err="1">
                <a:solidFill>
                  <a:srgbClr val="595959"/>
                </a:solidFill>
                <a:latin typeface="微软雅黑" panose="020B0503020204020204" pitchFamily="34" charset="-122"/>
                <a:ea typeface="微软雅黑" panose="020B0503020204020204" pitchFamily="34" charset="-122"/>
                <a:cs typeface="+mn-ea"/>
              </a:rPr>
              <a:t>product_add.jsp</a:t>
            </a:r>
            <a:r>
              <a:rPr lang="zh-CN" altLang="zh-CN" dirty="0">
                <a:solidFill>
                  <a:srgbClr val="595959"/>
                </a:solidFill>
                <a:latin typeface="微软雅黑" panose="020B0503020204020204" pitchFamily="34" charset="-122"/>
                <a:ea typeface="微软雅黑" panose="020B0503020204020204" pitchFamily="34" charset="-122"/>
                <a:cs typeface="+mn-ea"/>
              </a:rPr>
              <a:t>，访问地址为</a:t>
            </a:r>
            <a:r>
              <a:rPr lang="en-US" altLang="zh-CN" dirty="0">
                <a:solidFill>
                  <a:srgbClr val="595959"/>
                </a:solidFill>
                <a:latin typeface="微软雅黑" panose="020B0503020204020204" pitchFamily="34" charset="-122"/>
                <a:ea typeface="微软雅黑" panose="020B0503020204020204" pitchFamily="34" charset="-122"/>
                <a:cs typeface="+mn-ea"/>
              </a:rPr>
              <a:t>http://localhost:8080/chapter12/</a:t>
            </a:r>
            <a:r>
              <a:rPr lang="en-US" altLang="zh-CN" dirty="0" err="1">
                <a:solidFill>
                  <a:srgbClr val="595959"/>
                </a:solidFill>
                <a:latin typeface="微软雅黑" panose="020B0503020204020204" pitchFamily="34" charset="-122"/>
                <a:ea typeface="微软雅黑" panose="020B0503020204020204" pitchFamily="34" charset="-122"/>
                <a:cs typeface="+mn-ea"/>
              </a:rPr>
              <a:t>product_add.jsp</a:t>
            </a:r>
            <a:r>
              <a:rPr lang="zh-CN" altLang="zh-CN" dirty="0">
                <a:solidFill>
                  <a:srgbClr val="595959"/>
                </a:solidFill>
                <a:latin typeface="微软雅黑" panose="020B0503020204020204" pitchFamily="34" charset="-122"/>
                <a:ea typeface="微软雅黑" panose="020B0503020204020204" pitchFamily="34" charset="-122"/>
                <a:cs typeface="+mn-ea"/>
              </a:rPr>
              <a:t>，</a:t>
            </a:r>
            <a:r>
              <a:rPr lang="en-US" altLang="zh-CN" dirty="0" err="1">
                <a:solidFill>
                  <a:srgbClr val="595959"/>
                </a:solidFill>
                <a:latin typeface="微软雅黑" panose="020B0503020204020204" pitchFamily="34" charset="-122"/>
                <a:ea typeface="微软雅黑" panose="020B0503020204020204" pitchFamily="34" charset="-122"/>
                <a:cs typeface="+mn-ea"/>
              </a:rPr>
              <a:t>product_add.jsp</a:t>
            </a:r>
            <a:r>
              <a:rPr lang="zh-CN" altLang="zh-CN" dirty="0">
                <a:solidFill>
                  <a:srgbClr val="595959"/>
                </a:solidFill>
                <a:latin typeface="微软雅黑" panose="020B0503020204020204" pitchFamily="34" charset="-122"/>
                <a:ea typeface="微软雅黑" panose="020B0503020204020204" pitchFamily="34" charset="-122"/>
                <a:cs typeface="+mn-ea"/>
              </a:rPr>
              <a:t>页面显示效果如图所示</a:t>
            </a:r>
            <a:r>
              <a:rPr lang="zh-CN" altLang="en-US" dirty="0">
                <a:solidFill>
                  <a:srgbClr val="595959"/>
                </a:solidFill>
                <a:latin typeface="微软雅黑" panose="020B0503020204020204" pitchFamily="34" charset="-122"/>
                <a:ea typeface="微软雅黑" panose="020B0503020204020204" pitchFamily="34" charset="-122"/>
                <a:cs typeface="+mn-ea"/>
              </a:rPr>
              <a:t>。</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3867549"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12.5.2  JSON</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数据的回写</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2" name="文本框 1"/>
          <p:cNvSpPr txBox="1"/>
          <p:nvPr/>
        </p:nvSpPr>
        <p:spPr>
          <a:xfrm>
            <a:off x="1143635" y="4815840"/>
            <a:ext cx="10205720" cy="922020"/>
          </a:xfrm>
          <a:prstGeom prst="rect">
            <a:avLst/>
          </a:prstGeom>
          <a:noFill/>
        </p:spPr>
        <p:txBody>
          <a:bodyPr wrap="square" rtlCol="0" anchor="t">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sym typeface="+mn-ea"/>
              </a:rPr>
              <a:t>由图</a:t>
            </a:r>
            <a:r>
              <a:rPr lang="zh-CN" altLang="en-US" dirty="0">
                <a:solidFill>
                  <a:srgbClr val="595959"/>
                </a:solidFill>
                <a:latin typeface="微软雅黑" panose="020B0503020204020204" pitchFamily="34" charset="-122"/>
                <a:ea typeface="微软雅黑" panose="020B0503020204020204" pitchFamily="34" charset="-122"/>
                <a:cs typeface="+mn-ea"/>
                <a:sym typeface="+mn-ea"/>
              </a:rPr>
              <a:t>中</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所示的内容可以得出，页面加载完，页面异步将用户的信息显示在单元格中，成功回写了</a:t>
            </a:r>
            <a:r>
              <a:rPr lang="en-US" altLang="zh-CN" dirty="0">
                <a:solidFill>
                  <a:srgbClr val="595959"/>
                </a:solidFill>
                <a:latin typeface="微软雅黑" panose="020B0503020204020204" pitchFamily="34" charset="-122"/>
                <a:ea typeface="微软雅黑" panose="020B0503020204020204" pitchFamily="34" charset="-122"/>
                <a:cs typeface="+mn-ea"/>
                <a:sym typeface="+mn-ea"/>
              </a:rPr>
              <a:t>User</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对象信息对应的</a:t>
            </a:r>
            <a:r>
              <a:rPr lang="en-US" altLang="zh-CN" dirty="0">
                <a:solidFill>
                  <a:srgbClr val="595959"/>
                </a:solidFill>
                <a:latin typeface="微软雅黑" panose="020B0503020204020204" pitchFamily="34" charset="-122"/>
                <a:ea typeface="微软雅黑" panose="020B0503020204020204" pitchFamily="34" charset="-122"/>
                <a:cs typeface="+mn-ea"/>
                <a:sym typeface="+mn-ea"/>
              </a:rPr>
              <a:t>JSON</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数据</a:t>
            </a:r>
            <a:r>
              <a:rPr lang="zh-CN" altLang="en-US" dirty="0">
                <a:solidFill>
                  <a:srgbClr val="595959"/>
                </a:solidFill>
                <a:latin typeface="微软雅黑" panose="020B0503020204020204" pitchFamily="34" charset="-122"/>
                <a:ea typeface="微软雅黑" panose="020B0503020204020204" pitchFamily="34" charset="-122"/>
                <a:cs typeface="+mn-ea"/>
                <a:sym typeface="+mn-ea"/>
              </a:rPr>
              <a:t>。</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 </a:t>
            </a:r>
            <a:endParaRPr lang="zh-CN" altLang="en-US"/>
          </a:p>
        </p:txBody>
      </p:sp>
      <p:pic>
        <p:nvPicPr>
          <p:cNvPr id="3" name="图片 2"/>
          <p:cNvPicPr>
            <a:picLocks noChangeAspect="1"/>
          </p:cNvPicPr>
          <p:nvPr/>
        </p:nvPicPr>
        <p:blipFill>
          <a:blip r:embed="rId2"/>
          <a:stretch>
            <a:fillRect/>
          </a:stretch>
        </p:blipFill>
        <p:spPr>
          <a:xfrm>
            <a:off x="2851150" y="2808605"/>
            <a:ext cx="6490000" cy="1800000"/>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04</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1081047"/>
            <a:ext cx="8485746" cy="922020"/>
          </a:xfrm>
          <a:prstGeom prst="rect">
            <a:avLst/>
          </a:prstGeom>
          <a:noFill/>
          <a:ln>
            <a:noFill/>
          </a:ln>
        </p:spPr>
        <p:txBody>
          <a:bodyPr wrap="square" rtlCol="0">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单击</a:t>
            </a:r>
            <a:r>
              <a:rPr lang="en-US" altLang="zh-CN" dirty="0" err="1">
                <a:solidFill>
                  <a:srgbClr val="595959"/>
                </a:solidFill>
                <a:latin typeface="微软雅黑" panose="020B0503020204020204" pitchFamily="34" charset="-122"/>
                <a:ea typeface="微软雅黑" panose="020B0503020204020204" pitchFamily="34" charset="-122"/>
                <a:cs typeface="+mn-ea"/>
              </a:rPr>
              <a:t>product_add.jsp</a:t>
            </a:r>
            <a:r>
              <a:rPr lang="zh-CN" altLang="zh-CN" dirty="0">
                <a:solidFill>
                  <a:srgbClr val="595959"/>
                </a:solidFill>
                <a:latin typeface="微软雅黑" panose="020B0503020204020204" pitchFamily="34" charset="-122"/>
                <a:ea typeface="微软雅黑" panose="020B0503020204020204" pitchFamily="34" charset="-122"/>
                <a:cs typeface="+mn-ea"/>
              </a:rPr>
              <a:t>页面显示效果图所示的“添加多个商品”按钮，</a:t>
            </a:r>
            <a:r>
              <a:rPr lang="en-US" altLang="zh-CN" dirty="0" err="1">
                <a:solidFill>
                  <a:srgbClr val="595959"/>
                </a:solidFill>
                <a:latin typeface="微软雅黑" panose="020B0503020204020204" pitchFamily="34" charset="-122"/>
                <a:ea typeface="微软雅黑" panose="020B0503020204020204" pitchFamily="34" charset="-122"/>
                <a:cs typeface="+mn-ea"/>
              </a:rPr>
              <a:t>product_add.jsp</a:t>
            </a:r>
            <a:r>
              <a:rPr lang="zh-CN" altLang="zh-CN" dirty="0">
                <a:solidFill>
                  <a:srgbClr val="595959"/>
                </a:solidFill>
                <a:latin typeface="微软雅黑" panose="020B0503020204020204" pitchFamily="34" charset="-122"/>
                <a:ea typeface="微软雅黑" panose="020B0503020204020204" pitchFamily="34" charset="-122"/>
                <a:cs typeface="+mn-ea"/>
              </a:rPr>
              <a:t>页面显示效果如图所示</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 </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3867549"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12.5.2  JSON</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数据的回写</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2" name="文本框 1"/>
          <p:cNvSpPr txBox="1"/>
          <p:nvPr/>
        </p:nvSpPr>
        <p:spPr>
          <a:xfrm>
            <a:off x="961390" y="5234940"/>
            <a:ext cx="10388600" cy="922020"/>
          </a:xfrm>
          <a:prstGeom prst="rect">
            <a:avLst/>
          </a:prstGeom>
          <a:noFill/>
        </p:spPr>
        <p:txBody>
          <a:bodyPr wrap="square" rtlCol="0" anchor="t">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sym typeface="+mn-ea"/>
              </a:rPr>
              <a:t>由图</a:t>
            </a:r>
            <a:r>
              <a:rPr lang="zh-CN" altLang="en-US" dirty="0">
                <a:solidFill>
                  <a:srgbClr val="595959"/>
                </a:solidFill>
                <a:latin typeface="微软雅黑" panose="020B0503020204020204" pitchFamily="34" charset="-122"/>
                <a:ea typeface="微软雅黑" panose="020B0503020204020204" pitchFamily="34" charset="-122"/>
                <a:cs typeface="+mn-ea"/>
                <a:sym typeface="+mn-ea"/>
              </a:rPr>
              <a:t>中</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所示的内容可以得出，单击</a:t>
            </a:r>
            <a:r>
              <a:rPr lang="zh-CN" altLang="en-US" dirty="0">
                <a:solidFill>
                  <a:srgbClr val="595959"/>
                </a:solidFill>
                <a:latin typeface="微软雅黑" panose="020B0503020204020204" pitchFamily="34" charset="-122"/>
                <a:ea typeface="微软雅黑" panose="020B0503020204020204" pitchFamily="34" charset="-122"/>
                <a:cs typeface="+mn-ea"/>
                <a:sym typeface="+mn-ea"/>
              </a:rPr>
              <a:t>上</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图所示的“添加多个商品”按钮，程序成功回写了</a:t>
            </a:r>
            <a:r>
              <a:rPr lang="en-US" altLang="zh-CN" dirty="0">
                <a:solidFill>
                  <a:srgbClr val="595959"/>
                </a:solidFill>
                <a:latin typeface="微软雅黑" panose="020B0503020204020204" pitchFamily="34" charset="-122"/>
                <a:ea typeface="微软雅黑" panose="020B0503020204020204" pitchFamily="34" charset="-122"/>
                <a:cs typeface="+mn-ea"/>
                <a:sym typeface="+mn-ea"/>
              </a:rPr>
              <a:t>List</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对应的</a:t>
            </a:r>
            <a:r>
              <a:rPr lang="en-US" altLang="zh-CN" dirty="0">
                <a:solidFill>
                  <a:srgbClr val="595959"/>
                </a:solidFill>
                <a:latin typeface="微软雅黑" panose="020B0503020204020204" pitchFamily="34" charset="-122"/>
                <a:ea typeface="微软雅黑" panose="020B0503020204020204" pitchFamily="34" charset="-122"/>
                <a:cs typeface="+mn-ea"/>
                <a:sym typeface="+mn-ea"/>
              </a:rPr>
              <a:t>JSON</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数据</a:t>
            </a:r>
            <a:r>
              <a:rPr lang="zh-CN" altLang="en-US" dirty="0">
                <a:solidFill>
                  <a:srgbClr val="595959"/>
                </a:solidFill>
                <a:latin typeface="微软雅黑" panose="020B0503020204020204" pitchFamily="34" charset="-122"/>
                <a:ea typeface="微软雅黑" panose="020B0503020204020204" pitchFamily="34" charset="-122"/>
                <a:cs typeface="+mn-ea"/>
                <a:sym typeface="+mn-ea"/>
              </a:rPr>
              <a:t>。</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 </a:t>
            </a:r>
            <a:endParaRPr lang="zh-CN" altLang="en-US"/>
          </a:p>
        </p:txBody>
      </p:sp>
      <p:pic>
        <p:nvPicPr>
          <p:cNvPr id="3" name="图片 2"/>
          <p:cNvPicPr>
            <a:picLocks noChangeAspect="1"/>
          </p:cNvPicPr>
          <p:nvPr/>
        </p:nvPicPr>
        <p:blipFill>
          <a:blip r:embed="rId2"/>
          <a:stretch>
            <a:fillRect/>
          </a:stretch>
        </p:blipFill>
        <p:spPr>
          <a:xfrm>
            <a:off x="2851150" y="2369185"/>
            <a:ext cx="6490000" cy="2340000"/>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Title 1"/>
          <p:cNvSpPr txBox="1"/>
          <p:nvPr/>
        </p:nvSpPr>
        <p:spPr>
          <a:xfrm>
            <a:off x="1145632" y="266933"/>
            <a:ext cx="3894634" cy="505969"/>
          </a:xfrm>
          <a:prstGeom prst="rect">
            <a:avLst/>
          </a:prstGeom>
        </p:spPr>
        <p:txBody>
          <a:bodyPr lIns="0" tIns="60944" rIns="0" bIns="60944"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zh-CN" altLang="en-GB" sz="2400" b="1">
                <a:solidFill>
                  <a:srgbClr val="595959"/>
                </a:solidFill>
                <a:latin typeface="微软雅黑" panose="020B0503020204020204" pitchFamily="34" charset="-122"/>
                <a:ea typeface="微软雅黑" panose="020B0503020204020204" pitchFamily="34" charset="-122"/>
                <a:cs typeface="+mn-ea"/>
                <a:sym typeface="+mn-lt"/>
              </a:rPr>
              <a:t>本章小结</a:t>
            </a:r>
            <a:endParaRPr lang="zh-CN" altLang="en-GB" sz="2400" b="1">
              <a:solidFill>
                <a:srgbClr val="595959"/>
              </a:solidFill>
              <a:latin typeface="微软雅黑" panose="020B0503020204020204" pitchFamily="34" charset="-122"/>
              <a:ea typeface="微软雅黑" panose="020B0503020204020204" pitchFamily="34" charset="-122"/>
              <a:cs typeface="+mn-ea"/>
              <a:sym typeface="+mn-lt"/>
            </a:endParaRPr>
          </a:p>
        </p:txBody>
      </p:sp>
      <p:sp>
        <p:nvSpPr>
          <p:cNvPr id="27" name="圆角矩形 26"/>
          <p:cNvSpPr/>
          <p:nvPr/>
        </p:nvSpPr>
        <p:spPr>
          <a:xfrm>
            <a:off x="1303056" y="1820290"/>
            <a:ext cx="9794240" cy="4081878"/>
          </a:xfrm>
          <a:prstGeom prst="roundRect">
            <a:avLst>
              <a:gd name="adj" fmla="val 0"/>
            </a:avLst>
          </a:prstGeom>
          <a:noFill/>
          <a:ln w="3175">
            <a:solidFill>
              <a:schemeClr val="tx1">
                <a:lumMod val="75000"/>
                <a:lumOff val="2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cs typeface="+mn-ea"/>
              <a:sym typeface="+mn-lt"/>
            </a:endParaRPr>
          </a:p>
        </p:txBody>
      </p:sp>
      <p:sp>
        <p:nvSpPr>
          <p:cNvPr id="3" name="椭圆 2"/>
          <p:cNvSpPr/>
          <p:nvPr/>
        </p:nvSpPr>
        <p:spPr>
          <a:xfrm>
            <a:off x="4524410" y="1411350"/>
            <a:ext cx="718820" cy="71882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a:t>本</a:t>
            </a:r>
            <a:endParaRPr lang="zh-CN" altLang="en-US" sz="2800" b="1"/>
          </a:p>
        </p:txBody>
      </p:sp>
      <p:sp>
        <p:nvSpPr>
          <p:cNvPr id="9" name="椭圆 8"/>
          <p:cNvSpPr/>
          <p:nvPr/>
        </p:nvSpPr>
        <p:spPr>
          <a:xfrm>
            <a:off x="5243230" y="1411350"/>
            <a:ext cx="718820" cy="71882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r>
              <a:rPr lang="zh-CN" altLang="en-US" sz="2800" b="1" dirty="0">
                <a:sym typeface="+mn-ea"/>
              </a:rPr>
              <a:t>章</a:t>
            </a:r>
            <a:endParaRPr lang="zh-CN" altLang="en-US" sz="2800" b="1" dirty="0">
              <a:sym typeface="+mn-ea"/>
            </a:endParaRPr>
          </a:p>
        </p:txBody>
      </p:sp>
      <p:sp>
        <p:nvSpPr>
          <p:cNvPr id="10" name="椭圆 9"/>
          <p:cNvSpPr/>
          <p:nvPr/>
        </p:nvSpPr>
        <p:spPr>
          <a:xfrm>
            <a:off x="5962050" y="1411350"/>
            <a:ext cx="718820" cy="71882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r>
              <a:rPr lang="zh-CN" altLang="en-US" sz="2800" b="1" dirty="0">
                <a:sym typeface="+mn-ea"/>
              </a:rPr>
              <a:t>小</a:t>
            </a:r>
            <a:endParaRPr lang="zh-CN" altLang="en-US" sz="2800" b="1" dirty="0">
              <a:sym typeface="+mn-ea"/>
            </a:endParaRPr>
          </a:p>
        </p:txBody>
      </p:sp>
      <p:sp>
        <p:nvSpPr>
          <p:cNvPr id="11" name="椭圆 10"/>
          <p:cNvSpPr/>
          <p:nvPr/>
        </p:nvSpPr>
        <p:spPr>
          <a:xfrm>
            <a:off x="6680870" y="1411350"/>
            <a:ext cx="718820" cy="71882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r>
              <a:rPr lang="zh-CN" altLang="en-US" sz="2800" b="1">
                <a:sym typeface="+mn-ea"/>
              </a:rPr>
              <a:t>结</a:t>
            </a:r>
            <a:endParaRPr lang="zh-CN" altLang="en-US" sz="2800" b="1">
              <a:sym typeface="+mn-ea"/>
            </a:endParaRPr>
          </a:p>
        </p:txBody>
      </p:sp>
      <p:sp>
        <p:nvSpPr>
          <p:cNvPr id="12" name="TextBox 35"/>
          <p:cNvSpPr txBox="1">
            <a:spLocks noChangeArrowheads="1"/>
          </p:cNvSpPr>
          <p:nvPr/>
        </p:nvSpPr>
        <p:spPr bwMode="auto">
          <a:xfrm>
            <a:off x="1521042" y="2369520"/>
            <a:ext cx="9504297" cy="33996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rPr>
              <a:t>       </a:t>
            </a:r>
            <a:r>
              <a:rPr lang="zh-CN" altLang="zh-CN" dirty="0">
                <a:solidFill>
                  <a:srgbClr val="595959"/>
                </a:solidFill>
                <a:latin typeface="微软雅黑" panose="020B0503020204020204" pitchFamily="34" charset="-122"/>
                <a:ea typeface="微软雅黑" panose="020B0503020204020204" pitchFamily="34" charset="-122"/>
              </a:rPr>
              <a:t>本章主要对</a:t>
            </a:r>
            <a:r>
              <a:rPr lang="en-US" altLang="zh-CN" dirty="0">
                <a:solidFill>
                  <a:srgbClr val="595959"/>
                </a:solidFill>
                <a:latin typeface="微软雅黑" panose="020B0503020204020204" pitchFamily="34" charset="-122"/>
                <a:ea typeface="微软雅黑" panose="020B0503020204020204" pitchFamily="34" charset="-122"/>
              </a:rPr>
              <a:t>Spring MVC</a:t>
            </a:r>
            <a:r>
              <a:rPr lang="zh-CN" altLang="zh-CN" dirty="0">
                <a:solidFill>
                  <a:srgbClr val="595959"/>
                </a:solidFill>
                <a:latin typeface="微软雅黑" panose="020B0503020204020204" pitchFamily="34" charset="-122"/>
                <a:ea typeface="微软雅黑" panose="020B0503020204020204" pitchFamily="34" charset="-122"/>
              </a:rPr>
              <a:t>中的数据绑定和响应进行了详细讲解。首先对</a:t>
            </a:r>
            <a:r>
              <a:rPr lang="en-US" altLang="zh-CN" dirty="0">
                <a:solidFill>
                  <a:srgbClr val="1369B2"/>
                </a:solidFill>
                <a:latin typeface="微软雅黑" panose="020B0503020204020204" pitchFamily="34" charset="-122"/>
                <a:ea typeface="微软雅黑" panose="020B0503020204020204" pitchFamily="34" charset="-122"/>
              </a:rPr>
              <a:t>Spring MVC</a:t>
            </a:r>
            <a:r>
              <a:rPr lang="zh-CN" altLang="zh-CN" dirty="0">
                <a:solidFill>
                  <a:srgbClr val="1369B2"/>
                </a:solidFill>
                <a:latin typeface="微软雅黑" panose="020B0503020204020204" pitchFamily="34" charset="-122"/>
                <a:ea typeface="微软雅黑" panose="020B0503020204020204" pitchFamily="34" charset="-122"/>
              </a:rPr>
              <a:t>的数据绑定</a:t>
            </a:r>
            <a:r>
              <a:rPr lang="zh-CN" altLang="zh-CN" dirty="0">
                <a:solidFill>
                  <a:srgbClr val="595959"/>
                </a:solidFill>
                <a:latin typeface="微软雅黑" panose="020B0503020204020204" pitchFamily="34" charset="-122"/>
                <a:ea typeface="微软雅黑" panose="020B0503020204020204" pitchFamily="34" charset="-122"/>
              </a:rPr>
              <a:t>过程进行了介绍；其次讲解了</a:t>
            </a:r>
            <a:r>
              <a:rPr lang="zh-CN" altLang="zh-CN" dirty="0">
                <a:solidFill>
                  <a:srgbClr val="1369B2"/>
                </a:solidFill>
                <a:latin typeface="微软雅黑" panose="020B0503020204020204" pitchFamily="34" charset="-122"/>
                <a:ea typeface="微软雅黑" panose="020B0503020204020204" pitchFamily="34" charset="-122"/>
              </a:rPr>
              <a:t>简单数据绑定</a:t>
            </a:r>
            <a:r>
              <a:rPr lang="zh-CN" altLang="zh-CN" dirty="0">
                <a:solidFill>
                  <a:srgbClr val="595959"/>
                </a:solidFill>
                <a:latin typeface="微软雅黑" panose="020B0503020204020204" pitchFamily="34" charset="-122"/>
                <a:ea typeface="微软雅黑" panose="020B0503020204020204" pitchFamily="34" charset="-122"/>
              </a:rPr>
              <a:t>，包括默认数据类型绑定、简单数据类型绑定、</a:t>
            </a:r>
            <a:r>
              <a:rPr lang="en-US" altLang="zh-CN" dirty="0">
                <a:solidFill>
                  <a:srgbClr val="595959"/>
                </a:solidFill>
                <a:latin typeface="微软雅黑" panose="020B0503020204020204" pitchFamily="34" charset="-122"/>
                <a:ea typeface="微软雅黑" panose="020B0503020204020204" pitchFamily="34" charset="-122"/>
              </a:rPr>
              <a:t>POJO</a:t>
            </a:r>
            <a:r>
              <a:rPr lang="zh-CN" altLang="zh-CN" dirty="0">
                <a:solidFill>
                  <a:srgbClr val="595959"/>
                </a:solidFill>
                <a:latin typeface="微软雅黑" panose="020B0503020204020204" pitchFamily="34" charset="-122"/>
                <a:ea typeface="微软雅黑" panose="020B0503020204020204" pitchFamily="34" charset="-122"/>
              </a:rPr>
              <a:t>绑定及自定义类型绑定；接着讲解了</a:t>
            </a:r>
            <a:r>
              <a:rPr lang="zh-CN" altLang="zh-CN" dirty="0">
                <a:solidFill>
                  <a:srgbClr val="1369B2"/>
                </a:solidFill>
                <a:latin typeface="微软雅黑" panose="020B0503020204020204" pitchFamily="34" charset="-122"/>
                <a:ea typeface="微软雅黑" panose="020B0503020204020204" pitchFamily="34" charset="-122"/>
              </a:rPr>
              <a:t>复杂数据绑定</a:t>
            </a:r>
            <a:r>
              <a:rPr lang="zh-CN" altLang="zh-CN" dirty="0">
                <a:solidFill>
                  <a:srgbClr val="595959"/>
                </a:solidFill>
                <a:latin typeface="微软雅黑" panose="020B0503020204020204" pitchFamily="34" charset="-122"/>
                <a:ea typeface="微软雅黑" panose="020B0503020204020204" pitchFamily="34" charset="-122"/>
              </a:rPr>
              <a:t>，包括数组绑定、集合绑定、复制</a:t>
            </a:r>
            <a:r>
              <a:rPr lang="en-US" altLang="zh-CN" dirty="0">
                <a:solidFill>
                  <a:srgbClr val="595959"/>
                </a:solidFill>
                <a:latin typeface="微软雅黑" panose="020B0503020204020204" pitchFamily="34" charset="-122"/>
                <a:ea typeface="微软雅黑" panose="020B0503020204020204" pitchFamily="34" charset="-122"/>
              </a:rPr>
              <a:t>POJO</a:t>
            </a:r>
            <a:r>
              <a:rPr lang="zh-CN" altLang="zh-CN" dirty="0">
                <a:solidFill>
                  <a:srgbClr val="595959"/>
                </a:solidFill>
                <a:latin typeface="微软雅黑" panose="020B0503020204020204" pitchFamily="34" charset="-122"/>
                <a:ea typeface="微软雅黑" panose="020B0503020204020204" pitchFamily="34" charset="-122"/>
              </a:rPr>
              <a:t>绑定及</a:t>
            </a:r>
            <a:r>
              <a:rPr lang="en-US" altLang="zh-CN" dirty="0">
                <a:solidFill>
                  <a:srgbClr val="595959"/>
                </a:solidFill>
                <a:latin typeface="微软雅黑" panose="020B0503020204020204" pitchFamily="34" charset="-122"/>
                <a:ea typeface="微软雅黑" panose="020B0503020204020204" pitchFamily="34" charset="-122"/>
              </a:rPr>
              <a:t>JSON</a:t>
            </a:r>
            <a:r>
              <a:rPr lang="zh-CN" altLang="zh-CN" dirty="0">
                <a:solidFill>
                  <a:srgbClr val="595959"/>
                </a:solidFill>
                <a:latin typeface="微软雅黑" panose="020B0503020204020204" pitchFamily="34" charset="-122"/>
                <a:ea typeface="微软雅黑" panose="020B0503020204020204" pitchFamily="34" charset="-122"/>
              </a:rPr>
              <a:t>数据绑定；然后讲解了</a:t>
            </a:r>
            <a:r>
              <a:rPr lang="zh-CN" altLang="zh-CN" dirty="0">
                <a:solidFill>
                  <a:srgbClr val="1369B2"/>
                </a:solidFill>
                <a:latin typeface="微软雅黑" panose="020B0503020204020204" pitchFamily="34" charset="-122"/>
                <a:ea typeface="微软雅黑" panose="020B0503020204020204" pitchFamily="34" charset="-122"/>
              </a:rPr>
              <a:t>数据响应和页面跳转</a:t>
            </a:r>
            <a:r>
              <a:rPr lang="zh-CN" altLang="zh-CN" dirty="0">
                <a:solidFill>
                  <a:srgbClr val="595959"/>
                </a:solidFill>
                <a:latin typeface="微软雅黑" panose="020B0503020204020204" pitchFamily="34" charset="-122"/>
                <a:ea typeface="微软雅黑" panose="020B0503020204020204" pitchFamily="34" charset="-122"/>
              </a:rPr>
              <a:t>，包括返回值为</a:t>
            </a:r>
            <a:r>
              <a:rPr lang="en-US" altLang="zh-CN" dirty="0">
                <a:solidFill>
                  <a:srgbClr val="595959"/>
                </a:solidFill>
                <a:latin typeface="微软雅黑" panose="020B0503020204020204" pitchFamily="34" charset="-122"/>
                <a:ea typeface="微软雅黑" panose="020B0503020204020204" pitchFamily="34" charset="-122"/>
              </a:rPr>
              <a:t>void</a:t>
            </a:r>
            <a:r>
              <a:rPr lang="zh-CN" altLang="zh-CN" dirty="0">
                <a:solidFill>
                  <a:srgbClr val="595959"/>
                </a:solidFill>
                <a:latin typeface="微软雅黑" panose="020B0503020204020204" pitchFamily="34" charset="-122"/>
                <a:ea typeface="微软雅黑" panose="020B0503020204020204" pitchFamily="34" charset="-122"/>
              </a:rPr>
              <a:t>类型的页面跳转、返回值为</a:t>
            </a:r>
            <a:r>
              <a:rPr lang="en-US" altLang="zh-CN" dirty="0">
                <a:solidFill>
                  <a:srgbClr val="595959"/>
                </a:solidFill>
                <a:latin typeface="微软雅黑" panose="020B0503020204020204" pitchFamily="34" charset="-122"/>
                <a:ea typeface="微软雅黑" panose="020B0503020204020204" pitchFamily="34" charset="-122"/>
              </a:rPr>
              <a:t>String</a:t>
            </a:r>
            <a:r>
              <a:rPr lang="zh-CN" altLang="zh-CN" dirty="0">
                <a:solidFill>
                  <a:srgbClr val="595959"/>
                </a:solidFill>
                <a:latin typeface="微软雅黑" panose="020B0503020204020204" pitchFamily="34" charset="-122"/>
                <a:ea typeface="微软雅黑" panose="020B0503020204020204" pitchFamily="34" charset="-122"/>
              </a:rPr>
              <a:t>类型的页面跳转及返回值为</a:t>
            </a:r>
            <a:r>
              <a:rPr lang="en-US" altLang="zh-CN" dirty="0" err="1">
                <a:solidFill>
                  <a:srgbClr val="595959"/>
                </a:solidFill>
                <a:latin typeface="微软雅黑" panose="020B0503020204020204" pitchFamily="34" charset="-122"/>
                <a:ea typeface="微软雅黑" panose="020B0503020204020204" pitchFamily="34" charset="-122"/>
              </a:rPr>
              <a:t>ModelAndView</a:t>
            </a:r>
            <a:r>
              <a:rPr lang="zh-CN" altLang="zh-CN" dirty="0">
                <a:solidFill>
                  <a:srgbClr val="595959"/>
                </a:solidFill>
                <a:latin typeface="微软雅黑" panose="020B0503020204020204" pitchFamily="34" charset="-122"/>
                <a:ea typeface="微软雅黑" panose="020B0503020204020204" pitchFamily="34" charset="-122"/>
              </a:rPr>
              <a:t>类型的页面跳转；最后讲解了</a:t>
            </a:r>
            <a:r>
              <a:rPr lang="zh-CN" altLang="zh-CN" dirty="0">
                <a:solidFill>
                  <a:srgbClr val="1369B2"/>
                </a:solidFill>
                <a:latin typeface="微软雅黑" panose="020B0503020204020204" pitchFamily="34" charset="-122"/>
                <a:ea typeface="微软雅黑" panose="020B0503020204020204" pitchFamily="34" charset="-122"/>
              </a:rPr>
              <a:t>回写数据</a:t>
            </a:r>
            <a:r>
              <a:rPr lang="zh-CN" altLang="zh-CN" dirty="0">
                <a:solidFill>
                  <a:srgbClr val="595959"/>
                </a:solidFill>
                <a:latin typeface="微软雅黑" panose="020B0503020204020204" pitchFamily="34" charset="-122"/>
                <a:ea typeface="微软雅黑" panose="020B0503020204020204" pitchFamily="34" charset="-122"/>
              </a:rPr>
              <a:t>，包括回写普通字符串和回写</a:t>
            </a:r>
            <a:r>
              <a:rPr lang="en-US" altLang="zh-CN" dirty="0">
                <a:solidFill>
                  <a:srgbClr val="595959"/>
                </a:solidFill>
                <a:latin typeface="微软雅黑" panose="020B0503020204020204" pitchFamily="34" charset="-122"/>
                <a:ea typeface="微软雅黑" panose="020B0503020204020204" pitchFamily="34" charset="-122"/>
              </a:rPr>
              <a:t>JSON</a:t>
            </a:r>
            <a:r>
              <a:rPr lang="zh-CN" altLang="zh-CN" dirty="0">
                <a:solidFill>
                  <a:srgbClr val="595959"/>
                </a:solidFill>
                <a:latin typeface="微软雅黑" panose="020B0503020204020204" pitchFamily="34" charset="-122"/>
                <a:ea typeface="微软雅黑" panose="020B0503020204020204" pitchFamily="34" charset="-122"/>
              </a:rPr>
              <a:t>数据。通过本章的学习，读者能够熟练的掌握</a:t>
            </a:r>
            <a:r>
              <a:rPr lang="en-US" altLang="zh-CN" dirty="0">
                <a:solidFill>
                  <a:srgbClr val="595959"/>
                </a:solidFill>
                <a:latin typeface="微软雅黑" panose="020B0503020204020204" pitchFamily="34" charset="-122"/>
                <a:ea typeface="微软雅黑" panose="020B0503020204020204" pitchFamily="34" charset="-122"/>
              </a:rPr>
              <a:t>Spring MVC</a:t>
            </a:r>
            <a:r>
              <a:rPr lang="zh-CN" altLang="zh-CN" dirty="0">
                <a:solidFill>
                  <a:srgbClr val="595959"/>
                </a:solidFill>
                <a:latin typeface="微软雅黑" panose="020B0503020204020204" pitchFamily="34" charset="-122"/>
                <a:ea typeface="微软雅黑" panose="020B0503020204020204" pitchFamily="34" charset="-122"/>
              </a:rPr>
              <a:t>中几种数据类型的绑定使用，掌握</a:t>
            </a:r>
            <a:r>
              <a:rPr lang="en-US" altLang="zh-CN" dirty="0">
                <a:solidFill>
                  <a:srgbClr val="595959"/>
                </a:solidFill>
                <a:latin typeface="微软雅黑" panose="020B0503020204020204" pitchFamily="34" charset="-122"/>
                <a:ea typeface="微软雅黑" panose="020B0503020204020204" pitchFamily="34" charset="-122"/>
              </a:rPr>
              <a:t>Spring MVC</a:t>
            </a:r>
            <a:r>
              <a:rPr lang="zh-CN" altLang="zh-CN" dirty="0">
                <a:solidFill>
                  <a:srgbClr val="595959"/>
                </a:solidFill>
                <a:latin typeface="微软雅黑" panose="020B0503020204020204" pitchFamily="34" charset="-122"/>
                <a:ea typeface="微软雅黑" panose="020B0503020204020204" pitchFamily="34" charset="-122"/>
              </a:rPr>
              <a:t>的数据响应，为后续的学习打下坚实的基础</a:t>
            </a:r>
            <a:r>
              <a:rPr lang="zh-CN" altLang="en-US" dirty="0">
                <a:solidFill>
                  <a:srgbClr val="595959"/>
                </a:solidFill>
                <a:latin typeface="微软雅黑" panose="020B0503020204020204" pitchFamily="34" charset="-122"/>
                <a:ea typeface="微软雅黑" panose="020B0503020204020204" pitchFamily="34" charset="-122"/>
              </a:rPr>
              <a:t>。</a:t>
            </a:r>
            <a:r>
              <a:rPr lang="zh-CN" altLang="zh-CN" dirty="0">
                <a:solidFill>
                  <a:srgbClr val="595959"/>
                </a:solidFill>
                <a:latin typeface="微软雅黑" panose="020B0503020204020204" pitchFamily="34" charset="-122"/>
                <a:ea typeface="微软雅黑" panose="020B0503020204020204" pitchFamily="34" charset="-122"/>
              </a:rPr>
              <a:t> </a:t>
            </a:r>
            <a:endParaRPr lang="zh-CN" altLang="zh-CN" dirty="0">
              <a:solidFill>
                <a:srgbClr val="595959"/>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0" advTm="3000"/>
    </mc:Choice>
    <mc:Fallback>
      <p:transition advTm="3000"/>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02</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922020"/>
          </a:xfrm>
          <a:prstGeom prst="rect">
            <a:avLst/>
          </a:prstGeom>
          <a:noFill/>
          <a:ln>
            <a:noFill/>
          </a:ln>
        </p:spPr>
        <p:txBody>
          <a:bodyPr wrap="square" rtlCol="0">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创建处理器类</a:t>
            </a:r>
            <a:r>
              <a:rPr lang="en-US" altLang="zh-CN" dirty="0" err="1">
                <a:solidFill>
                  <a:srgbClr val="595959"/>
                </a:solidFill>
                <a:latin typeface="微软雅黑" panose="020B0503020204020204" pitchFamily="34" charset="-122"/>
                <a:ea typeface="微软雅黑" panose="020B0503020204020204" pitchFamily="34" charset="-122"/>
                <a:cs typeface="+mn-ea"/>
              </a:rPr>
              <a:t>UserController</a:t>
            </a:r>
            <a:r>
              <a:rPr lang="zh-CN" altLang="zh-CN" dirty="0">
                <a:solidFill>
                  <a:srgbClr val="595959"/>
                </a:solidFill>
                <a:latin typeface="微软雅黑" panose="020B0503020204020204" pitchFamily="34" charset="-122"/>
                <a:ea typeface="微软雅黑" panose="020B0503020204020204" pitchFamily="34" charset="-122"/>
                <a:cs typeface="+mn-ea"/>
              </a:rPr>
              <a:t>，在</a:t>
            </a:r>
            <a:r>
              <a:rPr lang="en-US" altLang="zh-CN" dirty="0" err="1">
                <a:solidFill>
                  <a:srgbClr val="595959"/>
                </a:solidFill>
                <a:latin typeface="微软雅黑" panose="020B0503020204020204" pitchFamily="34" charset="-122"/>
                <a:ea typeface="微软雅黑" panose="020B0503020204020204" pitchFamily="34" charset="-122"/>
                <a:cs typeface="+mn-ea"/>
              </a:rPr>
              <a:t>UserController</a:t>
            </a:r>
            <a:r>
              <a:rPr lang="zh-CN" altLang="zh-CN" dirty="0">
                <a:solidFill>
                  <a:srgbClr val="595959"/>
                </a:solidFill>
                <a:latin typeface="微软雅黑" panose="020B0503020204020204" pitchFamily="34" charset="-122"/>
                <a:ea typeface="微软雅黑" panose="020B0503020204020204" pitchFamily="34" charset="-122"/>
                <a:cs typeface="+mn-ea"/>
              </a:rPr>
              <a:t>类中定义方法</a:t>
            </a:r>
            <a:r>
              <a:rPr lang="en-US" altLang="zh-CN" dirty="0" err="1">
                <a:solidFill>
                  <a:srgbClr val="595959"/>
                </a:solidFill>
                <a:latin typeface="微软雅黑" panose="020B0503020204020204" pitchFamily="34" charset="-122"/>
                <a:ea typeface="微软雅黑" panose="020B0503020204020204" pitchFamily="34" charset="-122"/>
                <a:cs typeface="+mn-ea"/>
              </a:rPr>
              <a:t>getUserId</a:t>
            </a:r>
            <a:r>
              <a:rPr lang="en-US" altLang="zh-CN" dirty="0">
                <a:solidFill>
                  <a:srgbClr val="595959"/>
                </a:solidFill>
                <a:latin typeface="微软雅黑" panose="020B0503020204020204" pitchFamily="34" charset="-122"/>
                <a:ea typeface="微软雅黑" panose="020B0503020204020204" pitchFamily="34" charset="-122"/>
                <a:cs typeface="+mn-ea"/>
              </a:rPr>
              <a:t>( )</a:t>
            </a:r>
            <a:r>
              <a:rPr lang="zh-CN" altLang="zh-CN" dirty="0">
                <a:solidFill>
                  <a:srgbClr val="595959"/>
                </a:solidFill>
                <a:latin typeface="微软雅黑" panose="020B0503020204020204" pitchFamily="34" charset="-122"/>
                <a:ea typeface="微软雅黑" panose="020B0503020204020204" pitchFamily="34" charset="-122"/>
                <a:cs typeface="+mn-ea"/>
              </a:rPr>
              <a:t>，用于获取客户端请求中</a:t>
            </a:r>
            <a:r>
              <a:rPr lang="en-US" altLang="zh-CN" dirty="0" err="1">
                <a:solidFill>
                  <a:srgbClr val="595959"/>
                </a:solidFill>
                <a:latin typeface="微软雅黑" panose="020B0503020204020204" pitchFamily="34" charset="-122"/>
                <a:ea typeface="微软雅黑" panose="020B0503020204020204" pitchFamily="34" charset="-122"/>
                <a:cs typeface="+mn-ea"/>
              </a:rPr>
              <a:t>userid</a:t>
            </a:r>
            <a:r>
              <a:rPr lang="zh-CN" altLang="zh-CN" dirty="0">
                <a:solidFill>
                  <a:srgbClr val="595959"/>
                </a:solidFill>
                <a:latin typeface="微软雅黑" panose="020B0503020204020204" pitchFamily="34" charset="-122"/>
                <a:ea typeface="微软雅黑" panose="020B0503020204020204" pitchFamily="34" charset="-122"/>
                <a:cs typeface="+mn-ea"/>
              </a:rPr>
              <a:t>参数的值</a:t>
            </a:r>
            <a:r>
              <a:rPr lang="zh-CN" altLang="en-US" dirty="0">
                <a:solidFill>
                  <a:srgbClr val="595959"/>
                </a:solidFill>
                <a:latin typeface="微软雅黑" panose="020B0503020204020204" pitchFamily="34" charset="-122"/>
                <a:ea typeface="微软雅黑" panose="020B0503020204020204" pitchFamily="34" charset="-122"/>
                <a:cs typeface="+mn-ea"/>
              </a:rPr>
              <a:t>。</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pic>
        <p:nvPicPr>
          <p:cNvPr id="12" name="图片 11"/>
          <p:cNvPicPr>
            <a:picLocks noChangeAspect="1"/>
          </p:cNvPicPr>
          <p:nvPr/>
        </p:nvPicPr>
        <p:blipFill>
          <a:blip r:embed="rId2"/>
          <a:stretch>
            <a:fillRect/>
          </a:stretch>
        </p:blipFill>
        <p:spPr>
          <a:xfrm>
            <a:off x="2486203" y="2578562"/>
            <a:ext cx="7332167" cy="3367397"/>
          </a:xfrm>
          <a:prstGeom prst="rect">
            <a:avLst/>
          </a:prstGeom>
        </p:spPr>
      </p:pic>
      <p:sp>
        <p:nvSpPr>
          <p:cNvPr id="4" name="矩形 3"/>
          <p:cNvSpPr/>
          <p:nvPr/>
        </p:nvSpPr>
        <p:spPr>
          <a:xfrm>
            <a:off x="2795019" y="2526883"/>
            <a:ext cx="6876488" cy="3367397"/>
          </a:xfrm>
          <a:prstGeom prst="rect">
            <a:avLst/>
          </a:prstGeom>
        </p:spPr>
        <p:txBody>
          <a:bodyPr wrap="square">
            <a:spAutoFit/>
          </a:bodyPr>
          <a:lstStyle/>
          <a:p>
            <a:pPr lvl="0">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@Controller</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public class </a:t>
            </a:r>
            <a:r>
              <a:rPr lang="en-US" altLang="zh-CN" dirty="0" err="1">
                <a:solidFill>
                  <a:srgbClr val="595959"/>
                </a:solidFill>
                <a:latin typeface="微软雅黑" panose="020B0503020204020204" pitchFamily="34" charset="-122"/>
                <a:ea typeface="微软雅黑" panose="020B0503020204020204" pitchFamily="34" charset="-122"/>
                <a:cs typeface="+mn-ea"/>
              </a:rPr>
              <a:t>UserController</a:t>
            </a:r>
            <a:r>
              <a:rPr lang="en-US" altLang="zh-CN" dirty="0">
                <a:solidFill>
                  <a:srgbClr val="595959"/>
                </a:solidFill>
                <a:latin typeface="微软雅黑" panose="020B0503020204020204" pitchFamily="34" charset="-122"/>
                <a:ea typeface="微软雅黑" panose="020B0503020204020204" pitchFamily="34" charset="-122"/>
                <a:cs typeface="+mn-ea"/>
              </a:rPr>
              <a:t> {</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    @</a:t>
            </a:r>
            <a:r>
              <a:rPr lang="en-US" altLang="zh-CN" dirty="0" err="1">
                <a:solidFill>
                  <a:srgbClr val="595959"/>
                </a:solidFill>
                <a:latin typeface="微软雅黑" panose="020B0503020204020204" pitchFamily="34" charset="-122"/>
                <a:ea typeface="微软雅黑" panose="020B0503020204020204" pitchFamily="34" charset="-122"/>
                <a:cs typeface="+mn-ea"/>
              </a:rPr>
              <a:t>RequestMapping</a:t>
            </a:r>
            <a:r>
              <a:rPr lang="en-US" altLang="zh-CN" dirty="0">
                <a:solidFill>
                  <a:srgbClr val="595959"/>
                </a:solidFill>
                <a:latin typeface="微软雅黑" panose="020B0503020204020204" pitchFamily="34" charset="-122"/>
                <a:ea typeface="微软雅黑" panose="020B0503020204020204" pitchFamily="34" charset="-122"/>
                <a:cs typeface="+mn-ea"/>
              </a:rPr>
              <a:t>("/</a:t>
            </a:r>
            <a:r>
              <a:rPr lang="en-US" altLang="zh-CN" dirty="0" err="1">
                <a:solidFill>
                  <a:srgbClr val="595959"/>
                </a:solidFill>
                <a:latin typeface="微软雅黑" panose="020B0503020204020204" pitchFamily="34" charset="-122"/>
                <a:ea typeface="微软雅黑" panose="020B0503020204020204" pitchFamily="34" charset="-122"/>
                <a:cs typeface="+mn-ea"/>
              </a:rPr>
              <a:t>getUserId</a:t>
            </a:r>
            <a:r>
              <a:rPr lang="en-US" altLang="zh-CN" dirty="0">
                <a:solidFill>
                  <a:srgbClr val="595959"/>
                </a:solidFill>
                <a:latin typeface="微软雅黑" panose="020B0503020204020204" pitchFamily="34" charset="-122"/>
                <a:ea typeface="微软雅黑" panose="020B0503020204020204" pitchFamily="34" charset="-122"/>
                <a:cs typeface="+mn-ea"/>
              </a:rPr>
              <a:t>")</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    public void </a:t>
            </a:r>
            <a:r>
              <a:rPr lang="en-US" altLang="zh-CN" dirty="0" err="1">
                <a:solidFill>
                  <a:srgbClr val="595959"/>
                </a:solidFill>
                <a:latin typeface="微软雅黑" panose="020B0503020204020204" pitchFamily="34" charset="-122"/>
                <a:ea typeface="微软雅黑" panose="020B0503020204020204" pitchFamily="34" charset="-122"/>
                <a:cs typeface="+mn-ea"/>
              </a:rPr>
              <a:t>getUserId</a:t>
            </a:r>
            <a:r>
              <a:rPr lang="en-US" altLang="zh-CN" dirty="0">
                <a:solidFill>
                  <a:srgbClr val="595959"/>
                </a:solidFill>
                <a:latin typeface="微软雅黑" panose="020B0503020204020204" pitchFamily="34" charset="-122"/>
                <a:ea typeface="微软雅黑" panose="020B0503020204020204" pitchFamily="34" charset="-122"/>
                <a:cs typeface="+mn-ea"/>
              </a:rPr>
              <a:t>(</a:t>
            </a:r>
            <a:r>
              <a:rPr lang="en-US" altLang="zh-CN" dirty="0" err="1">
                <a:solidFill>
                  <a:srgbClr val="595959"/>
                </a:solidFill>
                <a:latin typeface="微软雅黑" panose="020B0503020204020204" pitchFamily="34" charset="-122"/>
                <a:ea typeface="微软雅黑" panose="020B0503020204020204" pitchFamily="34" charset="-122"/>
                <a:cs typeface="+mn-ea"/>
              </a:rPr>
              <a:t>HttpServletRequest</a:t>
            </a:r>
            <a:r>
              <a:rPr lang="en-US" altLang="zh-CN" dirty="0">
                <a:solidFill>
                  <a:srgbClr val="595959"/>
                </a:solidFill>
                <a:latin typeface="微软雅黑" panose="020B0503020204020204" pitchFamily="34" charset="-122"/>
                <a:ea typeface="微软雅黑" panose="020B0503020204020204" pitchFamily="34" charset="-122"/>
                <a:cs typeface="+mn-ea"/>
              </a:rPr>
              <a:t> request){</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        String </a:t>
            </a:r>
            <a:r>
              <a:rPr lang="en-US" altLang="zh-CN" dirty="0" err="1">
                <a:solidFill>
                  <a:srgbClr val="595959"/>
                </a:solidFill>
                <a:latin typeface="微软雅黑" panose="020B0503020204020204" pitchFamily="34" charset="-122"/>
                <a:ea typeface="微软雅黑" panose="020B0503020204020204" pitchFamily="34" charset="-122"/>
                <a:cs typeface="+mn-ea"/>
              </a:rPr>
              <a:t>userid</a:t>
            </a:r>
            <a:r>
              <a:rPr lang="en-US" altLang="zh-CN" dirty="0">
                <a:solidFill>
                  <a:srgbClr val="595959"/>
                </a:solidFill>
                <a:latin typeface="微软雅黑" panose="020B0503020204020204" pitchFamily="34" charset="-122"/>
                <a:ea typeface="微软雅黑" panose="020B0503020204020204" pitchFamily="34" charset="-122"/>
                <a:cs typeface="+mn-ea"/>
              </a:rPr>
              <a:t>= </a:t>
            </a:r>
            <a:r>
              <a:rPr lang="en-US" altLang="zh-CN" dirty="0" err="1">
                <a:solidFill>
                  <a:srgbClr val="595959"/>
                </a:solidFill>
                <a:latin typeface="微软雅黑" panose="020B0503020204020204" pitchFamily="34" charset="-122"/>
                <a:ea typeface="微软雅黑" panose="020B0503020204020204" pitchFamily="34" charset="-122"/>
                <a:cs typeface="+mn-ea"/>
              </a:rPr>
              <a:t>request.getParameter</a:t>
            </a:r>
            <a:r>
              <a:rPr lang="en-US" altLang="zh-CN" dirty="0">
                <a:solidFill>
                  <a:srgbClr val="595959"/>
                </a:solidFill>
                <a:latin typeface="微软雅黑" panose="020B0503020204020204" pitchFamily="34" charset="-122"/>
                <a:ea typeface="微软雅黑" panose="020B0503020204020204" pitchFamily="34" charset="-122"/>
                <a:cs typeface="+mn-ea"/>
              </a:rPr>
              <a:t>("</a:t>
            </a:r>
            <a:r>
              <a:rPr lang="en-US" altLang="zh-CN" dirty="0" err="1">
                <a:solidFill>
                  <a:srgbClr val="595959"/>
                </a:solidFill>
                <a:latin typeface="微软雅黑" panose="020B0503020204020204" pitchFamily="34" charset="-122"/>
                <a:ea typeface="微软雅黑" panose="020B0503020204020204" pitchFamily="34" charset="-122"/>
                <a:cs typeface="+mn-ea"/>
              </a:rPr>
              <a:t>userid</a:t>
            </a:r>
            <a:r>
              <a:rPr lang="en-US" altLang="zh-CN" dirty="0">
                <a:solidFill>
                  <a:srgbClr val="595959"/>
                </a:solidFill>
                <a:latin typeface="微软雅黑" panose="020B0503020204020204" pitchFamily="34" charset="-122"/>
                <a:ea typeface="微软雅黑" panose="020B0503020204020204" pitchFamily="34" charset="-122"/>
                <a:cs typeface="+mn-ea"/>
              </a:rPr>
              <a:t>");</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        </a:t>
            </a:r>
            <a:r>
              <a:rPr lang="en-US" altLang="zh-CN" dirty="0" err="1">
                <a:solidFill>
                  <a:srgbClr val="595959"/>
                </a:solidFill>
                <a:latin typeface="微软雅黑" panose="020B0503020204020204" pitchFamily="34" charset="-122"/>
                <a:ea typeface="微软雅黑" panose="020B0503020204020204" pitchFamily="34" charset="-122"/>
                <a:cs typeface="+mn-ea"/>
              </a:rPr>
              <a:t>System.out.println</a:t>
            </a:r>
            <a:r>
              <a:rPr lang="en-US" altLang="zh-CN" dirty="0">
                <a:solidFill>
                  <a:srgbClr val="595959"/>
                </a:solidFill>
                <a:latin typeface="微软雅黑" panose="020B0503020204020204" pitchFamily="34" charset="-122"/>
                <a:ea typeface="微软雅黑" panose="020B0503020204020204" pitchFamily="34" charset="-122"/>
                <a:cs typeface="+mn-ea"/>
              </a:rPr>
              <a:t>("</a:t>
            </a:r>
            <a:r>
              <a:rPr lang="en-US" altLang="zh-CN" dirty="0" err="1">
                <a:solidFill>
                  <a:srgbClr val="595959"/>
                </a:solidFill>
                <a:latin typeface="微软雅黑" panose="020B0503020204020204" pitchFamily="34" charset="-122"/>
                <a:ea typeface="微软雅黑" panose="020B0503020204020204" pitchFamily="34" charset="-122"/>
                <a:cs typeface="+mn-ea"/>
              </a:rPr>
              <a:t>userid</a:t>
            </a:r>
            <a:r>
              <a:rPr lang="en-US" altLang="zh-CN" dirty="0">
                <a:solidFill>
                  <a:srgbClr val="595959"/>
                </a:solidFill>
                <a:latin typeface="微软雅黑" panose="020B0503020204020204" pitchFamily="34" charset="-122"/>
                <a:ea typeface="微软雅黑" panose="020B0503020204020204" pitchFamily="34" charset="-122"/>
                <a:cs typeface="+mn-ea"/>
              </a:rPr>
              <a:t>="+</a:t>
            </a:r>
            <a:r>
              <a:rPr lang="en-US" altLang="zh-CN" dirty="0" err="1">
                <a:solidFill>
                  <a:srgbClr val="595959"/>
                </a:solidFill>
                <a:latin typeface="微软雅黑" panose="020B0503020204020204" pitchFamily="34" charset="-122"/>
                <a:ea typeface="微软雅黑" panose="020B0503020204020204" pitchFamily="34" charset="-122"/>
                <a:cs typeface="+mn-ea"/>
              </a:rPr>
              <a:t>userid</a:t>
            </a:r>
            <a:r>
              <a:rPr lang="en-US" altLang="zh-CN" dirty="0">
                <a:solidFill>
                  <a:srgbClr val="595959"/>
                </a:solidFill>
                <a:latin typeface="微软雅黑" panose="020B0503020204020204" pitchFamily="34" charset="-122"/>
                <a:ea typeface="微软雅黑" panose="020B0503020204020204" pitchFamily="34" charset="-122"/>
                <a:cs typeface="+mn-ea"/>
              </a:rPr>
              <a:t>);</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    }</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a:t>
            </a:r>
            <a:endParaRPr lang="zh-CN" altLang="zh-CN"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406824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12.2.1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默认类型数据绑定</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03</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1337945"/>
          </a:xfrm>
          <a:prstGeom prst="rect">
            <a:avLst/>
          </a:prstGeom>
          <a:noFill/>
          <a:ln>
            <a:noFill/>
          </a:ln>
        </p:spPr>
        <p:txBody>
          <a:bodyPr wrap="square" rtlCol="0">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启动</a:t>
            </a:r>
            <a:r>
              <a:rPr lang="en-US" altLang="zh-CN" dirty="0">
                <a:solidFill>
                  <a:srgbClr val="595959"/>
                </a:solidFill>
                <a:latin typeface="微软雅黑" panose="020B0503020204020204" pitchFamily="34" charset="-122"/>
                <a:ea typeface="微软雅黑" panose="020B0503020204020204" pitchFamily="34" charset="-122"/>
                <a:cs typeface="+mn-ea"/>
              </a:rPr>
              <a:t>chapter12</a:t>
            </a:r>
            <a:r>
              <a:rPr lang="zh-CN" altLang="zh-CN" dirty="0">
                <a:solidFill>
                  <a:srgbClr val="595959"/>
                </a:solidFill>
                <a:latin typeface="微软雅黑" panose="020B0503020204020204" pitchFamily="34" charset="-122"/>
                <a:ea typeface="微软雅黑" panose="020B0503020204020204" pitchFamily="34" charset="-122"/>
                <a:cs typeface="+mn-ea"/>
              </a:rPr>
              <a:t>项目，在浏览器中携带参数访问地址</a:t>
            </a:r>
            <a:r>
              <a:rPr lang="en-US" altLang="zh-CN" dirty="0">
                <a:solidFill>
                  <a:srgbClr val="595959"/>
                </a:solidFill>
                <a:latin typeface="微软雅黑" panose="020B0503020204020204" pitchFamily="34" charset="-122"/>
                <a:ea typeface="微软雅黑" panose="020B0503020204020204" pitchFamily="34" charset="-122"/>
                <a:cs typeface="+mn-ea"/>
              </a:rPr>
              <a:t>http://localhost:8080/chapter12/</a:t>
            </a:r>
            <a:r>
              <a:rPr lang="en-US" altLang="zh-CN" dirty="0" err="1">
                <a:solidFill>
                  <a:srgbClr val="595959"/>
                </a:solidFill>
                <a:latin typeface="微软雅黑" panose="020B0503020204020204" pitchFamily="34" charset="-122"/>
                <a:ea typeface="微软雅黑" panose="020B0503020204020204" pitchFamily="34" charset="-122"/>
                <a:cs typeface="+mn-ea"/>
              </a:rPr>
              <a:t>getUserId?userid</a:t>
            </a:r>
            <a:r>
              <a:rPr lang="en-US" altLang="zh-CN" dirty="0">
                <a:solidFill>
                  <a:srgbClr val="595959"/>
                </a:solidFill>
                <a:latin typeface="微软雅黑" panose="020B0503020204020204" pitchFamily="34" charset="-122"/>
                <a:ea typeface="微软雅黑" panose="020B0503020204020204" pitchFamily="34" charset="-122"/>
                <a:cs typeface="+mn-ea"/>
              </a:rPr>
              <a:t>=1</a:t>
            </a:r>
            <a:r>
              <a:rPr lang="zh-CN" altLang="zh-CN" dirty="0">
                <a:solidFill>
                  <a:srgbClr val="595959"/>
                </a:solidFill>
                <a:latin typeface="微软雅黑" panose="020B0503020204020204" pitchFamily="34" charset="-122"/>
                <a:ea typeface="微软雅黑" panose="020B0503020204020204" pitchFamily="34" charset="-122"/>
                <a:cs typeface="+mn-ea"/>
              </a:rPr>
              <a:t>。访问后，控制台打印信息如图</a:t>
            </a:r>
            <a:r>
              <a:rPr lang="zh-CN" altLang="en-US" dirty="0">
                <a:solidFill>
                  <a:srgbClr val="595959"/>
                </a:solidFill>
                <a:latin typeface="微软雅黑" panose="020B0503020204020204" pitchFamily="34" charset="-122"/>
                <a:ea typeface="微软雅黑" panose="020B0503020204020204" pitchFamily="34" charset="-122"/>
                <a:cs typeface="+mn-ea"/>
              </a:rPr>
              <a:t>所示。</a:t>
            </a:r>
            <a:r>
              <a:rPr lang="zh-CN" altLang="zh-CN" dirty="0">
                <a:solidFill>
                  <a:srgbClr val="595959"/>
                </a:solidFill>
                <a:latin typeface="微软雅黑" panose="020B0503020204020204" pitchFamily="34" charset="-122"/>
                <a:ea typeface="微软雅黑" panose="020B0503020204020204" pitchFamily="34" charset="-122"/>
                <a:cs typeface="+mn-ea"/>
              </a:rPr>
              <a:t> </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406824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12.2.1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默认类型数据绑定</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2" name="图片 41"/>
          <p:cNvPicPr>
            <a:picLocks noChangeAspect="1"/>
          </p:cNvPicPr>
          <p:nvPr/>
        </p:nvPicPr>
        <p:blipFill>
          <a:blip r:embed="rId2"/>
          <a:stretch>
            <a:fillRect/>
          </a:stretch>
        </p:blipFill>
        <p:spPr>
          <a:xfrm>
            <a:off x="1309053" y="2765108"/>
            <a:ext cx="9573255" cy="162000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p:nvPr/>
        </p:nvSpPr>
        <p:spPr>
          <a:xfrm>
            <a:off x="1143840" y="266933"/>
            <a:ext cx="3999660"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12.2.2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简单数据类型绑定</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pic>
        <p:nvPicPr>
          <p:cNvPr id="6" name="图片 5"/>
          <p:cNvPicPr>
            <a:picLocks noChangeAspect="1"/>
          </p:cNvPicPr>
          <p:nvPr/>
        </p:nvPicPr>
        <p:blipFill>
          <a:blip r:embed="rId1"/>
          <a:stretch>
            <a:fillRect/>
          </a:stretch>
        </p:blipFill>
        <p:spPr>
          <a:xfrm>
            <a:off x="945003" y="2215002"/>
            <a:ext cx="2798174" cy="3897363"/>
          </a:xfrm>
          <a:prstGeom prst="rect">
            <a:avLst/>
          </a:prstGeom>
        </p:spPr>
      </p:pic>
      <p:sp>
        <p:nvSpPr>
          <p:cNvPr id="7" name="TextBox 35"/>
          <p:cNvSpPr txBox="1">
            <a:spLocks noChangeArrowheads="1"/>
          </p:cNvSpPr>
          <p:nvPr/>
        </p:nvSpPr>
        <p:spPr bwMode="auto">
          <a:xfrm>
            <a:off x="3247813" y="1637921"/>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8" name="椭圆形标注 7"/>
          <p:cNvSpPr/>
          <p:nvPr/>
        </p:nvSpPr>
        <p:spPr>
          <a:xfrm>
            <a:off x="2969011" y="1559834"/>
            <a:ext cx="2071640" cy="1493174"/>
          </a:xfrm>
          <a:prstGeom prst="wedgeEllipseCallout">
            <a:avLst/>
          </a:prstGeom>
          <a:solidFill>
            <a:schemeClr val="bg1">
              <a:lumMod val="85000"/>
            </a:schemeClr>
          </a:solidFill>
          <a:ln>
            <a:solidFill>
              <a:srgbClr val="000000">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t> </a:t>
            </a:r>
            <a:endParaRPr lang="en-US" altLang="zh-CN"/>
          </a:p>
        </p:txBody>
      </p:sp>
      <p:sp>
        <p:nvSpPr>
          <p:cNvPr id="9" name="TextBox 35"/>
          <p:cNvSpPr txBox="1">
            <a:spLocks noChangeArrowheads="1"/>
          </p:cNvSpPr>
          <p:nvPr/>
        </p:nvSpPr>
        <p:spPr bwMode="auto">
          <a:xfrm>
            <a:off x="3215305" y="1697255"/>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10" name="TextBox 35"/>
          <p:cNvSpPr txBox="1">
            <a:spLocks noChangeArrowheads="1"/>
          </p:cNvSpPr>
          <p:nvPr/>
        </p:nvSpPr>
        <p:spPr bwMode="auto">
          <a:xfrm>
            <a:off x="5816600" y="2766060"/>
            <a:ext cx="4537710" cy="10439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掌握</a:t>
            </a:r>
            <a:r>
              <a:rPr lang="zh-CN" altLang="en-US" sz="2000" dirty="0">
                <a:solidFill>
                  <a:srgbClr val="1369B2"/>
                </a:solidFill>
                <a:latin typeface="微软雅黑" panose="020B0503020204020204" pitchFamily="34" charset="-122"/>
                <a:ea typeface="微软雅黑" panose="020B0503020204020204" pitchFamily="34" charset="-122"/>
              </a:rPr>
              <a:t>简单数据类型绑定</a:t>
            </a:r>
            <a:r>
              <a:rPr lang="zh-CN" altLang="en-US" sz="2000" dirty="0">
                <a:solidFill>
                  <a:srgbClr val="595959"/>
                </a:solidFill>
                <a:latin typeface="微软雅黑" panose="020B0503020204020204" pitchFamily="34" charset="-122"/>
                <a:ea typeface="微软雅黑" panose="020B0503020204020204" pitchFamily="34" charset="-122"/>
              </a:rPr>
              <a:t>，能够在程序中使用简单数据类型进行数据绑定</a:t>
            </a:r>
            <a:endParaRPr lang="zh-CN" altLang="en-US" sz="2000" dirty="0">
              <a:solidFill>
                <a:srgbClr val="595959"/>
              </a:solidFill>
              <a:latin typeface="微软雅黑" panose="020B0503020204020204" pitchFamily="34" charset="-122"/>
              <a:ea typeface="微软雅黑" panose="020B0503020204020204" pitchFamily="34" charset="-122"/>
            </a:endParaRPr>
          </a:p>
        </p:txBody>
      </p:sp>
      <p:grpSp>
        <p:nvGrpSpPr>
          <p:cNvPr id="11" name="组合 10"/>
          <p:cNvGrpSpPr/>
          <p:nvPr/>
        </p:nvGrpSpPr>
        <p:grpSpPr>
          <a:xfrm>
            <a:off x="5380420" y="2819382"/>
            <a:ext cx="405183" cy="405036"/>
            <a:chOff x="8881" y="4685"/>
            <a:chExt cx="638" cy="638"/>
          </a:xfrm>
        </p:grpSpPr>
        <p:sp>
          <p:nvSpPr>
            <p:cNvPr id="12" name="椭圆 11"/>
            <p:cNvSpPr/>
            <p:nvPr/>
          </p:nvSpPr>
          <p:spPr>
            <a:xfrm>
              <a:off x="8881" y="4685"/>
              <a:ext cx="638" cy="638"/>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8946" y="4750"/>
              <a:ext cx="508" cy="508"/>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20" y="1091196"/>
            <a:ext cx="3501350"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3138205" cy="400110"/>
          </a:xfrm>
          <a:prstGeom prst="rect">
            <a:avLst/>
          </a:prstGeom>
          <a:noFill/>
        </p:spPr>
        <p:txBody>
          <a:bodyPr wrap="square" rtlCol="0">
            <a:spAutoFit/>
          </a:bodyPr>
          <a:lstStyle/>
          <a:p>
            <a:r>
              <a:rPr lang="zh-CN" altLang="en-US" sz="2000" dirty="0">
                <a:solidFill>
                  <a:srgbClr val="1369B2"/>
                </a:solidFill>
                <a:latin typeface="微软雅黑" panose="020B0503020204020204" pitchFamily="34" charset="-122"/>
                <a:ea typeface="微软雅黑" panose="020B0503020204020204" pitchFamily="34" charset="-122"/>
              </a:rPr>
              <a:t>简单数据类型绑定的概念</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403395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12.2.2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简单数据类型绑定</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1604700" y="3232605"/>
            <a:ext cx="9087451" cy="1434392"/>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简单数据类型的绑定，就是指</a:t>
            </a:r>
            <a:r>
              <a:rPr lang="en-US" altLang="zh-CN" dirty="0">
                <a:solidFill>
                  <a:srgbClr val="595959"/>
                </a:solidFill>
                <a:latin typeface="微软雅黑" panose="020B0503020204020204" pitchFamily="34" charset="-122"/>
              </a:rPr>
              <a:t>Java</a:t>
            </a:r>
            <a:r>
              <a:rPr lang="zh-CN" altLang="zh-CN" dirty="0">
                <a:solidFill>
                  <a:srgbClr val="595959"/>
                </a:solidFill>
                <a:latin typeface="微软雅黑" panose="020B0503020204020204" pitchFamily="34" charset="-122"/>
              </a:rPr>
              <a:t>中基本类型（如</a:t>
            </a:r>
            <a:r>
              <a:rPr lang="en-US" altLang="zh-CN" dirty="0">
                <a:solidFill>
                  <a:srgbClr val="595959"/>
                </a:solidFill>
                <a:latin typeface="微软雅黑" panose="020B0503020204020204" pitchFamily="34" charset="-122"/>
              </a:rPr>
              <a:t>int</a:t>
            </a:r>
            <a:r>
              <a:rPr lang="zh-CN" altLang="zh-CN" dirty="0">
                <a:solidFill>
                  <a:srgbClr val="595959"/>
                </a:solidFill>
                <a:latin typeface="微软雅黑" panose="020B0503020204020204" pitchFamily="34" charset="-122"/>
              </a:rPr>
              <a:t>、</a:t>
            </a:r>
            <a:r>
              <a:rPr lang="en-US" altLang="zh-CN" dirty="0">
                <a:solidFill>
                  <a:srgbClr val="595959"/>
                </a:solidFill>
                <a:latin typeface="微软雅黑" panose="020B0503020204020204" pitchFamily="34" charset="-122"/>
              </a:rPr>
              <a:t>double</a:t>
            </a:r>
            <a:r>
              <a:rPr lang="zh-CN" altLang="zh-CN" dirty="0">
                <a:solidFill>
                  <a:srgbClr val="595959"/>
                </a:solidFill>
                <a:latin typeface="微软雅黑" panose="020B0503020204020204" pitchFamily="34" charset="-122"/>
              </a:rPr>
              <a:t>、</a:t>
            </a:r>
            <a:r>
              <a:rPr lang="en-US" altLang="zh-CN" dirty="0">
                <a:solidFill>
                  <a:srgbClr val="595959"/>
                </a:solidFill>
                <a:latin typeface="微软雅黑" panose="020B0503020204020204" pitchFamily="34" charset="-122"/>
              </a:rPr>
              <a:t>String</a:t>
            </a:r>
            <a:r>
              <a:rPr lang="zh-CN" altLang="zh-CN" dirty="0">
                <a:solidFill>
                  <a:srgbClr val="595959"/>
                </a:solidFill>
                <a:latin typeface="微软雅黑" panose="020B0503020204020204" pitchFamily="34" charset="-122"/>
              </a:rPr>
              <a:t>等）的数据绑定。在</a:t>
            </a:r>
            <a:r>
              <a:rPr lang="en-US" altLang="zh-CN" dirty="0">
                <a:solidFill>
                  <a:srgbClr val="595959"/>
                </a:solidFill>
                <a:latin typeface="微软雅黑" panose="020B0503020204020204" pitchFamily="34" charset="-122"/>
              </a:rPr>
              <a:t>Spring MVC</a:t>
            </a:r>
            <a:r>
              <a:rPr lang="zh-CN" altLang="zh-CN" dirty="0">
                <a:solidFill>
                  <a:srgbClr val="595959"/>
                </a:solidFill>
                <a:latin typeface="微软雅黑" panose="020B0503020204020204" pitchFamily="34" charset="-122"/>
              </a:rPr>
              <a:t>中进行简单类型的数据绑定，只需客户端请求参数的名称和处理器的形参名称一致即可，请求参数会自动映射并匹配到处理器的形参完成数据绑定</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 </a:t>
            </a:r>
            <a:endParaRPr lang="zh-CN" altLang="en-US" dirty="0">
              <a:solidFill>
                <a:srgbClr val="595959"/>
              </a:solidFill>
              <a:latin typeface="微软雅黑" panose="020B0503020204020204" pitchFamily="34" charset="-122"/>
            </a:endParaRPr>
          </a:p>
        </p:txBody>
      </p:sp>
      <p:sp>
        <p:nvSpPr>
          <p:cNvPr id="12" name="圆角矩形 11"/>
          <p:cNvSpPr/>
          <p:nvPr/>
        </p:nvSpPr>
        <p:spPr>
          <a:xfrm>
            <a:off x="1360245" y="2842205"/>
            <a:ext cx="9658732" cy="2138491"/>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a:off x="1310020" y="2786096"/>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6" name="矩形 93"/>
          <p:cNvSpPr/>
          <p:nvPr/>
        </p:nvSpPr>
        <p:spPr>
          <a:xfrm rot="10800000">
            <a:off x="10692151" y="4660064"/>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95692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209263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01</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960755" y="837565"/>
            <a:ext cx="10388600" cy="922020"/>
          </a:xfrm>
          <a:prstGeom prst="rect">
            <a:avLst/>
          </a:prstGeom>
          <a:noFill/>
          <a:ln>
            <a:noFill/>
          </a:ln>
        </p:spPr>
        <p:txBody>
          <a:bodyPr wrap="square" rtlCol="0">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下面通过案例演示简单数据类型的数据绑定，该案例要求实现</a:t>
            </a:r>
            <a:r>
              <a:rPr lang="en-US" altLang="zh-CN" dirty="0">
                <a:solidFill>
                  <a:srgbClr val="595959"/>
                </a:solidFill>
                <a:latin typeface="微软雅黑" panose="020B0503020204020204" pitchFamily="34" charset="-122"/>
                <a:ea typeface="微软雅黑" panose="020B0503020204020204" pitchFamily="34" charset="-122"/>
                <a:cs typeface="+mn-ea"/>
              </a:rPr>
              <a:t>Integer</a:t>
            </a:r>
            <a:r>
              <a:rPr lang="zh-CN" altLang="zh-CN" dirty="0">
                <a:solidFill>
                  <a:srgbClr val="595959"/>
                </a:solidFill>
                <a:latin typeface="微软雅黑" panose="020B0503020204020204" pitchFamily="34" charset="-122"/>
                <a:ea typeface="微软雅黑" panose="020B0503020204020204" pitchFamily="34" charset="-122"/>
                <a:cs typeface="+mn-ea"/>
              </a:rPr>
              <a:t>类型和</a:t>
            </a:r>
            <a:r>
              <a:rPr lang="en-US" altLang="zh-CN" dirty="0">
                <a:solidFill>
                  <a:srgbClr val="595959"/>
                </a:solidFill>
                <a:latin typeface="微软雅黑" panose="020B0503020204020204" pitchFamily="34" charset="-122"/>
                <a:ea typeface="微软雅黑" panose="020B0503020204020204" pitchFamily="34" charset="-122"/>
                <a:cs typeface="+mn-ea"/>
              </a:rPr>
              <a:t>String</a:t>
            </a:r>
            <a:r>
              <a:rPr lang="zh-CN" altLang="zh-CN" dirty="0">
                <a:solidFill>
                  <a:srgbClr val="595959"/>
                </a:solidFill>
                <a:latin typeface="微软雅黑" panose="020B0503020204020204" pitchFamily="34" charset="-122"/>
                <a:ea typeface="微软雅黑" panose="020B0503020204020204" pitchFamily="34" charset="-122"/>
                <a:cs typeface="+mn-ea"/>
              </a:rPr>
              <a:t>类型的数据绑定，案例具体实现步骤如下所示。</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pic>
        <p:nvPicPr>
          <p:cNvPr id="12" name="图片 11"/>
          <p:cNvPicPr>
            <a:picLocks noChangeAspect="1"/>
          </p:cNvPicPr>
          <p:nvPr/>
        </p:nvPicPr>
        <p:blipFill>
          <a:blip r:embed="rId2"/>
          <a:stretch>
            <a:fillRect/>
          </a:stretch>
        </p:blipFill>
        <p:spPr>
          <a:xfrm>
            <a:off x="2486203" y="3217761"/>
            <a:ext cx="7332167" cy="2506271"/>
          </a:xfrm>
          <a:prstGeom prst="rect">
            <a:avLst/>
          </a:prstGeom>
        </p:spPr>
      </p:pic>
      <p:sp>
        <p:nvSpPr>
          <p:cNvPr id="4" name="矩形 3"/>
          <p:cNvSpPr/>
          <p:nvPr/>
        </p:nvSpPr>
        <p:spPr>
          <a:xfrm>
            <a:off x="2713994" y="3396996"/>
            <a:ext cx="6876488" cy="2120902"/>
          </a:xfrm>
          <a:prstGeom prst="rect">
            <a:avLst/>
          </a:prstGeom>
        </p:spPr>
        <p:txBody>
          <a:bodyPr wrap="square">
            <a:spAutoFit/>
          </a:bodyPr>
          <a:lstStyle/>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a:t>
            </a:r>
            <a:r>
              <a:rPr lang="en-US" altLang="zh-CN" dirty="0" err="1">
                <a:solidFill>
                  <a:srgbClr val="595959"/>
                </a:solidFill>
                <a:latin typeface="微软雅黑" panose="020B0503020204020204" pitchFamily="34" charset="-122"/>
                <a:ea typeface="微软雅黑" panose="020B0503020204020204" pitchFamily="34" charset="-122"/>
                <a:cs typeface="+mn-ea"/>
              </a:rPr>
              <a:t>RequestMapping</a:t>
            </a:r>
            <a:r>
              <a:rPr lang="en-US" altLang="zh-CN" dirty="0">
                <a:solidFill>
                  <a:srgbClr val="595959"/>
                </a:solidFill>
                <a:latin typeface="微软雅黑" panose="020B0503020204020204" pitchFamily="34" charset="-122"/>
                <a:ea typeface="微软雅黑" panose="020B0503020204020204" pitchFamily="34" charset="-122"/>
                <a:cs typeface="+mn-ea"/>
              </a:rPr>
              <a:t>("/</a:t>
            </a:r>
            <a:r>
              <a:rPr lang="en-US" altLang="zh-CN" dirty="0" err="1">
                <a:solidFill>
                  <a:srgbClr val="595959"/>
                </a:solidFill>
                <a:latin typeface="微软雅黑" panose="020B0503020204020204" pitchFamily="34" charset="-122"/>
                <a:ea typeface="微软雅黑" panose="020B0503020204020204" pitchFamily="34" charset="-122"/>
                <a:cs typeface="+mn-ea"/>
              </a:rPr>
              <a:t>getUserNameAndId</a:t>
            </a:r>
            <a:r>
              <a:rPr lang="en-US" altLang="zh-CN" dirty="0">
                <a:solidFill>
                  <a:srgbClr val="595959"/>
                </a:solidFill>
                <a:latin typeface="微软雅黑" panose="020B0503020204020204" pitchFamily="34" charset="-122"/>
                <a:ea typeface="微软雅黑" panose="020B0503020204020204" pitchFamily="34" charset="-122"/>
                <a:cs typeface="+mn-ea"/>
              </a:rPr>
              <a:t>")</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public void </a:t>
            </a:r>
            <a:r>
              <a:rPr lang="en-US" altLang="zh-CN" dirty="0" err="1">
                <a:solidFill>
                  <a:srgbClr val="595959"/>
                </a:solidFill>
                <a:latin typeface="微软雅黑" panose="020B0503020204020204" pitchFamily="34" charset="-122"/>
                <a:ea typeface="微软雅黑" panose="020B0503020204020204" pitchFamily="34" charset="-122"/>
                <a:cs typeface="+mn-ea"/>
              </a:rPr>
              <a:t>getUserNameAndId</a:t>
            </a:r>
            <a:r>
              <a:rPr lang="en-US" altLang="zh-CN" dirty="0">
                <a:solidFill>
                  <a:srgbClr val="595959"/>
                </a:solidFill>
                <a:latin typeface="微软雅黑" panose="020B0503020204020204" pitchFamily="34" charset="-122"/>
                <a:ea typeface="微软雅黑" panose="020B0503020204020204" pitchFamily="34" charset="-122"/>
                <a:cs typeface="+mn-ea"/>
              </a:rPr>
              <a:t>(String </a:t>
            </a:r>
            <a:r>
              <a:rPr lang="en-US" altLang="zh-CN" dirty="0" err="1">
                <a:solidFill>
                  <a:srgbClr val="595959"/>
                </a:solidFill>
                <a:latin typeface="微软雅黑" panose="020B0503020204020204" pitchFamily="34" charset="-122"/>
                <a:ea typeface="微软雅黑" panose="020B0503020204020204" pitchFamily="34" charset="-122"/>
                <a:cs typeface="+mn-ea"/>
              </a:rPr>
              <a:t>username,Integer</a:t>
            </a:r>
            <a:r>
              <a:rPr lang="en-US" altLang="zh-CN" dirty="0">
                <a:solidFill>
                  <a:srgbClr val="595959"/>
                </a:solidFill>
                <a:latin typeface="微软雅黑" panose="020B0503020204020204" pitchFamily="34" charset="-122"/>
                <a:ea typeface="微软雅黑" panose="020B0503020204020204" pitchFamily="34" charset="-122"/>
                <a:cs typeface="+mn-ea"/>
              </a:rPr>
              <a:t> id)</a:t>
            </a:r>
            <a:r>
              <a:rPr lang="zh-CN" altLang="en-US" dirty="0">
                <a:solidFill>
                  <a:srgbClr val="595959"/>
                </a:solidFill>
                <a:latin typeface="微软雅黑" panose="020B0503020204020204" pitchFamily="34" charset="-122"/>
                <a:ea typeface="微软雅黑" panose="020B0503020204020204" pitchFamily="34" charset="-122"/>
                <a:cs typeface="+mn-ea"/>
              </a:rPr>
              <a:t> </a:t>
            </a:r>
            <a:r>
              <a:rPr lang="en-US" altLang="zh-CN" dirty="0">
                <a:solidFill>
                  <a:srgbClr val="595959"/>
                </a:solidFill>
                <a:latin typeface="微软雅黑" panose="020B0503020204020204" pitchFamily="34" charset="-122"/>
                <a:ea typeface="微软雅黑" panose="020B0503020204020204" pitchFamily="34" charset="-122"/>
                <a:cs typeface="+mn-ea"/>
              </a:rPr>
              <a:t>{</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	</a:t>
            </a:r>
            <a:r>
              <a:rPr lang="en-US" altLang="zh-CN" dirty="0" err="1">
                <a:solidFill>
                  <a:srgbClr val="595959"/>
                </a:solidFill>
                <a:latin typeface="微软雅黑" panose="020B0503020204020204" pitchFamily="34" charset="-122"/>
                <a:ea typeface="微软雅黑" panose="020B0503020204020204" pitchFamily="34" charset="-122"/>
                <a:cs typeface="+mn-ea"/>
              </a:rPr>
              <a:t>System.out.println</a:t>
            </a:r>
            <a:r>
              <a:rPr lang="en-US" altLang="zh-CN" dirty="0">
                <a:solidFill>
                  <a:srgbClr val="595959"/>
                </a:solidFill>
                <a:latin typeface="微软雅黑" panose="020B0503020204020204" pitchFamily="34" charset="-122"/>
                <a:ea typeface="微软雅黑" panose="020B0503020204020204" pitchFamily="34" charset="-122"/>
                <a:cs typeface="+mn-ea"/>
              </a:rPr>
              <a:t>("username="+username+",</a:t>
            </a:r>
            <a:endParaRPr lang="en-US"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	id="+id);</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a:t>
            </a:r>
            <a:endParaRPr lang="zh-CN" altLang="zh-CN"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406824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12.2.2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简单数据类型绑定</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2" name="文本框 1"/>
          <p:cNvSpPr txBox="1"/>
          <p:nvPr/>
        </p:nvSpPr>
        <p:spPr>
          <a:xfrm>
            <a:off x="2894965" y="1924685"/>
            <a:ext cx="8454390" cy="922020"/>
          </a:xfrm>
          <a:prstGeom prst="rect">
            <a:avLst/>
          </a:prstGeom>
          <a:noFill/>
        </p:spPr>
        <p:txBody>
          <a:bodyPr wrap="square" rtlCol="0" anchor="t">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sym typeface="+mn-ea"/>
              </a:rPr>
              <a:t>修改</a:t>
            </a:r>
            <a:r>
              <a:rPr lang="en-US" altLang="zh-CN" dirty="0" err="1">
                <a:solidFill>
                  <a:srgbClr val="595959"/>
                </a:solidFill>
                <a:latin typeface="微软雅黑" panose="020B0503020204020204" pitchFamily="34" charset="-122"/>
                <a:ea typeface="微软雅黑" panose="020B0503020204020204" pitchFamily="34" charset="-122"/>
                <a:cs typeface="+mn-ea"/>
                <a:sym typeface="+mn-ea"/>
              </a:rPr>
              <a:t>UserController.java</a:t>
            </a:r>
            <a:r>
              <a:rPr lang="zh-CN" altLang="en-US" dirty="0">
                <a:solidFill>
                  <a:srgbClr val="595959"/>
                </a:solidFill>
                <a:latin typeface="微软雅黑" panose="020B0503020204020204" pitchFamily="34" charset="-122"/>
                <a:ea typeface="微软雅黑" panose="020B0503020204020204" pitchFamily="34" charset="-122"/>
                <a:cs typeface="+mn-ea"/>
                <a:sym typeface="+mn-ea"/>
              </a:rPr>
              <a:t>文件</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，在</a:t>
            </a:r>
            <a:r>
              <a:rPr lang="en-US" altLang="zh-CN" dirty="0" err="1">
                <a:solidFill>
                  <a:srgbClr val="595959"/>
                </a:solidFill>
                <a:latin typeface="微软雅黑" panose="020B0503020204020204" pitchFamily="34" charset="-122"/>
                <a:ea typeface="微软雅黑" panose="020B0503020204020204" pitchFamily="34" charset="-122"/>
                <a:cs typeface="+mn-ea"/>
                <a:sym typeface="+mn-ea"/>
              </a:rPr>
              <a:t>UserController</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类中新增</a:t>
            </a:r>
            <a:r>
              <a:rPr lang="en-US" altLang="zh-CN" dirty="0" err="1">
                <a:solidFill>
                  <a:srgbClr val="595959"/>
                </a:solidFill>
                <a:latin typeface="微软雅黑" panose="020B0503020204020204" pitchFamily="34" charset="-122"/>
                <a:ea typeface="微软雅黑" panose="020B0503020204020204" pitchFamily="34" charset="-122"/>
                <a:cs typeface="+mn-ea"/>
                <a:sym typeface="+mn-ea"/>
              </a:rPr>
              <a:t>getUserNameAndId</a:t>
            </a:r>
            <a:r>
              <a:rPr lang="en-US" altLang="zh-CN" dirty="0">
                <a:solidFill>
                  <a:srgbClr val="595959"/>
                </a:solidFill>
                <a:latin typeface="微软雅黑" panose="020B0503020204020204" pitchFamily="34" charset="-122"/>
                <a:ea typeface="微软雅黑" panose="020B0503020204020204" pitchFamily="34" charset="-122"/>
                <a:cs typeface="+mn-ea"/>
                <a:sym typeface="+mn-ea"/>
              </a:rPr>
              <a:t>( )</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方法，用来接收客户端请求中的参数</a:t>
            </a:r>
            <a:r>
              <a:rPr lang="zh-CN" altLang="en-US" dirty="0">
                <a:solidFill>
                  <a:srgbClr val="595959"/>
                </a:solidFill>
                <a:latin typeface="微软雅黑" panose="020B0503020204020204" pitchFamily="34" charset="-122"/>
                <a:ea typeface="微软雅黑" panose="020B0503020204020204" pitchFamily="34" charset="-122"/>
                <a:cs typeface="+mn-ea"/>
                <a:sym typeface="+mn-ea"/>
              </a:rPr>
              <a:t>。</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 </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Placeholder 4"/>
          <p:cNvSpPr txBox="1"/>
          <p:nvPr/>
        </p:nvSpPr>
        <p:spPr>
          <a:xfrm>
            <a:off x="815414" y="572625"/>
            <a:ext cx="4776464" cy="662379"/>
          </a:xfrm>
          <a:prstGeom prst="rect">
            <a:avLst/>
          </a:prstGeom>
        </p:spPr>
        <p:txBody>
          <a:bodyPr lIns="121917" tIns="60958" rIns="121917" bIns="60958"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en-US" b="1" dirty="0">
                <a:solidFill>
                  <a:srgbClr val="1369B2"/>
                </a:solidFill>
                <a:latin typeface="微软雅黑" panose="020B0503020204020204" pitchFamily="34" charset="-122"/>
                <a:ea typeface="微软雅黑" panose="020B0503020204020204" pitchFamily="34" charset="-122"/>
                <a:cs typeface="+mn-ea"/>
                <a:sym typeface="+mn-lt"/>
              </a:rPr>
              <a:t>学习目标</a:t>
            </a:r>
            <a:r>
              <a:rPr lang="en-US" altLang="zh-CN" b="1" dirty="0">
                <a:solidFill>
                  <a:srgbClr val="1369B2"/>
                </a:solidFill>
                <a:latin typeface="微软雅黑" panose="020B0503020204020204" pitchFamily="34" charset="-122"/>
                <a:ea typeface="微软雅黑" panose="020B0503020204020204" pitchFamily="34" charset="-122"/>
                <a:cs typeface="+mn-ea"/>
                <a:sym typeface="+mn-lt"/>
              </a:rPr>
              <a:t>/</a:t>
            </a:r>
            <a:r>
              <a:rPr lang="en-US" altLang="zh-CN" dirty="0">
                <a:solidFill>
                  <a:srgbClr val="1369B2"/>
                </a:solidFill>
                <a:latin typeface="微软雅黑" panose="020B0503020204020204" pitchFamily="34" charset="-122"/>
                <a:ea typeface="微软雅黑" panose="020B0503020204020204" pitchFamily="34" charset="-122"/>
                <a:cs typeface="+mn-ea"/>
                <a:sym typeface="+mn-lt"/>
              </a:rPr>
              <a:t>Target</a:t>
            </a:r>
            <a:endParaRPr lang="en-GB" altLang="zh-CN" dirty="0">
              <a:solidFill>
                <a:srgbClr val="1369B2"/>
              </a:solidFill>
              <a:latin typeface="微软雅黑" panose="020B0503020204020204" pitchFamily="34" charset="-122"/>
              <a:ea typeface="微软雅黑" panose="020B0503020204020204" pitchFamily="34" charset="-122"/>
              <a:cs typeface="+mn-ea"/>
              <a:sym typeface="+mn-lt"/>
            </a:endParaRPr>
          </a:p>
        </p:txBody>
      </p:sp>
      <p:grpSp>
        <p:nvGrpSpPr>
          <p:cNvPr id="80" name="组合 79"/>
          <p:cNvGrpSpPr/>
          <p:nvPr/>
        </p:nvGrpSpPr>
        <p:grpSpPr>
          <a:xfrm>
            <a:off x="2567148" y="2788079"/>
            <a:ext cx="7294833" cy="687918"/>
            <a:chOff x="978872" y="1800499"/>
            <a:chExt cx="5471124" cy="515938"/>
          </a:xfrm>
        </p:grpSpPr>
        <p:sp>
          <p:nvSpPr>
            <p:cNvPr id="81" name="Pentagon 3"/>
            <p:cNvSpPr/>
            <p:nvPr/>
          </p:nvSpPr>
          <p:spPr bwMode="auto">
            <a:xfrm>
              <a:off x="978872" y="1800499"/>
              <a:ext cx="5471124" cy="515937"/>
            </a:xfrm>
            <a:prstGeom prst="homePlat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nSpc>
                  <a:spcPct val="120000"/>
                </a:lnSpc>
                <a:defRPr/>
              </a:pPr>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字魂58号-创中黑" panose="00000500000000000000" pitchFamily="2" charset="-122"/>
                </a:rPr>
                <a:t>    </a:t>
              </a:r>
              <a:r>
                <a:rPr lang="zh-CN" altLang="zh-CN" sz="2000" dirty="0">
                  <a:solidFill>
                    <a:schemeClr val="tx1">
                      <a:lumMod val="65000"/>
                      <a:lumOff val="35000"/>
                    </a:schemeClr>
                  </a:solidFill>
                  <a:latin typeface="微软雅黑" panose="020B0503020204020204" pitchFamily="34" charset="-122"/>
                  <a:ea typeface="微软雅黑" panose="020B0503020204020204" pitchFamily="34" charset="-122"/>
                  <a:cs typeface="+mn-ea"/>
                </a:rPr>
                <a:t>了解</a:t>
              </a:r>
              <a:r>
                <a:rPr lang="en-US" altLang="zh-CN" sz="2000" dirty="0">
                  <a:solidFill>
                    <a:schemeClr val="tx1">
                      <a:lumMod val="65000"/>
                      <a:lumOff val="35000"/>
                    </a:schemeClr>
                  </a:solidFill>
                  <a:latin typeface="微软雅黑" panose="020B0503020204020204" pitchFamily="34" charset="-122"/>
                  <a:ea typeface="微软雅黑" panose="020B0503020204020204" pitchFamily="34" charset="-122"/>
                  <a:cs typeface="+mn-ea"/>
                </a:rPr>
                <a:t>Spring MVC</a:t>
              </a:r>
              <a:r>
                <a:rPr lang="zh-CN" altLang="zh-CN" sz="2000" dirty="0">
                  <a:solidFill>
                    <a:schemeClr val="tx1">
                      <a:lumMod val="65000"/>
                      <a:lumOff val="35000"/>
                    </a:schemeClr>
                  </a:solidFill>
                  <a:latin typeface="微软雅黑" panose="020B0503020204020204" pitchFamily="34" charset="-122"/>
                  <a:ea typeface="微软雅黑" panose="020B0503020204020204" pitchFamily="34" charset="-122"/>
                  <a:cs typeface="+mn-ea"/>
                </a:rPr>
                <a:t>中</a:t>
              </a:r>
              <a:r>
                <a:rPr lang="zh-CN" altLang="zh-CN" sz="2000" dirty="0">
                  <a:solidFill>
                    <a:srgbClr val="1369B2"/>
                  </a:solidFill>
                  <a:latin typeface="微软雅黑" panose="020B0503020204020204" pitchFamily="34" charset="-122"/>
                  <a:ea typeface="微软雅黑" panose="020B0503020204020204" pitchFamily="34" charset="-122"/>
                  <a:cs typeface="+mn-ea"/>
                </a:rPr>
                <a:t>数据绑定的概念</a:t>
              </a:r>
              <a:endParaRPr lang="zh-CN" altLang="zh-CN" sz="2000" dirty="0">
                <a:solidFill>
                  <a:srgbClr val="1369B2"/>
                </a:solidFill>
                <a:latin typeface="微软雅黑" panose="020B0503020204020204" pitchFamily="34" charset="-122"/>
                <a:ea typeface="微软雅黑" panose="020B0503020204020204" pitchFamily="34" charset="-122"/>
                <a:cs typeface="+mn-ea"/>
              </a:endParaRPr>
            </a:p>
          </p:txBody>
        </p:sp>
        <p:sp>
          <p:nvSpPr>
            <p:cNvPr id="82" name="MH_Others_1"/>
            <p:cNvSpPr/>
            <p:nvPr/>
          </p:nvSpPr>
          <p:spPr bwMode="auto">
            <a:xfrm>
              <a:off x="985222" y="1800500"/>
              <a:ext cx="82550" cy="515937"/>
            </a:xfrm>
            <a:custGeom>
              <a:avLst/>
              <a:gdLst>
                <a:gd name="connsiteX0" fmla="*/ 0 w 3276600"/>
                <a:gd name="connsiteY0" fmla="*/ 6311900 h 6311900"/>
                <a:gd name="connsiteX1" fmla="*/ 0 w 3276600"/>
                <a:gd name="connsiteY1" fmla="*/ 0 h 6311900"/>
                <a:gd name="connsiteX2" fmla="*/ 3276600 w 3276600"/>
                <a:gd name="connsiteY2" fmla="*/ 0 h 6311900"/>
                <a:gd name="connsiteX0-1" fmla="*/ 0 w 0"/>
                <a:gd name="connsiteY0-2" fmla="*/ 6311900 h 6311900"/>
                <a:gd name="connsiteX1-3" fmla="*/ 0 w 0"/>
                <a:gd name="connsiteY1-4" fmla="*/ 0 h 6311900"/>
              </a:gdLst>
              <a:ahLst/>
              <a:cxnLst>
                <a:cxn ang="0">
                  <a:pos x="connsiteX0-1" y="connsiteY0-2"/>
                </a:cxn>
                <a:cxn ang="0">
                  <a:pos x="connsiteX1-3" y="connsiteY1-4"/>
                </a:cxn>
              </a:cxnLst>
              <a:rect l="l" t="t" r="r" b="b"/>
              <a:pathLst>
                <a:path h="6311900">
                  <a:moveTo>
                    <a:pt x="0" y="6311900"/>
                  </a:moveTo>
                  <a:lnTo>
                    <a:pt x="0" y="0"/>
                  </a:lnTo>
                </a:path>
              </a:pathLst>
            </a:custGeom>
            <a:noFill/>
            <a:ln w="19050">
              <a:solidFill>
                <a:srgbClr val="1369B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defRPr/>
              </a:pPr>
              <a:endParaRPr lang="zh-CN" altLang="en-US" sz="2500">
                <a:solidFill>
                  <a:schemeClr val="bg1">
                    <a:lumMod val="50000"/>
                  </a:schemeClr>
                </a:solidFill>
                <a:latin typeface="Source Han Sans K Bold" panose="020B0800000000000000" pitchFamily="34" charset="-128"/>
                <a:ea typeface="Source Han Sans K Bold" panose="020B0800000000000000" pitchFamily="34" charset="-128"/>
                <a:sym typeface="Source Han Sans K Bold" panose="020B0800000000000000" pitchFamily="34" charset="-128"/>
              </a:endParaRPr>
            </a:p>
          </p:txBody>
        </p:sp>
      </p:grpSp>
      <p:grpSp>
        <p:nvGrpSpPr>
          <p:cNvPr id="83" name="组合 82"/>
          <p:cNvGrpSpPr/>
          <p:nvPr/>
        </p:nvGrpSpPr>
        <p:grpSpPr>
          <a:xfrm>
            <a:off x="2567148" y="3658157"/>
            <a:ext cx="7249419" cy="685801"/>
            <a:chOff x="978872" y="2570437"/>
            <a:chExt cx="5437064" cy="514351"/>
          </a:xfrm>
        </p:grpSpPr>
        <p:sp>
          <p:nvSpPr>
            <p:cNvPr id="84" name="Pentagon 5"/>
            <p:cNvSpPr/>
            <p:nvPr/>
          </p:nvSpPr>
          <p:spPr bwMode="auto">
            <a:xfrm>
              <a:off x="978872" y="2570438"/>
              <a:ext cx="5437064" cy="514350"/>
            </a:xfrm>
            <a:prstGeom prst="homePlat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nSpc>
                  <a:spcPct val="120000"/>
                </a:lnSpc>
                <a:defRPr/>
              </a:pPr>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字魂58号-创中黑" panose="00000500000000000000" pitchFamily="2" charset="-122"/>
                </a:rPr>
                <a:t>    熟悉</a:t>
              </a:r>
              <a:r>
                <a:rPr lang="zh-CN" altLang="zh-CN" sz="2000" dirty="0">
                  <a:solidFill>
                    <a:srgbClr val="1369B2"/>
                  </a:solidFill>
                  <a:latin typeface="微软雅黑" panose="020B0503020204020204" pitchFamily="34" charset="-122"/>
                  <a:ea typeface="微软雅黑" panose="020B0503020204020204" pitchFamily="34" charset="-122"/>
                  <a:cs typeface="+mn-ea"/>
                </a:rPr>
                <a:t>简单数据类型</a:t>
              </a:r>
              <a:r>
                <a:rPr lang="zh-CN" altLang="zh-CN" sz="2000" dirty="0">
                  <a:solidFill>
                    <a:schemeClr val="tx1">
                      <a:lumMod val="65000"/>
                      <a:lumOff val="35000"/>
                    </a:schemeClr>
                  </a:solidFill>
                  <a:latin typeface="微软雅黑" panose="020B0503020204020204" pitchFamily="34" charset="-122"/>
                  <a:ea typeface="微软雅黑" panose="020B0503020204020204" pitchFamily="34" charset="-122"/>
                  <a:cs typeface="+mn-ea"/>
                </a:rPr>
                <a:t>的绑定</a:t>
              </a:r>
              <a:endParaRPr lang="en-GB" sz="2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字魂58号-创中黑" panose="00000500000000000000" pitchFamily="2" charset="-122"/>
              </a:endParaRPr>
            </a:p>
          </p:txBody>
        </p:sp>
        <p:sp>
          <p:nvSpPr>
            <p:cNvPr id="85" name="MH_Others_1"/>
            <p:cNvSpPr/>
            <p:nvPr/>
          </p:nvSpPr>
          <p:spPr bwMode="auto">
            <a:xfrm>
              <a:off x="985222" y="2570437"/>
              <a:ext cx="82550" cy="514350"/>
            </a:xfrm>
            <a:custGeom>
              <a:avLst/>
              <a:gdLst>
                <a:gd name="connsiteX0" fmla="*/ 0 w 3276600"/>
                <a:gd name="connsiteY0" fmla="*/ 6311900 h 6311900"/>
                <a:gd name="connsiteX1" fmla="*/ 0 w 3276600"/>
                <a:gd name="connsiteY1" fmla="*/ 0 h 6311900"/>
                <a:gd name="connsiteX2" fmla="*/ 3276600 w 3276600"/>
                <a:gd name="connsiteY2" fmla="*/ 0 h 6311900"/>
                <a:gd name="connsiteX0-1" fmla="*/ 0 w 0"/>
                <a:gd name="connsiteY0-2" fmla="*/ 6311900 h 6311900"/>
                <a:gd name="connsiteX1-3" fmla="*/ 0 w 0"/>
                <a:gd name="connsiteY1-4" fmla="*/ 0 h 6311900"/>
              </a:gdLst>
              <a:ahLst/>
              <a:cxnLst>
                <a:cxn ang="0">
                  <a:pos x="connsiteX0-1" y="connsiteY0-2"/>
                </a:cxn>
                <a:cxn ang="0">
                  <a:pos x="connsiteX1-3" y="connsiteY1-4"/>
                </a:cxn>
              </a:cxnLst>
              <a:rect l="l" t="t" r="r" b="b"/>
              <a:pathLst>
                <a:path h="6311900">
                  <a:moveTo>
                    <a:pt x="0" y="6311900"/>
                  </a:moveTo>
                  <a:lnTo>
                    <a:pt x="0" y="0"/>
                  </a:lnTo>
                </a:path>
              </a:pathLst>
            </a:custGeom>
            <a:noFill/>
            <a:ln w="19050">
              <a:solidFill>
                <a:srgbClr val="1369B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defRPr/>
              </a:pPr>
              <a:endParaRPr lang="zh-CN" altLang="en-US" sz="2500">
                <a:solidFill>
                  <a:schemeClr val="bg1">
                    <a:lumMod val="50000"/>
                  </a:schemeClr>
                </a:solidFill>
                <a:latin typeface="Source Han Sans K Bold" panose="020B0800000000000000" pitchFamily="34" charset="-128"/>
                <a:ea typeface="Source Han Sans K Bold" panose="020B0800000000000000" pitchFamily="34" charset="-128"/>
                <a:sym typeface="Source Han Sans K Bold" panose="020B0800000000000000" pitchFamily="34" charset="-128"/>
              </a:endParaRPr>
            </a:p>
          </p:txBody>
        </p:sp>
      </p:grpSp>
      <p:grpSp>
        <p:nvGrpSpPr>
          <p:cNvPr id="86" name="组合 85"/>
          <p:cNvGrpSpPr/>
          <p:nvPr/>
        </p:nvGrpSpPr>
        <p:grpSpPr>
          <a:xfrm>
            <a:off x="2567148" y="4526118"/>
            <a:ext cx="7249419" cy="687920"/>
            <a:chOff x="978872" y="3338787"/>
            <a:chExt cx="5437064" cy="515940"/>
          </a:xfrm>
        </p:grpSpPr>
        <p:sp>
          <p:nvSpPr>
            <p:cNvPr id="87" name="Pentagon 6"/>
            <p:cNvSpPr/>
            <p:nvPr/>
          </p:nvSpPr>
          <p:spPr bwMode="auto">
            <a:xfrm>
              <a:off x="978872" y="3338789"/>
              <a:ext cx="5437064" cy="515938"/>
            </a:xfrm>
            <a:prstGeom prst="homePlat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nSpc>
                  <a:spcPct val="120000"/>
                </a:lnSpc>
                <a:defRPr/>
              </a:pPr>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字魂58号-创中黑" panose="00000500000000000000" pitchFamily="2" charset="-122"/>
                </a:rPr>
                <a:t>    熟悉</a:t>
              </a:r>
              <a:r>
                <a:rPr lang="zh-CN" altLang="en-US" sz="2000" dirty="0">
                  <a:solidFill>
                    <a:srgbClr val="1369B2"/>
                  </a:solidFill>
                  <a:latin typeface="微软雅黑" panose="020B0503020204020204" pitchFamily="34" charset="-122"/>
                  <a:ea typeface="微软雅黑" panose="020B0503020204020204" pitchFamily="34" charset="-122"/>
                  <a:cs typeface="+mn-ea"/>
                  <a:sym typeface="字魂58号-创中黑" panose="00000500000000000000" pitchFamily="2" charset="-122"/>
                </a:rPr>
                <a:t>复</a:t>
              </a:r>
              <a:r>
                <a:rPr lang="zh-CN" altLang="zh-CN" sz="2000" dirty="0">
                  <a:solidFill>
                    <a:srgbClr val="1369B2"/>
                  </a:solidFill>
                  <a:latin typeface="微软雅黑" panose="020B0503020204020204" pitchFamily="34" charset="-122"/>
                  <a:ea typeface="微软雅黑" panose="020B0503020204020204" pitchFamily="34" charset="-122"/>
                  <a:cs typeface="+mn-ea"/>
                </a:rPr>
                <a:t>杂数据类型</a:t>
              </a:r>
              <a:r>
                <a:rPr lang="zh-CN" altLang="zh-CN" sz="2000" dirty="0">
                  <a:solidFill>
                    <a:schemeClr val="tx1">
                      <a:lumMod val="65000"/>
                      <a:lumOff val="35000"/>
                    </a:schemeClr>
                  </a:solidFill>
                  <a:latin typeface="微软雅黑" panose="020B0503020204020204" pitchFamily="34" charset="-122"/>
                  <a:ea typeface="微软雅黑" panose="020B0503020204020204" pitchFamily="34" charset="-122"/>
                  <a:cs typeface="+mn-ea"/>
                </a:rPr>
                <a:t>的绑定 </a:t>
              </a:r>
              <a:endParaRPr lang="en-GB" sz="2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字魂58号-创中黑" panose="00000500000000000000" pitchFamily="2" charset="-122"/>
              </a:endParaRPr>
            </a:p>
          </p:txBody>
        </p:sp>
        <p:sp>
          <p:nvSpPr>
            <p:cNvPr id="88" name="MH_Others_1"/>
            <p:cNvSpPr/>
            <p:nvPr/>
          </p:nvSpPr>
          <p:spPr bwMode="auto">
            <a:xfrm>
              <a:off x="985222" y="3338787"/>
              <a:ext cx="82550" cy="515938"/>
            </a:xfrm>
            <a:custGeom>
              <a:avLst/>
              <a:gdLst>
                <a:gd name="connsiteX0" fmla="*/ 0 w 3276600"/>
                <a:gd name="connsiteY0" fmla="*/ 6311900 h 6311900"/>
                <a:gd name="connsiteX1" fmla="*/ 0 w 3276600"/>
                <a:gd name="connsiteY1" fmla="*/ 0 h 6311900"/>
                <a:gd name="connsiteX2" fmla="*/ 3276600 w 3276600"/>
                <a:gd name="connsiteY2" fmla="*/ 0 h 6311900"/>
                <a:gd name="connsiteX0-1" fmla="*/ 0 w 0"/>
                <a:gd name="connsiteY0-2" fmla="*/ 6311900 h 6311900"/>
                <a:gd name="connsiteX1-3" fmla="*/ 0 w 0"/>
                <a:gd name="connsiteY1-4" fmla="*/ 0 h 6311900"/>
              </a:gdLst>
              <a:ahLst/>
              <a:cxnLst>
                <a:cxn ang="0">
                  <a:pos x="connsiteX0-1" y="connsiteY0-2"/>
                </a:cxn>
                <a:cxn ang="0">
                  <a:pos x="connsiteX1-3" y="connsiteY1-4"/>
                </a:cxn>
              </a:cxnLst>
              <a:rect l="l" t="t" r="r" b="b"/>
              <a:pathLst>
                <a:path h="6311900">
                  <a:moveTo>
                    <a:pt x="0" y="6311900"/>
                  </a:moveTo>
                  <a:lnTo>
                    <a:pt x="0" y="0"/>
                  </a:lnTo>
                </a:path>
              </a:pathLst>
            </a:custGeom>
            <a:noFill/>
            <a:ln w="19050">
              <a:solidFill>
                <a:srgbClr val="1369B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defRPr/>
              </a:pPr>
              <a:endParaRPr lang="zh-CN" altLang="en-US" sz="2500">
                <a:solidFill>
                  <a:schemeClr val="bg1">
                    <a:lumMod val="50000"/>
                  </a:schemeClr>
                </a:solidFill>
                <a:latin typeface="Source Han Sans K Bold" panose="020B0800000000000000" pitchFamily="34" charset="-128"/>
                <a:ea typeface="Source Han Sans K Bold" panose="020B0800000000000000" pitchFamily="34" charset="-128"/>
                <a:sym typeface="Source Han Sans K Bold" panose="020B0800000000000000" pitchFamily="34" charset="-128"/>
              </a:endParaRPr>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02</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1337945"/>
          </a:xfrm>
          <a:prstGeom prst="rect">
            <a:avLst/>
          </a:prstGeom>
          <a:noFill/>
          <a:ln>
            <a:noFill/>
          </a:ln>
        </p:spPr>
        <p:txBody>
          <a:bodyPr wrap="square" rtlCol="0">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启动</a:t>
            </a:r>
            <a:r>
              <a:rPr lang="en-US" altLang="zh-CN" dirty="0">
                <a:solidFill>
                  <a:srgbClr val="595959"/>
                </a:solidFill>
                <a:latin typeface="微软雅黑" panose="020B0503020204020204" pitchFamily="34" charset="-122"/>
                <a:ea typeface="微软雅黑" panose="020B0503020204020204" pitchFamily="34" charset="-122"/>
                <a:cs typeface="+mn-ea"/>
              </a:rPr>
              <a:t>chapter12</a:t>
            </a:r>
            <a:r>
              <a:rPr lang="zh-CN" altLang="zh-CN" dirty="0">
                <a:solidFill>
                  <a:srgbClr val="595959"/>
                </a:solidFill>
                <a:latin typeface="微软雅黑" panose="020B0503020204020204" pitchFamily="34" charset="-122"/>
                <a:ea typeface="微软雅黑" panose="020B0503020204020204" pitchFamily="34" charset="-122"/>
                <a:cs typeface="+mn-ea"/>
              </a:rPr>
              <a:t>项目，在浏览器中访问地址</a:t>
            </a:r>
            <a:r>
              <a:rPr lang="en-US" altLang="zh-CN" dirty="0">
                <a:solidFill>
                  <a:srgbClr val="595959"/>
                </a:solidFill>
                <a:latin typeface="微软雅黑" panose="020B0503020204020204" pitchFamily="34" charset="-122"/>
                <a:ea typeface="微软雅黑" panose="020B0503020204020204" pitchFamily="34" charset="-122"/>
                <a:cs typeface="+mn-ea"/>
              </a:rPr>
              <a:t>http://localhost:8080/chapter12/</a:t>
            </a:r>
            <a:r>
              <a:rPr lang="en-US" altLang="zh-CN" dirty="0" err="1">
                <a:solidFill>
                  <a:srgbClr val="595959"/>
                </a:solidFill>
                <a:latin typeface="微软雅黑" panose="020B0503020204020204" pitchFamily="34" charset="-122"/>
                <a:ea typeface="微软雅黑" panose="020B0503020204020204" pitchFamily="34" charset="-122"/>
                <a:cs typeface="+mn-ea"/>
              </a:rPr>
              <a:t>getUserNameAndId?username</a:t>
            </a:r>
            <a:r>
              <a:rPr lang="en-US" altLang="zh-CN" dirty="0">
                <a:solidFill>
                  <a:srgbClr val="595959"/>
                </a:solidFill>
                <a:latin typeface="微软雅黑" panose="020B0503020204020204" pitchFamily="34" charset="-122"/>
                <a:ea typeface="微软雅黑" panose="020B0503020204020204" pitchFamily="34" charset="-122"/>
                <a:cs typeface="+mn-ea"/>
              </a:rPr>
              <a:t>=</a:t>
            </a:r>
            <a:r>
              <a:rPr lang="en-US" altLang="zh-CN" dirty="0" err="1">
                <a:solidFill>
                  <a:srgbClr val="595959"/>
                </a:solidFill>
                <a:latin typeface="微软雅黑" panose="020B0503020204020204" pitchFamily="34" charset="-122"/>
                <a:ea typeface="微软雅黑" panose="020B0503020204020204" pitchFamily="34" charset="-122"/>
                <a:cs typeface="+mn-ea"/>
              </a:rPr>
              <a:t>Spring&amp;id</a:t>
            </a:r>
            <a:r>
              <a:rPr lang="en-US" altLang="zh-CN" dirty="0">
                <a:solidFill>
                  <a:srgbClr val="595959"/>
                </a:solidFill>
                <a:latin typeface="微软雅黑" panose="020B0503020204020204" pitchFamily="34" charset="-122"/>
                <a:ea typeface="微软雅黑" panose="020B0503020204020204" pitchFamily="34" charset="-122"/>
                <a:cs typeface="+mn-ea"/>
              </a:rPr>
              <a:t>=1</a:t>
            </a:r>
            <a:r>
              <a:rPr lang="zh-CN" altLang="zh-CN" dirty="0">
                <a:solidFill>
                  <a:srgbClr val="595959"/>
                </a:solidFill>
                <a:latin typeface="微软雅黑" panose="020B0503020204020204" pitchFamily="34" charset="-122"/>
                <a:ea typeface="微软雅黑" panose="020B0503020204020204" pitchFamily="34" charset="-122"/>
                <a:cs typeface="+mn-ea"/>
              </a:rPr>
              <a:t>，访问后，控制台打印信息如图</a:t>
            </a:r>
            <a:r>
              <a:rPr lang="zh-CN" altLang="en-US" dirty="0">
                <a:solidFill>
                  <a:srgbClr val="595959"/>
                </a:solidFill>
                <a:latin typeface="微软雅黑" panose="020B0503020204020204" pitchFamily="34" charset="-122"/>
                <a:ea typeface="微软雅黑" panose="020B0503020204020204" pitchFamily="34" charset="-122"/>
                <a:cs typeface="+mn-ea"/>
              </a:rPr>
              <a:t>所示。</a:t>
            </a:r>
            <a:r>
              <a:rPr lang="zh-CN" altLang="zh-CN" dirty="0">
                <a:solidFill>
                  <a:srgbClr val="595959"/>
                </a:solidFill>
                <a:latin typeface="微软雅黑" panose="020B0503020204020204" pitchFamily="34" charset="-122"/>
                <a:ea typeface="微软雅黑" panose="020B0503020204020204" pitchFamily="34" charset="-122"/>
                <a:cs typeface="+mn-ea"/>
              </a:rPr>
              <a:t>  </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406824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12.2.2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简单数据类型绑定</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2" name="图片 42"/>
          <p:cNvPicPr>
            <a:picLocks noChangeAspect="1"/>
          </p:cNvPicPr>
          <p:nvPr/>
        </p:nvPicPr>
        <p:blipFill>
          <a:blip r:embed="rId2"/>
          <a:stretch>
            <a:fillRect/>
          </a:stretch>
        </p:blipFill>
        <p:spPr>
          <a:xfrm>
            <a:off x="1841183" y="2951163"/>
            <a:ext cx="8509089" cy="144000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20" y="1091196"/>
            <a:ext cx="2510438"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8" y="1217734"/>
            <a:ext cx="2230420" cy="400110"/>
          </a:xfrm>
          <a:prstGeom prst="rect">
            <a:avLst/>
          </a:prstGeom>
          <a:noFill/>
        </p:spPr>
        <p:txBody>
          <a:bodyPr wrap="square" rtlCol="0">
            <a:spAutoFit/>
          </a:bodyPr>
          <a:lstStyle/>
          <a:p>
            <a:r>
              <a:rPr lang="zh-CN" altLang="en-US" sz="2000" dirty="0">
                <a:solidFill>
                  <a:srgbClr val="1369B2"/>
                </a:solidFill>
                <a:latin typeface="微软雅黑" panose="020B0503020204020204" pitchFamily="34" charset="-122"/>
                <a:ea typeface="微软雅黑" panose="020B0503020204020204" pitchFamily="34" charset="-122"/>
              </a:rPr>
              <a:t>参数别名的设置</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403395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12.2.2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简单数据类型绑定</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1604700" y="3290479"/>
            <a:ext cx="9087451" cy="1813955"/>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en-US" dirty="0">
                <a:solidFill>
                  <a:srgbClr val="595959"/>
                </a:solidFill>
                <a:latin typeface="微软雅黑" panose="020B0503020204020204" pitchFamily="34" charset="-122"/>
              </a:rPr>
              <a:t>        </a:t>
            </a:r>
            <a:r>
              <a:rPr lang="zh-CN" altLang="zh-CN" dirty="0">
                <a:solidFill>
                  <a:srgbClr val="FF0000"/>
                </a:solidFill>
                <a:latin typeface="微软雅黑" panose="020B0503020204020204" pitchFamily="34" charset="-122"/>
              </a:rPr>
              <a:t>需要注意的是</a:t>
            </a:r>
            <a:r>
              <a:rPr lang="zh-CN" altLang="zh-CN" dirty="0">
                <a:solidFill>
                  <a:srgbClr val="595959"/>
                </a:solidFill>
                <a:latin typeface="微软雅黑" panose="020B0503020204020204" pitchFamily="34" charset="-122"/>
              </a:rPr>
              <a:t>，有时候客户端请求中参数名称和处理器的形参名称不一致，这就会导致处理器无法正确绑定并接收到客户端请求中的参数。为此，</a:t>
            </a:r>
            <a:r>
              <a:rPr lang="en-US" altLang="zh-CN" dirty="0">
                <a:solidFill>
                  <a:srgbClr val="595959"/>
                </a:solidFill>
                <a:latin typeface="微软雅黑" panose="020B0503020204020204" pitchFamily="34" charset="-122"/>
              </a:rPr>
              <a:t>Spring MVC</a:t>
            </a:r>
            <a:r>
              <a:rPr lang="zh-CN" altLang="zh-CN" dirty="0">
                <a:solidFill>
                  <a:srgbClr val="595959"/>
                </a:solidFill>
                <a:latin typeface="微软雅黑" panose="020B0503020204020204" pitchFamily="34" charset="-122"/>
              </a:rPr>
              <a:t>提供了</a:t>
            </a:r>
            <a:r>
              <a:rPr lang="en-US" altLang="zh-CN" dirty="0">
                <a:solidFill>
                  <a:srgbClr val="595959"/>
                </a:solidFill>
                <a:latin typeface="微软雅黑" panose="020B0503020204020204" pitchFamily="34" charset="-122"/>
              </a:rPr>
              <a:t>@</a:t>
            </a:r>
            <a:r>
              <a:rPr lang="en-US" altLang="zh-CN" dirty="0" err="1">
                <a:solidFill>
                  <a:srgbClr val="595959"/>
                </a:solidFill>
                <a:latin typeface="微软雅黑" panose="020B0503020204020204" pitchFamily="34" charset="-122"/>
              </a:rPr>
              <a:t>RequestParam</a:t>
            </a:r>
            <a:r>
              <a:rPr lang="zh-CN" altLang="zh-CN" dirty="0">
                <a:solidFill>
                  <a:srgbClr val="595959"/>
                </a:solidFill>
                <a:latin typeface="微软雅黑" panose="020B0503020204020204" pitchFamily="34" charset="-122"/>
              </a:rPr>
              <a:t>注解来定义参数的别名，完成请求参数名称和处理器的形参名称不一致时的数据绑定</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 </a:t>
            </a:r>
            <a:endParaRPr lang="zh-CN" altLang="en-US" dirty="0">
              <a:solidFill>
                <a:srgbClr val="595959"/>
              </a:solidFill>
              <a:latin typeface="微软雅黑" panose="020B0503020204020204" pitchFamily="34" charset="-122"/>
            </a:endParaRPr>
          </a:p>
        </p:txBody>
      </p:sp>
      <p:sp>
        <p:nvSpPr>
          <p:cNvPr id="12" name="圆角矩形 11"/>
          <p:cNvSpPr/>
          <p:nvPr/>
        </p:nvSpPr>
        <p:spPr>
          <a:xfrm>
            <a:off x="1360245" y="2911655"/>
            <a:ext cx="9658732" cy="2459000"/>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a:off x="1310020" y="2855546"/>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6" name="矩形 93"/>
          <p:cNvSpPr/>
          <p:nvPr/>
        </p:nvSpPr>
        <p:spPr>
          <a:xfrm rot="10800000">
            <a:off x="10692151" y="5018880"/>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18" y="1091196"/>
            <a:ext cx="4183907"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3487814" cy="400110"/>
          </a:xfrm>
          <a:prstGeom prst="rect">
            <a:avLst/>
          </a:prstGeom>
          <a:noFill/>
        </p:spPr>
        <p:txBody>
          <a:bodyPr wrap="none" rtlCol="0">
            <a:spAutoFit/>
          </a:bodyPr>
          <a:lstStyle/>
          <a:p>
            <a:r>
              <a:rPr lang="en-US" altLang="zh-CN" sz="2000" dirty="0">
                <a:solidFill>
                  <a:srgbClr val="1369B2"/>
                </a:solidFill>
                <a:latin typeface="微软雅黑" panose="020B0503020204020204" pitchFamily="34" charset="-122"/>
                <a:ea typeface="微软雅黑" panose="020B0503020204020204" pitchFamily="34" charset="-122"/>
              </a:rPr>
              <a:t>@</a:t>
            </a:r>
            <a:r>
              <a:rPr lang="en-US" altLang="zh-CN" sz="2000" dirty="0" err="1">
                <a:solidFill>
                  <a:srgbClr val="1369B2"/>
                </a:solidFill>
                <a:latin typeface="微软雅黑" panose="020B0503020204020204" pitchFamily="34" charset="-122"/>
                <a:ea typeface="微软雅黑" panose="020B0503020204020204" pitchFamily="34" charset="-122"/>
              </a:rPr>
              <a:t>RequestParam</a:t>
            </a:r>
            <a:r>
              <a:rPr lang="zh-CN" altLang="zh-CN" sz="2000" dirty="0">
                <a:solidFill>
                  <a:srgbClr val="1369B2"/>
                </a:solidFill>
                <a:latin typeface="微软雅黑" panose="020B0503020204020204" pitchFamily="34" charset="-122"/>
                <a:ea typeface="微软雅黑" panose="020B0503020204020204" pitchFamily="34" charset="-122"/>
              </a:rPr>
              <a:t>注解的属性</a:t>
            </a:r>
            <a:endParaRPr lang="zh-CN" altLang="zh-CN"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3932587"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12.2.2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简单数据类型绑定</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graphicFrame>
        <p:nvGraphicFramePr>
          <p:cNvPr id="13" name="表格 12"/>
          <p:cNvGraphicFramePr>
            <a:graphicFrameLocks noGrp="1"/>
          </p:cNvGraphicFramePr>
          <p:nvPr>
            <p:custDataLst>
              <p:tags r:id="rId2"/>
            </p:custDataLst>
          </p:nvPr>
        </p:nvGraphicFramePr>
        <p:xfrm>
          <a:off x="915035" y="2153285"/>
          <a:ext cx="10822305" cy="3416300"/>
        </p:xfrm>
        <a:graphic>
          <a:graphicData uri="http://schemas.openxmlformats.org/drawingml/2006/table">
            <a:tbl>
              <a:tblPr>
                <a:tableStyleId>{5C22544A-7EE6-4342-B048-85BDC9FD1C3A}</a:tableStyleId>
              </a:tblPr>
              <a:tblGrid>
                <a:gridCol w="1904365"/>
                <a:gridCol w="8917940"/>
              </a:tblGrid>
              <a:tr h="564515">
                <a:tc>
                  <a:txBody>
                    <a:bodyPr/>
                    <a:lstStyle/>
                    <a:p>
                      <a:pPr marR="292100" indent="0" algn="ctr" defTabSz="1219200" rtl="0" fontAlgn="auto">
                        <a:lnSpc>
                          <a:spcPct val="120000"/>
                        </a:lnSpc>
                        <a:spcBef>
                          <a:spcPts val="0"/>
                        </a:spcBef>
                        <a:spcAft>
                          <a:spcPts val="0"/>
                        </a:spcAft>
                      </a:pPr>
                      <a:r>
                        <a:rPr lang="zh-CN" altLang="en-US" sz="1600" b="1">
                          <a:solidFill>
                            <a:schemeClr val="tx1">
                              <a:lumMod val="65000"/>
                              <a:lumOff val="35000"/>
                            </a:schemeClr>
                          </a:solidFill>
                          <a:latin typeface="微软雅黑" panose="020B0503020204020204" pitchFamily="34" charset="-122"/>
                          <a:ea typeface="微软雅黑" panose="020B0503020204020204" pitchFamily="34" charset="-122"/>
                        </a:rPr>
                        <a:t>属性</a:t>
                      </a:r>
                      <a:endParaRPr lang="zh-CN" altLang="en-US" sz="1600" b="1">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133350" marB="133350" anchor="ctr">
                    <a:lnL>
                      <a:noFill/>
                    </a:lnL>
                    <a:lnR w="12700">
                      <a:solidFill>
                        <a:schemeClr val="bg1"/>
                      </a:solidFill>
                      <a:prstDash val="solid"/>
                    </a:lnR>
                    <a:lnT>
                      <a:noFill/>
                    </a:lnT>
                    <a:lnB w="12700">
                      <a:solidFill>
                        <a:schemeClr val="bg1"/>
                      </a:solidFill>
                      <a:prstDash val="solid"/>
                    </a:lnB>
                    <a:lnTlToBr>
                      <a:noFill/>
                    </a:lnTlToBr>
                    <a:lnBlToTr>
                      <a:noFill/>
                    </a:lnBlToTr>
                    <a:solidFill>
                      <a:srgbClr val="F2F2F2"/>
                    </a:solidFill>
                  </a:tcPr>
                </a:tc>
                <a:tc>
                  <a:txBody>
                    <a:bodyPr/>
                    <a:lstStyle/>
                    <a:p>
                      <a:pPr marR="292100" indent="0" algn="ctr" defTabSz="1219200" rtl="0" fontAlgn="auto">
                        <a:lnSpc>
                          <a:spcPct val="120000"/>
                        </a:lnSpc>
                        <a:spcBef>
                          <a:spcPts val="0"/>
                        </a:spcBef>
                        <a:spcAft>
                          <a:spcPts val="0"/>
                        </a:spcAft>
                      </a:pPr>
                      <a:r>
                        <a:rPr lang="zh-CN" altLang="en-US" sz="1600" b="1">
                          <a:solidFill>
                            <a:schemeClr val="tx1">
                              <a:lumMod val="65000"/>
                              <a:lumOff val="35000"/>
                            </a:schemeClr>
                          </a:solidFill>
                          <a:latin typeface="微软雅黑" panose="020B0503020204020204" pitchFamily="34" charset="-122"/>
                          <a:ea typeface="微软雅黑" panose="020B0503020204020204" pitchFamily="34" charset="-122"/>
                        </a:rPr>
                        <a:t>说明</a:t>
                      </a:r>
                      <a:endParaRPr lang="zh-CN" altLang="en-US" sz="1600" b="1">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133350" marB="133350" anchor="ctr">
                    <a:lnL w="12700">
                      <a:solidFill>
                        <a:schemeClr val="bg1"/>
                      </a:solidFill>
                      <a:prstDash val="solid"/>
                    </a:lnL>
                    <a:lnR>
                      <a:noFill/>
                    </a:lnR>
                    <a:lnT>
                      <a:noFill/>
                    </a:lnT>
                    <a:lnB w="12700">
                      <a:solidFill>
                        <a:schemeClr val="bg1"/>
                      </a:solidFill>
                      <a:prstDash val="solid"/>
                    </a:lnB>
                    <a:lnTlToBr>
                      <a:noFill/>
                    </a:lnTlToBr>
                    <a:lnBlToTr>
                      <a:noFill/>
                    </a:lnBlToTr>
                    <a:solidFill>
                      <a:srgbClr val="F2F2F2"/>
                    </a:solidFill>
                  </a:tcPr>
                </a:tc>
              </a:tr>
              <a:tr h="1156335">
                <a:tc>
                  <a:txBody>
                    <a:bodyPr/>
                    <a:lstStyle/>
                    <a:p>
                      <a:pPr indent="0" algn="ctr" fontAlgn="auto">
                        <a:lnSpc>
                          <a:spcPct val="120000"/>
                        </a:lnSpc>
                        <a:spcBef>
                          <a:spcPts val="0"/>
                        </a:spcBef>
                        <a:spcAft>
                          <a:spcPts val="0"/>
                        </a:spcAft>
                      </a:pPr>
                      <a:r>
                        <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rPr>
                        <a:t>value</a:t>
                      </a:r>
                      <a:endPar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133350" marB="133350"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marR="292100" indent="0" algn="l" defTabSz="1219200" rtl="0" fontAlgn="auto">
                        <a:lnSpc>
                          <a:spcPct val="120000"/>
                        </a:lnSpc>
                        <a:spcBef>
                          <a:spcPts val="0"/>
                        </a:spcBef>
                        <a:spcAft>
                          <a:spcPts val="0"/>
                        </a:spcAft>
                      </a:pPr>
                      <a:r>
                        <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rPr>
                        <a:t>name属性的别名，这里指参数的名称，即入参的请求参数名称，如value="name"表示请求的参数中，名称为name的参数的值将传入。如果当前@RequestParam注解只使用vaule属性，则可以省略value属性名，如@RequestParam("name")</a:t>
                      </a:r>
                      <a:endPar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endParaRPr>
                    </a:p>
                  </a:txBody>
                  <a:tcPr marL="215900" marR="215900" marT="133350" marB="133350"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564515">
                <a:tc>
                  <a:txBody>
                    <a:bodyPr/>
                    <a:lstStyle/>
                    <a:p>
                      <a:pPr marR="292100" indent="0" algn="ctr" defTabSz="1219200" rtl="0" fontAlgn="auto">
                        <a:lnSpc>
                          <a:spcPct val="120000"/>
                        </a:lnSpc>
                        <a:spcBef>
                          <a:spcPts val="0"/>
                        </a:spcBef>
                        <a:spcAft>
                          <a:spcPts val="0"/>
                        </a:spcAft>
                      </a:pPr>
                      <a:r>
                        <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rPr>
                        <a:t>name</a:t>
                      </a:r>
                      <a:endPar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133350" marB="133350"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marR="292100" indent="0" algn="l" defTabSz="1219200" rtl="0" fontAlgn="auto">
                        <a:lnSpc>
                          <a:spcPct val="120000"/>
                        </a:lnSpc>
                        <a:spcBef>
                          <a:spcPts val="0"/>
                        </a:spcBef>
                        <a:spcAft>
                          <a:spcPts val="0"/>
                        </a:spcAft>
                      </a:pPr>
                      <a:r>
                        <a:rPr lang="zh-CN" altLang="zh-CN" sz="1600" b="0" spc="130">
                          <a:solidFill>
                            <a:schemeClr val="tx1">
                              <a:lumMod val="65000"/>
                              <a:lumOff val="35000"/>
                            </a:schemeClr>
                          </a:solidFill>
                          <a:latin typeface="微软雅黑" panose="020B0503020204020204" pitchFamily="34" charset="-122"/>
                          <a:ea typeface="微软雅黑" panose="020B0503020204020204" pitchFamily="34" charset="-122"/>
                        </a:rPr>
                        <a:t>指定请求头绑定的名称</a:t>
                      </a:r>
                      <a:endParaRPr lang="zh-CN" altLang="zh-CN"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133350" marB="133350"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566420">
                <a:tc>
                  <a:txBody>
                    <a:bodyPr/>
                    <a:lstStyle/>
                    <a:p>
                      <a:pPr marR="292100" indent="0" algn="ctr" defTabSz="1219200" rtl="0" fontAlgn="auto">
                        <a:lnSpc>
                          <a:spcPct val="120000"/>
                        </a:lnSpc>
                        <a:spcBef>
                          <a:spcPts val="0"/>
                        </a:spcBef>
                        <a:spcAft>
                          <a:spcPts val="0"/>
                        </a:spcAft>
                      </a:pPr>
                      <a:r>
                        <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rPr>
                        <a:t>required</a:t>
                      </a:r>
                      <a:endPar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133350" marB="133350"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l" fontAlgn="auto">
                        <a:lnSpc>
                          <a:spcPct val="120000"/>
                        </a:lnSpc>
                        <a:spcBef>
                          <a:spcPts val="0"/>
                        </a:spcBef>
                        <a:spcAft>
                          <a:spcPts val="0"/>
                        </a:spcAft>
                      </a:pPr>
                      <a:r>
                        <a:rPr lang="zh-CN" altLang="en-US" sz="1600" b="0" spc="13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rPr>
                        <a:t>用于指定参数是否必须，默认是true，表示请求中一定要有相应的参数</a:t>
                      </a:r>
                      <a:endParaRPr lang="zh-CN" altLang="en-US" sz="1600" b="0" spc="13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endParaRPr>
                    </a:p>
                  </a:txBody>
                  <a:tcPr marL="215900" marR="215900" marT="133350" marB="133350"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564515">
                <a:tc>
                  <a:txBody>
                    <a:bodyPr/>
                    <a:lstStyle/>
                    <a:p>
                      <a:pPr marR="292100" indent="0" algn="ctr" defTabSz="1219200" rtl="0" fontAlgn="auto">
                        <a:lnSpc>
                          <a:spcPct val="120000"/>
                        </a:lnSpc>
                        <a:spcBef>
                          <a:spcPts val="0"/>
                        </a:spcBef>
                        <a:spcAft>
                          <a:spcPts val="0"/>
                        </a:spcAft>
                      </a:pPr>
                      <a:r>
                        <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rPr>
                        <a:t>defaultValue</a:t>
                      </a:r>
                      <a:endPar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133350" marB="133350" anchor="ctr">
                    <a:lnL>
                      <a:noFill/>
                    </a:lnL>
                    <a:lnR w="12700">
                      <a:solidFill>
                        <a:schemeClr val="bg1"/>
                      </a:solidFill>
                      <a:prstDash val="solid"/>
                    </a:lnR>
                    <a:lnT w="12700">
                      <a:solidFill>
                        <a:schemeClr val="bg1"/>
                      </a:solidFill>
                      <a:prstDash val="solid"/>
                    </a:lnT>
                    <a:lnB>
                      <a:noFill/>
                    </a:lnB>
                    <a:lnTlToBr>
                      <a:noFill/>
                    </a:lnTlToBr>
                    <a:lnBlToTr>
                      <a:noFill/>
                    </a:lnBlToTr>
                    <a:solidFill>
                      <a:srgbClr val="F2F2F2"/>
                    </a:solidFill>
                  </a:tcPr>
                </a:tc>
                <a:tc>
                  <a:txBody>
                    <a:bodyPr/>
                    <a:lstStyle/>
                    <a:p>
                      <a:pPr indent="0" algn="l" fontAlgn="auto">
                        <a:lnSpc>
                          <a:spcPct val="120000"/>
                        </a:lnSpc>
                        <a:spcBef>
                          <a:spcPts val="0"/>
                        </a:spcBef>
                        <a:spcAft>
                          <a:spcPts val="0"/>
                        </a:spcAft>
                      </a:pPr>
                      <a:r>
                        <a:rPr lang="zh-CN" altLang="en-US" sz="1600" b="0" spc="130">
                          <a:solidFill>
                            <a:schemeClr val="tx1">
                              <a:lumMod val="65000"/>
                              <a:lumOff val="35000"/>
                            </a:schemeClr>
                          </a:solidFill>
                          <a:latin typeface="微软雅黑" panose="020B0503020204020204" pitchFamily="34" charset="-122"/>
                          <a:ea typeface="微软雅黑" panose="020B0503020204020204" pitchFamily="34" charset="-122"/>
                        </a:rPr>
                        <a:t>形参的默认值，表示如果请求中没有同名参数时的默认值</a:t>
                      </a:r>
                      <a:endParaRPr lang="zh-CN" altLang="en-US"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133350" marB="133350" anchor="ctr">
                    <a:lnL w="12700">
                      <a:solidFill>
                        <a:schemeClr val="bg1"/>
                      </a:solidFill>
                      <a:prstDash val="solid"/>
                    </a:lnL>
                    <a:lnR>
                      <a:noFill/>
                    </a:lnR>
                    <a:lnT w="12700">
                      <a:solidFill>
                        <a:schemeClr val="bg1"/>
                      </a:solidFill>
                      <a:prstDash val="solid"/>
                    </a:lnT>
                    <a:lnB>
                      <a:noFill/>
                    </a:lnB>
                    <a:lnTlToBr>
                      <a:noFill/>
                    </a:lnTlToBr>
                    <a:lnBlToTr>
                      <a:noFill/>
                    </a:lnBlToTr>
                    <a:solidFill>
                      <a:srgbClr val="F2F2F2"/>
                    </a:solid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20" y="1091196"/>
            <a:ext cx="4033952"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3700405" cy="400110"/>
          </a:xfrm>
          <a:prstGeom prst="rect">
            <a:avLst/>
          </a:prstGeom>
          <a:noFill/>
        </p:spPr>
        <p:txBody>
          <a:bodyPr wrap="square" rtlCol="0">
            <a:spAutoFit/>
          </a:bodyPr>
          <a:lstStyle/>
          <a:p>
            <a:r>
              <a:rPr lang="en-US" altLang="zh-CN" sz="2000" dirty="0">
                <a:solidFill>
                  <a:srgbClr val="1369B2"/>
                </a:solidFill>
                <a:latin typeface="微软雅黑" panose="020B0503020204020204" pitchFamily="34" charset="-122"/>
                <a:ea typeface="微软雅黑" panose="020B0503020204020204" pitchFamily="34" charset="-122"/>
              </a:rPr>
              <a:t>@</a:t>
            </a:r>
            <a:r>
              <a:rPr lang="en-US" altLang="zh-CN" sz="2000" dirty="0" err="1">
                <a:solidFill>
                  <a:srgbClr val="1369B2"/>
                </a:solidFill>
                <a:latin typeface="微软雅黑" panose="020B0503020204020204" pitchFamily="34" charset="-122"/>
                <a:ea typeface="微软雅黑" panose="020B0503020204020204" pitchFamily="34" charset="-122"/>
              </a:rPr>
              <a:t>RequestParam</a:t>
            </a:r>
            <a:r>
              <a:rPr lang="zh-CN" altLang="en-US" sz="2000" dirty="0">
                <a:solidFill>
                  <a:srgbClr val="1369B2"/>
                </a:solidFill>
                <a:latin typeface="微软雅黑" panose="020B0503020204020204" pitchFamily="34" charset="-122"/>
                <a:ea typeface="微软雅黑" panose="020B0503020204020204" pitchFamily="34" charset="-122"/>
              </a:rPr>
              <a:t>注解的使用</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403395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12.2.2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简单数据类型绑定</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892520" y="2162870"/>
            <a:ext cx="10415946" cy="3774941"/>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zh-CN" dirty="0">
                <a:solidFill>
                  <a:srgbClr val="595959"/>
                </a:solidFill>
                <a:latin typeface="微软雅黑" panose="020B0503020204020204" pitchFamily="34" charset="-122"/>
              </a:rPr>
              <a:t>假设浏览器中的请求地址为</a:t>
            </a:r>
            <a:r>
              <a:rPr lang="en-US" altLang="zh-CN" dirty="0">
                <a:solidFill>
                  <a:srgbClr val="595959"/>
                </a:solidFill>
                <a:latin typeface="微软雅黑" panose="020B0503020204020204" pitchFamily="34" charset="-122"/>
              </a:rPr>
              <a:t>http://localhost:8080/chapter12/</a:t>
            </a:r>
            <a:r>
              <a:rPr lang="en-US" altLang="zh-CN" dirty="0" err="1">
                <a:solidFill>
                  <a:srgbClr val="595959"/>
                </a:solidFill>
                <a:latin typeface="微软雅黑" panose="020B0503020204020204" pitchFamily="34" charset="-122"/>
              </a:rPr>
              <a:t>getUserName?name</a:t>
            </a:r>
            <a:r>
              <a:rPr lang="en-US" altLang="zh-CN" dirty="0">
                <a:solidFill>
                  <a:srgbClr val="595959"/>
                </a:solidFill>
                <a:latin typeface="微软雅黑" panose="020B0503020204020204" pitchFamily="34" charset="-122"/>
              </a:rPr>
              <a:t>=Spring</a:t>
            </a:r>
            <a:r>
              <a:rPr lang="zh-CN" altLang="zh-CN" dirty="0">
                <a:solidFill>
                  <a:srgbClr val="595959"/>
                </a:solidFill>
                <a:latin typeface="微软雅黑" panose="020B0503020204020204" pitchFamily="34" charset="-122"/>
              </a:rPr>
              <a:t>，可以在</a:t>
            </a:r>
            <a:r>
              <a:rPr lang="en-US" altLang="zh-CN" dirty="0" err="1">
                <a:solidFill>
                  <a:srgbClr val="595959"/>
                </a:solidFill>
                <a:latin typeface="微软雅黑" panose="020B0503020204020204" pitchFamily="34" charset="-122"/>
              </a:rPr>
              <a:t>getUserName</a:t>
            </a:r>
            <a:r>
              <a:rPr lang="en-US" altLang="zh-CN"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方法中使用</a:t>
            </a:r>
            <a:r>
              <a:rPr lang="en-US" altLang="zh-CN" dirty="0">
                <a:solidFill>
                  <a:srgbClr val="595959"/>
                </a:solidFill>
                <a:latin typeface="微软雅黑" panose="020B0503020204020204" pitchFamily="34" charset="-122"/>
              </a:rPr>
              <a:t>@</a:t>
            </a:r>
            <a:r>
              <a:rPr lang="en-US" altLang="zh-CN" dirty="0" err="1">
                <a:solidFill>
                  <a:srgbClr val="595959"/>
                </a:solidFill>
                <a:latin typeface="微软雅黑" panose="020B0503020204020204" pitchFamily="34" charset="-122"/>
              </a:rPr>
              <a:t>RequestParam</a:t>
            </a:r>
            <a:r>
              <a:rPr lang="zh-CN" altLang="zh-CN" dirty="0">
                <a:solidFill>
                  <a:srgbClr val="595959"/>
                </a:solidFill>
                <a:latin typeface="微软雅黑" panose="020B0503020204020204" pitchFamily="34" charset="-122"/>
              </a:rPr>
              <a:t>注解标注参数</a:t>
            </a:r>
            <a:r>
              <a:rPr lang="zh-CN" altLang="en-US" dirty="0">
                <a:solidFill>
                  <a:srgbClr val="595959"/>
                </a:solidFill>
                <a:latin typeface="微软雅黑" panose="020B0503020204020204" pitchFamily="34" charset="-122"/>
              </a:rPr>
              <a:t>。</a:t>
            </a:r>
            <a:endParaRPr lang="en-US" altLang="zh-CN" dirty="0">
              <a:solidFill>
                <a:srgbClr val="595959"/>
              </a:solidFill>
              <a:latin typeface="微软雅黑" panose="020B0503020204020204" pitchFamily="34" charset="-122"/>
            </a:endParaRPr>
          </a:p>
          <a:p>
            <a:pPr>
              <a:lnSpc>
                <a:spcPct val="150000"/>
              </a:lnSpc>
            </a:pPr>
            <a:endParaRPr lang="en-US" altLang="zh-CN" dirty="0">
              <a:solidFill>
                <a:srgbClr val="595959"/>
              </a:solidFill>
              <a:latin typeface="微软雅黑" panose="020B0503020204020204" pitchFamily="34" charset="-122"/>
            </a:endParaRPr>
          </a:p>
          <a:p>
            <a:pPr>
              <a:lnSpc>
                <a:spcPct val="150000"/>
              </a:lnSpc>
            </a:pPr>
            <a:endParaRPr lang="en-US" altLang="zh-CN" dirty="0">
              <a:solidFill>
                <a:srgbClr val="595959"/>
              </a:solidFill>
              <a:latin typeface="微软雅黑" panose="020B0503020204020204" pitchFamily="34" charset="-122"/>
            </a:endParaRPr>
          </a:p>
          <a:p>
            <a:pPr>
              <a:lnSpc>
                <a:spcPct val="150000"/>
              </a:lnSpc>
            </a:pPr>
            <a:endParaRPr lang="en-US" altLang="zh-CN" dirty="0">
              <a:solidFill>
                <a:srgbClr val="595959"/>
              </a:solidFill>
              <a:latin typeface="微软雅黑" panose="020B0503020204020204" pitchFamily="34" charset="-122"/>
            </a:endParaRPr>
          </a:p>
          <a:p>
            <a:pPr>
              <a:lnSpc>
                <a:spcPct val="150000"/>
              </a:lnSpc>
            </a:pPr>
            <a:endParaRPr lang="en-US" altLang="zh-CN" dirty="0">
              <a:solidFill>
                <a:srgbClr val="595959"/>
              </a:solidFill>
              <a:latin typeface="微软雅黑" panose="020B0503020204020204" pitchFamily="34" charset="-122"/>
            </a:endParaRPr>
          </a:p>
          <a:p>
            <a:pPr>
              <a:lnSpc>
                <a:spcPct val="150000"/>
              </a:lnSpc>
            </a:pPr>
            <a:r>
              <a:rPr lang="zh-CN" altLang="zh-CN" dirty="0">
                <a:solidFill>
                  <a:srgbClr val="595959"/>
                </a:solidFill>
                <a:latin typeface="微软雅黑" panose="020B0503020204020204" pitchFamily="34" charset="-122"/>
              </a:rPr>
              <a:t>上述代码中，</a:t>
            </a:r>
            <a:r>
              <a:rPr lang="en-US" altLang="zh-CN" dirty="0">
                <a:solidFill>
                  <a:srgbClr val="595959"/>
                </a:solidFill>
                <a:latin typeface="微软雅黑" panose="020B0503020204020204" pitchFamily="34" charset="-122"/>
              </a:rPr>
              <a:t>@</a:t>
            </a:r>
            <a:r>
              <a:rPr lang="en-US" altLang="zh-CN" dirty="0" err="1">
                <a:solidFill>
                  <a:srgbClr val="595959"/>
                </a:solidFill>
                <a:latin typeface="微软雅黑" panose="020B0503020204020204" pitchFamily="34" charset="-122"/>
              </a:rPr>
              <a:t>RequestParam</a:t>
            </a:r>
            <a:r>
              <a:rPr lang="zh-CN" altLang="zh-CN" dirty="0">
                <a:solidFill>
                  <a:srgbClr val="595959"/>
                </a:solidFill>
                <a:latin typeface="微软雅黑" panose="020B0503020204020204" pitchFamily="34" charset="-122"/>
              </a:rPr>
              <a:t>注解的</a:t>
            </a:r>
            <a:r>
              <a:rPr lang="en-US" altLang="zh-CN" dirty="0">
                <a:solidFill>
                  <a:srgbClr val="595959"/>
                </a:solidFill>
                <a:latin typeface="微软雅黑" panose="020B0503020204020204" pitchFamily="34" charset="-122"/>
              </a:rPr>
              <a:t>value</a:t>
            </a:r>
            <a:r>
              <a:rPr lang="zh-CN" altLang="zh-CN" dirty="0">
                <a:solidFill>
                  <a:srgbClr val="595959"/>
                </a:solidFill>
                <a:latin typeface="微软雅黑" panose="020B0503020204020204" pitchFamily="34" charset="-122"/>
              </a:rPr>
              <a:t>属性，给</a:t>
            </a:r>
            <a:r>
              <a:rPr lang="en-US" altLang="zh-CN" dirty="0" err="1">
                <a:solidFill>
                  <a:srgbClr val="595959"/>
                </a:solidFill>
                <a:latin typeface="微软雅黑" panose="020B0503020204020204" pitchFamily="34" charset="-122"/>
              </a:rPr>
              <a:t>getUserName</a:t>
            </a:r>
            <a:r>
              <a:rPr lang="en-US" altLang="zh-CN"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方法中的</a:t>
            </a:r>
            <a:r>
              <a:rPr lang="en-US" altLang="zh-CN" dirty="0">
                <a:solidFill>
                  <a:srgbClr val="595959"/>
                </a:solidFill>
                <a:latin typeface="微软雅黑" panose="020B0503020204020204" pitchFamily="34" charset="-122"/>
              </a:rPr>
              <a:t>username</a:t>
            </a:r>
            <a:r>
              <a:rPr lang="zh-CN" altLang="zh-CN" dirty="0">
                <a:solidFill>
                  <a:srgbClr val="595959"/>
                </a:solidFill>
                <a:latin typeface="微软雅黑" panose="020B0503020204020204" pitchFamily="34" charset="-122"/>
              </a:rPr>
              <a:t>形参定义了别名</a:t>
            </a:r>
            <a:r>
              <a:rPr lang="en-US" altLang="zh-CN" dirty="0">
                <a:solidFill>
                  <a:srgbClr val="595959"/>
                </a:solidFill>
                <a:latin typeface="微软雅黑" panose="020B0503020204020204" pitchFamily="34" charset="-122"/>
              </a:rPr>
              <a:t>name</a:t>
            </a:r>
            <a:r>
              <a:rPr lang="zh-CN" altLang="zh-CN" dirty="0">
                <a:solidFill>
                  <a:srgbClr val="595959"/>
                </a:solidFill>
                <a:latin typeface="微软雅黑" panose="020B0503020204020204" pitchFamily="34" charset="-122"/>
              </a:rPr>
              <a:t>。此时，客户端请求中名称为</a:t>
            </a:r>
            <a:r>
              <a:rPr lang="en-US" altLang="zh-CN" dirty="0">
                <a:solidFill>
                  <a:srgbClr val="595959"/>
                </a:solidFill>
                <a:latin typeface="微软雅黑" panose="020B0503020204020204" pitchFamily="34" charset="-122"/>
              </a:rPr>
              <a:t>name</a:t>
            </a:r>
            <a:r>
              <a:rPr lang="zh-CN" altLang="zh-CN" dirty="0">
                <a:solidFill>
                  <a:srgbClr val="595959"/>
                </a:solidFill>
                <a:latin typeface="微软雅黑" panose="020B0503020204020204" pitchFamily="34" charset="-122"/>
              </a:rPr>
              <a:t>的参数，就会绑定到</a:t>
            </a:r>
            <a:r>
              <a:rPr lang="en-US" altLang="zh-CN" dirty="0" err="1">
                <a:solidFill>
                  <a:srgbClr val="595959"/>
                </a:solidFill>
                <a:latin typeface="微软雅黑" panose="020B0503020204020204" pitchFamily="34" charset="-122"/>
              </a:rPr>
              <a:t>getUserName</a:t>
            </a:r>
            <a:r>
              <a:rPr lang="en-US" altLang="zh-CN"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方法中的</a:t>
            </a:r>
            <a:r>
              <a:rPr lang="en-US" altLang="zh-CN" dirty="0">
                <a:solidFill>
                  <a:srgbClr val="595959"/>
                </a:solidFill>
                <a:latin typeface="微软雅黑" panose="020B0503020204020204" pitchFamily="34" charset="-122"/>
              </a:rPr>
              <a:t>username</a:t>
            </a:r>
            <a:r>
              <a:rPr lang="zh-CN" altLang="zh-CN" dirty="0">
                <a:solidFill>
                  <a:srgbClr val="595959"/>
                </a:solidFill>
                <a:latin typeface="微软雅黑" panose="020B0503020204020204" pitchFamily="34" charset="-122"/>
              </a:rPr>
              <a:t>形参上。</a:t>
            </a:r>
            <a:r>
              <a:rPr lang="en-US" altLang="zh-CN" dirty="0">
                <a:solidFill>
                  <a:srgbClr val="595959"/>
                </a:solidFill>
                <a:latin typeface="微软雅黑" panose="020B0503020204020204" pitchFamily="34" charset="-122"/>
              </a:rPr>
              <a:t>@</a:t>
            </a:r>
            <a:r>
              <a:rPr lang="en-US" altLang="zh-CN" dirty="0" err="1">
                <a:solidFill>
                  <a:srgbClr val="595959"/>
                </a:solidFill>
                <a:latin typeface="微软雅黑" panose="020B0503020204020204" pitchFamily="34" charset="-122"/>
              </a:rPr>
              <a:t>RequestParam</a:t>
            </a:r>
            <a:r>
              <a:rPr lang="zh-CN" altLang="zh-CN" dirty="0">
                <a:solidFill>
                  <a:srgbClr val="595959"/>
                </a:solidFill>
                <a:latin typeface="微软雅黑" panose="020B0503020204020204" pitchFamily="34" charset="-122"/>
              </a:rPr>
              <a:t>注解的</a:t>
            </a:r>
            <a:r>
              <a:rPr lang="en-US" altLang="zh-CN" dirty="0">
                <a:solidFill>
                  <a:srgbClr val="595959"/>
                </a:solidFill>
                <a:latin typeface="微软雅黑" panose="020B0503020204020204" pitchFamily="34" charset="-122"/>
              </a:rPr>
              <a:t>required</a:t>
            </a:r>
            <a:r>
              <a:rPr lang="zh-CN" altLang="zh-CN" dirty="0">
                <a:solidFill>
                  <a:srgbClr val="595959"/>
                </a:solidFill>
                <a:latin typeface="微软雅黑" panose="020B0503020204020204" pitchFamily="34" charset="-122"/>
              </a:rPr>
              <a:t>属性设定了请求的</a:t>
            </a:r>
            <a:r>
              <a:rPr lang="en-US" altLang="zh-CN" dirty="0">
                <a:solidFill>
                  <a:srgbClr val="595959"/>
                </a:solidFill>
                <a:latin typeface="微软雅黑" panose="020B0503020204020204" pitchFamily="34" charset="-122"/>
              </a:rPr>
              <a:t>name</a:t>
            </a:r>
            <a:r>
              <a:rPr lang="zh-CN" altLang="zh-CN" dirty="0">
                <a:solidFill>
                  <a:srgbClr val="595959"/>
                </a:solidFill>
                <a:latin typeface="微软雅黑" panose="020B0503020204020204" pitchFamily="34" charset="-122"/>
              </a:rPr>
              <a:t>参数不是必须的，如果访问时没有携带</a:t>
            </a:r>
            <a:r>
              <a:rPr lang="en-US" altLang="zh-CN" dirty="0">
                <a:solidFill>
                  <a:srgbClr val="595959"/>
                </a:solidFill>
                <a:latin typeface="微软雅黑" panose="020B0503020204020204" pitchFamily="34" charset="-122"/>
              </a:rPr>
              <a:t>name</a:t>
            </a:r>
            <a:r>
              <a:rPr lang="zh-CN" altLang="zh-CN" dirty="0">
                <a:solidFill>
                  <a:srgbClr val="595959"/>
                </a:solidFill>
                <a:latin typeface="微软雅黑" panose="020B0503020204020204" pitchFamily="34" charset="-122"/>
              </a:rPr>
              <a:t>参数，会将</a:t>
            </a:r>
            <a:r>
              <a:rPr lang="en-US" altLang="zh-CN" dirty="0" err="1">
                <a:solidFill>
                  <a:srgbClr val="595959"/>
                </a:solidFill>
                <a:latin typeface="微软雅黑" panose="020B0503020204020204" pitchFamily="34" charset="-122"/>
              </a:rPr>
              <a:t>defaultValue</a:t>
            </a:r>
            <a:r>
              <a:rPr lang="zh-CN" altLang="zh-CN" dirty="0">
                <a:solidFill>
                  <a:srgbClr val="595959"/>
                </a:solidFill>
                <a:latin typeface="微软雅黑" panose="020B0503020204020204" pitchFamily="34" charset="-122"/>
              </a:rPr>
              <a:t>属性设定的值赋给形参</a:t>
            </a:r>
            <a:r>
              <a:rPr lang="en-US" altLang="zh-CN" dirty="0">
                <a:solidFill>
                  <a:srgbClr val="595959"/>
                </a:solidFill>
                <a:latin typeface="微软雅黑" panose="020B0503020204020204" pitchFamily="34" charset="-122"/>
              </a:rPr>
              <a:t>username</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 </a:t>
            </a:r>
            <a:endParaRPr lang="en-US" altLang="zh-CN" dirty="0">
              <a:solidFill>
                <a:srgbClr val="595959"/>
              </a:solidFill>
              <a:latin typeface="微软雅黑" panose="020B0503020204020204" pitchFamily="34" charset="-122"/>
            </a:endParaRPr>
          </a:p>
        </p:txBody>
      </p:sp>
      <p:pic>
        <p:nvPicPr>
          <p:cNvPr id="13" name="图片 12"/>
          <p:cNvPicPr>
            <a:picLocks noChangeAspect="1"/>
          </p:cNvPicPr>
          <p:nvPr/>
        </p:nvPicPr>
        <p:blipFill>
          <a:blip r:embed="rId3"/>
          <a:stretch>
            <a:fillRect/>
          </a:stretch>
        </p:blipFill>
        <p:spPr>
          <a:xfrm>
            <a:off x="1867379" y="3142234"/>
            <a:ext cx="8322198" cy="1510787"/>
          </a:xfrm>
          <a:prstGeom prst="rect">
            <a:avLst/>
          </a:prstGeom>
        </p:spPr>
      </p:pic>
      <p:sp>
        <p:nvSpPr>
          <p:cNvPr id="2" name="文本框 1"/>
          <p:cNvSpPr txBox="1"/>
          <p:nvPr/>
        </p:nvSpPr>
        <p:spPr>
          <a:xfrm>
            <a:off x="2824227" y="3061791"/>
            <a:ext cx="6967956" cy="1526123"/>
          </a:xfrm>
          <a:prstGeom prst="rect">
            <a:avLst/>
          </a:prstGeom>
          <a:noFill/>
        </p:spPr>
        <p:txBody>
          <a:bodyPr wrap="square" rtlCol="0">
            <a:spAutoFit/>
          </a:bodyPr>
          <a:lstStyle/>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RequestMapping</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getUserName</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public void </a:t>
            </a:r>
            <a:r>
              <a:rPr lang="en-US" altLang="zh-CN" sz="1600" dirty="0" err="1">
                <a:solidFill>
                  <a:srgbClr val="595959"/>
                </a:solidFill>
                <a:latin typeface="微软雅黑" panose="020B0503020204020204" pitchFamily="34" charset="-122"/>
                <a:ea typeface="微软雅黑" panose="020B0503020204020204" pitchFamily="34" charset="-122"/>
                <a:cs typeface="+mn-ea"/>
              </a:rPr>
              <a:t>getUserName</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a:solidFill>
                  <a:srgbClr val="1369B2"/>
                </a:solidFill>
                <a:latin typeface="微软雅黑" panose="020B0503020204020204" pitchFamily="34" charset="-122"/>
                <a:ea typeface="微软雅黑" panose="020B0503020204020204" pitchFamily="34" charset="-122"/>
                <a:cs typeface="+mn-ea"/>
              </a:rPr>
              <a:t>@</a:t>
            </a:r>
            <a:r>
              <a:rPr lang="en-US" altLang="zh-CN" sz="1600" dirty="0" err="1">
                <a:solidFill>
                  <a:srgbClr val="1369B2"/>
                </a:solidFill>
                <a:latin typeface="微软雅黑" panose="020B0503020204020204" pitchFamily="34" charset="-122"/>
                <a:ea typeface="微软雅黑" panose="020B0503020204020204" pitchFamily="34" charset="-122"/>
                <a:cs typeface="+mn-ea"/>
              </a:rPr>
              <a:t>RequestParam</a:t>
            </a:r>
            <a:r>
              <a:rPr lang="en-US" altLang="zh-CN" sz="1600" dirty="0">
                <a:solidFill>
                  <a:srgbClr val="595959"/>
                </a:solidFill>
                <a:latin typeface="微软雅黑" panose="020B0503020204020204" pitchFamily="34" charset="-122"/>
                <a:ea typeface="微软雅黑" panose="020B0503020204020204" pitchFamily="34" charset="-122"/>
                <a:cs typeface="+mn-ea"/>
              </a:rPr>
              <a:t>(value="name",</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required = </a:t>
            </a:r>
            <a:r>
              <a:rPr lang="en-US" altLang="zh-CN" sz="1600" dirty="0" err="1">
                <a:solidFill>
                  <a:srgbClr val="595959"/>
                </a:solidFill>
                <a:latin typeface="微软雅黑" panose="020B0503020204020204" pitchFamily="34" charset="-122"/>
                <a:ea typeface="微软雅黑" panose="020B0503020204020204" pitchFamily="34" charset="-122"/>
                <a:cs typeface="+mn-ea"/>
              </a:rPr>
              <a:t>false,defaultValue</a:t>
            </a:r>
            <a:r>
              <a:rPr lang="en-US" altLang="zh-CN" sz="1600" dirty="0">
                <a:solidFill>
                  <a:srgbClr val="595959"/>
                </a:solidFill>
                <a:latin typeface="微软雅黑" panose="020B0503020204020204" pitchFamily="34" charset="-122"/>
                <a:ea typeface="微软雅黑" panose="020B0503020204020204" pitchFamily="34" charset="-122"/>
                <a:cs typeface="+mn-ea"/>
              </a:rPr>
              <a:t> = “</a:t>
            </a:r>
            <a:r>
              <a:rPr lang="en-US" altLang="zh-CN" sz="1600" dirty="0" err="1">
                <a:solidFill>
                  <a:srgbClr val="595959"/>
                </a:solidFill>
                <a:latin typeface="微软雅黑" panose="020B0503020204020204" pitchFamily="34" charset="-122"/>
                <a:ea typeface="微软雅黑" panose="020B0503020204020204" pitchFamily="34" charset="-122"/>
                <a:cs typeface="+mn-ea"/>
              </a:rPr>
              <a:t>itheima</a:t>
            </a:r>
            <a:r>
              <a:rPr lang="en-US" altLang="zh-CN" sz="1600" dirty="0">
                <a:solidFill>
                  <a:srgbClr val="595959"/>
                </a:solidFill>
                <a:latin typeface="微软雅黑" panose="020B0503020204020204" pitchFamily="34" charset="-122"/>
                <a:ea typeface="微软雅黑" panose="020B0503020204020204" pitchFamily="34" charset="-122"/>
                <a:cs typeface="+mn-ea"/>
              </a:rPr>
              <a:t>") String username)</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System.out.println</a:t>
            </a:r>
            <a:r>
              <a:rPr lang="en-US" altLang="zh-CN" sz="1600" dirty="0">
                <a:solidFill>
                  <a:srgbClr val="595959"/>
                </a:solidFill>
                <a:latin typeface="微软雅黑" panose="020B0503020204020204" pitchFamily="34" charset="-122"/>
                <a:ea typeface="微软雅黑" panose="020B0503020204020204" pitchFamily="34" charset="-122"/>
                <a:cs typeface="+mn-ea"/>
              </a:rPr>
              <a:t>("username="+username);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20" y="1091196"/>
            <a:ext cx="4732776"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4267563" cy="400110"/>
          </a:xfrm>
          <a:prstGeom prst="rect">
            <a:avLst/>
          </a:prstGeom>
          <a:noFill/>
        </p:spPr>
        <p:txBody>
          <a:bodyPr wrap="square" rtlCol="0">
            <a:spAutoFit/>
          </a:bodyPr>
          <a:lstStyle/>
          <a:p>
            <a:r>
              <a:rPr lang="en-US" altLang="zh-CN" sz="2000" dirty="0">
                <a:solidFill>
                  <a:srgbClr val="1369B2"/>
                </a:solidFill>
                <a:latin typeface="微软雅黑" panose="020B0503020204020204" pitchFamily="34" charset="-122"/>
                <a:ea typeface="微软雅黑" panose="020B0503020204020204" pitchFamily="34" charset="-122"/>
              </a:rPr>
              <a:t>@</a:t>
            </a:r>
            <a:r>
              <a:rPr lang="en-US" altLang="zh-CN" sz="2000" dirty="0" err="1">
                <a:solidFill>
                  <a:srgbClr val="1369B2"/>
                </a:solidFill>
                <a:latin typeface="微软雅黑" panose="020B0503020204020204" pitchFamily="34" charset="-122"/>
                <a:ea typeface="微软雅黑" panose="020B0503020204020204" pitchFamily="34" charset="-122"/>
              </a:rPr>
              <a:t>PathVariable</a:t>
            </a:r>
            <a:r>
              <a:rPr lang="zh-CN" altLang="en-US" sz="2000" dirty="0">
                <a:solidFill>
                  <a:srgbClr val="1369B2"/>
                </a:solidFill>
                <a:latin typeface="微软雅黑" panose="020B0503020204020204" pitchFamily="34" charset="-122"/>
                <a:ea typeface="微软雅黑" panose="020B0503020204020204" pitchFamily="34" charset="-122"/>
              </a:rPr>
              <a:t>注解的两个常用属性</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403395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12.2.2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简单数据类型绑定</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1604700" y="2700039"/>
            <a:ext cx="9087451" cy="2145092"/>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lvl="0">
              <a:lnSpc>
                <a:spcPct val="150000"/>
              </a:lnSpc>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当请求的映射方式是</a:t>
            </a:r>
            <a:r>
              <a:rPr lang="en-US" altLang="zh-CN" dirty="0">
                <a:solidFill>
                  <a:srgbClr val="595959"/>
                </a:solidFill>
                <a:latin typeface="微软雅黑" panose="020B0503020204020204" pitchFamily="34" charset="-122"/>
              </a:rPr>
              <a:t>REST</a:t>
            </a:r>
            <a:r>
              <a:rPr lang="zh-CN" altLang="zh-CN" dirty="0">
                <a:solidFill>
                  <a:srgbClr val="595959"/>
                </a:solidFill>
                <a:latin typeface="微软雅黑" panose="020B0503020204020204" pitchFamily="34" charset="-122"/>
              </a:rPr>
              <a:t>风格时，上述对简单类型数据绑定的方式就不适用了。为此，</a:t>
            </a:r>
            <a:r>
              <a:rPr lang="en-US" altLang="zh-CN" dirty="0">
                <a:solidFill>
                  <a:srgbClr val="595959"/>
                </a:solidFill>
                <a:latin typeface="微软雅黑" panose="020B0503020204020204" pitchFamily="34" charset="-122"/>
              </a:rPr>
              <a:t>Spring MVC</a:t>
            </a:r>
            <a:r>
              <a:rPr lang="zh-CN" altLang="zh-CN" dirty="0">
                <a:solidFill>
                  <a:srgbClr val="595959"/>
                </a:solidFill>
                <a:latin typeface="微软雅黑" panose="020B0503020204020204" pitchFamily="34" charset="-122"/>
              </a:rPr>
              <a:t>提供了</a:t>
            </a:r>
            <a:r>
              <a:rPr lang="en-US" altLang="zh-CN" dirty="0">
                <a:solidFill>
                  <a:srgbClr val="595959"/>
                </a:solidFill>
                <a:latin typeface="微软雅黑" panose="020B0503020204020204" pitchFamily="34" charset="-122"/>
              </a:rPr>
              <a:t>@</a:t>
            </a:r>
            <a:r>
              <a:rPr lang="en-US" altLang="zh-CN" dirty="0" err="1">
                <a:solidFill>
                  <a:srgbClr val="595959"/>
                </a:solidFill>
                <a:latin typeface="微软雅黑" panose="020B0503020204020204" pitchFamily="34" charset="-122"/>
              </a:rPr>
              <a:t>PathVariable</a:t>
            </a:r>
            <a:r>
              <a:rPr lang="zh-CN" altLang="zh-CN" dirty="0">
                <a:solidFill>
                  <a:srgbClr val="595959"/>
                </a:solidFill>
                <a:latin typeface="微软雅黑" panose="020B0503020204020204" pitchFamily="34" charset="-122"/>
              </a:rPr>
              <a:t>注解，通过</a:t>
            </a:r>
            <a:r>
              <a:rPr lang="en-US" altLang="zh-CN" dirty="0">
                <a:solidFill>
                  <a:srgbClr val="595959"/>
                </a:solidFill>
                <a:latin typeface="微软雅黑" panose="020B0503020204020204" pitchFamily="34" charset="-122"/>
              </a:rPr>
              <a:t> @</a:t>
            </a:r>
            <a:r>
              <a:rPr lang="en-US" altLang="zh-CN" dirty="0" err="1">
                <a:solidFill>
                  <a:srgbClr val="595959"/>
                </a:solidFill>
                <a:latin typeface="微软雅黑" panose="020B0503020204020204" pitchFamily="34" charset="-122"/>
              </a:rPr>
              <a:t>PathVariable</a:t>
            </a:r>
            <a:r>
              <a:rPr lang="zh-CN" altLang="zh-CN" dirty="0">
                <a:solidFill>
                  <a:srgbClr val="595959"/>
                </a:solidFill>
                <a:latin typeface="微软雅黑" panose="020B0503020204020204" pitchFamily="34" charset="-122"/>
              </a:rPr>
              <a:t>注解可以将</a:t>
            </a:r>
            <a:r>
              <a:rPr lang="en-US" altLang="zh-CN" dirty="0">
                <a:solidFill>
                  <a:srgbClr val="595959"/>
                </a:solidFill>
                <a:latin typeface="微软雅黑" panose="020B0503020204020204" pitchFamily="34" charset="-122"/>
              </a:rPr>
              <a:t>URL</a:t>
            </a:r>
            <a:r>
              <a:rPr lang="zh-CN" altLang="zh-CN" dirty="0">
                <a:solidFill>
                  <a:srgbClr val="595959"/>
                </a:solidFill>
                <a:latin typeface="微软雅黑" panose="020B0503020204020204" pitchFamily="34" charset="-122"/>
              </a:rPr>
              <a:t>中占位符参数绑定到处理器的形参中。</a:t>
            </a:r>
            <a:r>
              <a:rPr lang="en-US" altLang="zh-CN" dirty="0">
                <a:solidFill>
                  <a:srgbClr val="595959"/>
                </a:solidFill>
                <a:latin typeface="微软雅黑" panose="020B0503020204020204" pitchFamily="34" charset="-122"/>
              </a:rPr>
              <a:t>@</a:t>
            </a:r>
            <a:r>
              <a:rPr lang="en-US" altLang="zh-CN" dirty="0" err="1">
                <a:solidFill>
                  <a:srgbClr val="595959"/>
                </a:solidFill>
                <a:latin typeface="微软雅黑" panose="020B0503020204020204" pitchFamily="34" charset="-122"/>
              </a:rPr>
              <a:t>PathVariable</a:t>
            </a:r>
            <a:r>
              <a:rPr lang="zh-CN" altLang="zh-CN" dirty="0">
                <a:solidFill>
                  <a:srgbClr val="595959"/>
                </a:solidFill>
                <a:latin typeface="微软雅黑" panose="020B0503020204020204" pitchFamily="34" charset="-122"/>
              </a:rPr>
              <a:t>注解有以下两个常用属性</a:t>
            </a:r>
            <a:r>
              <a:rPr lang="zh-CN" altLang="en-US" dirty="0">
                <a:solidFill>
                  <a:srgbClr val="595959"/>
                </a:solidFill>
                <a:latin typeface="微软雅黑" panose="020B0503020204020204" pitchFamily="34" charset="-122"/>
              </a:rPr>
              <a:t>。</a:t>
            </a:r>
            <a:r>
              <a:rPr lang="en-US" altLang="zh-CN" dirty="0">
                <a:solidFill>
                  <a:srgbClr val="595959"/>
                </a:solidFill>
                <a:latin typeface="微软雅黑" panose="020B0503020204020204" pitchFamily="34" charset="-122"/>
              </a:rPr>
              <a:t> </a:t>
            </a:r>
            <a:endParaRPr lang="en-US" altLang="zh-CN" dirty="0">
              <a:solidFill>
                <a:srgbClr val="595959"/>
              </a:solidFill>
              <a:latin typeface="微软雅黑" panose="020B0503020204020204" pitchFamily="34" charset="-122"/>
            </a:endParaRPr>
          </a:p>
          <a:p>
            <a:pPr marL="285750" lvl="0" indent="-285750">
              <a:lnSpc>
                <a:spcPct val="150000"/>
              </a:lnSpc>
              <a:buFont typeface="Arial" panose="020B0604020202020204" pitchFamily="34" charset="0"/>
              <a:buChar char="•"/>
            </a:pPr>
            <a:r>
              <a:rPr lang="zh-CN" altLang="en-US" dirty="0">
                <a:solidFill>
                  <a:srgbClr val="595959"/>
                </a:solidFill>
                <a:latin typeface="微软雅黑" panose="020B0503020204020204" pitchFamily="34" charset="-122"/>
              </a:rPr>
              <a:t>    </a:t>
            </a:r>
            <a:r>
              <a:rPr lang="en-US" altLang="zh-CN" dirty="0">
                <a:solidFill>
                  <a:srgbClr val="595959"/>
                </a:solidFill>
                <a:latin typeface="微软雅黑" panose="020B0503020204020204" pitchFamily="34" charset="-122"/>
              </a:rPr>
              <a:t>value</a:t>
            </a:r>
            <a:r>
              <a:rPr lang="zh-CN" altLang="zh-CN" dirty="0">
                <a:solidFill>
                  <a:srgbClr val="595959"/>
                </a:solidFill>
                <a:latin typeface="微软雅黑" panose="020B0503020204020204" pitchFamily="34" charset="-122"/>
              </a:rPr>
              <a:t>：用于指定</a:t>
            </a:r>
            <a:r>
              <a:rPr lang="en-US" altLang="zh-CN" dirty="0">
                <a:solidFill>
                  <a:srgbClr val="595959"/>
                </a:solidFill>
                <a:latin typeface="微软雅黑" panose="020B0503020204020204" pitchFamily="34" charset="-122"/>
              </a:rPr>
              <a:t>URL</a:t>
            </a:r>
            <a:r>
              <a:rPr lang="zh-CN" altLang="zh-CN" dirty="0">
                <a:solidFill>
                  <a:srgbClr val="595959"/>
                </a:solidFill>
                <a:latin typeface="微软雅黑" panose="020B0503020204020204" pitchFamily="34" charset="-122"/>
              </a:rPr>
              <a:t>中占位符名称。</a:t>
            </a:r>
            <a:endParaRPr lang="zh-CN" altLang="zh-CN" dirty="0">
              <a:solidFill>
                <a:srgbClr val="595959"/>
              </a:solidFill>
              <a:latin typeface="微软雅黑" panose="020B0503020204020204" pitchFamily="34" charset="-122"/>
            </a:endParaRPr>
          </a:p>
          <a:p>
            <a:pPr marL="285750" indent="-285750">
              <a:lnSpc>
                <a:spcPct val="150000"/>
              </a:lnSpc>
              <a:buFont typeface="Arial" panose="020B0604020202020204" pitchFamily="34" charset="0"/>
              <a:buChar char="•"/>
            </a:pPr>
            <a:r>
              <a:rPr lang="zh-CN" altLang="en-US" dirty="0">
                <a:solidFill>
                  <a:srgbClr val="595959"/>
                </a:solidFill>
                <a:latin typeface="微软雅黑" panose="020B0503020204020204" pitchFamily="34" charset="-122"/>
              </a:rPr>
              <a:t>    </a:t>
            </a:r>
            <a:r>
              <a:rPr lang="en-US" altLang="zh-CN" dirty="0">
                <a:solidFill>
                  <a:srgbClr val="595959"/>
                </a:solidFill>
                <a:latin typeface="微软雅黑" panose="020B0503020204020204" pitchFamily="34" charset="-122"/>
              </a:rPr>
              <a:t>required</a:t>
            </a:r>
            <a:r>
              <a:rPr lang="zh-CN" altLang="zh-CN" dirty="0">
                <a:solidFill>
                  <a:srgbClr val="595959"/>
                </a:solidFill>
                <a:latin typeface="微软雅黑" panose="020B0503020204020204" pitchFamily="34" charset="-122"/>
              </a:rPr>
              <a:t>：是否必须提供占位符，默认值为</a:t>
            </a:r>
            <a:r>
              <a:rPr lang="en-US" altLang="zh-CN" dirty="0">
                <a:solidFill>
                  <a:srgbClr val="595959"/>
                </a:solidFill>
                <a:latin typeface="微软雅黑" panose="020B0503020204020204" pitchFamily="34" charset="-122"/>
              </a:rPr>
              <a:t>true</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 </a:t>
            </a:r>
            <a:endParaRPr lang="zh-CN" altLang="en-US" dirty="0">
              <a:solidFill>
                <a:srgbClr val="595959"/>
              </a:solidFill>
              <a:latin typeface="微软雅黑" panose="020B0503020204020204" pitchFamily="34" charset="-122"/>
            </a:endParaRPr>
          </a:p>
        </p:txBody>
      </p:sp>
      <p:sp>
        <p:nvSpPr>
          <p:cNvPr id="12" name="圆角矩形 11"/>
          <p:cNvSpPr/>
          <p:nvPr/>
        </p:nvSpPr>
        <p:spPr>
          <a:xfrm>
            <a:off x="1360245" y="2344364"/>
            <a:ext cx="9658732" cy="2855149"/>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a:off x="1310020" y="2288256"/>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6" name="矩形 93"/>
          <p:cNvSpPr/>
          <p:nvPr/>
        </p:nvSpPr>
        <p:spPr>
          <a:xfrm rot="10800000">
            <a:off x="10692151" y="486828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20" y="1091196"/>
            <a:ext cx="4033952"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3700405" cy="400110"/>
          </a:xfrm>
          <a:prstGeom prst="rect">
            <a:avLst/>
          </a:prstGeom>
          <a:noFill/>
        </p:spPr>
        <p:txBody>
          <a:bodyPr wrap="square" rtlCol="0">
            <a:spAutoFit/>
          </a:bodyPr>
          <a:lstStyle/>
          <a:p>
            <a:r>
              <a:rPr lang="en-US" altLang="zh-CN" sz="2000" dirty="0">
                <a:solidFill>
                  <a:srgbClr val="1369B2"/>
                </a:solidFill>
                <a:latin typeface="微软雅黑" panose="020B0503020204020204" pitchFamily="34" charset="-122"/>
                <a:ea typeface="微软雅黑" panose="020B0503020204020204" pitchFamily="34" charset="-122"/>
              </a:rPr>
              <a:t>@</a:t>
            </a:r>
            <a:r>
              <a:rPr lang="en-US" altLang="zh-CN" sz="2000" dirty="0" err="1">
                <a:solidFill>
                  <a:srgbClr val="1369B2"/>
                </a:solidFill>
                <a:latin typeface="微软雅黑" panose="020B0503020204020204" pitchFamily="34" charset="-122"/>
                <a:ea typeface="微软雅黑" panose="020B0503020204020204" pitchFamily="34" charset="-122"/>
              </a:rPr>
              <a:t>PathVariable</a:t>
            </a:r>
            <a:r>
              <a:rPr lang="zh-CN" altLang="en-US" sz="2000" dirty="0">
                <a:solidFill>
                  <a:srgbClr val="1369B2"/>
                </a:solidFill>
                <a:latin typeface="微软雅黑" panose="020B0503020204020204" pitchFamily="34" charset="-122"/>
                <a:ea typeface="微软雅黑" panose="020B0503020204020204" pitchFamily="34" charset="-122"/>
              </a:rPr>
              <a:t>注解的使用</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403395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12.2.2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简单数据类型绑定</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892520" y="2162870"/>
            <a:ext cx="10415946" cy="3774941"/>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zh-CN" dirty="0">
                <a:solidFill>
                  <a:srgbClr val="595959"/>
                </a:solidFill>
                <a:latin typeface="微软雅黑" panose="020B0503020204020204" pitchFamily="34" charset="-122"/>
              </a:rPr>
              <a:t>在</a:t>
            </a:r>
            <a:r>
              <a:rPr lang="en-US" altLang="zh-CN" dirty="0" err="1">
                <a:solidFill>
                  <a:srgbClr val="595959"/>
                </a:solidFill>
                <a:latin typeface="微软雅黑" panose="020B0503020204020204" pitchFamily="34" charset="-122"/>
              </a:rPr>
              <a:t>UserController.java</a:t>
            </a:r>
            <a:r>
              <a:rPr lang="zh-CN" altLang="zh-CN" dirty="0">
                <a:solidFill>
                  <a:srgbClr val="595959"/>
                </a:solidFill>
                <a:latin typeface="微软雅黑" panose="020B0503020204020204" pitchFamily="34" charset="-122"/>
              </a:rPr>
              <a:t>类中新增一个处理方法</a:t>
            </a:r>
            <a:r>
              <a:rPr lang="en-US" altLang="zh-CN" dirty="0" err="1">
                <a:solidFill>
                  <a:srgbClr val="595959"/>
                </a:solidFill>
                <a:latin typeface="微软雅黑" panose="020B0503020204020204" pitchFamily="34" charset="-122"/>
              </a:rPr>
              <a:t>getPathVariable</a:t>
            </a:r>
            <a:r>
              <a:rPr lang="en-US" altLang="zh-CN"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，在该方法中使用</a:t>
            </a:r>
            <a:r>
              <a:rPr lang="en-US" altLang="zh-CN" dirty="0">
                <a:solidFill>
                  <a:srgbClr val="595959"/>
                </a:solidFill>
                <a:latin typeface="微软雅黑" panose="020B0503020204020204" pitchFamily="34" charset="-122"/>
              </a:rPr>
              <a:t>@</a:t>
            </a:r>
            <a:r>
              <a:rPr lang="en-US" altLang="zh-CN" dirty="0" err="1">
                <a:solidFill>
                  <a:srgbClr val="595959"/>
                </a:solidFill>
                <a:latin typeface="微软雅黑" panose="020B0503020204020204" pitchFamily="34" charset="-122"/>
              </a:rPr>
              <a:t>PathVariable</a:t>
            </a:r>
            <a:r>
              <a:rPr lang="zh-CN" altLang="zh-CN" dirty="0">
                <a:solidFill>
                  <a:srgbClr val="595959"/>
                </a:solidFill>
                <a:latin typeface="微软雅黑" panose="020B0503020204020204" pitchFamily="34" charset="-122"/>
              </a:rPr>
              <a:t>注解进行数据绑定，具体代码如下</a:t>
            </a:r>
            <a:r>
              <a:rPr lang="zh-CN" altLang="en-US" dirty="0">
                <a:solidFill>
                  <a:srgbClr val="595959"/>
                </a:solidFill>
                <a:latin typeface="微软雅黑" panose="020B0503020204020204" pitchFamily="34" charset="-122"/>
              </a:rPr>
              <a:t>所示。</a:t>
            </a:r>
            <a:endParaRPr lang="en-US" altLang="zh-CN" dirty="0">
              <a:solidFill>
                <a:srgbClr val="595959"/>
              </a:solidFill>
              <a:latin typeface="微软雅黑" panose="020B0503020204020204" pitchFamily="34" charset="-122"/>
            </a:endParaRPr>
          </a:p>
          <a:p>
            <a:pPr>
              <a:lnSpc>
                <a:spcPct val="150000"/>
              </a:lnSpc>
            </a:pPr>
            <a:endParaRPr lang="en-US" altLang="zh-CN" dirty="0">
              <a:solidFill>
                <a:srgbClr val="595959"/>
              </a:solidFill>
              <a:latin typeface="微软雅黑" panose="020B0503020204020204" pitchFamily="34" charset="-122"/>
            </a:endParaRPr>
          </a:p>
          <a:p>
            <a:pPr>
              <a:lnSpc>
                <a:spcPct val="150000"/>
              </a:lnSpc>
            </a:pPr>
            <a:endParaRPr lang="en-US" altLang="zh-CN" dirty="0">
              <a:solidFill>
                <a:srgbClr val="595959"/>
              </a:solidFill>
              <a:latin typeface="微软雅黑" panose="020B0503020204020204" pitchFamily="34" charset="-122"/>
            </a:endParaRPr>
          </a:p>
          <a:p>
            <a:pPr>
              <a:lnSpc>
                <a:spcPct val="150000"/>
              </a:lnSpc>
            </a:pPr>
            <a:endParaRPr lang="en-US" altLang="zh-CN" dirty="0">
              <a:solidFill>
                <a:srgbClr val="595959"/>
              </a:solidFill>
              <a:latin typeface="微软雅黑" panose="020B0503020204020204" pitchFamily="34" charset="-122"/>
            </a:endParaRPr>
          </a:p>
          <a:p>
            <a:pPr>
              <a:lnSpc>
                <a:spcPct val="150000"/>
              </a:lnSpc>
            </a:pPr>
            <a:endParaRPr lang="en-US" altLang="zh-CN" dirty="0">
              <a:solidFill>
                <a:srgbClr val="595959"/>
              </a:solidFill>
              <a:latin typeface="微软雅黑" panose="020B0503020204020204" pitchFamily="34" charset="-122"/>
            </a:endParaRPr>
          </a:p>
          <a:p>
            <a:pPr>
              <a:lnSpc>
                <a:spcPct val="150000"/>
              </a:lnSpc>
            </a:pPr>
            <a:endParaRPr lang="en-US" altLang="zh-CN" dirty="0">
              <a:solidFill>
                <a:srgbClr val="595959"/>
              </a:solidFill>
              <a:latin typeface="微软雅黑" panose="020B0503020204020204" pitchFamily="34" charset="-122"/>
            </a:endParaRPr>
          </a:p>
          <a:p>
            <a:pPr>
              <a:lnSpc>
                <a:spcPct val="150000"/>
              </a:lnSpc>
            </a:pPr>
            <a:r>
              <a:rPr lang="zh-CN" altLang="en-US" dirty="0">
                <a:solidFill>
                  <a:srgbClr val="595959"/>
                </a:solidFill>
                <a:latin typeface="微软雅黑" panose="020B0503020204020204" pitchFamily="34" charset="-122"/>
              </a:rPr>
              <a:t>上</a:t>
            </a:r>
            <a:r>
              <a:rPr lang="zh-CN" altLang="zh-CN" dirty="0">
                <a:solidFill>
                  <a:srgbClr val="595959"/>
                </a:solidFill>
                <a:latin typeface="微软雅黑" panose="020B0503020204020204" pitchFamily="34" charset="-122"/>
              </a:rPr>
              <a:t>述代码中，通过</a:t>
            </a:r>
            <a:r>
              <a:rPr lang="en-US" altLang="zh-CN" dirty="0">
                <a:solidFill>
                  <a:srgbClr val="595959"/>
                </a:solidFill>
                <a:latin typeface="微软雅黑" panose="020B0503020204020204" pitchFamily="34" charset="-122"/>
              </a:rPr>
              <a:t>@</a:t>
            </a:r>
            <a:r>
              <a:rPr lang="en-US" altLang="zh-CN" dirty="0" err="1">
                <a:solidFill>
                  <a:srgbClr val="595959"/>
                </a:solidFill>
                <a:latin typeface="微软雅黑" panose="020B0503020204020204" pitchFamily="34" charset="-122"/>
              </a:rPr>
              <a:t>PathVariable</a:t>
            </a:r>
            <a:r>
              <a:rPr lang="zh-CN" altLang="zh-CN" dirty="0">
                <a:solidFill>
                  <a:srgbClr val="595959"/>
                </a:solidFill>
                <a:latin typeface="微软雅黑" panose="020B0503020204020204" pitchFamily="34" charset="-122"/>
              </a:rPr>
              <a:t>注解的</a:t>
            </a:r>
            <a:r>
              <a:rPr lang="en-US" altLang="zh-CN" dirty="0">
                <a:solidFill>
                  <a:srgbClr val="595959"/>
                </a:solidFill>
                <a:latin typeface="微软雅黑" panose="020B0503020204020204" pitchFamily="34" charset="-122"/>
              </a:rPr>
              <a:t>value</a:t>
            </a:r>
            <a:r>
              <a:rPr lang="zh-CN" altLang="zh-CN" dirty="0">
                <a:solidFill>
                  <a:srgbClr val="595959"/>
                </a:solidFill>
                <a:latin typeface="微软雅黑" panose="020B0503020204020204" pitchFamily="34" charset="-122"/>
              </a:rPr>
              <a:t>属性将占位符参数“</a:t>
            </a:r>
            <a:r>
              <a:rPr lang="en-US" altLang="zh-CN" dirty="0">
                <a:solidFill>
                  <a:srgbClr val="595959"/>
                </a:solidFill>
                <a:latin typeface="微软雅黑" panose="020B0503020204020204" pitchFamily="34" charset="-122"/>
              </a:rPr>
              <a:t>name</a:t>
            </a:r>
            <a:r>
              <a:rPr lang="zh-CN" altLang="zh-CN" dirty="0">
                <a:solidFill>
                  <a:srgbClr val="595959"/>
                </a:solidFill>
                <a:latin typeface="微软雅黑" panose="020B0503020204020204" pitchFamily="34" charset="-122"/>
              </a:rPr>
              <a:t>”和处理方法的参数</a:t>
            </a:r>
            <a:r>
              <a:rPr lang="en-US" altLang="zh-CN" dirty="0">
                <a:solidFill>
                  <a:srgbClr val="595959"/>
                </a:solidFill>
                <a:latin typeface="微软雅黑" panose="020B0503020204020204" pitchFamily="34" charset="-122"/>
              </a:rPr>
              <a:t>username</a:t>
            </a:r>
            <a:r>
              <a:rPr lang="zh-CN" altLang="zh-CN" dirty="0">
                <a:solidFill>
                  <a:srgbClr val="595959"/>
                </a:solidFill>
                <a:latin typeface="微软雅黑" panose="020B0503020204020204" pitchFamily="34" charset="-122"/>
              </a:rPr>
              <a:t>进行绑定</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 </a:t>
            </a:r>
            <a:endParaRPr lang="en-US" altLang="zh-CN" dirty="0">
              <a:solidFill>
                <a:srgbClr val="595959"/>
              </a:solidFill>
              <a:latin typeface="微软雅黑" panose="020B0503020204020204" pitchFamily="34" charset="-122"/>
            </a:endParaRPr>
          </a:p>
        </p:txBody>
      </p:sp>
      <p:pic>
        <p:nvPicPr>
          <p:cNvPr id="13" name="图片 12"/>
          <p:cNvPicPr>
            <a:picLocks noChangeAspect="1"/>
          </p:cNvPicPr>
          <p:nvPr/>
        </p:nvPicPr>
        <p:blipFill>
          <a:blip r:embed="rId3"/>
          <a:stretch>
            <a:fillRect/>
          </a:stretch>
        </p:blipFill>
        <p:spPr>
          <a:xfrm>
            <a:off x="1867379" y="3072784"/>
            <a:ext cx="8322198" cy="2040459"/>
          </a:xfrm>
          <a:prstGeom prst="rect">
            <a:avLst/>
          </a:prstGeom>
        </p:spPr>
      </p:pic>
      <p:sp>
        <p:nvSpPr>
          <p:cNvPr id="2" name="文本框 1"/>
          <p:cNvSpPr txBox="1"/>
          <p:nvPr/>
        </p:nvSpPr>
        <p:spPr>
          <a:xfrm>
            <a:off x="2824227" y="3003916"/>
            <a:ext cx="6967956" cy="2120902"/>
          </a:xfrm>
          <a:prstGeom prst="rect">
            <a:avLst/>
          </a:prstGeom>
          <a:noFill/>
        </p:spPr>
        <p:txBody>
          <a:bodyPr wrap="square" rtlCol="0">
            <a:spAutoFit/>
          </a:bodyPr>
          <a:lstStyle/>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a:t>
            </a:r>
            <a:r>
              <a:rPr lang="en-US" altLang="zh-CN" dirty="0" err="1">
                <a:solidFill>
                  <a:srgbClr val="595959"/>
                </a:solidFill>
                <a:latin typeface="微软雅黑" panose="020B0503020204020204" pitchFamily="34" charset="-122"/>
                <a:ea typeface="微软雅黑" panose="020B0503020204020204" pitchFamily="34" charset="-122"/>
                <a:cs typeface="+mn-ea"/>
              </a:rPr>
              <a:t>RequestMapping</a:t>
            </a:r>
            <a:r>
              <a:rPr lang="en-US" altLang="zh-CN" dirty="0">
                <a:solidFill>
                  <a:srgbClr val="595959"/>
                </a:solidFill>
                <a:latin typeface="微软雅黑" panose="020B0503020204020204" pitchFamily="34" charset="-122"/>
                <a:ea typeface="微软雅黑" panose="020B0503020204020204" pitchFamily="34" charset="-122"/>
                <a:cs typeface="+mn-ea"/>
              </a:rPr>
              <a:t>("/user/{name}")</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public void </a:t>
            </a:r>
            <a:r>
              <a:rPr lang="en-US" altLang="zh-CN" dirty="0" err="1">
                <a:solidFill>
                  <a:srgbClr val="595959"/>
                </a:solidFill>
                <a:latin typeface="微软雅黑" panose="020B0503020204020204" pitchFamily="34" charset="-122"/>
                <a:ea typeface="微软雅黑" panose="020B0503020204020204" pitchFamily="34" charset="-122"/>
                <a:cs typeface="+mn-ea"/>
              </a:rPr>
              <a:t>getPathVariable</a:t>
            </a:r>
            <a:r>
              <a:rPr lang="en-US" altLang="zh-CN" dirty="0">
                <a:solidFill>
                  <a:srgbClr val="595959"/>
                </a:solidFill>
                <a:latin typeface="微软雅黑" panose="020B0503020204020204" pitchFamily="34" charset="-122"/>
                <a:ea typeface="微软雅黑" panose="020B0503020204020204" pitchFamily="34" charset="-122"/>
                <a:cs typeface="+mn-ea"/>
              </a:rPr>
              <a:t>(@</a:t>
            </a:r>
            <a:r>
              <a:rPr lang="en-US" altLang="zh-CN" dirty="0" err="1">
                <a:solidFill>
                  <a:srgbClr val="595959"/>
                </a:solidFill>
                <a:latin typeface="微软雅黑" panose="020B0503020204020204" pitchFamily="34" charset="-122"/>
                <a:ea typeface="微软雅黑" panose="020B0503020204020204" pitchFamily="34" charset="-122"/>
                <a:cs typeface="+mn-ea"/>
              </a:rPr>
              <a:t>PathVariable</a:t>
            </a:r>
            <a:r>
              <a:rPr lang="en-US" altLang="zh-CN" dirty="0">
                <a:solidFill>
                  <a:srgbClr val="595959"/>
                </a:solidFill>
                <a:latin typeface="微软雅黑" panose="020B0503020204020204" pitchFamily="34" charset="-122"/>
                <a:ea typeface="微软雅黑" panose="020B0503020204020204" pitchFamily="34" charset="-122"/>
                <a:cs typeface="+mn-ea"/>
              </a:rPr>
              <a:t>(value = "name") </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String username){</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	</a:t>
            </a:r>
            <a:r>
              <a:rPr lang="en-US" altLang="zh-CN" dirty="0" err="1">
                <a:solidFill>
                  <a:srgbClr val="595959"/>
                </a:solidFill>
                <a:latin typeface="微软雅黑" panose="020B0503020204020204" pitchFamily="34" charset="-122"/>
                <a:ea typeface="微软雅黑" panose="020B0503020204020204" pitchFamily="34" charset="-122"/>
                <a:cs typeface="+mn-ea"/>
              </a:rPr>
              <a:t>System.out.println</a:t>
            </a:r>
            <a:r>
              <a:rPr lang="en-US" altLang="zh-CN" dirty="0">
                <a:solidFill>
                  <a:srgbClr val="595959"/>
                </a:solidFill>
                <a:latin typeface="微软雅黑" panose="020B0503020204020204" pitchFamily="34" charset="-122"/>
                <a:ea typeface="微软雅黑" panose="020B0503020204020204" pitchFamily="34" charset="-122"/>
                <a:cs typeface="+mn-ea"/>
              </a:rPr>
              <a:t>("username="+username);</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a:t>
            </a:r>
            <a:endParaRPr lang="zh-CN" altLang="zh-CN"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19" y="1091196"/>
            <a:ext cx="5936543"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5506055" cy="400110"/>
          </a:xfrm>
          <a:prstGeom prst="rect">
            <a:avLst/>
          </a:prstGeom>
          <a:noFill/>
        </p:spPr>
        <p:txBody>
          <a:bodyPr wrap="square" rtlCol="0">
            <a:spAutoFit/>
          </a:bodyPr>
          <a:lstStyle/>
          <a:p>
            <a:r>
              <a:rPr lang="en-US" altLang="zh-CN" sz="2000" dirty="0">
                <a:solidFill>
                  <a:srgbClr val="1369B2"/>
                </a:solidFill>
                <a:latin typeface="微软雅黑" panose="020B0503020204020204" pitchFamily="34" charset="-122"/>
                <a:ea typeface="微软雅黑" panose="020B0503020204020204" pitchFamily="34" charset="-122"/>
              </a:rPr>
              <a:t>@</a:t>
            </a:r>
            <a:r>
              <a:rPr lang="en-US" altLang="zh-CN" sz="2000" dirty="0" err="1">
                <a:solidFill>
                  <a:srgbClr val="1369B2"/>
                </a:solidFill>
                <a:latin typeface="微软雅黑" panose="020B0503020204020204" pitchFamily="34" charset="-122"/>
                <a:ea typeface="微软雅黑" panose="020B0503020204020204" pitchFamily="34" charset="-122"/>
              </a:rPr>
              <a:t>RequestParam</a:t>
            </a:r>
            <a:r>
              <a:rPr lang="zh-CN" altLang="en-US" sz="2000" dirty="0">
                <a:solidFill>
                  <a:srgbClr val="1369B2"/>
                </a:solidFill>
                <a:latin typeface="微软雅黑" panose="020B0503020204020204" pitchFamily="34" charset="-122"/>
                <a:ea typeface="微软雅黑" panose="020B0503020204020204" pitchFamily="34" charset="-122"/>
              </a:rPr>
              <a:t>注解</a:t>
            </a:r>
            <a:r>
              <a:rPr lang="en-US" altLang="zh-CN" sz="2000" dirty="0">
                <a:solidFill>
                  <a:srgbClr val="1369B2"/>
                </a:solidFill>
                <a:latin typeface="微软雅黑" panose="020B0503020204020204" pitchFamily="34" charset="-122"/>
                <a:ea typeface="微软雅黑" panose="020B0503020204020204" pitchFamily="34" charset="-122"/>
              </a:rPr>
              <a:t>value</a:t>
            </a:r>
            <a:r>
              <a:rPr lang="zh-CN" altLang="en-US" sz="2000" dirty="0">
                <a:solidFill>
                  <a:srgbClr val="1369B2"/>
                </a:solidFill>
                <a:latin typeface="微软雅黑" panose="020B0503020204020204" pitchFamily="34" charset="-122"/>
                <a:ea typeface="微软雅黑" panose="020B0503020204020204" pitchFamily="34" charset="-122"/>
              </a:rPr>
              <a:t>属性可省略的情况</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403395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12.2.2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简单数据类型绑定</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892520" y="2162870"/>
            <a:ext cx="10415946" cy="3774941"/>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zh-CN" dirty="0">
                <a:solidFill>
                  <a:srgbClr val="595959"/>
                </a:solidFill>
                <a:latin typeface="微软雅黑" panose="020B0503020204020204" pitchFamily="34" charset="-122"/>
              </a:rPr>
              <a:t>启动</a:t>
            </a:r>
            <a:r>
              <a:rPr lang="en-US" altLang="zh-CN" dirty="0">
                <a:solidFill>
                  <a:srgbClr val="595959"/>
                </a:solidFill>
                <a:latin typeface="微软雅黑" panose="020B0503020204020204" pitchFamily="34" charset="-122"/>
              </a:rPr>
              <a:t>chapter12</a:t>
            </a:r>
            <a:r>
              <a:rPr lang="zh-CN" altLang="zh-CN" dirty="0">
                <a:solidFill>
                  <a:srgbClr val="595959"/>
                </a:solidFill>
                <a:latin typeface="微软雅黑" panose="020B0503020204020204" pitchFamily="34" charset="-122"/>
              </a:rPr>
              <a:t>项目，在浏览器中访问地址</a:t>
            </a:r>
            <a:r>
              <a:rPr lang="en-US" altLang="zh-CN" dirty="0">
                <a:solidFill>
                  <a:srgbClr val="595959"/>
                </a:solidFill>
                <a:latin typeface="微软雅黑" panose="020B0503020204020204" pitchFamily="34" charset="-122"/>
              </a:rPr>
              <a:t>http://localhost:8080/chapter12/user/Spring</a:t>
            </a:r>
            <a:r>
              <a:rPr lang="zh-CN" altLang="zh-CN" dirty="0">
                <a:solidFill>
                  <a:srgbClr val="595959"/>
                </a:solidFill>
                <a:latin typeface="微软雅黑" panose="020B0503020204020204" pitchFamily="34" charset="-122"/>
              </a:rPr>
              <a:t>，访问后，控制台打印信息如图所示</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 </a:t>
            </a:r>
            <a:endParaRPr lang="en-US" altLang="zh-CN" dirty="0">
              <a:solidFill>
                <a:srgbClr val="595959"/>
              </a:solidFill>
              <a:latin typeface="微软雅黑" panose="020B0503020204020204" pitchFamily="34" charset="-122"/>
            </a:endParaRPr>
          </a:p>
          <a:p>
            <a:pPr>
              <a:lnSpc>
                <a:spcPct val="150000"/>
              </a:lnSpc>
            </a:pPr>
            <a:endParaRPr lang="en-US" altLang="zh-CN" dirty="0">
              <a:solidFill>
                <a:srgbClr val="595959"/>
              </a:solidFill>
              <a:latin typeface="微软雅黑" panose="020B0503020204020204" pitchFamily="34" charset="-122"/>
            </a:endParaRPr>
          </a:p>
          <a:p>
            <a:pPr>
              <a:lnSpc>
                <a:spcPct val="150000"/>
              </a:lnSpc>
            </a:pPr>
            <a:endParaRPr lang="en-US" altLang="zh-CN" dirty="0">
              <a:solidFill>
                <a:srgbClr val="595959"/>
              </a:solidFill>
              <a:latin typeface="微软雅黑" panose="020B0503020204020204" pitchFamily="34" charset="-122"/>
            </a:endParaRPr>
          </a:p>
          <a:p>
            <a:pPr>
              <a:lnSpc>
                <a:spcPct val="150000"/>
              </a:lnSpc>
            </a:pPr>
            <a:endParaRPr lang="en-US" altLang="zh-CN" dirty="0">
              <a:solidFill>
                <a:srgbClr val="595959"/>
              </a:solidFill>
              <a:latin typeface="微软雅黑" panose="020B0503020204020204" pitchFamily="34" charset="-122"/>
            </a:endParaRPr>
          </a:p>
          <a:p>
            <a:pPr>
              <a:lnSpc>
                <a:spcPct val="150000"/>
              </a:lnSpc>
            </a:pPr>
            <a:r>
              <a:rPr lang="zh-CN" altLang="zh-CN" dirty="0">
                <a:solidFill>
                  <a:srgbClr val="595959"/>
                </a:solidFill>
                <a:latin typeface="微软雅黑" panose="020B0503020204020204" pitchFamily="34" charset="-122"/>
              </a:rPr>
              <a:t>从</a:t>
            </a:r>
            <a:r>
              <a:rPr lang="zh-CN" altLang="en-US" dirty="0">
                <a:solidFill>
                  <a:srgbClr val="595959"/>
                </a:solidFill>
                <a:latin typeface="微软雅黑" panose="020B0503020204020204" pitchFamily="34" charset="-122"/>
              </a:rPr>
              <a:t>运行结果</a:t>
            </a:r>
            <a:r>
              <a:rPr lang="zh-CN" altLang="zh-CN" dirty="0">
                <a:solidFill>
                  <a:srgbClr val="595959"/>
                </a:solidFill>
                <a:latin typeface="微软雅黑" panose="020B0503020204020204" pitchFamily="34" charset="-122"/>
              </a:rPr>
              <a:t>的打印信息可以看出，控制台打印出了</a:t>
            </a:r>
            <a:r>
              <a:rPr lang="en-US" altLang="zh-CN" dirty="0">
                <a:solidFill>
                  <a:srgbClr val="595959"/>
                </a:solidFill>
                <a:latin typeface="微软雅黑" panose="020B0503020204020204" pitchFamily="34" charset="-122"/>
              </a:rPr>
              <a:t>username</a:t>
            </a:r>
            <a:r>
              <a:rPr lang="zh-CN" altLang="zh-CN" dirty="0">
                <a:solidFill>
                  <a:srgbClr val="595959"/>
                </a:solidFill>
                <a:latin typeface="微软雅黑" panose="020B0503020204020204" pitchFamily="34" charset="-122"/>
              </a:rPr>
              <a:t>的值为</a:t>
            </a:r>
            <a:r>
              <a:rPr lang="en-US" altLang="zh-CN" dirty="0">
                <a:solidFill>
                  <a:srgbClr val="595959"/>
                </a:solidFill>
                <a:latin typeface="微软雅黑" panose="020B0503020204020204" pitchFamily="34" charset="-122"/>
              </a:rPr>
              <a:t>Spring</a:t>
            </a:r>
            <a:r>
              <a:rPr lang="zh-CN" altLang="zh-CN" dirty="0">
                <a:solidFill>
                  <a:srgbClr val="595959"/>
                </a:solidFill>
                <a:latin typeface="微软雅黑" panose="020B0503020204020204" pitchFamily="34" charset="-122"/>
              </a:rPr>
              <a:t>。这表明访问地址后执行了</a:t>
            </a:r>
            <a:r>
              <a:rPr lang="en-US" altLang="zh-CN" dirty="0" err="1">
                <a:solidFill>
                  <a:srgbClr val="595959"/>
                </a:solidFill>
                <a:latin typeface="微软雅黑" panose="020B0503020204020204" pitchFamily="34" charset="-122"/>
              </a:rPr>
              <a:t>getPathVariable</a:t>
            </a:r>
            <a:r>
              <a:rPr lang="en-US" altLang="zh-CN"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方法，</a:t>
            </a:r>
            <a:r>
              <a:rPr lang="en-US" altLang="zh-CN" dirty="0">
                <a:solidFill>
                  <a:srgbClr val="595959"/>
                </a:solidFill>
                <a:latin typeface="微软雅黑" panose="020B0503020204020204" pitchFamily="34" charset="-122"/>
              </a:rPr>
              <a:t>@</a:t>
            </a:r>
            <a:r>
              <a:rPr lang="en-US" altLang="zh-CN" dirty="0" err="1">
                <a:solidFill>
                  <a:srgbClr val="595959"/>
                </a:solidFill>
                <a:latin typeface="微软雅黑" panose="020B0503020204020204" pitchFamily="34" charset="-122"/>
              </a:rPr>
              <a:t>PathVariable</a:t>
            </a:r>
            <a:r>
              <a:rPr lang="zh-CN" altLang="zh-CN" dirty="0">
                <a:solidFill>
                  <a:srgbClr val="595959"/>
                </a:solidFill>
                <a:latin typeface="微软雅黑" panose="020B0503020204020204" pitchFamily="34" charset="-122"/>
              </a:rPr>
              <a:t>注解成功将请求</a:t>
            </a:r>
            <a:r>
              <a:rPr lang="en-US" altLang="zh-CN" dirty="0">
                <a:solidFill>
                  <a:srgbClr val="595959"/>
                </a:solidFill>
                <a:latin typeface="微软雅黑" panose="020B0503020204020204" pitchFamily="34" charset="-122"/>
              </a:rPr>
              <a:t>URL</a:t>
            </a:r>
            <a:r>
              <a:rPr lang="zh-CN" altLang="zh-CN" dirty="0">
                <a:solidFill>
                  <a:srgbClr val="595959"/>
                </a:solidFill>
                <a:latin typeface="微软雅黑" panose="020B0503020204020204" pitchFamily="34" charset="-122"/>
              </a:rPr>
              <a:t>中的变量</a:t>
            </a:r>
            <a:r>
              <a:rPr lang="en-US" altLang="zh-CN" dirty="0">
                <a:solidFill>
                  <a:srgbClr val="595959"/>
                </a:solidFill>
                <a:latin typeface="微软雅黑" panose="020B0503020204020204" pitchFamily="34" charset="-122"/>
              </a:rPr>
              <a:t>user</a:t>
            </a:r>
            <a:r>
              <a:rPr lang="zh-CN" altLang="zh-CN" dirty="0">
                <a:solidFill>
                  <a:srgbClr val="595959"/>
                </a:solidFill>
                <a:latin typeface="微软雅黑" panose="020B0503020204020204" pitchFamily="34" charset="-122"/>
              </a:rPr>
              <a:t>映射到了方法的形参</a:t>
            </a:r>
            <a:r>
              <a:rPr lang="en-US" altLang="zh-CN" dirty="0">
                <a:solidFill>
                  <a:srgbClr val="595959"/>
                </a:solidFill>
                <a:latin typeface="微软雅黑" panose="020B0503020204020204" pitchFamily="34" charset="-122"/>
              </a:rPr>
              <a:t>username</a:t>
            </a:r>
            <a:r>
              <a:rPr lang="zh-CN" altLang="zh-CN" dirty="0">
                <a:solidFill>
                  <a:srgbClr val="595959"/>
                </a:solidFill>
                <a:latin typeface="微软雅黑" panose="020B0503020204020204" pitchFamily="34" charset="-122"/>
              </a:rPr>
              <a:t>上。如果请求路径中占位符的参数名称和方法形参名称一致，那么</a:t>
            </a:r>
            <a:r>
              <a:rPr lang="en-US" altLang="zh-CN" dirty="0">
                <a:solidFill>
                  <a:srgbClr val="595959"/>
                </a:solidFill>
                <a:latin typeface="微软雅黑" panose="020B0503020204020204" pitchFamily="34" charset="-122"/>
              </a:rPr>
              <a:t>@</a:t>
            </a:r>
            <a:r>
              <a:rPr lang="en-US" altLang="zh-CN" dirty="0" err="1">
                <a:solidFill>
                  <a:srgbClr val="595959"/>
                </a:solidFill>
                <a:latin typeface="微软雅黑" panose="020B0503020204020204" pitchFamily="34" charset="-122"/>
              </a:rPr>
              <a:t>PathVariable</a:t>
            </a:r>
            <a:r>
              <a:rPr lang="zh-CN" altLang="zh-CN" dirty="0">
                <a:solidFill>
                  <a:srgbClr val="595959"/>
                </a:solidFill>
                <a:latin typeface="微软雅黑" panose="020B0503020204020204" pitchFamily="34" charset="-122"/>
              </a:rPr>
              <a:t>注解的</a:t>
            </a:r>
            <a:r>
              <a:rPr lang="en-US" altLang="zh-CN" dirty="0">
                <a:solidFill>
                  <a:srgbClr val="595959"/>
                </a:solidFill>
                <a:latin typeface="微软雅黑" panose="020B0503020204020204" pitchFamily="34" charset="-122"/>
              </a:rPr>
              <a:t>value</a:t>
            </a:r>
            <a:r>
              <a:rPr lang="zh-CN" altLang="zh-CN" dirty="0">
                <a:solidFill>
                  <a:srgbClr val="595959"/>
                </a:solidFill>
                <a:latin typeface="微软雅黑" panose="020B0503020204020204" pitchFamily="34" charset="-122"/>
              </a:rPr>
              <a:t>属性可以省略</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 </a:t>
            </a:r>
            <a:endParaRPr lang="en-US" altLang="zh-CN" dirty="0">
              <a:solidFill>
                <a:srgbClr val="595959"/>
              </a:solidFill>
              <a:latin typeface="微软雅黑" panose="020B0503020204020204" pitchFamily="34" charset="-122"/>
            </a:endParaRPr>
          </a:p>
        </p:txBody>
      </p:sp>
      <p:pic>
        <p:nvPicPr>
          <p:cNvPr id="12" name="图片 11"/>
          <p:cNvPicPr/>
          <p:nvPr/>
        </p:nvPicPr>
        <p:blipFill>
          <a:blip r:embed="rId3">
            <a:extLst>
              <a:ext uri="{28A0092B-C50C-407E-A947-70E740481C1C}">
                <a14:useLocalDpi xmlns:a14="http://schemas.microsoft.com/office/drawing/2010/main" val="0"/>
              </a:ext>
            </a:extLst>
          </a:blip>
          <a:srcRect/>
          <a:stretch>
            <a:fillRect/>
          </a:stretch>
        </p:blipFill>
        <p:spPr bwMode="auto">
          <a:xfrm>
            <a:off x="3667725" y="3035299"/>
            <a:ext cx="4648200" cy="1212610"/>
          </a:xfrm>
          <a:prstGeom prst="rect">
            <a:avLst/>
          </a:prstGeom>
          <a:noFill/>
          <a:ln>
            <a:noFill/>
          </a:ln>
          <a:effectLst/>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p:nvPr/>
        </p:nvSpPr>
        <p:spPr>
          <a:xfrm>
            <a:off x="1143840" y="266933"/>
            <a:ext cx="2976747"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12.2.3  POJO</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绑定</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pic>
        <p:nvPicPr>
          <p:cNvPr id="6" name="图片 5"/>
          <p:cNvPicPr>
            <a:picLocks noChangeAspect="1"/>
          </p:cNvPicPr>
          <p:nvPr/>
        </p:nvPicPr>
        <p:blipFill>
          <a:blip r:embed="rId1"/>
          <a:stretch>
            <a:fillRect/>
          </a:stretch>
        </p:blipFill>
        <p:spPr>
          <a:xfrm>
            <a:off x="945003" y="2215002"/>
            <a:ext cx="2798174" cy="3897363"/>
          </a:xfrm>
          <a:prstGeom prst="rect">
            <a:avLst/>
          </a:prstGeom>
        </p:spPr>
      </p:pic>
      <p:sp>
        <p:nvSpPr>
          <p:cNvPr id="7" name="TextBox 35"/>
          <p:cNvSpPr txBox="1">
            <a:spLocks noChangeArrowheads="1"/>
          </p:cNvSpPr>
          <p:nvPr/>
        </p:nvSpPr>
        <p:spPr bwMode="auto">
          <a:xfrm>
            <a:off x="3247813" y="1637921"/>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8" name="椭圆形标注 7"/>
          <p:cNvSpPr/>
          <p:nvPr/>
        </p:nvSpPr>
        <p:spPr>
          <a:xfrm>
            <a:off x="2969011" y="1559834"/>
            <a:ext cx="2071640" cy="1493174"/>
          </a:xfrm>
          <a:prstGeom prst="wedgeEllipseCallout">
            <a:avLst/>
          </a:prstGeom>
          <a:solidFill>
            <a:schemeClr val="bg1">
              <a:lumMod val="85000"/>
            </a:schemeClr>
          </a:solidFill>
          <a:ln>
            <a:solidFill>
              <a:srgbClr val="000000">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t> </a:t>
            </a:r>
            <a:endParaRPr lang="en-US" altLang="zh-CN"/>
          </a:p>
        </p:txBody>
      </p:sp>
      <p:sp>
        <p:nvSpPr>
          <p:cNvPr id="9" name="TextBox 35"/>
          <p:cNvSpPr txBox="1">
            <a:spLocks noChangeArrowheads="1"/>
          </p:cNvSpPr>
          <p:nvPr/>
        </p:nvSpPr>
        <p:spPr bwMode="auto">
          <a:xfrm>
            <a:off x="3215305" y="1697255"/>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10" name="TextBox 35"/>
          <p:cNvSpPr txBox="1">
            <a:spLocks noChangeArrowheads="1"/>
          </p:cNvSpPr>
          <p:nvPr/>
        </p:nvSpPr>
        <p:spPr bwMode="auto">
          <a:xfrm>
            <a:off x="5816600" y="2748280"/>
            <a:ext cx="4136390" cy="10439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熟悉</a:t>
            </a:r>
            <a:r>
              <a:rPr lang="en-US" altLang="zh-CN" sz="2000" dirty="0">
                <a:solidFill>
                  <a:srgbClr val="1369B2"/>
                </a:solidFill>
                <a:latin typeface="微软雅黑" panose="020B0503020204020204" pitchFamily="34" charset="-122"/>
                <a:ea typeface="微软雅黑" panose="020B0503020204020204" pitchFamily="34" charset="-122"/>
              </a:rPr>
              <a:t>POJO绑定</a:t>
            </a:r>
            <a:r>
              <a:rPr lang="zh-CN" altLang="en-US" sz="2000" dirty="0">
                <a:solidFill>
                  <a:srgbClr val="595959"/>
                </a:solidFill>
                <a:latin typeface="微软雅黑" panose="020B0503020204020204" pitchFamily="34" charset="-122"/>
                <a:ea typeface="微软雅黑" panose="020B0503020204020204" pitchFamily="34" charset="-122"/>
              </a:rPr>
              <a:t>，能够在程序中使用</a:t>
            </a:r>
            <a:r>
              <a:rPr lang="en-US" altLang="zh-CN" sz="2000" dirty="0">
                <a:solidFill>
                  <a:srgbClr val="595959"/>
                </a:solidFill>
                <a:latin typeface="微软雅黑" panose="020B0503020204020204" pitchFamily="34" charset="-122"/>
                <a:ea typeface="微软雅黑" panose="020B0503020204020204" pitchFamily="34" charset="-122"/>
              </a:rPr>
              <a:t>POJO</a:t>
            </a:r>
            <a:r>
              <a:rPr lang="zh-CN" altLang="en-US" sz="2000" dirty="0">
                <a:solidFill>
                  <a:srgbClr val="595959"/>
                </a:solidFill>
                <a:latin typeface="微软雅黑" panose="020B0503020204020204" pitchFamily="34" charset="-122"/>
                <a:ea typeface="微软雅黑" panose="020B0503020204020204" pitchFamily="34" charset="-122"/>
              </a:rPr>
              <a:t>类型进行数据绑定</a:t>
            </a:r>
            <a:endParaRPr lang="zh-CN" altLang="en-US" sz="2000" dirty="0">
              <a:solidFill>
                <a:srgbClr val="595959"/>
              </a:solidFill>
              <a:latin typeface="微软雅黑" panose="020B0503020204020204" pitchFamily="34" charset="-122"/>
              <a:ea typeface="微软雅黑" panose="020B0503020204020204" pitchFamily="34" charset="-122"/>
            </a:endParaRPr>
          </a:p>
        </p:txBody>
      </p:sp>
      <p:grpSp>
        <p:nvGrpSpPr>
          <p:cNvPr id="11" name="组合 10"/>
          <p:cNvGrpSpPr/>
          <p:nvPr/>
        </p:nvGrpSpPr>
        <p:grpSpPr>
          <a:xfrm>
            <a:off x="5380420" y="2819382"/>
            <a:ext cx="405183" cy="405036"/>
            <a:chOff x="8881" y="4685"/>
            <a:chExt cx="638" cy="638"/>
          </a:xfrm>
        </p:grpSpPr>
        <p:sp>
          <p:nvSpPr>
            <p:cNvPr id="12" name="椭圆 11"/>
            <p:cNvSpPr/>
            <p:nvPr/>
          </p:nvSpPr>
          <p:spPr>
            <a:xfrm>
              <a:off x="8881" y="4685"/>
              <a:ext cx="638" cy="638"/>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8946" y="4750"/>
              <a:ext cx="508" cy="508"/>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19" y="1091196"/>
            <a:ext cx="3760503"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3241850" cy="400110"/>
          </a:xfrm>
          <a:prstGeom prst="rect">
            <a:avLst/>
          </a:prstGeom>
          <a:noFill/>
        </p:spPr>
        <p:txBody>
          <a:bodyPr wrap="none" rtlCol="0">
            <a:spAutoFit/>
          </a:bodyPr>
          <a:lstStyle/>
          <a:p>
            <a:r>
              <a:rPr lang="en-US" altLang="zh-CN" sz="2000" dirty="0">
                <a:solidFill>
                  <a:srgbClr val="1369B2"/>
                </a:solidFill>
                <a:latin typeface="微软雅黑" panose="020B0503020204020204" pitchFamily="34" charset="-122"/>
                <a:ea typeface="微软雅黑" panose="020B0503020204020204" pitchFamily="34" charset="-122"/>
              </a:rPr>
              <a:t>POJO</a:t>
            </a:r>
            <a:r>
              <a:rPr lang="zh-CN" altLang="en-US" sz="2000" dirty="0">
                <a:solidFill>
                  <a:srgbClr val="1369B2"/>
                </a:solidFill>
                <a:latin typeface="微软雅黑" panose="020B0503020204020204" pitchFamily="34" charset="-122"/>
                <a:ea typeface="微软雅黑" panose="020B0503020204020204" pitchFamily="34" charset="-122"/>
              </a:rPr>
              <a:t>数据绑定的使用场景</a:t>
            </a:r>
            <a:r>
              <a:rPr lang="zh-CN" altLang="zh-CN" sz="2000" dirty="0">
                <a:solidFill>
                  <a:srgbClr val="1369B2"/>
                </a:solidFill>
                <a:latin typeface="微软雅黑" panose="020B0503020204020204" pitchFamily="34" charset="-122"/>
                <a:ea typeface="微软雅黑" panose="020B0503020204020204" pitchFamily="34" charset="-122"/>
              </a:rPr>
              <a:t> </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2785736"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12.2.3  POJO</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绑定</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1604700" y="2733835"/>
            <a:ext cx="9390960" cy="1843413"/>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lvl="0">
              <a:lnSpc>
                <a:spcPct val="150000"/>
              </a:lnSpc>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在使用简单数据类型绑定时，可以很容易的根据具体需求来定义方法中的形参类型和个数，然而在实际应用中，客户端请求可能会传递多个不同类型的参数数据，如果还使用简单数据类型进行绑定，那么就需要手动编写多个不同类型的参数，这种操作显然比较繁琐。为解决这个问题，可以使用</a:t>
            </a:r>
            <a:r>
              <a:rPr lang="en-US" altLang="zh-CN" dirty="0">
                <a:solidFill>
                  <a:srgbClr val="595959"/>
                </a:solidFill>
                <a:latin typeface="微软雅黑" panose="020B0503020204020204" pitchFamily="34" charset="-122"/>
              </a:rPr>
              <a:t>POJO</a:t>
            </a:r>
            <a:r>
              <a:rPr lang="zh-CN" altLang="zh-CN" dirty="0">
                <a:solidFill>
                  <a:srgbClr val="595959"/>
                </a:solidFill>
                <a:latin typeface="微软雅黑" panose="020B0503020204020204" pitchFamily="34" charset="-122"/>
              </a:rPr>
              <a:t>类型进行数据绑定</a:t>
            </a:r>
            <a:r>
              <a:rPr lang="zh-CN" altLang="en-US" dirty="0">
                <a:solidFill>
                  <a:srgbClr val="595959"/>
                </a:solidFill>
                <a:latin typeface="微软雅黑" panose="020B0503020204020204" pitchFamily="34" charset="-122"/>
              </a:rPr>
              <a:t>。</a:t>
            </a:r>
            <a:endParaRPr lang="zh-CN" altLang="zh-CN" dirty="0">
              <a:solidFill>
                <a:srgbClr val="595959"/>
              </a:solidFill>
              <a:latin typeface="微软雅黑" panose="020B0503020204020204" pitchFamily="34" charset="-122"/>
            </a:endParaRPr>
          </a:p>
        </p:txBody>
      </p:sp>
      <p:sp>
        <p:nvSpPr>
          <p:cNvPr id="12" name="圆角矩形 11"/>
          <p:cNvSpPr/>
          <p:nvPr/>
        </p:nvSpPr>
        <p:spPr>
          <a:xfrm>
            <a:off x="1360244" y="2355050"/>
            <a:ext cx="9865885" cy="2499987"/>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a:off x="1310020" y="227608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6" name="矩形 93"/>
          <p:cNvSpPr/>
          <p:nvPr/>
        </p:nvSpPr>
        <p:spPr>
          <a:xfrm rot="10800000">
            <a:off x="10897891" y="4509452"/>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19" y="1091196"/>
            <a:ext cx="3204919"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2728889" cy="400110"/>
          </a:xfrm>
          <a:prstGeom prst="rect">
            <a:avLst/>
          </a:prstGeom>
          <a:noFill/>
        </p:spPr>
        <p:txBody>
          <a:bodyPr wrap="none" rtlCol="0">
            <a:spAutoFit/>
          </a:bodyPr>
          <a:lstStyle/>
          <a:p>
            <a:r>
              <a:rPr lang="en-US" altLang="zh-CN" sz="2000" dirty="0">
                <a:solidFill>
                  <a:srgbClr val="1369B2"/>
                </a:solidFill>
                <a:latin typeface="微软雅黑" panose="020B0503020204020204" pitchFamily="34" charset="-122"/>
                <a:ea typeface="微软雅黑" panose="020B0503020204020204" pitchFamily="34" charset="-122"/>
              </a:rPr>
              <a:t>POJO</a:t>
            </a:r>
            <a:r>
              <a:rPr lang="zh-CN" altLang="en-US" sz="2000" dirty="0">
                <a:solidFill>
                  <a:srgbClr val="1369B2"/>
                </a:solidFill>
                <a:latin typeface="微软雅黑" panose="020B0503020204020204" pitchFamily="34" charset="-122"/>
                <a:ea typeface="微软雅黑" panose="020B0503020204020204" pitchFamily="34" charset="-122"/>
              </a:rPr>
              <a:t>数据绑定的概念</a:t>
            </a:r>
            <a:r>
              <a:rPr lang="zh-CN" altLang="zh-CN" sz="2000" dirty="0">
                <a:solidFill>
                  <a:srgbClr val="1369B2"/>
                </a:solidFill>
                <a:latin typeface="微软雅黑" panose="020B0503020204020204" pitchFamily="34" charset="-122"/>
                <a:ea typeface="微软雅黑" panose="020B0503020204020204" pitchFamily="34" charset="-122"/>
              </a:rPr>
              <a:t> </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2785736"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12.2.3  POJO</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绑定</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1604700" y="3025711"/>
            <a:ext cx="9390960" cy="960833"/>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lvl="0">
              <a:lnSpc>
                <a:spcPct val="150000"/>
              </a:lnSpc>
            </a:pPr>
            <a:r>
              <a:rPr lang="zh-CN" altLang="en-US" dirty="0">
                <a:solidFill>
                  <a:srgbClr val="595959"/>
                </a:solidFill>
                <a:latin typeface="微软雅黑" panose="020B0503020204020204" pitchFamily="34" charset="-122"/>
              </a:rPr>
              <a:t>        </a:t>
            </a:r>
            <a:r>
              <a:rPr lang="en-US" altLang="zh-CN" dirty="0">
                <a:solidFill>
                  <a:srgbClr val="595959"/>
                </a:solidFill>
                <a:latin typeface="微软雅黑" panose="020B0503020204020204" pitchFamily="34" charset="-122"/>
              </a:rPr>
              <a:t>POJO</a:t>
            </a:r>
            <a:r>
              <a:rPr lang="zh-CN" altLang="zh-CN" dirty="0">
                <a:solidFill>
                  <a:srgbClr val="595959"/>
                </a:solidFill>
                <a:latin typeface="微软雅黑" panose="020B0503020204020204" pitchFamily="34" charset="-122"/>
              </a:rPr>
              <a:t>类型的数据绑定就是将所有关联的请求参数封装在一个</a:t>
            </a:r>
            <a:r>
              <a:rPr lang="en-US" altLang="zh-CN" dirty="0">
                <a:solidFill>
                  <a:srgbClr val="595959"/>
                </a:solidFill>
                <a:latin typeface="微软雅黑" panose="020B0503020204020204" pitchFamily="34" charset="-122"/>
              </a:rPr>
              <a:t>POJO</a:t>
            </a:r>
            <a:r>
              <a:rPr lang="zh-CN" altLang="zh-CN" dirty="0">
                <a:solidFill>
                  <a:srgbClr val="595959"/>
                </a:solidFill>
                <a:latin typeface="微软雅黑" panose="020B0503020204020204" pitchFamily="34" charset="-122"/>
              </a:rPr>
              <a:t>中，然后在方法中直接使用该</a:t>
            </a:r>
            <a:r>
              <a:rPr lang="en-US" altLang="zh-CN" dirty="0">
                <a:solidFill>
                  <a:srgbClr val="595959"/>
                </a:solidFill>
                <a:latin typeface="微软雅黑" panose="020B0503020204020204" pitchFamily="34" charset="-122"/>
              </a:rPr>
              <a:t>POJO</a:t>
            </a:r>
            <a:r>
              <a:rPr lang="zh-CN" altLang="zh-CN" dirty="0">
                <a:solidFill>
                  <a:srgbClr val="595959"/>
                </a:solidFill>
                <a:latin typeface="微软雅黑" panose="020B0503020204020204" pitchFamily="34" charset="-122"/>
              </a:rPr>
              <a:t>作为形参来完成数据绑定</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 </a:t>
            </a:r>
            <a:endParaRPr lang="zh-CN" altLang="zh-CN" dirty="0">
              <a:solidFill>
                <a:srgbClr val="595959"/>
              </a:solidFill>
              <a:latin typeface="微软雅黑" panose="020B0503020204020204" pitchFamily="34" charset="-122"/>
            </a:endParaRPr>
          </a:p>
        </p:txBody>
      </p:sp>
      <p:sp>
        <p:nvSpPr>
          <p:cNvPr id="12" name="圆角矩形 11"/>
          <p:cNvSpPr/>
          <p:nvPr/>
        </p:nvSpPr>
        <p:spPr>
          <a:xfrm>
            <a:off x="1360244" y="2612201"/>
            <a:ext cx="9865885" cy="1747629"/>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a:off x="1310020" y="2533232"/>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6" name="矩形 93"/>
          <p:cNvSpPr/>
          <p:nvPr/>
        </p:nvSpPr>
        <p:spPr>
          <a:xfrm rot="10800000">
            <a:off x="10897891" y="4025823"/>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Placeholder 4"/>
          <p:cNvSpPr txBox="1"/>
          <p:nvPr/>
        </p:nvSpPr>
        <p:spPr>
          <a:xfrm>
            <a:off x="815414" y="572625"/>
            <a:ext cx="4776464" cy="662379"/>
          </a:xfrm>
          <a:prstGeom prst="rect">
            <a:avLst/>
          </a:prstGeom>
        </p:spPr>
        <p:txBody>
          <a:bodyPr lIns="121917" tIns="60958" rIns="121917" bIns="60958"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en-US" b="1" dirty="0">
                <a:solidFill>
                  <a:srgbClr val="1369B2"/>
                </a:solidFill>
                <a:latin typeface="微软雅黑" panose="020B0503020204020204" pitchFamily="34" charset="-122"/>
                <a:ea typeface="微软雅黑" panose="020B0503020204020204" pitchFamily="34" charset="-122"/>
                <a:cs typeface="+mn-ea"/>
                <a:sym typeface="+mn-lt"/>
              </a:rPr>
              <a:t>学习目标</a:t>
            </a:r>
            <a:r>
              <a:rPr lang="en-US" altLang="zh-CN" b="1" dirty="0">
                <a:solidFill>
                  <a:srgbClr val="1369B2"/>
                </a:solidFill>
                <a:latin typeface="微软雅黑" panose="020B0503020204020204" pitchFamily="34" charset="-122"/>
                <a:ea typeface="微软雅黑" panose="020B0503020204020204" pitchFamily="34" charset="-122"/>
                <a:cs typeface="+mn-ea"/>
                <a:sym typeface="+mn-lt"/>
              </a:rPr>
              <a:t>/</a:t>
            </a:r>
            <a:r>
              <a:rPr lang="en-US" altLang="zh-CN" dirty="0">
                <a:solidFill>
                  <a:srgbClr val="1369B2"/>
                </a:solidFill>
                <a:latin typeface="微软雅黑" panose="020B0503020204020204" pitchFamily="34" charset="-122"/>
                <a:ea typeface="微软雅黑" panose="020B0503020204020204" pitchFamily="34" charset="-122"/>
                <a:cs typeface="+mn-ea"/>
                <a:sym typeface="+mn-lt"/>
              </a:rPr>
              <a:t>Target</a:t>
            </a:r>
            <a:endParaRPr lang="en-GB" altLang="zh-CN" dirty="0">
              <a:solidFill>
                <a:srgbClr val="1369B2"/>
              </a:solidFill>
              <a:latin typeface="微软雅黑" panose="020B0503020204020204" pitchFamily="34" charset="-122"/>
              <a:ea typeface="微软雅黑" panose="020B0503020204020204" pitchFamily="34" charset="-122"/>
              <a:cs typeface="+mn-ea"/>
              <a:sym typeface="+mn-lt"/>
            </a:endParaRPr>
          </a:p>
        </p:txBody>
      </p:sp>
      <p:grpSp>
        <p:nvGrpSpPr>
          <p:cNvPr id="80" name="组合 79"/>
          <p:cNvGrpSpPr/>
          <p:nvPr/>
        </p:nvGrpSpPr>
        <p:grpSpPr>
          <a:xfrm>
            <a:off x="2567148" y="2788079"/>
            <a:ext cx="7294833" cy="687918"/>
            <a:chOff x="978872" y="1800499"/>
            <a:chExt cx="5471124" cy="515938"/>
          </a:xfrm>
        </p:grpSpPr>
        <p:sp>
          <p:nvSpPr>
            <p:cNvPr id="81" name="Pentagon 3"/>
            <p:cNvSpPr/>
            <p:nvPr/>
          </p:nvSpPr>
          <p:spPr bwMode="auto">
            <a:xfrm>
              <a:off x="978872" y="1800499"/>
              <a:ext cx="5471124" cy="515937"/>
            </a:xfrm>
            <a:prstGeom prst="homePlat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nSpc>
                  <a:spcPct val="120000"/>
                </a:lnSpc>
                <a:defRPr/>
              </a:pPr>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字魂58号-创中黑" panose="00000500000000000000" pitchFamily="2" charset="-122"/>
                </a:rPr>
                <a:t>    掌握</a:t>
              </a:r>
              <a:r>
                <a:rPr lang="en-US" altLang="zh-CN" sz="2000" dirty="0">
                  <a:solidFill>
                    <a:schemeClr val="tx1">
                      <a:lumMod val="65000"/>
                      <a:lumOff val="35000"/>
                    </a:schemeClr>
                  </a:solidFill>
                  <a:latin typeface="微软雅黑" panose="020B0503020204020204" pitchFamily="34" charset="-122"/>
                  <a:ea typeface="微软雅黑" panose="020B0503020204020204" pitchFamily="34" charset="-122"/>
                  <a:cs typeface="+mn-ea"/>
                </a:rPr>
                <a:t>Spring MVC</a:t>
              </a:r>
              <a:r>
                <a:rPr lang="zh-CN" altLang="zh-CN" sz="2000" dirty="0">
                  <a:solidFill>
                    <a:srgbClr val="1369B2"/>
                  </a:solidFill>
                  <a:latin typeface="微软雅黑" panose="020B0503020204020204" pitchFamily="34" charset="-122"/>
                  <a:ea typeface="微软雅黑" panose="020B0503020204020204" pitchFamily="34" charset="-122"/>
                  <a:cs typeface="+mn-ea"/>
                </a:rPr>
                <a:t>数据绑定的使用</a:t>
              </a:r>
              <a:endParaRPr lang="zh-CN" altLang="zh-CN" sz="2000" dirty="0">
                <a:solidFill>
                  <a:srgbClr val="1369B2"/>
                </a:solidFill>
                <a:latin typeface="微软雅黑" panose="020B0503020204020204" pitchFamily="34" charset="-122"/>
                <a:ea typeface="微软雅黑" panose="020B0503020204020204" pitchFamily="34" charset="-122"/>
                <a:cs typeface="+mn-ea"/>
              </a:endParaRPr>
            </a:p>
          </p:txBody>
        </p:sp>
        <p:sp>
          <p:nvSpPr>
            <p:cNvPr id="82" name="MH_Others_1"/>
            <p:cNvSpPr/>
            <p:nvPr/>
          </p:nvSpPr>
          <p:spPr bwMode="auto">
            <a:xfrm>
              <a:off x="985222" y="1800500"/>
              <a:ext cx="82550" cy="515937"/>
            </a:xfrm>
            <a:custGeom>
              <a:avLst/>
              <a:gdLst>
                <a:gd name="connsiteX0" fmla="*/ 0 w 3276600"/>
                <a:gd name="connsiteY0" fmla="*/ 6311900 h 6311900"/>
                <a:gd name="connsiteX1" fmla="*/ 0 w 3276600"/>
                <a:gd name="connsiteY1" fmla="*/ 0 h 6311900"/>
                <a:gd name="connsiteX2" fmla="*/ 3276600 w 3276600"/>
                <a:gd name="connsiteY2" fmla="*/ 0 h 6311900"/>
                <a:gd name="connsiteX0-1" fmla="*/ 0 w 0"/>
                <a:gd name="connsiteY0-2" fmla="*/ 6311900 h 6311900"/>
                <a:gd name="connsiteX1-3" fmla="*/ 0 w 0"/>
                <a:gd name="connsiteY1-4" fmla="*/ 0 h 6311900"/>
              </a:gdLst>
              <a:ahLst/>
              <a:cxnLst>
                <a:cxn ang="0">
                  <a:pos x="connsiteX0-1" y="connsiteY0-2"/>
                </a:cxn>
                <a:cxn ang="0">
                  <a:pos x="connsiteX1-3" y="connsiteY1-4"/>
                </a:cxn>
              </a:cxnLst>
              <a:rect l="l" t="t" r="r" b="b"/>
              <a:pathLst>
                <a:path h="6311900">
                  <a:moveTo>
                    <a:pt x="0" y="6311900"/>
                  </a:moveTo>
                  <a:lnTo>
                    <a:pt x="0" y="0"/>
                  </a:lnTo>
                </a:path>
              </a:pathLst>
            </a:custGeom>
            <a:noFill/>
            <a:ln w="19050">
              <a:solidFill>
                <a:srgbClr val="1369B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defRPr/>
              </a:pPr>
              <a:endParaRPr lang="zh-CN" altLang="en-US" sz="2500">
                <a:solidFill>
                  <a:schemeClr val="bg1">
                    <a:lumMod val="50000"/>
                  </a:schemeClr>
                </a:solidFill>
                <a:latin typeface="Source Han Sans K Bold" panose="020B0800000000000000" pitchFamily="34" charset="-128"/>
                <a:ea typeface="Source Han Sans K Bold" panose="020B0800000000000000" pitchFamily="34" charset="-128"/>
                <a:sym typeface="Source Han Sans K Bold" panose="020B0800000000000000" pitchFamily="34" charset="-128"/>
              </a:endParaRPr>
            </a:p>
          </p:txBody>
        </p:sp>
      </p:grpSp>
      <p:grpSp>
        <p:nvGrpSpPr>
          <p:cNvPr id="83" name="组合 82"/>
          <p:cNvGrpSpPr/>
          <p:nvPr/>
        </p:nvGrpSpPr>
        <p:grpSpPr>
          <a:xfrm>
            <a:off x="2567148" y="3658157"/>
            <a:ext cx="7249419" cy="685801"/>
            <a:chOff x="978872" y="2570437"/>
            <a:chExt cx="5437064" cy="514351"/>
          </a:xfrm>
        </p:grpSpPr>
        <p:sp>
          <p:nvSpPr>
            <p:cNvPr id="84" name="Pentagon 5"/>
            <p:cNvSpPr/>
            <p:nvPr/>
          </p:nvSpPr>
          <p:spPr bwMode="auto">
            <a:xfrm>
              <a:off x="978872" y="2570438"/>
              <a:ext cx="5437064" cy="514350"/>
            </a:xfrm>
            <a:prstGeom prst="homePlat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nSpc>
                  <a:spcPct val="120000"/>
                </a:lnSpc>
                <a:defRPr/>
              </a:pPr>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字魂58号-创中黑" panose="00000500000000000000" pitchFamily="2" charset="-122"/>
                </a:rPr>
                <a:t>    掌握</a:t>
              </a:r>
              <a:r>
                <a:rPr lang="en-US" altLang="zh-CN" sz="2000" dirty="0">
                  <a:solidFill>
                    <a:schemeClr val="tx1">
                      <a:lumMod val="65000"/>
                      <a:lumOff val="35000"/>
                    </a:schemeClr>
                  </a:solidFill>
                  <a:latin typeface="微软雅黑" panose="020B0503020204020204" pitchFamily="34" charset="-122"/>
                  <a:ea typeface="微软雅黑" panose="020B0503020204020204" pitchFamily="34" charset="-122"/>
                  <a:cs typeface="+mn-ea"/>
                </a:rPr>
                <a:t>Spring MVC</a:t>
              </a:r>
              <a:r>
                <a:rPr lang="zh-CN" altLang="zh-CN" sz="2000" dirty="0">
                  <a:solidFill>
                    <a:schemeClr val="tx1">
                      <a:lumMod val="65000"/>
                      <a:lumOff val="35000"/>
                    </a:schemeClr>
                  </a:solidFill>
                  <a:latin typeface="微软雅黑" panose="020B0503020204020204" pitchFamily="34" charset="-122"/>
                  <a:ea typeface="微软雅黑" panose="020B0503020204020204" pitchFamily="34" charset="-122"/>
                  <a:cs typeface="+mn-ea"/>
                </a:rPr>
                <a:t>的</a:t>
              </a:r>
              <a:r>
                <a:rPr lang="zh-CN" altLang="zh-CN" sz="2000" dirty="0">
                  <a:solidFill>
                    <a:srgbClr val="1369B2"/>
                  </a:solidFill>
                  <a:latin typeface="微软雅黑" panose="020B0503020204020204" pitchFamily="34" charset="-122"/>
                  <a:ea typeface="微软雅黑" panose="020B0503020204020204" pitchFamily="34" charset="-122"/>
                  <a:cs typeface="+mn-ea"/>
                </a:rPr>
                <a:t>数据响应</a:t>
              </a:r>
              <a:endParaRPr lang="zh-CN" altLang="zh-CN" sz="2000" dirty="0">
                <a:solidFill>
                  <a:srgbClr val="1369B2"/>
                </a:solidFill>
                <a:latin typeface="微软雅黑" panose="020B0503020204020204" pitchFamily="34" charset="-122"/>
                <a:ea typeface="微软雅黑" panose="020B0503020204020204" pitchFamily="34" charset="-122"/>
                <a:cs typeface="+mn-ea"/>
                <a:sym typeface="字魂58号-创中黑" panose="00000500000000000000" pitchFamily="2" charset="-122"/>
              </a:endParaRPr>
            </a:p>
          </p:txBody>
        </p:sp>
        <p:sp>
          <p:nvSpPr>
            <p:cNvPr id="85" name="MH_Others_1"/>
            <p:cNvSpPr/>
            <p:nvPr/>
          </p:nvSpPr>
          <p:spPr bwMode="auto">
            <a:xfrm>
              <a:off x="985222" y="2570437"/>
              <a:ext cx="82550" cy="514350"/>
            </a:xfrm>
            <a:custGeom>
              <a:avLst/>
              <a:gdLst>
                <a:gd name="connsiteX0" fmla="*/ 0 w 3276600"/>
                <a:gd name="connsiteY0" fmla="*/ 6311900 h 6311900"/>
                <a:gd name="connsiteX1" fmla="*/ 0 w 3276600"/>
                <a:gd name="connsiteY1" fmla="*/ 0 h 6311900"/>
                <a:gd name="connsiteX2" fmla="*/ 3276600 w 3276600"/>
                <a:gd name="connsiteY2" fmla="*/ 0 h 6311900"/>
                <a:gd name="connsiteX0-1" fmla="*/ 0 w 0"/>
                <a:gd name="connsiteY0-2" fmla="*/ 6311900 h 6311900"/>
                <a:gd name="connsiteX1-3" fmla="*/ 0 w 0"/>
                <a:gd name="connsiteY1-4" fmla="*/ 0 h 6311900"/>
              </a:gdLst>
              <a:ahLst/>
              <a:cxnLst>
                <a:cxn ang="0">
                  <a:pos x="connsiteX0-1" y="connsiteY0-2"/>
                </a:cxn>
                <a:cxn ang="0">
                  <a:pos x="connsiteX1-3" y="connsiteY1-4"/>
                </a:cxn>
              </a:cxnLst>
              <a:rect l="l" t="t" r="r" b="b"/>
              <a:pathLst>
                <a:path h="6311900">
                  <a:moveTo>
                    <a:pt x="0" y="6311900"/>
                  </a:moveTo>
                  <a:lnTo>
                    <a:pt x="0" y="0"/>
                  </a:lnTo>
                </a:path>
              </a:pathLst>
            </a:custGeom>
            <a:noFill/>
            <a:ln w="19050">
              <a:solidFill>
                <a:srgbClr val="1369B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defRPr/>
              </a:pPr>
              <a:endParaRPr lang="zh-CN" altLang="en-US" sz="2500">
                <a:solidFill>
                  <a:schemeClr val="bg1">
                    <a:lumMod val="50000"/>
                  </a:schemeClr>
                </a:solidFill>
                <a:latin typeface="Source Han Sans K Bold" panose="020B0800000000000000" pitchFamily="34" charset="-128"/>
                <a:ea typeface="Source Han Sans K Bold" panose="020B0800000000000000" pitchFamily="34" charset="-128"/>
                <a:sym typeface="Source Han Sans K Bold" panose="020B0800000000000000" pitchFamily="34" charset="-128"/>
              </a:endParaRPr>
            </a:p>
          </p:txBody>
        </p:sp>
      </p:grpSp>
      <p:grpSp>
        <p:nvGrpSpPr>
          <p:cNvPr id="86" name="组合 85"/>
          <p:cNvGrpSpPr/>
          <p:nvPr/>
        </p:nvGrpSpPr>
        <p:grpSpPr>
          <a:xfrm>
            <a:off x="2567148" y="4526118"/>
            <a:ext cx="7249419" cy="687920"/>
            <a:chOff x="978872" y="3338787"/>
            <a:chExt cx="5437064" cy="515940"/>
          </a:xfrm>
        </p:grpSpPr>
        <p:sp>
          <p:nvSpPr>
            <p:cNvPr id="87" name="Pentagon 6"/>
            <p:cNvSpPr/>
            <p:nvPr/>
          </p:nvSpPr>
          <p:spPr bwMode="auto">
            <a:xfrm>
              <a:off x="978872" y="3338789"/>
              <a:ext cx="5437064" cy="515938"/>
            </a:xfrm>
            <a:prstGeom prst="homePlat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nSpc>
                  <a:spcPct val="120000"/>
                </a:lnSpc>
                <a:defRPr/>
              </a:pPr>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字魂58号-创中黑" panose="00000500000000000000" pitchFamily="2" charset="-122"/>
                </a:rPr>
                <a:t>    掌握</a:t>
              </a:r>
              <a:r>
                <a:rPr lang="zh-CN" altLang="zh-CN" sz="2000" dirty="0">
                  <a:solidFill>
                    <a:schemeClr val="tx1">
                      <a:lumMod val="65000"/>
                      <a:lumOff val="35000"/>
                    </a:schemeClr>
                  </a:solidFill>
                  <a:latin typeface="微软雅黑" panose="020B0503020204020204" pitchFamily="34" charset="-122"/>
                  <a:ea typeface="微软雅黑" panose="020B0503020204020204" pitchFamily="34" charset="-122"/>
                  <a:cs typeface="+mn-ea"/>
                </a:rPr>
                <a:t>不同类型返回值的</a:t>
              </a:r>
              <a:r>
                <a:rPr lang="zh-CN" altLang="zh-CN" sz="2000" dirty="0">
                  <a:solidFill>
                    <a:srgbClr val="1369B2"/>
                  </a:solidFill>
                  <a:latin typeface="微软雅黑" panose="020B0503020204020204" pitchFamily="34" charset="-122"/>
                  <a:ea typeface="微软雅黑" panose="020B0503020204020204" pitchFamily="34" charset="-122"/>
                  <a:cs typeface="+mn-ea"/>
                </a:rPr>
                <a:t>页面跳转</a:t>
              </a:r>
              <a:endParaRPr lang="zh-CN" altLang="zh-CN" sz="2000" dirty="0">
                <a:solidFill>
                  <a:srgbClr val="1369B2"/>
                </a:solidFill>
                <a:latin typeface="微软雅黑" panose="020B0503020204020204" pitchFamily="34" charset="-122"/>
                <a:ea typeface="微软雅黑" panose="020B0503020204020204" pitchFamily="34" charset="-122"/>
                <a:cs typeface="+mn-ea"/>
                <a:sym typeface="字魂58号-创中黑" panose="00000500000000000000" pitchFamily="2" charset="-122"/>
              </a:endParaRPr>
            </a:p>
          </p:txBody>
        </p:sp>
        <p:sp>
          <p:nvSpPr>
            <p:cNvPr id="88" name="MH_Others_1"/>
            <p:cNvSpPr/>
            <p:nvPr/>
          </p:nvSpPr>
          <p:spPr bwMode="auto">
            <a:xfrm>
              <a:off x="985222" y="3338787"/>
              <a:ext cx="82550" cy="515938"/>
            </a:xfrm>
            <a:custGeom>
              <a:avLst/>
              <a:gdLst>
                <a:gd name="connsiteX0" fmla="*/ 0 w 3276600"/>
                <a:gd name="connsiteY0" fmla="*/ 6311900 h 6311900"/>
                <a:gd name="connsiteX1" fmla="*/ 0 w 3276600"/>
                <a:gd name="connsiteY1" fmla="*/ 0 h 6311900"/>
                <a:gd name="connsiteX2" fmla="*/ 3276600 w 3276600"/>
                <a:gd name="connsiteY2" fmla="*/ 0 h 6311900"/>
                <a:gd name="connsiteX0-1" fmla="*/ 0 w 0"/>
                <a:gd name="connsiteY0-2" fmla="*/ 6311900 h 6311900"/>
                <a:gd name="connsiteX1-3" fmla="*/ 0 w 0"/>
                <a:gd name="connsiteY1-4" fmla="*/ 0 h 6311900"/>
              </a:gdLst>
              <a:ahLst/>
              <a:cxnLst>
                <a:cxn ang="0">
                  <a:pos x="connsiteX0-1" y="connsiteY0-2"/>
                </a:cxn>
                <a:cxn ang="0">
                  <a:pos x="connsiteX1-3" y="connsiteY1-4"/>
                </a:cxn>
              </a:cxnLst>
              <a:rect l="l" t="t" r="r" b="b"/>
              <a:pathLst>
                <a:path h="6311900">
                  <a:moveTo>
                    <a:pt x="0" y="6311900"/>
                  </a:moveTo>
                  <a:lnTo>
                    <a:pt x="0" y="0"/>
                  </a:lnTo>
                </a:path>
              </a:pathLst>
            </a:custGeom>
            <a:noFill/>
            <a:ln w="19050">
              <a:solidFill>
                <a:srgbClr val="1369B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defRPr/>
              </a:pPr>
              <a:endParaRPr lang="zh-CN" altLang="en-US" sz="2500">
                <a:solidFill>
                  <a:schemeClr val="bg1">
                    <a:lumMod val="50000"/>
                  </a:schemeClr>
                </a:solidFill>
                <a:latin typeface="Source Han Sans K Bold" panose="020B0800000000000000" pitchFamily="34" charset="-128"/>
                <a:ea typeface="Source Han Sans K Bold" panose="020B0800000000000000" pitchFamily="34" charset="-128"/>
                <a:sym typeface="Source Han Sans K Bold" panose="020B0800000000000000" pitchFamily="34" charset="-128"/>
              </a:endParaRPr>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200518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214089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01</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961390" y="979805"/>
            <a:ext cx="10387965" cy="922020"/>
          </a:xfrm>
          <a:prstGeom prst="rect">
            <a:avLst/>
          </a:prstGeom>
          <a:noFill/>
          <a:ln>
            <a:noFill/>
          </a:ln>
        </p:spPr>
        <p:txBody>
          <a:bodyPr wrap="square" rtlCol="0">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下面通过用户注册案例演示</a:t>
            </a:r>
            <a:r>
              <a:rPr lang="en-US" altLang="zh-CN" dirty="0">
                <a:solidFill>
                  <a:srgbClr val="595959"/>
                </a:solidFill>
                <a:latin typeface="微软雅黑" panose="020B0503020204020204" pitchFamily="34" charset="-122"/>
                <a:ea typeface="微软雅黑" panose="020B0503020204020204" pitchFamily="34" charset="-122"/>
                <a:cs typeface="+mn-ea"/>
              </a:rPr>
              <a:t>POJO</a:t>
            </a:r>
            <a:r>
              <a:rPr lang="zh-CN" altLang="zh-CN" dirty="0">
                <a:solidFill>
                  <a:srgbClr val="595959"/>
                </a:solidFill>
                <a:latin typeface="微软雅黑" panose="020B0503020204020204" pitchFamily="34" charset="-122"/>
                <a:ea typeface="微软雅黑" panose="020B0503020204020204" pitchFamily="34" charset="-122"/>
                <a:cs typeface="+mn-ea"/>
              </a:rPr>
              <a:t>的数据绑定，该案例要求表单提交的数据绑定在处理器</a:t>
            </a:r>
            <a:r>
              <a:rPr lang="en-US" altLang="zh-CN" dirty="0">
                <a:solidFill>
                  <a:srgbClr val="595959"/>
                </a:solidFill>
                <a:latin typeface="微软雅黑" panose="020B0503020204020204" pitchFamily="34" charset="-122"/>
                <a:ea typeface="微软雅黑" panose="020B0503020204020204" pitchFamily="34" charset="-122"/>
                <a:cs typeface="+mn-ea"/>
              </a:rPr>
              <a:t>User</a:t>
            </a:r>
            <a:r>
              <a:rPr lang="zh-CN" altLang="zh-CN" dirty="0">
                <a:solidFill>
                  <a:srgbClr val="595959"/>
                </a:solidFill>
                <a:latin typeface="微软雅黑" panose="020B0503020204020204" pitchFamily="34" charset="-122"/>
                <a:ea typeface="微软雅黑" panose="020B0503020204020204" pitchFamily="34" charset="-122"/>
                <a:cs typeface="+mn-ea"/>
              </a:rPr>
              <a:t>类型的形参中，案例具体实现步骤如下所示。</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pic>
        <p:nvPicPr>
          <p:cNvPr id="12" name="图片 11"/>
          <p:cNvPicPr>
            <a:picLocks noChangeAspect="1"/>
          </p:cNvPicPr>
          <p:nvPr/>
        </p:nvPicPr>
        <p:blipFill>
          <a:blip r:embed="rId2"/>
          <a:stretch>
            <a:fillRect/>
          </a:stretch>
        </p:blipFill>
        <p:spPr>
          <a:xfrm>
            <a:off x="2486203" y="3113007"/>
            <a:ext cx="7332167" cy="2408117"/>
          </a:xfrm>
          <a:prstGeom prst="rect">
            <a:avLst/>
          </a:prstGeom>
        </p:spPr>
      </p:pic>
      <p:sp>
        <p:nvSpPr>
          <p:cNvPr id="4" name="矩形 3"/>
          <p:cNvSpPr/>
          <p:nvPr/>
        </p:nvSpPr>
        <p:spPr>
          <a:xfrm>
            <a:off x="2795019" y="3223376"/>
            <a:ext cx="6876488" cy="2120902"/>
          </a:xfrm>
          <a:prstGeom prst="rect">
            <a:avLst/>
          </a:prstGeom>
        </p:spPr>
        <p:txBody>
          <a:bodyPr wrap="square">
            <a:spAutoFit/>
          </a:bodyPr>
          <a:lstStyle/>
          <a:p>
            <a:pPr lvl="0">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public class User {</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    private String username;		//</a:t>
            </a:r>
            <a:r>
              <a:rPr lang="zh-CN" altLang="zh-CN" dirty="0">
                <a:solidFill>
                  <a:srgbClr val="595959"/>
                </a:solidFill>
                <a:latin typeface="微软雅黑" panose="020B0503020204020204" pitchFamily="34" charset="-122"/>
                <a:ea typeface="微软雅黑" panose="020B0503020204020204" pitchFamily="34" charset="-122"/>
                <a:cs typeface="+mn-ea"/>
              </a:rPr>
              <a:t>用户名</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    private String password;		//</a:t>
            </a:r>
            <a:r>
              <a:rPr lang="zh-CN" altLang="zh-CN" dirty="0">
                <a:solidFill>
                  <a:srgbClr val="595959"/>
                </a:solidFill>
                <a:latin typeface="微软雅黑" panose="020B0503020204020204" pitchFamily="34" charset="-122"/>
                <a:ea typeface="微软雅黑" panose="020B0503020204020204" pitchFamily="34" charset="-122"/>
                <a:cs typeface="+mn-ea"/>
              </a:rPr>
              <a:t>用户密码</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zh-CN" altLang="en-US" dirty="0">
                <a:solidFill>
                  <a:srgbClr val="595959"/>
                </a:solidFill>
                <a:latin typeface="微软雅黑" panose="020B0503020204020204" pitchFamily="34" charset="-122"/>
                <a:ea typeface="微软雅黑" panose="020B0503020204020204" pitchFamily="34" charset="-122"/>
                <a:cs typeface="+mn-ea"/>
              </a:rPr>
              <a:t>    </a:t>
            </a:r>
            <a:r>
              <a:rPr lang="en-US" altLang="zh-CN" dirty="0">
                <a:solidFill>
                  <a:srgbClr val="595959"/>
                </a:solidFill>
                <a:latin typeface="微软雅黑" panose="020B0503020204020204" pitchFamily="34" charset="-122"/>
                <a:ea typeface="微软雅黑" panose="020B0503020204020204" pitchFamily="34" charset="-122"/>
                <a:cs typeface="+mn-ea"/>
              </a:rPr>
              <a:t>//</a:t>
            </a:r>
            <a:r>
              <a:rPr lang="zh-CN" altLang="en-US" dirty="0">
                <a:solidFill>
                  <a:srgbClr val="595959"/>
                </a:solidFill>
                <a:latin typeface="微软雅黑" panose="020B0503020204020204" pitchFamily="34" charset="-122"/>
                <a:ea typeface="微软雅黑" panose="020B0503020204020204" pitchFamily="34" charset="-122"/>
                <a:cs typeface="+mn-ea"/>
              </a:rPr>
              <a:t> 省略</a:t>
            </a:r>
            <a:r>
              <a:rPr lang="en-US" altLang="zh-CN" dirty="0">
                <a:solidFill>
                  <a:srgbClr val="595959"/>
                </a:solidFill>
                <a:latin typeface="微软雅黑" panose="020B0503020204020204" pitchFamily="34" charset="-122"/>
                <a:ea typeface="微软雅黑" panose="020B0503020204020204" pitchFamily="34" charset="-122"/>
                <a:cs typeface="+mn-ea"/>
              </a:rPr>
              <a:t>getter/setter</a:t>
            </a:r>
            <a:r>
              <a:rPr lang="zh-CN" altLang="en-US" dirty="0">
                <a:solidFill>
                  <a:srgbClr val="595959"/>
                </a:solidFill>
                <a:latin typeface="微软雅黑" panose="020B0503020204020204" pitchFamily="34" charset="-122"/>
                <a:ea typeface="微软雅黑" panose="020B0503020204020204" pitchFamily="34" charset="-122"/>
                <a:cs typeface="+mn-ea"/>
              </a:rPr>
              <a:t>方法</a:t>
            </a:r>
            <a:endParaRPr lang="en-US" altLang="zh-CN"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a:t>
            </a:r>
            <a:endParaRPr lang="zh-CN" altLang="zh-CN"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2837853"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12.2.3  POJO</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绑定</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2" name="文本框 1"/>
          <p:cNvSpPr txBox="1"/>
          <p:nvPr/>
        </p:nvSpPr>
        <p:spPr>
          <a:xfrm>
            <a:off x="2884805" y="2055495"/>
            <a:ext cx="8058785" cy="506730"/>
          </a:xfrm>
          <a:prstGeom prst="rect">
            <a:avLst/>
          </a:prstGeom>
          <a:noFill/>
        </p:spPr>
        <p:txBody>
          <a:bodyPr wrap="square" rtlCol="0" anchor="t">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sym typeface="+mn-ea"/>
              </a:rPr>
              <a:t>创建一个</a:t>
            </a:r>
            <a:r>
              <a:rPr lang="en-US" altLang="zh-CN" dirty="0">
                <a:solidFill>
                  <a:srgbClr val="595959"/>
                </a:solidFill>
                <a:latin typeface="微软雅黑" panose="020B0503020204020204" pitchFamily="34" charset="-122"/>
                <a:ea typeface="微软雅黑" panose="020B0503020204020204" pitchFamily="34" charset="-122"/>
                <a:cs typeface="+mn-ea"/>
                <a:sym typeface="+mn-ea"/>
              </a:rPr>
              <a:t>User</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类用于封装用户信息</a:t>
            </a:r>
            <a:r>
              <a:rPr lang="zh-CN" altLang="en-US" dirty="0">
                <a:solidFill>
                  <a:srgbClr val="595959"/>
                </a:solidFill>
                <a:latin typeface="微软雅黑" panose="020B0503020204020204" pitchFamily="34" charset="-122"/>
                <a:ea typeface="微软雅黑" panose="020B0503020204020204" pitchFamily="34" charset="-122"/>
                <a:cs typeface="+mn-ea"/>
                <a:sym typeface="+mn-ea"/>
              </a:rPr>
              <a:t>。</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 </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02</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1211214"/>
            <a:ext cx="8485746" cy="506730"/>
          </a:xfrm>
          <a:prstGeom prst="rect">
            <a:avLst/>
          </a:prstGeom>
          <a:noFill/>
          <a:ln>
            <a:noFill/>
          </a:ln>
        </p:spPr>
        <p:txBody>
          <a:bodyPr wrap="square" rtlCol="0">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在</a:t>
            </a:r>
            <a:r>
              <a:rPr lang="en-US" altLang="zh-CN" dirty="0" err="1">
                <a:solidFill>
                  <a:srgbClr val="595959"/>
                </a:solidFill>
                <a:latin typeface="微软雅黑" panose="020B0503020204020204" pitchFamily="34" charset="-122"/>
                <a:ea typeface="微软雅黑" panose="020B0503020204020204" pitchFamily="34" charset="-122"/>
                <a:cs typeface="+mn-ea"/>
              </a:rPr>
              <a:t>UserController.java</a:t>
            </a:r>
            <a:r>
              <a:rPr lang="zh-CN" altLang="zh-CN" dirty="0">
                <a:solidFill>
                  <a:srgbClr val="595959"/>
                </a:solidFill>
                <a:latin typeface="微软雅黑" panose="020B0503020204020204" pitchFamily="34" charset="-122"/>
                <a:ea typeface="微软雅黑" panose="020B0503020204020204" pitchFamily="34" charset="-122"/>
                <a:cs typeface="+mn-ea"/>
              </a:rPr>
              <a:t>类中，定义</a:t>
            </a:r>
            <a:r>
              <a:rPr lang="en-US" altLang="zh-CN" dirty="0" err="1">
                <a:solidFill>
                  <a:srgbClr val="595959"/>
                </a:solidFill>
                <a:latin typeface="微软雅黑" panose="020B0503020204020204" pitchFamily="34" charset="-122"/>
                <a:ea typeface="微软雅黑" panose="020B0503020204020204" pitchFamily="34" charset="-122"/>
                <a:cs typeface="+mn-ea"/>
              </a:rPr>
              <a:t>registerUser</a:t>
            </a:r>
            <a:r>
              <a:rPr lang="en-US" altLang="zh-CN" dirty="0">
                <a:solidFill>
                  <a:srgbClr val="595959"/>
                </a:solidFill>
                <a:latin typeface="微软雅黑" panose="020B0503020204020204" pitchFamily="34" charset="-122"/>
                <a:ea typeface="微软雅黑" panose="020B0503020204020204" pitchFamily="34" charset="-122"/>
                <a:cs typeface="+mn-ea"/>
              </a:rPr>
              <a:t>( )</a:t>
            </a:r>
            <a:r>
              <a:rPr lang="zh-CN" altLang="zh-CN" dirty="0">
                <a:solidFill>
                  <a:srgbClr val="595959"/>
                </a:solidFill>
                <a:latin typeface="微软雅黑" panose="020B0503020204020204" pitchFamily="34" charset="-122"/>
                <a:ea typeface="微软雅黑" panose="020B0503020204020204" pitchFamily="34" charset="-122"/>
                <a:cs typeface="+mn-ea"/>
              </a:rPr>
              <a:t>方法用于接收用户注册信息</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 </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pic>
        <p:nvPicPr>
          <p:cNvPr id="12" name="图片 11"/>
          <p:cNvPicPr>
            <a:picLocks noChangeAspect="1"/>
          </p:cNvPicPr>
          <p:nvPr/>
        </p:nvPicPr>
        <p:blipFill>
          <a:blip r:embed="rId2"/>
          <a:stretch>
            <a:fillRect/>
          </a:stretch>
        </p:blipFill>
        <p:spPr>
          <a:xfrm>
            <a:off x="2486203" y="2835798"/>
            <a:ext cx="7332167" cy="3003451"/>
          </a:xfrm>
          <a:prstGeom prst="rect">
            <a:avLst/>
          </a:prstGeom>
        </p:spPr>
      </p:pic>
      <p:sp>
        <p:nvSpPr>
          <p:cNvPr id="4" name="矩形 3"/>
          <p:cNvSpPr/>
          <p:nvPr/>
        </p:nvSpPr>
        <p:spPr>
          <a:xfrm>
            <a:off x="2795019" y="2795112"/>
            <a:ext cx="6876488" cy="3003451"/>
          </a:xfrm>
          <a:prstGeom prst="rect">
            <a:avLst/>
          </a:prstGeom>
        </p:spPr>
        <p:txBody>
          <a:bodyPr wrap="square">
            <a:spAutoFit/>
          </a:bodyPr>
          <a:lstStyle/>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zh-CN" altLang="zh-CN" sz="1600" dirty="0">
                <a:solidFill>
                  <a:srgbClr val="595959"/>
                </a:solidFill>
                <a:latin typeface="微软雅黑" panose="020B0503020204020204" pitchFamily="34" charset="-122"/>
                <a:ea typeface="微软雅黑" panose="020B0503020204020204" pitchFamily="34" charset="-122"/>
                <a:cs typeface="+mn-ea"/>
              </a:rPr>
              <a:t>接收表单用户信息</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RequestMapping</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registerUser</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public void </a:t>
            </a:r>
            <a:r>
              <a:rPr lang="en-US" altLang="zh-CN" sz="1600" dirty="0" err="1">
                <a:solidFill>
                  <a:srgbClr val="595959"/>
                </a:solidFill>
                <a:latin typeface="微软雅黑" panose="020B0503020204020204" pitchFamily="34" charset="-122"/>
                <a:ea typeface="微软雅黑" panose="020B0503020204020204" pitchFamily="34" charset="-122"/>
                <a:cs typeface="+mn-ea"/>
              </a:rPr>
              <a:t>registerUser</a:t>
            </a:r>
            <a:r>
              <a:rPr lang="en-US" altLang="zh-CN" sz="1600" dirty="0">
                <a:solidFill>
                  <a:srgbClr val="595959"/>
                </a:solidFill>
                <a:latin typeface="微软雅黑" panose="020B0503020204020204" pitchFamily="34" charset="-122"/>
                <a:ea typeface="微软雅黑" panose="020B0503020204020204" pitchFamily="34" charset="-122"/>
                <a:cs typeface="+mn-ea"/>
              </a:rPr>
              <a:t>(User user)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String username = </a:t>
            </a:r>
            <a:r>
              <a:rPr lang="en-US" altLang="zh-CN" sz="1600" dirty="0" err="1">
                <a:solidFill>
                  <a:srgbClr val="595959"/>
                </a:solidFill>
                <a:latin typeface="微软雅黑" panose="020B0503020204020204" pitchFamily="34" charset="-122"/>
                <a:ea typeface="微软雅黑" panose="020B0503020204020204" pitchFamily="34" charset="-122"/>
                <a:cs typeface="+mn-ea"/>
              </a:rPr>
              <a:t>user.getUsername</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String password = </a:t>
            </a:r>
            <a:r>
              <a:rPr lang="en-US" altLang="zh-CN" sz="1600" dirty="0" err="1">
                <a:solidFill>
                  <a:srgbClr val="595959"/>
                </a:solidFill>
                <a:latin typeface="微软雅黑" panose="020B0503020204020204" pitchFamily="34" charset="-122"/>
                <a:ea typeface="微软雅黑" panose="020B0503020204020204" pitchFamily="34" charset="-122"/>
                <a:cs typeface="+mn-ea"/>
              </a:rPr>
              <a:t>user.getPassword</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System.out.println</a:t>
            </a:r>
            <a:r>
              <a:rPr lang="en-US" altLang="zh-CN" sz="1600" dirty="0">
                <a:solidFill>
                  <a:srgbClr val="595959"/>
                </a:solidFill>
                <a:latin typeface="微软雅黑" panose="020B0503020204020204" pitchFamily="34" charset="-122"/>
                <a:ea typeface="微软雅黑" panose="020B0503020204020204" pitchFamily="34" charset="-122"/>
                <a:cs typeface="+mn-ea"/>
              </a:rPr>
              <a:t>("username="+</a:t>
            </a:r>
            <a:r>
              <a:rPr lang="en-US" altLang="zh-CN" sz="1600" dirty="0" err="1">
                <a:solidFill>
                  <a:srgbClr val="595959"/>
                </a:solidFill>
                <a:latin typeface="微软雅黑" panose="020B0503020204020204" pitchFamily="34" charset="-122"/>
                <a:ea typeface="微软雅黑" panose="020B0503020204020204" pitchFamily="34" charset="-122"/>
                <a:cs typeface="+mn-ea"/>
              </a:rPr>
              <a:t>username+",password</a:t>
            </a:r>
            <a:r>
              <a:rPr lang="en-US" altLang="zh-CN" sz="1600" dirty="0">
                <a:solidFill>
                  <a:srgbClr val="595959"/>
                </a:solidFill>
                <a:latin typeface="微软雅黑" panose="020B0503020204020204" pitchFamily="34" charset="-122"/>
                <a:ea typeface="微软雅黑" panose="020B0503020204020204" pitchFamily="34" charset="-122"/>
                <a:cs typeface="+mn-ea"/>
              </a:rPr>
              <a:t>="+password);</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2837853"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12.2.3  POJO</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绑定</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03</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1068974"/>
            <a:ext cx="8485746" cy="506730"/>
          </a:xfrm>
          <a:prstGeom prst="rect">
            <a:avLst/>
          </a:prstGeom>
          <a:noFill/>
          <a:ln>
            <a:noFill/>
          </a:ln>
        </p:spPr>
        <p:txBody>
          <a:bodyPr wrap="square" rtlCol="0">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创建</a:t>
            </a:r>
            <a:r>
              <a:rPr lang="en-US" altLang="zh-CN" dirty="0" err="1">
                <a:solidFill>
                  <a:srgbClr val="595959"/>
                </a:solidFill>
                <a:latin typeface="微软雅黑" panose="020B0503020204020204" pitchFamily="34" charset="-122"/>
                <a:ea typeface="微软雅黑" panose="020B0503020204020204" pitchFamily="34" charset="-122"/>
                <a:cs typeface="+mn-ea"/>
              </a:rPr>
              <a:t>register.jsp</a:t>
            </a:r>
            <a:r>
              <a:rPr lang="zh-CN" altLang="zh-CN" dirty="0">
                <a:solidFill>
                  <a:srgbClr val="595959"/>
                </a:solidFill>
                <a:latin typeface="微软雅黑" panose="020B0503020204020204" pitchFamily="34" charset="-122"/>
                <a:ea typeface="微软雅黑" panose="020B0503020204020204" pitchFamily="34" charset="-122"/>
                <a:cs typeface="+mn-ea"/>
              </a:rPr>
              <a:t>文件，在</a:t>
            </a:r>
            <a:r>
              <a:rPr lang="en-US" altLang="zh-CN" dirty="0" err="1">
                <a:solidFill>
                  <a:srgbClr val="595959"/>
                </a:solidFill>
                <a:latin typeface="微软雅黑" panose="020B0503020204020204" pitchFamily="34" charset="-122"/>
                <a:ea typeface="微软雅黑" panose="020B0503020204020204" pitchFamily="34" charset="-122"/>
                <a:cs typeface="+mn-ea"/>
              </a:rPr>
              <a:t>register.jsp</a:t>
            </a:r>
            <a:r>
              <a:rPr lang="zh-CN" altLang="zh-CN" dirty="0">
                <a:solidFill>
                  <a:srgbClr val="595959"/>
                </a:solidFill>
                <a:latin typeface="微软雅黑" panose="020B0503020204020204" pitchFamily="34" charset="-122"/>
                <a:ea typeface="微软雅黑" panose="020B0503020204020204" pitchFamily="34" charset="-122"/>
                <a:cs typeface="+mn-ea"/>
              </a:rPr>
              <a:t>中编写用户注册表单</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  </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pic>
        <p:nvPicPr>
          <p:cNvPr id="12" name="图片 11"/>
          <p:cNvPicPr>
            <a:picLocks noChangeAspect="1"/>
          </p:cNvPicPr>
          <p:nvPr/>
        </p:nvPicPr>
        <p:blipFill>
          <a:blip r:embed="rId2"/>
          <a:stretch>
            <a:fillRect/>
          </a:stretch>
        </p:blipFill>
        <p:spPr>
          <a:xfrm>
            <a:off x="2148205" y="2357120"/>
            <a:ext cx="8597265" cy="3738880"/>
          </a:xfrm>
          <a:prstGeom prst="rect">
            <a:avLst/>
          </a:prstGeom>
        </p:spPr>
      </p:pic>
      <p:sp>
        <p:nvSpPr>
          <p:cNvPr id="4" name="矩形 3"/>
          <p:cNvSpPr/>
          <p:nvPr/>
        </p:nvSpPr>
        <p:spPr>
          <a:xfrm>
            <a:off x="2316480" y="2327910"/>
            <a:ext cx="8719820" cy="3784600"/>
          </a:xfrm>
          <a:prstGeom prst="rect">
            <a:avLst/>
          </a:prstGeom>
        </p:spPr>
        <p:txBody>
          <a:bodyPr wrap="square">
            <a:spAutoFit/>
          </a:bodyPr>
          <a:lstStyle/>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&lt;html&gt;&lt;head&gt;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&lt;meta http-</a:t>
            </a:r>
            <a:r>
              <a:rPr lang="en-US" altLang="zh-CN" sz="1600" dirty="0" err="1">
                <a:solidFill>
                  <a:srgbClr val="595959"/>
                </a:solidFill>
                <a:latin typeface="微软雅黑" panose="020B0503020204020204" pitchFamily="34" charset="-122"/>
                <a:ea typeface="微软雅黑" panose="020B0503020204020204" pitchFamily="34" charset="-122"/>
                <a:cs typeface="+mn-ea"/>
              </a:rPr>
              <a:t>equiv</a:t>
            </a:r>
            <a:r>
              <a:rPr lang="en-US" altLang="zh-CN" sz="1600" dirty="0">
                <a:solidFill>
                  <a:srgbClr val="595959"/>
                </a:solidFill>
                <a:latin typeface="微软雅黑" panose="020B0503020204020204" pitchFamily="34" charset="-122"/>
                <a:ea typeface="微软雅黑" panose="020B0503020204020204" pitchFamily="34" charset="-122"/>
                <a:cs typeface="+mn-ea"/>
              </a:rPr>
              <a:t>="Content-Type" content="text/html; charset=UTF-8"&gt;</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&lt;title&gt;</a:t>
            </a:r>
            <a:r>
              <a:rPr lang="zh-CN" altLang="zh-CN" sz="1600" dirty="0">
                <a:solidFill>
                  <a:srgbClr val="595959"/>
                </a:solidFill>
                <a:latin typeface="微软雅黑" panose="020B0503020204020204" pitchFamily="34" charset="-122"/>
                <a:ea typeface="微软雅黑" panose="020B0503020204020204" pitchFamily="34" charset="-122"/>
                <a:cs typeface="+mn-ea"/>
              </a:rPr>
              <a:t>注册</a:t>
            </a:r>
            <a:r>
              <a:rPr lang="en-US" altLang="zh-CN" sz="1600" dirty="0">
                <a:solidFill>
                  <a:srgbClr val="595959"/>
                </a:solidFill>
                <a:latin typeface="微软雅黑" panose="020B0503020204020204" pitchFamily="34" charset="-122"/>
                <a:ea typeface="微软雅黑" panose="020B0503020204020204" pitchFamily="34" charset="-122"/>
                <a:cs typeface="+mn-ea"/>
              </a:rPr>
              <a:t>&lt;/title&gt;&lt;/head&gt;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&lt;body&gt;</a:t>
            </a:r>
            <a:r>
              <a:rPr lang="en-US" altLang="zh-CN" sz="1600" dirty="0">
                <a:solidFill>
                  <a:srgbClr val="1369B2"/>
                </a:solidFill>
                <a:latin typeface="微软雅黑" panose="020B0503020204020204" pitchFamily="34" charset="-122"/>
                <a:ea typeface="微软雅黑" panose="020B0503020204020204" pitchFamily="34" charset="-122"/>
                <a:cs typeface="+mn-ea"/>
              </a:rPr>
              <a:t>&lt;form </a:t>
            </a:r>
            <a:r>
              <a:rPr lang="en-US" altLang="zh-CN" sz="1600" dirty="0">
                <a:solidFill>
                  <a:srgbClr val="595959"/>
                </a:solidFill>
                <a:latin typeface="微软雅黑" panose="020B0503020204020204" pitchFamily="34" charset="-122"/>
                <a:ea typeface="微软雅黑" panose="020B0503020204020204" pitchFamily="34" charset="-122"/>
                <a:cs typeface="+mn-ea"/>
              </a:rPr>
              <a:t>action="${</a:t>
            </a:r>
            <a:r>
              <a:rPr lang="en-US" altLang="zh-CN" sz="1600" dirty="0" err="1">
                <a:solidFill>
                  <a:srgbClr val="595959"/>
                </a:solidFill>
                <a:latin typeface="微软雅黑" panose="020B0503020204020204" pitchFamily="34" charset="-122"/>
                <a:ea typeface="微软雅黑" panose="020B0503020204020204" pitchFamily="34" charset="-122"/>
                <a:cs typeface="+mn-ea"/>
              </a:rPr>
              <a:t>pageContext.request.contextPath</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registerUser</a:t>
            </a:r>
            <a:r>
              <a:rPr lang="en-US"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method="post"</a:t>
            </a:r>
            <a:r>
              <a:rPr lang="en-US" altLang="zh-CN" sz="1600" dirty="0">
                <a:solidFill>
                  <a:srgbClr val="1369B2"/>
                </a:solidFill>
                <a:latin typeface="微软雅黑" panose="020B0503020204020204" pitchFamily="34" charset="-122"/>
                <a:ea typeface="微软雅黑" panose="020B0503020204020204" pitchFamily="34" charset="-122"/>
                <a:cs typeface="+mn-ea"/>
              </a:rPr>
              <a:t>&gt;</a:t>
            </a:r>
            <a:endParaRPr lang="zh-CN" altLang="zh-CN" sz="1600" dirty="0">
              <a:solidFill>
                <a:srgbClr val="1369B2"/>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zh-CN" altLang="zh-CN" sz="1600" dirty="0">
                <a:solidFill>
                  <a:srgbClr val="595959"/>
                </a:solidFill>
                <a:latin typeface="微软雅黑" panose="020B0503020204020204" pitchFamily="34" charset="-122"/>
                <a:ea typeface="微软雅黑" panose="020B0503020204020204" pitchFamily="34" charset="-122"/>
                <a:cs typeface="+mn-ea"/>
              </a:rPr>
              <a:t>用户名：</a:t>
            </a:r>
            <a:r>
              <a:rPr lang="en-US" altLang="zh-CN" sz="1600" dirty="0">
                <a:solidFill>
                  <a:srgbClr val="595959"/>
                </a:solidFill>
                <a:latin typeface="微软雅黑" panose="020B0503020204020204" pitchFamily="34" charset="-122"/>
                <a:ea typeface="微软雅黑" panose="020B0503020204020204" pitchFamily="34" charset="-122"/>
                <a:cs typeface="+mn-ea"/>
              </a:rPr>
              <a:t>&lt;input type="text" name="username" /&gt;&lt;</a:t>
            </a:r>
            <a:r>
              <a:rPr lang="en-US" altLang="zh-CN" sz="1600" dirty="0" err="1">
                <a:solidFill>
                  <a:srgbClr val="595959"/>
                </a:solidFill>
                <a:latin typeface="微软雅黑" panose="020B0503020204020204" pitchFamily="34" charset="-122"/>
                <a:ea typeface="微软雅黑" panose="020B0503020204020204" pitchFamily="34" charset="-122"/>
                <a:cs typeface="+mn-ea"/>
              </a:rPr>
              <a:t>br</a:t>
            </a:r>
            <a:r>
              <a:rPr lang="en-US" altLang="zh-CN" sz="1600" dirty="0">
                <a:solidFill>
                  <a:srgbClr val="595959"/>
                </a:solidFill>
                <a:latin typeface="微软雅黑" panose="020B0503020204020204" pitchFamily="34" charset="-122"/>
                <a:ea typeface="微软雅黑" panose="020B0503020204020204" pitchFamily="34" charset="-122"/>
                <a:cs typeface="+mn-ea"/>
              </a:rPr>
              <a:t> /&gt;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zh-CN" altLang="zh-CN" sz="1600" dirty="0">
                <a:solidFill>
                  <a:srgbClr val="595959"/>
                </a:solidFill>
                <a:latin typeface="微软雅黑" panose="020B0503020204020204" pitchFamily="34" charset="-122"/>
                <a:ea typeface="微软雅黑" panose="020B0503020204020204" pitchFamily="34" charset="-122"/>
                <a:cs typeface="+mn-ea"/>
              </a:rPr>
              <a:t>密</a:t>
            </a:r>
            <a:r>
              <a:rPr lang="en-US" altLang="zh-CN" sz="1600" dirty="0">
                <a:solidFill>
                  <a:srgbClr val="595959"/>
                </a:solidFill>
                <a:latin typeface="微软雅黑" panose="020B0503020204020204" pitchFamily="34" charset="-122"/>
                <a:ea typeface="微软雅黑" panose="020B0503020204020204" pitchFamily="34" charset="-122"/>
                <a:cs typeface="+mn-ea"/>
              </a:rPr>
              <a:t>&amp;</a:t>
            </a:r>
            <a:r>
              <a:rPr lang="en-US" altLang="zh-CN" sz="1600" dirty="0" err="1">
                <a:solidFill>
                  <a:srgbClr val="595959"/>
                </a:solidFill>
                <a:latin typeface="微软雅黑" panose="020B0503020204020204" pitchFamily="34" charset="-122"/>
                <a:ea typeface="微软雅黑" panose="020B0503020204020204" pitchFamily="34" charset="-122"/>
                <a:cs typeface="+mn-ea"/>
              </a:rPr>
              <a:t>nbsp</a:t>
            </a:r>
            <a:r>
              <a:rPr lang="en-US" altLang="zh-CN" sz="1600" dirty="0">
                <a:solidFill>
                  <a:srgbClr val="595959"/>
                </a:solidFill>
                <a:latin typeface="微软雅黑" panose="020B0503020204020204" pitchFamily="34" charset="-122"/>
                <a:ea typeface="微软雅黑" panose="020B0503020204020204" pitchFamily="34" charset="-122"/>
                <a:cs typeface="+mn-ea"/>
              </a:rPr>
              <a:t>;&amp;</a:t>
            </a:r>
            <a:r>
              <a:rPr lang="en-US" altLang="zh-CN" sz="1600" dirty="0" err="1">
                <a:solidFill>
                  <a:srgbClr val="595959"/>
                </a:solidFill>
                <a:latin typeface="微软雅黑" panose="020B0503020204020204" pitchFamily="34" charset="-122"/>
                <a:ea typeface="微软雅黑" panose="020B0503020204020204" pitchFamily="34" charset="-122"/>
                <a:cs typeface="+mn-ea"/>
              </a:rPr>
              <a:t>nbsp</a:t>
            </a:r>
            <a:r>
              <a:rPr lang="en-US" altLang="zh-CN" sz="1600" dirty="0">
                <a:solidFill>
                  <a:srgbClr val="595959"/>
                </a:solidFill>
                <a:latin typeface="微软雅黑" panose="020B0503020204020204" pitchFamily="34" charset="-122"/>
                <a:ea typeface="微软雅黑" panose="020B0503020204020204" pitchFamily="34" charset="-122"/>
                <a:cs typeface="+mn-ea"/>
              </a:rPr>
              <a:t>;&amp;</a:t>
            </a:r>
            <a:r>
              <a:rPr lang="en-US" altLang="zh-CN" sz="1600" dirty="0" err="1">
                <a:solidFill>
                  <a:srgbClr val="595959"/>
                </a:solidFill>
                <a:latin typeface="微软雅黑" panose="020B0503020204020204" pitchFamily="34" charset="-122"/>
                <a:ea typeface="微软雅黑" panose="020B0503020204020204" pitchFamily="34" charset="-122"/>
                <a:cs typeface="+mn-ea"/>
              </a:rPr>
              <a:t>nbsp</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码：</a:t>
            </a:r>
            <a:r>
              <a:rPr lang="en-US" altLang="zh-CN" sz="1600" dirty="0">
                <a:solidFill>
                  <a:srgbClr val="595959"/>
                </a:solidFill>
                <a:latin typeface="微软雅黑" panose="020B0503020204020204" pitchFamily="34" charset="-122"/>
                <a:ea typeface="微软雅黑" panose="020B0503020204020204" pitchFamily="34" charset="-122"/>
                <a:cs typeface="+mn-ea"/>
              </a:rPr>
              <a:t>&lt;input type="password" name="password" /&gt;&lt;</a:t>
            </a:r>
            <a:r>
              <a:rPr lang="en-US" altLang="zh-CN" sz="1600" dirty="0" err="1">
                <a:solidFill>
                  <a:srgbClr val="595959"/>
                </a:solidFill>
                <a:latin typeface="微软雅黑" panose="020B0503020204020204" pitchFamily="34" charset="-122"/>
                <a:ea typeface="微软雅黑" panose="020B0503020204020204" pitchFamily="34" charset="-122"/>
                <a:cs typeface="+mn-ea"/>
              </a:rPr>
              <a:t>br</a:t>
            </a:r>
            <a:r>
              <a:rPr lang="en-US" altLang="zh-CN" sz="1600" dirty="0">
                <a:solidFill>
                  <a:srgbClr val="595959"/>
                </a:solidFill>
                <a:latin typeface="微软雅黑" panose="020B0503020204020204" pitchFamily="34" charset="-122"/>
                <a:ea typeface="微软雅黑" panose="020B0503020204020204" pitchFamily="34" charset="-122"/>
                <a:cs typeface="+mn-ea"/>
              </a:rPr>
              <a:t> /&gt;</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&lt;input type="submit" value="</a:t>
            </a:r>
            <a:r>
              <a:rPr lang="zh-CN" altLang="zh-CN" sz="1600" dirty="0">
                <a:solidFill>
                  <a:srgbClr val="595959"/>
                </a:solidFill>
                <a:latin typeface="微软雅黑" panose="020B0503020204020204" pitchFamily="34" charset="-122"/>
                <a:ea typeface="微软雅黑" panose="020B0503020204020204" pitchFamily="34" charset="-122"/>
                <a:cs typeface="+mn-ea"/>
              </a:rPr>
              <a:t>注册</a:t>
            </a:r>
            <a:r>
              <a:rPr lang="en-US" altLang="zh-CN" sz="1600" dirty="0">
                <a:solidFill>
                  <a:srgbClr val="595959"/>
                </a:solidFill>
                <a:latin typeface="微软雅黑" panose="020B0503020204020204" pitchFamily="34" charset="-122"/>
                <a:ea typeface="微软雅黑" panose="020B0503020204020204" pitchFamily="34" charset="-122"/>
                <a:cs typeface="+mn-ea"/>
              </a:rPr>
              <a:t>"/&gt;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1369B2"/>
                </a:solidFill>
                <a:latin typeface="微软雅黑" panose="020B0503020204020204" pitchFamily="34" charset="-122"/>
                <a:ea typeface="微软雅黑" panose="020B0503020204020204" pitchFamily="34" charset="-122"/>
                <a:cs typeface="+mn-ea"/>
              </a:rPr>
              <a:t>&lt;/form&gt;&lt;/</a:t>
            </a:r>
            <a:r>
              <a:rPr lang="en-US" altLang="zh-CN" sz="1600" dirty="0">
                <a:solidFill>
                  <a:srgbClr val="595959"/>
                </a:solidFill>
                <a:latin typeface="微软雅黑" panose="020B0503020204020204" pitchFamily="34" charset="-122"/>
                <a:ea typeface="微软雅黑" panose="020B0503020204020204" pitchFamily="34" charset="-122"/>
                <a:cs typeface="+mn-ea"/>
              </a:rPr>
              <a:t>body&gt;	</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&lt;/html&gt;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2837853"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12.2.3  POJO</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绑定</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p:nvPr/>
        </p:nvSpPr>
        <p:spPr>
          <a:xfrm>
            <a:off x="1143841" y="266933"/>
            <a:ext cx="279155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12.2.3  POJO</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绑定</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pic>
        <p:nvPicPr>
          <p:cNvPr id="9" name="图形 28" descr="灯泡和齿轮"/>
          <p:cNvPicPr>
            <a:picLocks noChangeAspect="1"/>
          </p:cNvPicPr>
          <p:nvPr/>
        </p:nvPicPr>
        <p:blipFill>
          <a:blip r:embed="rId1">
            <a:extLst>
              <a:ext uri="{96DAC541-7B7A-43D3-8B79-37D633B846F1}">
                <asvg:svgBlip xmlns:asvg="http://schemas.microsoft.com/office/drawing/2016/SVG/main" r:embed="rId2"/>
              </a:ext>
            </a:extLst>
          </a:blip>
          <a:stretch>
            <a:fillRect/>
          </a:stretch>
        </p:blipFill>
        <p:spPr>
          <a:xfrm>
            <a:off x="635000" y="975267"/>
            <a:ext cx="944034" cy="944034"/>
          </a:xfrm>
          <a:prstGeom prst="rect">
            <a:avLst/>
          </a:prstGeom>
        </p:spPr>
      </p:pic>
      <p:sp>
        <p:nvSpPr>
          <p:cNvPr id="10" name="矩形 9"/>
          <p:cNvSpPr/>
          <p:nvPr/>
        </p:nvSpPr>
        <p:spPr>
          <a:xfrm>
            <a:off x="1813596" y="1112004"/>
            <a:ext cx="3892724" cy="67056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思源黑体 CN Regular" panose="020B0500000000000000" pitchFamily="34" charset="-122"/>
              <a:sym typeface="Arial" panose="020B0604020202020204" pitchFamily="34" charset="0"/>
            </a:endParaRPr>
          </a:p>
        </p:txBody>
      </p:sp>
      <p:sp>
        <p:nvSpPr>
          <p:cNvPr id="14" name="文本框 35"/>
          <p:cNvSpPr txBox="1"/>
          <p:nvPr/>
        </p:nvSpPr>
        <p:spPr>
          <a:xfrm>
            <a:off x="1868140" y="1211041"/>
            <a:ext cx="3821017" cy="461665"/>
          </a:xfrm>
          <a:prstGeom prst="rect">
            <a:avLst/>
          </a:prstGeom>
          <a:solidFill>
            <a:srgbClr val="C00000"/>
          </a:solidFill>
        </p:spPr>
        <p:txBody>
          <a:bodyPr wrap="square" rtlCol="0">
            <a:spAutoFit/>
          </a:bodyPr>
          <a:lstStyle/>
          <a:p>
            <a:pPr algn="dist"/>
            <a:r>
              <a:rPr lang="en-US" altLang="zh-CN" sz="2400" dirty="0">
                <a:solidFill>
                  <a:schemeClr val="bg1"/>
                </a:solidFill>
                <a:latin typeface="Arial" panose="020B0604020202020204" pitchFamily="34" charset="0"/>
                <a:ea typeface="思源黑体 CN Regular" panose="020B0500000000000000" pitchFamily="34" charset="-122"/>
                <a:sym typeface="Arial" panose="020B0604020202020204" pitchFamily="34" charset="0"/>
              </a:rPr>
              <a:t>POJO</a:t>
            </a:r>
            <a:r>
              <a:rPr lang="zh-CN" altLang="en-US" sz="2400" dirty="0">
                <a:solidFill>
                  <a:schemeClr val="bg1"/>
                </a:solidFill>
                <a:latin typeface="Arial" panose="020B0604020202020204" pitchFamily="34" charset="0"/>
                <a:ea typeface="思源黑体 CN Regular" panose="020B0500000000000000" pitchFamily="34" charset="-122"/>
                <a:sym typeface="Arial" panose="020B0604020202020204" pitchFamily="34" charset="0"/>
              </a:rPr>
              <a:t>绑定时参数名称问题</a:t>
            </a:r>
            <a:endParaRPr lang="zh-CN" altLang="en-US" sz="2400" dirty="0">
              <a:solidFill>
                <a:schemeClr val="bg1"/>
              </a:solidFill>
              <a:latin typeface="Arial" panose="020B0604020202020204" pitchFamily="34" charset="0"/>
              <a:ea typeface="思源黑体 CN Regular" panose="020B0500000000000000" pitchFamily="34" charset="-122"/>
              <a:sym typeface="Arial" panose="020B0604020202020204" pitchFamily="34" charset="0"/>
            </a:endParaRPr>
          </a:p>
        </p:txBody>
      </p:sp>
      <p:sp>
        <p:nvSpPr>
          <p:cNvPr id="15" name="矩形 14"/>
          <p:cNvSpPr/>
          <p:nvPr/>
        </p:nvSpPr>
        <p:spPr>
          <a:xfrm>
            <a:off x="5793759" y="1112004"/>
            <a:ext cx="83127" cy="67056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思源黑体 CN Regular" panose="020B0500000000000000" pitchFamily="34" charset="-122"/>
              <a:sym typeface="Arial" panose="020B0604020202020204" pitchFamily="34" charset="0"/>
            </a:endParaRPr>
          </a:p>
        </p:txBody>
      </p:sp>
      <p:sp>
        <p:nvSpPr>
          <p:cNvPr id="16" name="矩形 15"/>
          <p:cNvSpPr/>
          <p:nvPr/>
        </p:nvSpPr>
        <p:spPr>
          <a:xfrm>
            <a:off x="5981488" y="1112004"/>
            <a:ext cx="83127" cy="67056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思源黑体 CN Regular" panose="020B0500000000000000" pitchFamily="34" charset="-122"/>
              <a:sym typeface="Arial" panose="020B0604020202020204" pitchFamily="34" charset="0"/>
            </a:endParaRPr>
          </a:p>
        </p:txBody>
      </p:sp>
      <p:sp>
        <p:nvSpPr>
          <p:cNvPr id="17" name="文本框 18"/>
          <p:cNvSpPr txBox="1"/>
          <p:nvPr>
            <p:custDataLst>
              <p:tags r:id="rId3"/>
            </p:custDataLst>
          </p:nvPr>
        </p:nvSpPr>
        <p:spPr>
          <a:xfrm>
            <a:off x="1725775" y="3114358"/>
            <a:ext cx="8876636" cy="1770164"/>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在</a:t>
            </a:r>
            <a:r>
              <a:rPr lang="en-US" altLang="zh-CN" dirty="0">
                <a:solidFill>
                  <a:srgbClr val="595959"/>
                </a:solidFill>
                <a:latin typeface="微软雅黑" panose="020B0503020204020204" pitchFamily="34" charset="-122"/>
              </a:rPr>
              <a:t>POJO</a:t>
            </a:r>
            <a:r>
              <a:rPr lang="zh-CN" altLang="zh-CN" dirty="0">
                <a:solidFill>
                  <a:srgbClr val="595959"/>
                </a:solidFill>
                <a:latin typeface="微软雅黑" panose="020B0503020204020204" pitchFamily="34" charset="-122"/>
              </a:rPr>
              <a:t>类型数据绑定时，客户端请求的参数名称（本例中指</a:t>
            </a:r>
            <a:r>
              <a:rPr lang="en-US" altLang="zh-CN" dirty="0">
                <a:solidFill>
                  <a:srgbClr val="595959"/>
                </a:solidFill>
                <a:latin typeface="微软雅黑" panose="020B0503020204020204" pitchFamily="34" charset="-122"/>
              </a:rPr>
              <a:t>form</a:t>
            </a:r>
            <a:r>
              <a:rPr lang="zh-CN" altLang="zh-CN" dirty="0">
                <a:solidFill>
                  <a:srgbClr val="595959"/>
                </a:solidFill>
                <a:latin typeface="微软雅黑" panose="020B0503020204020204" pitchFamily="34" charset="-122"/>
              </a:rPr>
              <a:t>表单内各元素</a:t>
            </a:r>
            <a:r>
              <a:rPr lang="en-US" altLang="zh-CN" dirty="0">
                <a:solidFill>
                  <a:srgbClr val="595959"/>
                </a:solidFill>
                <a:latin typeface="微软雅黑" panose="020B0503020204020204" pitchFamily="34" charset="-122"/>
              </a:rPr>
              <a:t>name</a:t>
            </a:r>
            <a:r>
              <a:rPr lang="zh-CN" altLang="zh-CN" dirty="0">
                <a:solidFill>
                  <a:srgbClr val="595959"/>
                </a:solidFill>
                <a:latin typeface="微软雅黑" panose="020B0503020204020204" pitchFamily="34" charset="-122"/>
              </a:rPr>
              <a:t>的属性值）必须与要绑定的</a:t>
            </a:r>
            <a:r>
              <a:rPr lang="en-US" altLang="zh-CN" dirty="0">
                <a:solidFill>
                  <a:srgbClr val="595959"/>
                </a:solidFill>
                <a:latin typeface="微软雅黑" panose="020B0503020204020204" pitchFamily="34" charset="-122"/>
              </a:rPr>
              <a:t>POJO</a:t>
            </a:r>
            <a:r>
              <a:rPr lang="zh-CN" altLang="zh-CN" dirty="0">
                <a:solidFill>
                  <a:srgbClr val="595959"/>
                </a:solidFill>
                <a:latin typeface="微软雅黑" panose="020B0503020204020204" pitchFamily="34" charset="-122"/>
              </a:rPr>
              <a:t>类中的属性名称保持一致。这样客户端发送请求时，请求数据才会自动绑定到处理器形参</a:t>
            </a:r>
            <a:r>
              <a:rPr lang="en-US" altLang="zh-CN" dirty="0">
                <a:solidFill>
                  <a:srgbClr val="595959"/>
                </a:solidFill>
                <a:latin typeface="微软雅黑" panose="020B0503020204020204" pitchFamily="34" charset="-122"/>
              </a:rPr>
              <a:t>POJO</a:t>
            </a:r>
            <a:r>
              <a:rPr lang="zh-CN" altLang="zh-CN" dirty="0">
                <a:solidFill>
                  <a:srgbClr val="595959"/>
                </a:solidFill>
                <a:latin typeface="微软雅黑" panose="020B0503020204020204" pitchFamily="34" charset="-122"/>
              </a:rPr>
              <a:t>对象中，否则处理器参数接收的值为</a:t>
            </a:r>
            <a:r>
              <a:rPr lang="en-US" altLang="zh-CN" dirty="0">
                <a:solidFill>
                  <a:srgbClr val="595959"/>
                </a:solidFill>
                <a:latin typeface="微软雅黑" panose="020B0503020204020204" pitchFamily="34" charset="-122"/>
              </a:rPr>
              <a:t>null</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 </a:t>
            </a:r>
            <a:endParaRPr lang="zh-CN" altLang="zh-CN" dirty="0">
              <a:solidFill>
                <a:srgbClr val="595959"/>
              </a:solidFill>
              <a:latin typeface="微软雅黑" panose="020B0503020204020204" pitchFamily="34" charset="-122"/>
            </a:endParaRPr>
          </a:p>
        </p:txBody>
      </p:sp>
      <p:sp>
        <p:nvSpPr>
          <p:cNvPr id="18" name="圆角矩形 17"/>
          <p:cNvSpPr/>
          <p:nvPr/>
        </p:nvSpPr>
        <p:spPr>
          <a:xfrm>
            <a:off x="1303055" y="2798734"/>
            <a:ext cx="9794240" cy="2340427"/>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9" name="矩形 93"/>
          <p:cNvSpPr/>
          <p:nvPr/>
        </p:nvSpPr>
        <p:spPr>
          <a:xfrm>
            <a:off x="1252831" y="2739315"/>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20" name="矩形 93"/>
          <p:cNvSpPr/>
          <p:nvPr/>
        </p:nvSpPr>
        <p:spPr>
          <a:xfrm rot="10800000">
            <a:off x="10778975" y="4823028"/>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04</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1337945"/>
          </a:xfrm>
          <a:prstGeom prst="rect">
            <a:avLst/>
          </a:prstGeom>
          <a:noFill/>
          <a:ln>
            <a:noFill/>
          </a:ln>
        </p:spPr>
        <p:txBody>
          <a:bodyPr wrap="square" rtlCol="0">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启动</a:t>
            </a:r>
            <a:r>
              <a:rPr lang="en-US" altLang="zh-CN" dirty="0">
                <a:solidFill>
                  <a:srgbClr val="595959"/>
                </a:solidFill>
                <a:latin typeface="微软雅黑" panose="020B0503020204020204" pitchFamily="34" charset="-122"/>
                <a:ea typeface="微软雅黑" panose="020B0503020204020204" pitchFamily="34" charset="-122"/>
                <a:cs typeface="+mn-ea"/>
              </a:rPr>
              <a:t>chapter12</a:t>
            </a:r>
            <a:r>
              <a:rPr lang="zh-CN" altLang="zh-CN" dirty="0">
                <a:solidFill>
                  <a:srgbClr val="595959"/>
                </a:solidFill>
                <a:latin typeface="微软雅黑" panose="020B0503020204020204" pitchFamily="34" charset="-122"/>
                <a:ea typeface="微软雅黑" panose="020B0503020204020204" pitchFamily="34" charset="-122"/>
                <a:cs typeface="+mn-ea"/>
              </a:rPr>
              <a:t>项目，在浏览器中访问</a:t>
            </a:r>
            <a:r>
              <a:rPr lang="en-US" altLang="zh-CN" dirty="0" err="1">
                <a:solidFill>
                  <a:srgbClr val="595959"/>
                </a:solidFill>
                <a:latin typeface="微软雅黑" panose="020B0503020204020204" pitchFamily="34" charset="-122"/>
                <a:ea typeface="微软雅黑" panose="020B0503020204020204" pitchFamily="34" charset="-122"/>
                <a:cs typeface="+mn-ea"/>
              </a:rPr>
              <a:t>register.jsp</a:t>
            </a:r>
            <a:r>
              <a:rPr lang="zh-CN" altLang="zh-CN" dirty="0">
                <a:solidFill>
                  <a:srgbClr val="595959"/>
                </a:solidFill>
                <a:latin typeface="微软雅黑" panose="020B0503020204020204" pitchFamily="34" charset="-122"/>
                <a:ea typeface="微软雅黑" panose="020B0503020204020204" pitchFamily="34" charset="-122"/>
                <a:cs typeface="+mn-ea"/>
              </a:rPr>
              <a:t>页面，访问地址为</a:t>
            </a:r>
            <a:r>
              <a:rPr lang="en-US" altLang="zh-CN" dirty="0">
                <a:solidFill>
                  <a:srgbClr val="595959"/>
                </a:solidFill>
                <a:latin typeface="微软雅黑" panose="020B0503020204020204" pitchFamily="34" charset="-122"/>
                <a:ea typeface="微软雅黑" panose="020B0503020204020204" pitchFamily="34" charset="-122"/>
                <a:cs typeface="+mn-ea"/>
              </a:rPr>
              <a:t>http://localhost:8080/chapter12/</a:t>
            </a:r>
            <a:r>
              <a:rPr lang="en-US" altLang="zh-CN" dirty="0" err="1">
                <a:solidFill>
                  <a:srgbClr val="595959"/>
                </a:solidFill>
                <a:latin typeface="微软雅黑" panose="020B0503020204020204" pitchFamily="34" charset="-122"/>
                <a:ea typeface="微软雅黑" panose="020B0503020204020204" pitchFamily="34" charset="-122"/>
                <a:cs typeface="+mn-ea"/>
              </a:rPr>
              <a:t>register.jsp</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en-US" altLang="zh-CN" dirty="0" err="1">
                <a:solidFill>
                  <a:srgbClr val="595959"/>
                </a:solidFill>
                <a:latin typeface="微软雅黑" panose="020B0503020204020204" pitchFamily="34" charset="-122"/>
                <a:ea typeface="微软雅黑" panose="020B0503020204020204" pitchFamily="34" charset="-122"/>
                <a:cs typeface="+mn-ea"/>
              </a:rPr>
              <a:t>register.jsp</a:t>
            </a:r>
            <a:r>
              <a:rPr lang="zh-CN" altLang="zh-CN" dirty="0">
                <a:solidFill>
                  <a:srgbClr val="595959"/>
                </a:solidFill>
                <a:latin typeface="微软雅黑" panose="020B0503020204020204" pitchFamily="34" charset="-122"/>
                <a:ea typeface="微软雅黑" panose="020B0503020204020204" pitchFamily="34" charset="-122"/>
                <a:cs typeface="+mn-ea"/>
              </a:rPr>
              <a:t>页面显示效果如图</a:t>
            </a:r>
            <a:r>
              <a:rPr lang="zh-CN" altLang="en-US" dirty="0">
                <a:solidFill>
                  <a:srgbClr val="595959"/>
                </a:solidFill>
                <a:latin typeface="微软雅黑" panose="020B0503020204020204" pitchFamily="34" charset="-122"/>
                <a:ea typeface="微软雅黑" panose="020B0503020204020204" pitchFamily="34" charset="-122"/>
                <a:cs typeface="+mn-ea"/>
              </a:rPr>
              <a:t>所示。</a:t>
            </a:r>
            <a:r>
              <a:rPr lang="zh-CN" altLang="zh-CN" dirty="0">
                <a:solidFill>
                  <a:srgbClr val="595959"/>
                </a:solidFill>
                <a:latin typeface="微软雅黑" panose="020B0503020204020204" pitchFamily="34" charset="-122"/>
                <a:ea typeface="微软雅黑" panose="020B0503020204020204" pitchFamily="34" charset="-122"/>
                <a:cs typeface="+mn-ea"/>
              </a:rPr>
              <a:t>  </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2837853"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12.2.3  POJO</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绑定</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2" name="图片 22"/>
          <p:cNvPicPr>
            <a:picLocks noChangeAspect="1"/>
          </p:cNvPicPr>
          <p:nvPr/>
        </p:nvPicPr>
        <p:blipFill>
          <a:blip r:embed="rId2"/>
          <a:stretch>
            <a:fillRect/>
          </a:stretch>
        </p:blipFill>
        <p:spPr>
          <a:xfrm>
            <a:off x="3366135" y="2964180"/>
            <a:ext cx="6048000" cy="151200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05</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1337945"/>
          </a:xfrm>
          <a:prstGeom prst="rect">
            <a:avLst/>
          </a:prstGeom>
          <a:noFill/>
          <a:ln>
            <a:noFill/>
          </a:ln>
        </p:spPr>
        <p:txBody>
          <a:bodyPr wrap="square" rtlCol="0">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在</a:t>
            </a:r>
            <a:r>
              <a:rPr lang="en-US" altLang="zh-CN" dirty="0" err="1">
                <a:solidFill>
                  <a:srgbClr val="595959"/>
                </a:solidFill>
                <a:latin typeface="微软雅黑" panose="020B0503020204020204" pitchFamily="34" charset="-122"/>
                <a:ea typeface="微软雅黑" panose="020B0503020204020204" pitchFamily="34" charset="-122"/>
                <a:cs typeface="+mn-ea"/>
              </a:rPr>
              <a:t>register.jsp</a:t>
            </a:r>
            <a:r>
              <a:rPr lang="zh-CN" altLang="zh-CN" dirty="0">
                <a:solidFill>
                  <a:srgbClr val="595959"/>
                </a:solidFill>
                <a:latin typeface="微软雅黑" panose="020B0503020204020204" pitchFamily="34" charset="-122"/>
                <a:ea typeface="微软雅黑" panose="020B0503020204020204" pitchFamily="34" charset="-122"/>
                <a:cs typeface="+mn-ea"/>
              </a:rPr>
              <a:t>所示页面的表单中，分别填写注册的用户名为“</a:t>
            </a:r>
            <a:r>
              <a:rPr lang="en-US" altLang="zh-CN" dirty="0" err="1">
                <a:solidFill>
                  <a:srgbClr val="595959"/>
                </a:solidFill>
                <a:latin typeface="微软雅黑" panose="020B0503020204020204" pitchFamily="34" charset="-122"/>
                <a:ea typeface="微软雅黑" panose="020B0503020204020204" pitchFamily="34" charset="-122"/>
                <a:cs typeface="+mn-ea"/>
              </a:rPr>
              <a:t>heima</a:t>
            </a:r>
            <a:r>
              <a:rPr lang="zh-CN" altLang="zh-CN" dirty="0">
                <a:solidFill>
                  <a:srgbClr val="595959"/>
                </a:solidFill>
                <a:latin typeface="微软雅黑" panose="020B0503020204020204" pitchFamily="34" charset="-122"/>
                <a:ea typeface="微软雅黑" panose="020B0503020204020204" pitchFamily="34" charset="-122"/>
                <a:cs typeface="+mn-ea"/>
              </a:rPr>
              <a:t>”，密码为“</a:t>
            </a:r>
            <a:r>
              <a:rPr lang="en-US" altLang="zh-CN" dirty="0">
                <a:solidFill>
                  <a:srgbClr val="595959"/>
                </a:solidFill>
                <a:latin typeface="微软雅黑" panose="020B0503020204020204" pitchFamily="34" charset="-122"/>
                <a:ea typeface="微软雅黑" panose="020B0503020204020204" pitchFamily="34" charset="-122"/>
                <a:cs typeface="+mn-ea"/>
              </a:rPr>
              <a:t>123</a:t>
            </a:r>
            <a:r>
              <a:rPr lang="zh-CN" altLang="zh-CN" dirty="0">
                <a:solidFill>
                  <a:srgbClr val="595959"/>
                </a:solidFill>
                <a:latin typeface="微软雅黑" panose="020B0503020204020204" pitchFamily="34" charset="-122"/>
                <a:ea typeface="微软雅黑" panose="020B0503020204020204" pitchFamily="34" charset="-122"/>
                <a:cs typeface="+mn-ea"/>
              </a:rPr>
              <a:t>”，然后单击“注册”按钮即可完成注册数据的提交。当单击“注册”按钮后，控制台打印信息如图所示</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  </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2837853"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12.2.3  POJO</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绑定</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2" name="文本框 1"/>
          <p:cNvSpPr txBox="1"/>
          <p:nvPr/>
        </p:nvSpPr>
        <p:spPr>
          <a:xfrm>
            <a:off x="1143000" y="4560570"/>
            <a:ext cx="10206355" cy="1337945"/>
          </a:xfrm>
          <a:prstGeom prst="rect">
            <a:avLst/>
          </a:prstGeom>
          <a:noFill/>
        </p:spPr>
        <p:txBody>
          <a:bodyPr wrap="square" rtlCol="0">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从图</a:t>
            </a:r>
            <a:r>
              <a:rPr lang="zh-CN" altLang="en-US" dirty="0">
                <a:solidFill>
                  <a:srgbClr val="595959"/>
                </a:solidFill>
                <a:latin typeface="微软雅黑" panose="020B0503020204020204" pitchFamily="34" charset="-122"/>
                <a:ea typeface="微软雅黑" panose="020B0503020204020204" pitchFamily="34" charset="-122"/>
                <a:cs typeface="+mn-ea"/>
              </a:rPr>
              <a:t>中</a:t>
            </a:r>
            <a:r>
              <a:rPr lang="zh-CN" altLang="zh-CN" dirty="0">
                <a:solidFill>
                  <a:srgbClr val="595959"/>
                </a:solidFill>
                <a:latin typeface="微软雅黑" panose="020B0503020204020204" pitchFamily="34" charset="-122"/>
                <a:ea typeface="微软雅黑" panose="020B0503020204020204" pitchFamily="34" charset="-122"/>
                <a:cs typeface="+mn-ea"/>
              </a:rPr>
              <a:t>可以看出，程序成功打印出了用户名和密码。这表明</a:t>
            </a:r>
            <a:r>
              <a:rPr lang="en-US" altLang="zh-CN" dirty="0" err="1">
                <a:solidFill>
                  <a:srgbClr val="595959"/>
                </a:solidFill>
                <a:latin typeface="微软雅黑" panose="020B0503020204020204" pitchFamily="34" charset="-122"/>
                <a:ea typeface="微软雅黑" panose="020B0503020204020204" pitchFamily="34" charset="-122"/>
                <a:cs typeface="+mn-ea"/>
              </a:rPr>
              <a:t>registerUser</a:t>
            </a:r>
            <a:r>
              <a:rPr lang="en-US" altLang="zh-CN"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方法获取到了客户端请求中的参数</a:t>
            </a:r>
            <a:r>
              <a:rPr lang="en-US" altLang="zh-CN" dirty="0">
                <a:solidFill>
                  <a:srgbClr val="595959"/>
                </a:solidFill>
                <a:latin typeface="微软雅黑" panose="020B0503020204020204" pitchFamily="34" charset="-122"/>
                <a:ea typeface="微软雅黑" panose="020B0503020204020204" pitchFamily="34" charset="-122"/>
                <a:cs typeface="+mn-ea"/>
              </a:rPr>
              <a:t>username</a:t>
            </a:r>
            <a:r>
              <a:rPr lang="zh-CN" altLang="zh-CN" dirty="0">
                <a:solidFill>
                  <a:srgbClr val="595959"/>
                </a:solidFill>
                <a:latin typeface="微软雅黑" panose="020B0503020204020204" pitchFamily="34" charset="-122"/>
                <a:ea typeface="微软雅黑" panose="020B0503020204020204" pitchFamily="34" charset="-122"/>
                <a:cs typeface="+mn-ea"/>
              </a:rPr>
              <a:t>和参数</a:t>
            </a:r>
            <a:r>
              <a:rPr lang="en-US" altLang="zh-CN" dirty="0">
                <a:solidFill>
                  <a:srgbClr val="595959"/>
                </a:solidFill>
                <a:latin typeface="微软雅黑" panose="020B0503020204020204" pitchFamily="34" charset="-122"/>
                <a:ea typeface="微软雅黑" panose="020B0503020204020204" pitchFamily="34" charset="-122"/>
                <a:cs typeface="+mn-ea"/>
              </a:rPr>
              <a:t>password</a:t>
            </a:r>
            <a:r>
              <a:rPr lang="zh-CN" altLang="zh-CN" dirty="0">
                <a:solidFill>
                  <a:srgbClr val="595959"/>
                </a:solidFill>
                <a:latin typeface="微软雅黑" panose="020B0503020204020204" pitchFamily="34" charset="-122"/>
                <a:ea typeface="微软雅黑" panose="020B0503020204020204" pitchFamily="34" charset="-122"/>
                <a:cs typeface="+mn-ea"/>
              </a:rPr>
              <a:t>的值，并将</a:t>
            </a:r>
            <a:r>
              <a:rPr lang="en-US" altLang="zh-CN" dirty="0">
                <a:solidFill>
                  <a:srgbClr val="595959"/>
                </a:solidFill>
                <a:latin typeface="微软雅黑" panose="020B0503020204020204" pitchFamily="34" charset="-122"/>
                <a:ea typeface="微软雅黑" panose="020B0503020204020204" pitchFamily="34" charset="-122"/>
                <a:cs typeface="+mn-ea"/>
              </a:rPr>
              <a:t>username</a:t>
            </a:r>
            <a:r>
              <a:rPr lang="zh-CN" altLang="zh-CN" dirty="0">
                <a:solidFill>
                  <a:srgbClr val="595959"/>
                </a:solidFill>
                <a:latin typeface="微软雅黑" panose="020B0503020204020204" pitchFamily="34" charset="-122"/>
                <a:ea typeface="微软雅黑" panose="020B0503020204020204" pitchFamily="34" charset="-122"/>
                <a:cs typeface="+mn-ea"/>
              </a:rPr>
              <a:t>和</a:t>
            </a:r>
            <a:r>
              <a:rPr lang="en-US" altLang="zh-CN" dirty="0">
                <a:solidFill>
                  <a:srgbClr val="595959"/>
                </a:solidFill>
                <a:latin typeface="微软雅黑" panose="020B0503020204020204" pitchFamily="34" charset="-122"/>
                <a:ea typeface="微软雅黑" panose="020B0503020204020204" pitchFamily="34" charset="-122"/>
                <a:cs typeface="+mn-ea"/>
              </a:rPr>
              <a:t>password</a:t>
            </a:r>
            <a:r>
              <a:rPr lang="zh-CN" altLang="zh-CN" dirty="0">
                <a:solidFill>
                  <a:srgbClr val="595959"/>
                </a:solidFill>
                <a:latin typeface="微软雅黑" panose="020B0503020204020204" pitchFamily="34" charset="-122"/>
                <a:ea typeface="微软雅黑" panose="020B0503020204020204" pitchFamily="34" charset="-122"/>
                <a:cs typeface="+mn-ea"/>
              </a:rPr>
              <a:t>的值分别赋给了</a:t>
            </a:r>
            <a:r>
              <a:rPr lang="en-US" altLang="zh-CN" dirty="0" err="1">
                <a:solidFill>
                  <a:srgbClr val="595959"/>
                </a:solidFill>
                <a:latin typeface="微软雅黑" panose="020B0503020204020204" pitchFamily="34" charset="-122"/>
                <a:ea typeface="微软雅黑" panose="020B0503020204020204" pitchFamily="34" charset="-122"/>
                <a:cs typeface="+mn-ea"/>
              </a:rPr>
              <a:t>getUserNameAndId</a:t>
            </a:r>
            <a:r>
              <a:rPr lang="en-US" altLang="zh-CN" dirty="0">
                <a:solidFill>
                  <a:srgbClr val="595959"/>
                </a:solidFill>
                <a:latin typeface="微软雅黑" panose="020B0503020204020204" pitchFamily="34" charset="-122"/>
                <a:ea typeface="微软雅黑" panose="020B0503020204020204" pitchFamily="34" charset="-122"/>
                <a:cs typeface="+mn-ea"/>
              </a:rPr>
              <a:t>( )</a:t>
            </a:r>
            <a:r>
              <a:rPr lang="zh-CN" altLang="zh-CN" dirty="0">
                <a:solidFill>
                  <a:srgbClr val="595959"/>
                </a:solidFill>
                <a:latin typeface="微软雅黑" panose="020B0503020204020204" pitchFamily="34" charset="-122"/>
                <a:ea typeface="微软雅黑" panose="020B0503020204020204" pitchFamily="34" charset="-122"/>
                <a:cs typeface="+mn-ea"/>
              </a:rPr>
              <a:t>方法中</a:t>
            </a:r>
            <a:r>
              <a:rPr lang="en-US" altLang="zh-CN" dirty="0">
                <a:solidFill>
                  <a:srgbClr val="595959"/>
                </a:solidFill>
                <a:latin typeface="微软雅黑" panose="020B0503020204020204" pitchFamily="34" charset="-122"/>
                <a:ea typeface="微软雅黑" panose="020B0503020204020204" pitchFamily="34" charset="-122"/>
                <a:cs typeface="+mn-ea"/>
              </a:rPr>
              <a:t>user</a:t>
            </a:r>
            <a:r>
              <a:rPr lang="zh-CN" altLang="zh-CN" dirty="0">
                <a:solidFill>
                  <a:srgbClr val="595959"/>
                </a:solidFill>
                <a:latin typeface="微软雅黑" panose="020B0503020204020204" pitchFamily="34" charset="-122"/>
                <a:ea typeface="微软雅黑" panose="020B0503020204020204" pitchFamily="34" charset="-122"/>
                <a:cs typeface="+mn-ea"/>
              </a:rPr>
              <a:t>形参的</a:t>
            </a:r>
            <a:r>
              <a:rPr lang="en-US" altLang="zh-CN" dirty="0">
                <a:solidFill>
                  <a:srgbClr val="595959"/>
                </a:solidFill>
                <a:latin typeface="微软雅黑" panose="020B0503020204020204" pitchFamily="34" charset="-122"/>
                <a:ea typeface="微软雅黑" panose="020B0503020204020204" pitchFamily="34" charset="-122"/>
                <a:cs typeface="+mn-ea"/>
              </a:rPr>
              <a:t>username</a:t>
            </a:r>
            <a:r>
              <a:rPr lang="zh-CN" altLang="zh-CN" dirty="0">
                <a:solidFill>
                  <a:srgbClr val="595959"/>
                </a:solidFill>
                <a:latin typeface="微软雅黑" panose="020B0503020204020204" pitchFamily="34" charset="-122"/>
                <a:ea typeface="微软雅黑" panose="020B0503020204020204" pitchFamily="34" charset="-122"/>
                <a:cs typeface="+mn-ea"/>
              </a:rPr>
              <a:t>属性和</a:t>
            </a:r>
            <a:r>
              <a:rPr lang="en-US" altLang="zh-CN" dirty="0">
                <a:solidFill>
                  <a:srgbClr val="595959"/>
                </a:solidFill>
                <a:latin typeface="微软雅黑" panose="020B0503020204020204" pitchFamily="34" charset="-122"/>
                <a:ea typeface="微软雅黑" panose="020B0503020204020204" pitchFamily="34" charset="-122"/>
                <a:cs typeface="+mn-ea"/>
              </a:rPr>
              <a:t>password</a:t>
            </a:r>
            <a:r>
              <a:rPr lang="zh-CN" altLang="zh-CN" dirty="0">
                <a:solidFill>
                  <a:srgbClr val="595959"/>
                </a:solidFill>
                <a:latin typeface="微软雅黑" panose="020B0503020204020204" pitchFamily="34" charset="-122"/>
                <a:ea typeface="微软雅黑" panose="020B0503020204020204" pitchFamily="34" charset="-122"/>
                <a:cs typeface="+mn-ea"/>
              </a:rPr>
              <a:t>属性，实现了</a:t>
            </a:r>
            <a:r>
              <a:rPr lang="en-US" altLang="zh-CN" dirty="0">
                <a:solidFill>
                  <a:srgbClr val="595959"/>
                </a:solidFill>
                <a:latin typeface="微软雅黑" panose="020B0503020204020204" pitchFamily="34" charset="-122"/>
                <a:ea typeface="微软雅黑" panose="020B0503020204020204" pitchFamily="34" charset="-122"/>
                <a:cs typeface="+mn-ea"/>
              </a:rPr>
              <a:t>POJO</a:t>
            </a:r>
            <a:r>
              <a:rPr lang="zh-CN" altLang="zh-CN" dirty="0">
                <a:solidFill>
                  <a:srgbClr val="595959"/>
                </a:solidFill>
                <a:latin typeface="微软雅黑" panose="020B0503020204020204" pitchFamily="34" charset="-122"/>
                <a:ea typeface="微软雅黑" panose="020B0503020204020204" pitchFamily="34" charset="-122"/>
                <a:cs typeface="+mn-ea"/>
              </a:rPr>
              <a:t>数据绑定</a:t>
            </a:r>
            <a:r>
              <a:rPr lang="zh-CN" altLang="en-US" dirty="0">
                <a:solidFill>
                  <a:srgbClr val="595959"/>
                </a:solidFill>
                <a:latin typeface="微软雅黑" panose="020B0503020204020204" pitchFamily="34" charset="-122"/>
                <a:ea typeface="微软雅黑" panose="020B0503020204020204" pitchFamily="34" charset="-122"/>
                <a:cs typeface="+mn-ea"/>
              </a:rPr>
              <a:t>。</a:t>
            </a:r>
            <a:endParaRPr lang="zh-CN" altLang="en-US" dirty="0">
              <a:solidFill>
                <a:srgbClr val="595959"/>
              </a:solidFill>
              <a:latin typeface="微软雅黑" panose="020B0503020204020204" pitchFamily="34" charset="-122"/>
              <a:ea typeface="微软雅黑" panose="020B0503020204020204" pitchFamily="34" charset="-122"/>
              <a:cs typeface="+mn-ea"/>
            </a:endParaRPr>
          </a:p>
        </p:txBody>
      </p:sp>
      <p:pic>
        <p:nvPicPr>
          <p:cNvPr id="3" name="图片 44"/>
          <p:cNvPicPr>
            <a:picLocks noChangeAspect="1"/>
          </p:cNvPicPr>
          <p:nvPr/>
        </p:nvPicPr>
        <p:blipFill>
          <a:blip r:embed="rId2"/>
          <a:stretch>
            <a:fillRect/>
          </a:stretch>
        </p:blipFill>
        <p:spPr>
          <a:xfrm>
            <a:off x="1983423" y="2708910"/>
            <a:ext cx="8525135" cy="144000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18"/>
          <p:cNvSpPr txBox="1"/>
          <p:nvPr>
            <p:custDataLst>
              <p:tags r:id="rId1"/>
            </p:custDataLst>
          </p:nvPr>
        </p:nvSpPr>
        <p:spPr>
          <a:xfrm>
            <a:off x="1396355" y="2254031"/>
            <a:ext cx="9390960" cy="1426716"/>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lvl="0">
              <a:lnSpc>
                <a:spcPct val="150000"/>
              </a:lnSpc>
            </a:pPr>
            <a:r>
              <a:rPr lang="zh-CN" altLang="zh-CN" dirty="0">
                <a:solidFill>
                  <a:srgbClr val="595959"/>
                </a:solidFill>
                <a:latin typeface="微软雅黑" panose="020B0503020204020204" pitchFamily="34" charset="-122"/>
              </a:rPr>
              <a:t>在客户端请求中，难免会有中文信息传递，例如，在</a:t>
            </a:r>
            <a:r>
              <a:rPr lang="en-US" altLang="zh-CN" dirty="0" err="1">
                <a:solidFill>
                  <a:srgbClr val="595959"/>
                </a:solidFill>
                <a:latin typeface="微软雅黑" panose="020B0503020204020204" pitchFamily="34" charset="-122"/>
              </a:rPr>
              <a:t>register.jsp</a:t>
            </a:r>
            <a:r>
              <a:rPr lang="zh-CN" altLang="zh-CN" dirty="0">
                <a:solidFill>
                  <a:srgbClr val="595959"/>
                </a:solidFill>
                <a:latin typeface="微软雅黑" panose="020B0503020204020204" pitchFamily="34" charset="-122"/>
              </a:rPr>
              <a:t>中的用户名输入框中输入用户名</a:t>
            </a:r>
            <a:r>
              <a:rPr lang="en-US" altLang="zh-CN"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黑马</a:t>
            </a:r>
            <a:r>
              <a:rPr lang="en-US" altLang="zh-CN"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请求时，虽然</a:t>
            </a:r>
            <a:r>
              <a:rPr lang="en-US" altLang="zh-CN" dirty="0" err="1">
                <a:solidFill>
                  <a:srgbClr val="595959"/>
                </a:solidFill>
                <a:latin typeface="微软雅黑" panose="020B0503020204020204" pitchFamily="34" charset="-122"/>
              </a:rPr>
              <a:t>registerUser</a:t>
            </a:r>
            <a:r>
              <a:rPr lang="en-US" altLang="zh-CN"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方法可以获取到</a:t>
            </a:r>
            <a:r>
              <a:rPr lang="en-US" altLang="zh-CN" dirty="0">
                <a:solidFill>
                  <a:srgbClr val="595959"/>
                </a:solidFill>
                <a:latin typeface="微软雅黑" panose="020B0503020204020204" pitchFamily="34" charset="-122"/>
              </a:rPr>
              <a:t>user</a:t>
            </a:r>
            <a:r>
              <a:rPr lang="zh-CN" altLang="zh-CN" dirty="0">
                <a:solidFill>
                  <a:srgbClr val="595959"/>
                </a:solidFill>
                <a:latin typeface="微软雅黑" panose="020B0503020204020204" pitchFamily="34" charset="-122"/>
              </a:rPr>
              <a:t>的属性值，但是在控制台中打印的信息却出现了乱码，控制台打印乱码信息如图所示</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 </a:t>
            </a:r>
            <a:endParaRPr lang="zh-CN" altLang="zh-CN" dirty="0">
              <a:solidFill>
                <a:srgbClr val="595959"/>
              </a:solidFill>
              <a:latin typeface="微软雅黑" panose="020B0503020204020204" pitchFamily="34" charset="-122"/>
            </a:endParaRPr>
          </a:p>
        </p:txBody>
      </p:sp>
      <p:sp>
        <p:nvSpPr>
          <p:cNvPr id="34" name="Title 1"/>
          <p:cNvSpPr txBox="1"/>
          <p:nvPr/>
        </p:nvSpPr>
        <p:spPr>
          <a:xfrm>
            <a:off x="1147351" y="268089"/>
            <a:ext cx="3893406" cy="505809"/>
          </a:xfrm>
          <a:prstGeom prst="rect">
            <a:avLst/>
          </a:prstGeom>
        </p:spPr>
        <p:txBody>
          <a:bodyPr lIns="0" tIns="60924" rIns="0" bIns="60924"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12.2.3  POJO</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绑定</a:t>
            </a:r>
            <a:endParaRPr lang="zh-CN" altLang="en-US" sz="2400" b="1" dirty="0">
              <a:solidFill>
                <a:srgbClr val="595959"/>
              </a:solidFill>
              <a:latin typeface="微软雅黑" panose="020B0503020204020204" pitchFamily="34" charset="-122"/>
              <a:ea typeface="微软雅黑" panose="020B0503020204020204" pitchFamily="34" charset="-122"/>
              <a:cs typeface="+mn-ea"/>
              <a:sym typeface="+mn-lt"/>
            </a:endParaRPr>
          </a:p>
        </p:txBody>
      </p:sp>
      <p:pic>
        <p:nvPicPr>
          <p:cNvPr id="23" name="图形 22" descr="讲故事"/>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14734" y="967531"/>
            <a:ext cx="1015681" cy="1015681"/>
          </a:xfrm>
          <a:prstGeom prst="rect">
            <a:avLst/>
          </a:prstGeom>
        </p:spPr>
      </p:pic>
      <p:sp>
        <p:nvSpPr>
          <p:cNvPr id="25" name="矩形 24"/>
          <p:cNvSpPr/>
          <p:nvPr/>
        </p:nvSpPr>
        <p:spPr>
          <a:xfrm>
            <a:off x="2152015" y="1177925"/>
            <a:ext cx="4575810" cy="67056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a:solidFill>
                <a:prstClr val="white"/>
              </a:solidFill>
              <a:latin typeface="Arial" panose="020B0604020202020204" pitchFamily="34" charset="0"/>
              <a:ea typeface="思源黑体 CN Regular" panose="020B0500000000000000" pitchFamily="34" charset="-122"/>
              <a:sym typeface="Arial" panose="020B0604020202020204" pitchFamily="34" charset="0"/>
            </a:endParaRPr>
          </a:p>
        </p:txBody>
      </p:sp>
      <p:sp>
        <p:nvSpPr>
          <p:cNvPr id="26" name="文本框 25"/>
          <p:cNvSpPr txBox="1"/>
          <p:nvPr/>
        </p:nvSpPr>
        <p:spPr>
          <a:xfrm>
            <a:off x="2186305" y="1276985"/>
            <a:ext cx="4541520" cy="368300"/>
          </a:xfrm>
          <a:prstGeom prst="rect">
            <a:avLst/>
          </a:prstGeom>
          <a:noFill/>
        </p:spPr>
        <p:txBody>
          <a:bodyPr wrap="square" rtlCol="0">
            <a:spAutoFit/>
          </a:bodyPr>
          <a:lstStyle/>
          <a:p>
            <a:pPr algn="dist" defTabSz="914400"/>
            <a:r>
              <a:rPr lang="zh-CN" altLang="zh-CN" dirty="0">
                <a:solidFill>
                  <a:schemeClr val="bg1"/>
                </a:solidFill>
                <a:latin typeface="Arial" panose="020B0604020202020204" pitchFamily="34" charset="0"/>
                <a:ea typeface="思源黑体 CN Regular" panose="020B0500000000000000" pitchFamily="34" charset="-122"/>
              </a:rPr>
              <a:t>多学一招：解决请求参数中的中文乱码问题</a:t>
            </a:r>
            <a:endParaRPr lang="zh-CN" altLang="zh-CN" dirty="0">
              <a:solidFill>
                <a:schemeClr val="bg1"/>
              </a:solidFill>
              <a:latin typeface="Arial" panose="020B0604020202020204" pitchFamily="34" charset="0"/>
              <a:ea typeface="思源黑体 CN Regular" panose="020B0500000000000000" pitchFamily="34" charset="-122"/>
            </a:endParaRPr>
          </a:p>
        </p:txBody>
      </p:sp>
      <p:sp>
        <p:nvSpPr>
          <p:cNvPr id="27" name="矩形 26"/>
          <p:cNvSpPr/>
          <p:nvPr/>
        </p:nvSpPr>
        <p:spPr>
          <a:xfrm>
            <a:off x="6865781" y="1177441"/>
            <a:ext cx="83101" cy="670349"/>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a:solidFill>
                <a:prstClr val="white"/>
              </a:solidFill>
              <a:latin typeface="Arial" panose="020B0604020202020204" pitchFamily="34" charset="0"/>
              <a:ea typeface="思源黑体 CN Regular" panose="020B0500000000000000" pitchFamily="34" charset="-122"/>
              <a:sym typeface="Arial" panose="020B0604020202020204" pitchFamily="34" charset="0"/>
            </a:endParaRPr>
          </a:p>
        </p:txBody>
      </p:sp>
      <p:sp>
        <p:nvSpPr>
          <p:cNvPr id="28" name="矩形 27"/>
          <p:cNvSpPr/>
          <p:nvPr/>
        </p:nvSpPr>
        <p:spPr>
          <a:xfrm>
            <a:off x="7009754" y="1177441"/>
            <a:ext cx="83101" cy="670349"/>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a:solidFill>
                <a:prstClr val="white"/>
              </a:solidFill>
              <a:latin typeface="Arial" panose="020B0604020202020204" pitchFamily="34" charset="0"/>
              <a:ea typeface="思源黑体 CN Regular" panose="020B0500000000000000" pitchFamily="34" charset="-122"/>
              <a:sym typeface="Arial" panose="020B0604020202020204" pitchFamily="34" charset="0"/>
            </a:endParaRPr>
          </a:p>
        </p:txBody>
      </p:sp>
      <p:pic>
        <p:nvPicPr>
          <p:cNvPr id="2" name="图片 1"/>
          <p:cNvPicPr>
            <a:picLocks noChangeAspect="1"/>
          </p:cNvPicPr>
          <p:nvPr/>
        </p:nvPicPr>
        <p:blipFill>
          <a:blip r:embed="rId4"/>
          <a:stretch>
            <a:fillRect/>
          </a:stretch>
        </p:blipFill>
        <p:spPr>
          <a:xfrm>
            <a:off x="1699895" y="4115435"/>
            <a:ext cx="8784003" cy="1440000"/>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Title 1"/>
          <p:cNvSpPr txBox="1"/>
          <p:nvPr/>
        </p:nvSpPr>
        <p:spPr>
          <a:xfrm>
            <a:off x="1147351" y="268089"/>
            <a:ext cx="3893406" cy="505809"/>
          </a:xfrm>
          <a:prstGeom prst="rect">
            <a:avLst/>
          </a:prstGeom>
        </p:spPr>
        <p:txBody>
          <a:bodyPr lIns="0" tIns="60924" rIns="0" bIns="60924"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12.2.3  POJO</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绑定</a:t>
            </a:r>
            <a:endParaRPr lang="zh-CN" altLang="en-US" sz="2400" b="1" dirty="0">
              <a:solidFill>
                <a:srgbClr val="595959"/>
              </a:solidFill>
              <a:latin typeface="微软雅黑" panose="020B0503020204020204" pitchFamily="34" charset="-122"/>
              <a:ea typeface="微软雅黑" panose="020B0503020204020204" pitchFamily="34" charset="-122"/>
              <a:cs typeface="+mn-ea"/>
              <a:sym typeface="+mn-lt"/>
            </a:endParaRPr>
          </a:p>
        </p:txBody>
      </p:sp>
      <p:pic>
        <p:nvPicPr>
          <p:cNvPr id="23" name="图形 22" descr="讲故事"/>
          <p:cNvPicPr>
            <a:picLocks noChangeAspect="1"/>
          </p:cNvPicPr>
          <p:nvPr/>
        </p:nvPicPr>
        <p:blipFill>
          <a:blip r:embed="rId1">
            <a:extLst>
              <a:ext uri="{96DAC541-7B7A-43D3-8B79-37D633B846F1}">
                <asvg:svgBlip xmlns:asvg="http://schemas.microsoft.com/office/drawing/2016/SVG/main" r:embed="rId2"/>
              </a:ext>
            </a:extLst>
          </a:blip>
          <a:stretch>
            <a:fillRect/>
          </a:stretch>
        </p:blipFill>
        <p:spPr>
          <a:xfrm>
            <a:off x="714734" y="967531"/>
            <a:ext cx="1015681" cy="1015681"/>
          </a:xfrm>
          <a:prstGeom prst="rect">
            <a:avLst/>
          </a:prstGeom>
        </p:spPr>
      </p:pic>
      <p:sp>
        <p:nvSpPr>
          <p:cNvPr id="25" name="矩形 24"/>
          <p:cNvSpPr/>
          <p:nvPr/>
        </p:nvSpPr>
        <p:spPr>
          <a:xfrm>
            <a:off x="2152015" y="1177925"/>
            <a:ext cx="4575810" cy="67056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a:solidFill>
                <a:prstClr val="white"/>
              </a:solidFill>
              <a:latin typeface="Arial" panose="020B0604020202020204" pitchFamily="34" charset="0"/>
              <a:ea typeface="思源黑体 CN Regular" panose="020B0500000000000000" pitchFamily="34" charset="-122"/>
              <a:sym typeface="Arial" panose="020B0604020202020204" pitchFamily="34" charset="0"/>
            </a:endParaRPr>
          </a:p>
        </p:txBody>
      </p:sp>
      <p:sp>
        <p:nvSpPr>
          <p:cNvPr id="26" name="文本框 25"/>
          <p:cNvSpPr txBox="1"/>
          <p:nvPr/>
        </p:nvSpPr>
        <p:spPr>
          <a:xfrm>
            <a:off x="2186305" y="1276985"/>
            <a:ext cx="4541520" cy="368300"/>
          </a:xfrm>
          <a:prstGeom prst="rect">
            <a:avLst/>
          </a:prstGeom>
          <a:noFill/>
        </p:spPr>
        <p:txBody>
          <a:bodyPr wrap="square" rtlCol="0">
            <a:spAutoFit/>
          </a:bodyPr>
          <a:lstStyle/>
          <a:p>
            <a:pPr algn="dist" defTabSz="914400"/>
            <a:r>
              <a:rPr lang="zh-CN" altLang="zh-CN" dirty="0">
                <a:solidFill>
                  <a:schemeClr val="bg1"/>
                </a:solidFill>
                <a:latin typeface="Arial" panose="020B0604020202020204" pitchFamily="34" charset="0"/>
                <a:ea typeface="思源黑体 CN Regular" panose="020B0500000000000000" pitchFamily="34" charset="-122"/>
              </a:rPr>
              <a:t>多学一招：解决请求参数中的中文乱码问题</a:t>
            </a:r>
            <a:endParaRPr lang="zh-CN" altLang="zh-CN" dirty="0">
              <a:solidFill>
                <a:schemeClr val="bg1"/>
              </a:solidFill>
              <a:latin typeface="Arial" panose="020B0604020202020204" pitchFamily="34" charset="0"/>
              <a:ea typeface="思源黑体 CN Regular" panose="020B0500000000000000" pitchFamily="34" charset="-122"/>
            </a:endParaRPr>
          </a:p>
        </p:txBody>
      </p:sp>
      <p:sp>
        <p:nvSpPr>
          <p:cNvPr id="27" name="矩形 26"/>
          <p:cNvSpPr/>
          <p:nvPr/>
        </p:nvSpPr>
        <p:spPr>
          <a:xfrm>
            <a:off x="6865781" y="1177441"/>
            <a:ext cx="83101" cy="670349"/>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a:solidFill>
                <a:prstClr val="white"/>
              </a:solidFill>
              <a:latin typeface="Arial" panose="020B0604020202020204" pitchFamily="34" charset="0"/>
              <a:ea typeface="思源黑体 CN Regular" panose="020B0500000000000000" pitchFamily="34" charset="-122"/>
              <a:sym typeface="Arial" panose="020B0604020202020204" pitchFamily="34" charset="0"/>
            </a:endParaRPr>
          </a:p>
        </p:txBody>
      </p:sp>
      <p:sp>
        <p:nvSpPr>
          <p:cNvPr id="28" name="矩形 27"/>
          <p:cNvSpPr/>
          <p:nvPr/>
        </p:nvSpPr>
        <p:spPr>
          <a:xfrm>
            <a:off x="7009754" y="1177441"/>
            <a:ext cx="83101" cy="670349"/>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a:solidFill>
                <a:prstClr val="white"/>
              </a:solidFill>
              <a:latin typeface="Arial" panose="020B0604020202020204" pitchFamily="34" charset="0"/>
              <a:ea typeface="思源黑体 CN Regular" panose="020B0500000000000000" pitchFamily="34" charset="-122"/>
              <a:sym typeface="Arial" panose="020B0604020202020204" pitchFamily="34" charset="0"/>
            </a:endParaRPr>
          </a:p>
        </p:txBody>
      </p:sp>
      <p:sp>
        <p:nvSpPr>
          <p:cNvPr id="3" name="文本框 18"/>
          <p:cNvSpPr txBox="1"/>
          <p:nvPr>
            <p:custDataLst>
              <p:tags r:id="rId3"/>
            </p:custDataLst>
          </p:nvPr>
        </p:nvSpPr>
        <p:spPr>
          <a:xfrm>
            <a:off x="1396355" y="2254031"/>
            <a:ext cx="9390960" cy="1426716"/>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lvl="0">
              <a:lnSpc>
                <a:spcPct val="150000"/>
              </a:lnSpc>
            </a:pPr>
            <a:r>
              <a:rPr lang="zh-CN" altLang="zh-CN" dirty="0">
                <a:solidFill>
                  <a:srgbClr val="595959"/>
                </a:solidFill>
                <a:latin typeface="微软雅黑" panose="020B0503020204020204" pitchFamily="34" charset="-122"/>
              </a:rPr>
              <a:t>为了防止客户端传入的中文数据出现乱码，可以使用</a:t>
            </a:r>
            <a:r>
              <a:rPr lang="en-US" altLang="zh-CN" dirty="0">
                <a:solidFill>
                  <a:srgbClr val="595959"/>
                </a:solidFill>
                <a:latin typeface="微软雅黑" panose="020B0503020204020204" pitchFamily="34" charset="-122"/>
              </a:rPr>
              <a:t>Spring</a:t>
            </a:r>
            <a:r>
              <a:rPr lang="zh-CN" altLang="zh-CN" dirty="0">
                <a:solidFill>
                  <a:srgbClr val="595959"/>
                </a:solidFill>
                <a:latin typeface="微软雅黑" panose="020B0503020204020204" pitchFamily="34" charset="-122"/>
              </a:rPr>
              <a:t>提供的编码过滤器来统一编码。要使用编码过滤器，只需要在</a:t>
            </a:r>
            <a:r>
              <a:rPr lang="en-US" altLang="zh-CN" dirty="0" err="1">
                <a:solidFill>
                  <a:srgbClr val="595959"/>
                </a:solidFill>
                <a:latin typeface="微软雅黑" panose="020B0503020204020204" pitchFamily="34" charset="-122"/>
              </a:rPr>
              <a:t>web.xml</a:t>
            </a:r>
            <a:r>
              <a:rPr lang="zh-CN" altLang="zh-CN" dirty="0">
                <a:solidFill>
                  <a:srgbClr val="595959"/>
                </a:solidFill>
                <a:latin typeface="微软雅黑" panose="020B0503020204020204" pitchFamily="34" charset="-122"/>
              </a:rPr>
              <a:t>中添加如下代码</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 </a:t>
            </a:r>
            <a:endParaRPr lang="zh-CN" altLang="zh-CN" dirty="0">
              <a:solidFill>
                <a:srgbClr val="595959"/>
              </a:solidFill>
              <a:latin typeface="微软雅黑" panose="020B0503020204020204" pitchFamily="34" charset="-122"/>
            </a:endParaRPr>
          </a:p>
        </p:txBody>
      </p:sp>
      <p:pic>
        <p:nvPicPr>
          <p:cNvPr id="7" name="图片 6"/>
          <p:cNvPicPr>
            <a:picLocks noChangeAspect="1"/>
          </p:cNvPicPr>
          <p:nvPr/>
        </p:nvPicPr>
        <p:blipFill>
          <a:blip r:embed="rId4"/>
          <a:stretch>
            <a:fillRect/>
          </a:stretch>
        </p:blipFill>
        <p:spPr>
          <a:xfrm>
            <a:off x="1863519" y="3287210"/>
            <a:ext cx="8414795" cy="2986268"/>
          </a:xfrm>
          <a:prstGeom prst="rect">
            <a:avLst/>
          </a:prstGeom>
        </p:spPr>
      </p:pic>
      <p:sp>
        <p:nvSpPr>
          <p:cNvPr id="4" name="文本框 3"/>
          <p:cNvSpPr txBox="1"/>
          <p:nvPr/>
        </p:nvSpPr>
        <p:spPr>
          <a:xfrm>
            <a:off x="2176041" y="3243807"/>
            <a:ext cx="7986531" cy="3003451"/>
          </a:xfrm>
          <a:prstGeom prst="rect">
            <a:avLst/>
          </a:prstGeom>
          <a:noFill/>
        </p:spPr>
        <p:txBody>
          <a:bodyPr wrap="square" rtlCol="0">
            <a:spAutoFit/>
          </a:bodyPr>
          <a:lstStyle/>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&lt;filter&gt;	&lt;filter-name&gt;</a:t>
            </a:r>
            <a:r>
              <a:rPr lang="en-US" altLang="zh-CN" sz="1600" dirty="0" err="1">
                <a:solidFill>
                  <a:srgbClr val="595959"/>
                </a:solidFill>
                <a:latin typeface="微软雅黑" panose="020B0503020204020204" pitchFamily="34" charset="-122"/>
                <a:ea typeface="微软雅黑" panose="020B0503020204020204" pitchFamily="34" charset="-122"/>
                <a:cs typeface="+mn-ea"/>
              </a:rPr>
              <a:t>CharacterEncodingFilter</a:t>
            </a:r>
            <a:r>
              <a:rPr lang="en-US" altLang="zh-CN" sz="1600" dirty="0">
                <a:solidFill>
                  <a:srgbClr val="595959"/>
                </a:solidFill>
                <a:latin typeface="微软雅黑" panose="020B0503020204020204" pitchFamily="34" charset="-122"/>
                <a:ea typeface="微软雅黑" panose="020B0503020204020204" pitchFamily="34" charset="-122"/>
                <a:cs typeface="+mn-ea"/>
              </a:rPr>
              <a:t>&lt;/filter-name&gt;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&lt;filter-class&gt; </a:t>
            </a:r>
            <a:r>
              <a:rPr lang="en-US" altLang="zh-CN" sz="1600" dirty="0" err="1">
                <a:solidFill>
                  <a:srgbClr val="595959"/>
                </a:solidFill>
                <a:latin typeface="微软雅黑" panose="020B0503020204020204" pitchFamily="34" charset="-122"/>
                <a:ea typeface="微软雅黑" panose="020B0503020204020204" pitchFamily="34" charset="-122"/>
                <a:cs typeface="+mn-ea"/>
              </a:rPr>
              <a:t>org.springframework.web.filter.CharacterEncodingFilter</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&lt;/filter-class&gt;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a:t>
            </a:r>
            <a:r>
              <a:rPr lang="en-US" altLang="zh-CN" sz="1600" dirty="0" err="1">
                <a:solidFill>
                  <a:srgbClr val="595959"/>
                </a:solidFill>
                <a:latin typeface="微软雅黑" panose="020B0503020204020204" pitchFamily="34" charset="-122"/>
                <a:ea typeface="微软雅黑" panose="020B0503020204020204" pitchFamily="34" charset="-122"/>
                <a:cs typeface="+mn-ea"/>
              </a:rPr>
              <a:t>init</a:t>
            </a:r>
            <a:r>
              <a:rPr lang="en-US" altLang="zh-CN" sz="1600" dirty="0">
                <a:solidFill>
                  <a:srgbClr val="595959"/>
                </a:solidFill>
                <a:latin typeface="微软雅黑" panose="020B0503020204020204" pitchFamily="34" charset="-122"/>
                <a:ea typeface="微软雅黑" panose="020B0503020204020204" pitchFamily="34" charset="-122"/>
                <a:cs typeface="+mn-ea"/>
              </a:rPr>
              <a:t>-param&gt;&lt;param-name&gt;encoding&lt;/param-name&gt;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&lt;param-value&gt;UTF-8&lt;/param-value&gt;&lt;/</a:t>
            </a:r>
            <a:r>
              <a:rPr lang="en-US" altLang="zh-CN" sz="1600" dirty="0" err="1">
                <a:solidFill>
                  <a:srgbClr val="595959"/>
                </a:solidFill>
                <a:latin typeface="微软雅黑" panose="020B0503020204020204" pitchFamily="34" charset="-122"/>
                <a:ea typeface="微软雅黑" panose="020B0503020204020204" pitchFamily="34" charset="-122"/>
                <a:cs typeface="+mn-ea"/>
              </a:rPr>
              <a:t>init</a:t>
            </a:r>
            <a:r>
              <a:rPr lang="en-US" altLang="zh-CN" sz="1600" dirty="0">
                <a:solidFill>
                  <a:srgbClr val="595959"/>
                </a:solidFill>
                <a:latin typeface="微软雅黑" panose="020B0503020204020204" pitchFamily="34" charset="-122"/>
                <a:ea typeface="微软雅黑" panose="020B0503020204020204" pitchFamily="34" charset="-122"/>
                <a:cs typeface="+mn-ea"/>
              </a:rPr>
              <a:t>-param&gt;&lt;/filter&gt;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&lt;filter-mapping&gt;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&lt;filter-name&gt;</a:t>
            </a:r>
            <a:r>
              <a:rPr lang="en-US" altLang="zh-CN" sz="1600" dirty="0" err="1">
                <a:solidFill>
                  <a:srgbClr val="595959"/>
                </a:solidFill>
                <a:latin typeface="微软雅黑" panose="020B0503020204020204" pitchFamily="34" charset="-122"/>
                <a:ea typeface="微软雅黑" panose="020B0503020204020204" pitchFamily="34" charset="-122"/>
                <a:cs typeface="+mn-ea"/>
              </a:rPr>
              <a:t>CharacterEncodingFilter</a:t>
            </a:r>
            <a:r>
              <a:rPr lang="en-US" altLang="zh-CN" sz="1600" dirty="0">
                <a:solidFill>
                  <a:srgbClr val="595959"/>
                </a:solidFill>
                <a:latin typeface="微软雅黑" panose="020B0503020204020204" pitchFamily="34" charset="-122"/>
                <a:ea typeface="微软雅黑" panose="020B0503020204020204" pitchFamily="34" charset="-122"/>
                <a:cs typeface="+mn-ea"/>
              </a:rPr>
              <a:t>&lt;/filter-name&gt;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a:t>
            </a:r>
            <a:r>
              <a:rPr lang="en-US" altLang="zh-CN" sz="1600" dirty="0" err="1">
                <a:solidFill>
                  <a:srgbClr val="595959"/>
                </a:solidFill>
                <a:latin typeface="微软雅黑" panose="020B0503020204020204" pitchFamily="34" charset="-122"/>
                <a:ea typeface="微软雅黑" panose="020B0503020204020204" pitchFamily="34" charset="-122"/>
                <a:cs typeface="+mn-ea"/>
              </a:rPr>
              <a:t>url</a:t>
            </a:r>
            <a:r>
              <a:rPr lang="en-US" altLang="zh-CN" sz="1600" dirty="0">
                <a:solidFill>
                  <a:srgbClr val="595959"/>
                </a:solidFill>
                <a:latin typeface="微软雅黑" panose="020B0503020204020204" pitchFamily="34" charset="-122"/>
                <a:ea typeface="微软雅黑" panose="020B0503020204020204" pitchFamily="34" charset="-122"/>
                <a:cs typeface="+mn-ea"/>
              </a:rPr>
              <a:t>-pattern&gt;/*&lt;/</a:t>
            </a:r>
            <a:r>
              <a:rPr lang="en-US" altLang="zh-CN" sz="1600" dirty="0" err="1">
                <a:solidFill>
                  <a:srgbClr val="595959"/>
                </a:solidFill>
                <a:latin typeface="微软雅黑" panose="020B0503020204020204" pitchFamily="34" charset="-122"/>
                <a:ea typeface="微软雅黑" panose="020B0503020204020204" pitchFamily="34" charset="-122"/>
                <a:cs typeface="+mn-ea"/>
              </a:rPr>
              <a:t>url</a:t>
            </a:r>
            <a:r>
              <a:rPr lang="en-US" altLang="zh-CN" sz="1600" dirty="0">
                <a:solidFill>
                  <a:srgbClr val="595959"/>
                </a:solidFill>
                <a:latin typeface="微软雅黑" panose="020B0503020204020204" pitchFamily="34" charset="-122"/>
                <a:ea typeface="微软雅黑" panose="020B0503020204020204" pitchFamily="34" charset="-122"/>
                <a:cs typeface="+mn-ea"/>
              </a:rPr>
              <a:t>-pattern&gt;	&lt;/filter-mapping&gt;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图形 22" descr="讲故事"/>
          <p:cNvPicPr>
            <a:picLocks noChangeAspect="1"/>
          </p:cNvPicPr>
          <p:nvPr/>
        </p:nvPicPr>
        <p:blipFill>
          <a:blip r:embed="rId1">
            <a:extLst>
              <a:ext uri="{96DAC541-7B7A-43D3-8B79-37D633B846F1}">
                <asvg:svgBlip xmlns:asvg="http://schemas.microsoft.com/office/drawing/2016/SVG/main" r:embed="rId2"/>
              </a:ext>
            </a:extLst>
          </a:blip>
          <a:stretch>
            <a:fillRect/>
          </a:stretch>
        </p:blipFill>
        <p:spPr>
          <a:xfrm>
            <a:off x="714734" y="967531"/>
            <a:ext cx="1015681" cy="1015681"/>
          </a:xfrm>
          <a:prstGeom prst="rect">
            <a:avLst/>
          </a:prstGeom>
        </p:spPr>
      </p:pic>
      <p:sp>
        <p:nvSpPr>
          <p:cNvPr id="25" name="矩形 24"/>
          <p:cNvSpPr/>
          <p:nvPr/>
        </p:nvSpPr>
        <p:spPr>
          <a:xfrm>
            <a:off x="2152015" y="1177925"/>
            <a:ext cx="4575810" cy="67056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a:solidFill>
                <a:prstClr val="white"/>
              </a:solidFill>
              <a:latin typeface="Arial" panose="020B0604020202020204" pitchFamily="34" charset="0"/>
              <a:ea typeface="思源黑体 CN Regular" panose="020B0500000000000000" pitchFamily="34" charset="-122"/>
              <a:sym typeface="Arial" panose="020B0604020202020204" pitchFamily="34" charset="0"/>
            </a:endParaRPr>
          </a:p>
        </p:txBody>
      </p:sp>
      <p:sp>
        <p:nvSpPr>
          <p:cNvPr id="27" name="矩形 26"/>
          <p:cNvSpPr/>
          <p:nvPr/>
        </p:nvSpPr>
        <p:spPr>
          <a:xfrm>
            <a:off x="6865781" y="1177441"/>
            <a:ext cx="83101" cy="670349"/>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a:solidFill>
                <a:prstClr val="white"/>
              </a:solidFill>
              <a:latin typeface="Arial" panose="020B0604020202020204" pitchFamily="34" charset="0"/>
              <a:ea typeface="思源黑体 CN Regular" panose="020B0500000000000000" pitchFamily="34" charset="-122"/>
              <a:sym typeface="Arial" panose="020B0604020202020204" pitchFamily="34" charset="0"/>
            </a:endParaRPr>
          </a:p>
        </p:txBody>
      </p:sp>
      <p:sp>
        <p:nvSpPr>
          <p:cNvPr id="28" name="矩形 27"/>
          <p:cNvSpPr/>
          <p:nvPr/>
        </p:nvSpPr>
        <p:spPr>
          <a:xfrm>
            <a:off x="7009754" y="1177441"/>
            <a:ext cx="83101" cy="670349"/>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a:solidFill>
                <a:prstClr val="white"/>
              </a:solidFill>
              <a:latin typeface="Arial" panose="020B0604020202020204" pitchFamily="34" charset="0"/>
              <a:ea typeface="思源黑体 CN Regular" panose="020B0500000000000000" pitchFamily="34" charset="-122"/>
              <a:sym typeface="Arial" panose="020B0604020202020204" pitchFamily="34" charset="0"/>
            </a:endParaRPr>
          </a:p>
        </p:txBody>
      </p:sp>
      <p:sp>
        <p:nvSpPr>
          <p:cNvPr id="12" name="文本框 18"/>
          <p:cNvSpPr txBox="1"/>
          <p:nvPr>
            <p:custDataLst>
              <p:tags r:id="rId3"/>
            </p:custDataLst>
          </p:nvPr>
        </p:nvSpPr>
        <p:spPr>
          <a:xfrm>
            <a:off x="1725775" y="3114357"/>
            <a:ext cx="8876636" cy="2186847"/>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上述代码中，在</a:t>
            </a:r>
            <a:r>
              <a:rPr lang="en-US" altLang="zh-CN" dirty="0">
                <a:solidFill>
                  <a:srgbClr val="595959"/>
                </a:solidFill>
                <a:latin typeface="微软雅黑" panose="020B0503020204020204" pitchFamily="34" charset="-122"/>
              </a:rPr>
              <a:t>&lt;filter&gt;</a:t>
            </a:r>
            <a:r>
              <a:rPr lang="zh-CN" altLang="zh-CN" dirty="0">
                <a:solidFill>
                  <a:srgbClr val="595959"/>
                </a:solidFill>
                <a:latin typeface="微软雅黑" panose="020B0503020204020204" pitchFamily="34" charset="-122"/>
              </a:rPr>
              <a:t>元素中，首先使用</a:t>
            </a:r>
            <a:r>
              <a:rPr lang="en-US" altLang="zh-CN" dirty="0">
                <a:solidFill>
                  <a:srgbClr val="595959"/>
                </a:solidFill>
                <a:latin typeface="微软雅黑" panose="020B0503020204020204" pitchFamily="34" charset="-122"/>
              </a:rPr>
              <a:t>&lt;</a:t>
            </a:r>
            <a:r>
              <a:rPr lang="en-US" altLang="zh-CN" dirty="0" err="1">
                <a:solidFill>
                  <a:srgbClr val="595959"/>
                </a:solidFill>
                <a:latin typeface="微软雅黑" panose="020B0503020204020204" pitchFamily="34" charset="-122"/>
              </a:rPr>
              <a:t>fillter</a:t>
            </a:r>
            <a:r>
              <a:rPr lang="en-US" altLang="zh-CN" dirty="0">
                <a:solidFill>
                  <a:srgbClr val="595959"/>
                </a:solidFill>
                <a:latin typeface="微软雅黑" panose="020B0503020204020204" pitchFamily="34" charset="-122"/>
              </a:rPr>
              <a:t>-class&gt;</a:t>
            </a:r>
            <a:r>
              <a:rPr lang="zh-CN" altLang="zh-CN" dirty="0">
                <a:solidFill>
                  <a:srgbClr val="595959"/>
                </a:solidFill>
                <a:latin typeface="微软雅黑" panose="020B0503020204020204" pitchFamily="34" charset="-122"/>
              </a:rPr>
              <a:t>元素配置了编码过滤器类</a:t>
            </a:r>
            <a:r>
              <a:rPr lang="en-US" altLang="zh-CN" dirty="0" err="1">
                <a:solidFill>
                  <a:srgbClr val="595959"/>
                </a:solidFill>
                <a:latin typeface="微软雅黑" panose="020B0503020204020204" pitchFamily="34" charset="-122"/>
              </a:rPr>
              <a:t>org.springframework.web.filter.CharacterEncodingFilter</a:t>
            </a:r>
            <a:r>
              <a:rPr lang="zh-CN" altLang="zh-CN" dirty="0">
                <a:solidFill>
                  <a:srgbClr val="595959"/>
                </a:solidFill>
                <a:latin typeface="微软雅黑" panose="020B0503020204020204" pitchFamily="34" charset="-122"/>
              </a:rPr>
              <a:t>，然后使用</a:t>
            </a:r>
            <a:r>
              <a:rPr lang="en-US" altLang="zh-CN" dirty="0">
                <a:solidFill>
                  <a:srgbClr val="595959"/>
                </a:solidFill>
                <a:latin typeface="微软雅黑" panose="020B0503020204020204" pitchFamily="34" charset="-122"/>
              </a:rPr>
              <a:t>&lt;</a:t>
            </a:r>
            <a:r>
              <a:rPr lang="en-US" altLang="zh-CN" dirty="0" err="1">
                <a:solidFill>
                  <a:srgbClr val="595959"/>
                </a:solidFill>
                <a:latin typeface="微软雅黑" panose="020B0503020204020204" pitchFamily="34" charset="-122"/>
              </a:rPr>
              <a:t>init</a:t>
            </a:r>
            <a:r>
              <a:rPr lang="en-US" altLang="zh-CN" dirty="0">
                <a:solidFill>
                  <a:srgbClr val="595959"/>
                </a:solidFill>
                <a:latin typeface="微软雅黑" panose="020B0503020204020204" pitchFamily="34" charset="-122"/>
              </a:rPr>
              <a:t>-param&gt;</a:t>
            </a:r>
            <a:r>
              <a:rPr lang="zh-CN" altLang="zh-CN" dirty="0">
                <a:solidFill>
                  <a:srgbClr val="595959"/>
                </a:solidFill>
                <a:latin typeface="微软雅黑" panose="020B0503020204020204" pitchFamily="34" charset="-122"/>
              </a:rPr>
              <a:t>元素设置统一的编码为</a:t>
            </a:r>
            <a:r>
              <a:rPr lang="en-US" altLang="zh-CN" dirty="0">
                <a:solidFill>
                  <a:srgbClr val="595959"/>
                </a:solidFill>
                <a:latin typeface="微软雅黑" panose="020B0503020204020204" pitchFamily="34" charset="-122"/>
              </a:rPr>
              <a:t>UTF-8</a:t>
            </a:r>
            <a:r>
              <a:rPr lang="zh-CN" altLang="zh-CN" dirty="0">
                <a:solidFill>
                  <a:srgbClr val="595959"/>
                </a:solidFill>
                <a:latin typeface="微软雅黑" panose="020B0503020204020204" pitchFamily="34" charset="-122"/>
              </a:rPr>
              <a:t>。最后配置</a:t>
            </a:r>
            <a:r>
              <a:rPr lang="en-US" altLang="zh-CN" dirty="0">
                <a:solidFill>
                  <a:srgbClr val="595959"/>
                </a:solidFill>
                <a:latin typeface="微软雅黑" panose="020B0503020204020204" pitchFamily="34" charset="-122"/>
              </a:rPr>
              <a:t>&lt;filter-mapping&gt;</a:t>
            </a:r>
            <a:r>
              <a:rPr lang="zh-CN" altLang="zh-CN" dirty="0">
                <a:solidFill>
                  <a:srgbClr val="595959"/>
                </a:solidFill>
                <a:latin typeface="微软雅黑" panose="020B0503020204020204" pitchFamily="34" charset="-122"/>
              </a:rPr>
              <a:t>元素，拦截前端页面中的所有请求，并交由名称为</a:t>
            </a:r>
            <a:r>
              <a:rPr lang="en-US" altLang="zh-CN" dirty="0" err="1">
                <a:solidFill>
                  <a:srgbClr val="595959"/>
                </a:solidFill>
                <a:latin typeface="微软雅黑" panose="020B0503020204020204" pitchFamily="34" charset="-122"/>
              </a:rPr>
              <a:t>CharacterEncodingFilter</a:t>
            </a:r>
            <a:r>
              <a:rPr lang="zh-CN" altLang="zh-CN" dirty="0">
                <a:solidFill>
                  <a:srgbClr val="595959"/>
                </a:solidFill>
                <a:latin typeface="微软雅黑" panose="020B0503020204020204" pitchFamily="34" charset="-122"/>
              </a:rPr>
              <a:t>的编码过滤器类进行处理，将所有的请求信息内容以</a:t>
            </a:r>
            <a:r>
              <a:rPr lang="en-US" altLang="zh-CN" dirty="0">
                <a:solidFill>
                  <a:srgbClr val="595959"/>
                </a:solidFill>
                <a:latin typeface="微软雅黑" panose="020B0503020204020204" pitchFamily="34" charset="-122"/>
              </a:rPr>
              <a:t>UTF-8</a:t>
            </a:r>
            <a:r>
              <a:rPr lang="zh-CN" altLang="zh-CN" dirty="0">
                <a:solidFill>
                  <a:srgbClr val="595959"/>
                </a:solidFill>
                <a:latin typeface="微软雅黑" panose="020B0503020204020204" pitchFamily="34" charset="-122"/>
              </a:rPr>
              <a:t>的编码格式进行解析</a:t>
            </a:r>
            <a:r>
              <a:rPr lang="zh-CN" altLang="en-US" dirty="0">
                <a:solidFill>
                  <a:srgbClr val="595959"/>
                </a:solidFill>
                <a:latin typeface="微软雅黑" panose="020B0503020204020204" pitchFamily="34" charset="-122"/>
              </a:rPr>
              <a:t>。</a:t>
            </a:r>
            <a:endParaRPr lang="zh-CN" altLang="zh-CN" dirty="0">
              <a:solidFill>
                <a:srgbClr val="595959"/>
              </a:solidFill>
              <a:latin typeface="微软雅黑" panose="020B0503020204020204" pitchFamily="34" charset="-122"/>
            </a:endParaRPr>
          </a:p>
        </p:txBody>
      </p:sp>
      <p:sp>
        <p:nvSpPr>
          <p:cNvPr id="13" name="圆角矩形 12"/>
          <p:cNvSpPr/>
          <p:nvPr/>
        </p:nvSpPr>
        <p:spPr>
          <a:xfrm>
            <a:off x="1303055" y="2833459"/>
            <a:ext cx="9794240" cy="2687666"/>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4" name="矩形 93"/>
          <p:cNvSpPr/>
          <p:nvPr/>
        </p:nvSpPr>
        <p:spPr>
          <a:xfrm>
            <a:off x="1252831" y="2739315"/>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rot="10800000">
            <a:off x="10778975" y="5181844"/>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2" name="文本框 1"/>
          <p:cNvSpPr txBox="1"/>
          <p:nvPr/>
        </p:nvSpPr>
        <p:spPr>
          <a:xfrm>
            <a:off x="2186305" y="1276985"/>
            <a:ext cx="4541520" cy="368300"/>
          </a:xfrm>
          <a:prstGeom prst="rect">
            <a:avLst/>
          </a:prstGeom>
          <a:noFill/>
        </p:spPr>
        <p:txBody>
          <a:bodyPr wrap="square" rtlCol="0">
            <a:spAutoFit/>
          </a:bodyPr>
          <a:p>
            <a:pPr algn="dist" defTabSz="914400"/>
            <a:r>
              <a:rPr lang="zh-CN" altLang="zh-CN" dirty="0">
                <a:solidFill>
                  <a:schemeClr val="bg1"/>
                </a:solidFill>
                <a:latin typeface="Arial" panose="020B0604020202020204" pitchFamily="34" charset="0"/>
                <a:ea typeface="思源黑体 CN Regular" panose="020B0500000000000000" pitchFamily="34" charset="-122"/>
              </a:rPr>
              <a:t>多学一招：解决请求参数中的中文乱码问题</a:t>
            </a:r>
            <a:endParaRPr lang="zh-CN" altLang="zh-CN" dirty="0">
              <a:solidFill>
                <a:schemeClr val="bg1"/>
              </a:solidFill>
              <a:latin typeface="Arial" panose="020B0604020202020204" pitchFamily="34" charset="0"/>
              <a:ea typeface="思源黑体 CN Regular" panose="020B0500000000000000" pitchFamily="34" charset="-122"/>
            </a:endParaRPr>
          </a:p>
        </p:txBody>
      </p:sp>
      <p:sp>
        <p:nvSpPr>
          <p:cNvPr id="3" name="Title 1"/>
          <p:cNvSpPr txBox="1"/>
          <p:nvPr/>
        </p:nvSpPr>
        <p:spPr>
          <a:xfrm>
            <a:off x="1147351" y="268089"/>
            <a:ext cx="3893406" cy="505809"/>
          </a:xfrm>
          <a:prstGeom prst="rect">
            <a:avLst/>
          </a:prstGeom>
        </p:spPr>
        <p:txBody>
          <a:bodyPr lIns="0" tIns="60924" rIns="0" bIns="60924"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12.2.3  POJO</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绑定</a:t>
            </a:r>
            <a:endParaRPr lang="zh-CN" altLang="en-US" sz="2400" b="1" dirty="0">
              <a:solidFill>
                <a:srgbClr val="595959"/>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Title 1"/>
          <p:cNvSpPr txBox="1"/>
          <p:nvPr/>
        </p:nvSpPr>
        <p:spPr>
          <a:xfrm>
            <a:off x="1147351" y="268089"/>
            <a:ext cx="3893406" cy="505809"/>
          </a:xfrm>
          <a:prstGeom prst="rect">
            <a:avLst/>
          </a:prstGeom>
        </p:spPr>
        <p:txBody>
          <a:bodyPr lIns="0" tIns="60924" rIns="0" bIns="60924"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12.2.3  POJO</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绑定</a:t>
            </a:r>
            <a:endParaRPr lang="zh-CN" altLang="en-US" sz="2400" b="1" dirty="0">
              <a:solidFill>
                <a:srgbClr val="595959"/>
              </a:solidFill>
              <a:latin typeface="微软雅黑" panose="020B0503020204020204" pitchFamily="34" charset="-122"/>
              <a:ea typeface="微软雅黑" panose="020B0503020204020204" pitchFamily="34" charset="-122"/>
              <a:cs typeface="+mn-ea"/>
              <a:sym typeface="+mn-lt"/>
            </a:endParaRPr>
          </a:p>
        </p:txBody>
      </p:sp>
      <p:pic>
        <p:nvPicPr>
          <p:cNvPr id="23" name="图形 22" descr="讲故事"/>
          <p:cNvPicPr>
            <a:picLocks noChangeAspect="1"/>
          </p:cNvPicPr>
          <p:nvPr/>
        </p:nvPicPr>
        <p:blipFill>
          <a:blip r:embed="rId1">
            <a:extLst>
              <a:ext uri="{96DAC541-7B7A-43D3-8B79-37D633B846F1}">
                <asvg:svgBlip xmlns:asvg="http://schemas.microsoft.com/office/drawing/2016/SVG/main" r:embed="rId2"/>
              </a:ext>
            </a:extLst>
          </a:blip>
          <a:stretch>
            <a:fillRect/>
          </a:stretch>
        </p:blipFill>
        <p:spPr>
          <a:xfrm>
            <a:off x="714734" y="967531"/>
            <a:ext cx="1015681" cy="1015681"/>
          </a:xfrm>
          <a:prstGeom prst="rect">
            <a:avLst/>
          </a:prstGeom>
        </p:spPr>
      </p:pic>
      <p:sp>
        <p:nvSpPr>
          <p:cNvPr id="25" name="矩形 24"/>
          <p:cNvSpPr/>
          <p:nvPr/>
        </p:nvSpPr>
        <p:spPr>
          <a:xfrm>
            <a:off x="2152015" y="1177925"/>
            <a:ext cx="4575810" cy="67056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a:solidFill>
                <a:prstClr val="white"/>
              </a:solidFill>
              <a:latin typeface="Arial" panose="020B0604020202020204" pitchFamily="34" charset="0"/>
              <a:ea typeface="思源黑体 CN Regular" panose="020B0500000000000000" pitchFamily="34" charset="-122"/>
              <a:sym typeface="Arial" panose="020B0604020202020204" pitchFamily="34" charset="0"/>
            </a:endParaRPr>
          </a:p>
        </p:txBody>
      </p:sp>
      <p:sp>
        <p:nvSpPr>
          <p:cNvPr id="26" name="文本框 25"/>
          <p:cNvSpPr txBox="1"/>
          <p:nvPr/>
        </p:nvSpPr>
        <p:spPr>
          <a:xfrm>
            <a:off x="2152015" y="1276985"/>
            <a:ext cx="4575810" cy="368300"/>
          </a:xfrm>
          <a:prstGeom prst="rect">
            <a:avLst/>
          </a:prstGeom>
          <a:noFill/>
        </p:spPr>
        <p:txBody>
          <a:bodyPr wrap="square" rtlCol="0">
            <a:spAutoFit/>
          </a:bodyPr>
          <a:lstStyle/>
          <a:p>
            <a:pPr algn="dist" defTabSz="914400"/>
            <a:r>
              <a:rPr lang="zh-CN" altLang="zh-CN" dirty="0">
                <a:solidFill>
                  <a:schemeClr val="bg1"/>
                </a:solidFill>
                <a:latin typeface="Arial" panose="020B0604020202020204" pitchFamily="34" charset="0"/>
                <a:ea typeface="思源黑体 CN Regular" panose="020B0500000000000000" pitchFamily="34" charset="-122"/>
              </a:rPr>
              <a:t>多学一招：解决请求参数中的中文乱码问题</a:t>
            </a:r>
            <a:endParaRPr lang="zh-CN" altLang="zh-CN" dirty="0">
              <a:solidFill>
                <a:schemeClr val="bg1"/>
              </a:solidFill>
              <a:latin typeface="Arial" panose="020B0604020202020204" pitchFamily="34" charset="0"/>
              <a:ea typeface="思源黑体 CN Regular" panose="020B0500000000000000" pitchFamily="34" charset="-122"/>
            </a:endParaRPr>
          </a:p>
        </p:txBody>
      </p:sp>
      <p:sp>
        <p:nvSpPr>
          <p:cNvPr id="27" name="矩形 26"/>
          <p:cNvSpPr/>
          <p:nvPr/>
        </p:nvSpPr>
        <p:spPr>
          <a:xfrm>
            <a:off x="6865781" y="1177441"/>
            <a:ext cx="83101" cy="670349"/>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a:solidFill>
                <a:prstClr val="white"/>
              </a:solidFill>
              <a:latin typeface="Arial" panose="020B0604020202020204" pitchFamily="34" charset="0"/>
              <a:ea typeface="思源黑体 CN Regular" panose="020B0500000000000000" pitchFamily="34" charset="-122"/>
              <a:sym typeface="Arial" panose="020B0604020202020204" pitchFamily="34" charset="0"/>
            </a:endParaRPr>
          </a:p>
        </p:txBody>
      </p:sp>
      <p:sp>
        <p:nvSpPr>
          <p:cNvPr id="28" name="矩形 27"/>
          <p:cNvSpPr/>
          <p:nvPr/>
        </p:nvSpPr>
        <p:spPr>
          <a:xfrm>
            <a:off x="7009754" y="1177441"/>
            <a:ext cx="83101" cy="670349"/>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a:solidFill>
                <a:prstClr val="white"/>
              </a:solidFill>
              <a:latin typeface="Arial" panose="020B0604020202020204" pitchFamily="34" charset="0"/>
              <a:ea typeface="思源黑体 CN Regular" panose="020B0500000000000000" pitchFamily="34" charset="-122"/>
              <a:sym typeface="Arial" panose="020B0604020202020204" pitchFamily="34" charset="0"/>
            </a:endParaRPr>
          </a:p>
        </p:txBody>
      </p:sp>
      <p:sp>
        <p:nvSpPr>
          <p:cNvPr id="8" name="文本框 18"/>
          <p:cNvSpPr txBox="1"/>
          <p:nvPr>
            <p:custDataLst>
              <p:tags r:id="rId3"/>
            </p:custDataLst>
          </p:nvPr>
        </p:nvSpPr>
        <p:spPr>
          <a:xfrm>
            <a:off x="941705" y="2254250"/>
            <a:ext cx="10318750" cy="4337050"/>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zh-CN" dirty="0">
                <a:solidFill>
                  <a:srgbClr val="595959"/>
                </a:solidFill>
                <a:latin typeface="微软雅黑" panose="020B0503020204020204" pitchFamily="34" charset="-122"/>
              </a:rPr>
              <a:t>配置完成后，再次在注册页面中输入中文用户名</a:t>
            </a:r>
            <a:r>
              <a:rPr lang="en-US" altLang="zh-CN"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黑马</a:t>
            </a:r>
            <a:r>
              <a:rPr lang="en-US" altLang="zh-CN"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以及密码</a:t>
            </a:r>
            <a:r>
              <a:rPr lang="en-US" altLang="zh-CN" dirty="0">
                <a:solidFill>
                  <a:srgbClr val="595959"/>
                </a:solidFill>
                <a:latin typeface="微软雅黑" panose="020B0503020204020204" pitchFamily="34" charset="-122"/>
              </a:rPr>
              <a:t>“123”</a:t>
            </a:r>
            <a:r>
              <a:rPr lang="zh-CN" altLang="zh-CN" dirty="0">
                <a:solidFill>
                  <a:srgbClr val="595959"/>
                </a:solidFill>
                <a:latin typeface="微软雅黑" panose="020B0503020204020204" pitchFamily="34" charset="-122"/>
              </a:rPr>
              <a:t>，此时控制台正确打印中文信息，如图所示</a:t>
            </a:r>
            <a:r>
              <a:rPr lang="zh-CN" altLang="en-US" dirty="0">
                <a:solidFill>
                  <a:srgbClr val="595959"/>
                </a:solidFill>
                <a:latin typeface="微软雅黑" panose="020B0503020204020204" pitchFamily="34" charset="-122"/>
              </a:rPr>
              <a:t>。</a:t>
            </a:r>
            <a:endParaRPr lang="en-US" altLang="zh-CN" dirty="0">
              <a:solidFill>
                <a:srgbClr val="595959"/>
              </a:solidFill>
              <a:latin typeface="微软雅黑" panose="020B0503020204020204" pitchFamily="34" charset="-122"/>
            </a:endParaRPr>
          </a:p>
          <a:p>
            <a:pPr>
              <a:lnSpc>
                <a:spcPct val="150000"/>
              </a:lnSpc>
            </a:pPr>
            <a:endParaRPr lang="en-US" altLang="zh-CN" dirty="0">
              <a:solidFill>
                <a:srgbClr val="595959"/>
              </a:solidFill>
              <a:latin typeface="微软雅黑" panose="020B0503020204020204" pitchFamily="34" charset="-122"/>
            </a:endParaRPr>
          </a:p>
          <a:p>
            <a:pPr>
              <a:lnSpc>
                <a:spcPct val="150000"/>
              </a:lnSpc>
            </a:pPr>
            <a:endParaRPr lang="en-US" altLang="zh-CN" dirty="0">
              <a:solidFill>
                <a:srgbClr val="595959"/>
              </a:solidFill>
              <a:latin typeface="微软雅黑" panose="020B0503020204020204" pitchFamily="34" charset="-122"/>
            </a:endParaRPr>
          </a:p>
          <a:p>
            <a:pPr>
              <a:lnSpc>
                <a:spcPct val="150000"/>
              </a:lnSpc>
            </a:pPr>
            <a:endParaRPr lang="en-US" altLang="zh-CN" dirty="0">
              <a:solidFill>
                <a:srgbClr val="595959"/>
              </a:solidFill>
              <a:latin typeface="微软雅黑" panose="020B0503020204020204" pitchFamily="34" charset="-122"/>
            </a:endParaRPr>
          </a:p>
          <a:p>
            <a:pPr>
              <a:lnSpc>
                <a:spcPct val="150000"/>
              </a:lnSpc>
            </a:pPr>
            <a:endParaRPr lang="zh-CN" altLang="zh-CN" dirty="0">
              <a:solidFill>
                <a:srgbClr val="595959"/>
              </a:solidFill>
              <a:latin typeface="微软雅黑" panose="020B0503020204020204" pitchFamily="34" charset="-122"/>
            </a:endParaRPr>
          </a:p>
          <a:p>
            <a:pPr>
              <a:lnSpc>
                <a:spcPct val="150000"/>
              </a:lnSpc>
            </a:pPr>
            <a:r>
              <a:rPr lang="zh-CN" altLang="zh-CN" dirty="0">
                <a:solidFill>
                  <a:srgbClr val="595959"/>
                </a:solidFill>
                <a:latin typeface="微软雅黑" panose="020B0503020204020204" pitchFamily="34" charset="-122"/>
              </a:rPr>
              <a:t>从图</a:t>
            </a:r>
            <a:r>
              <a:rPr lang="zh-CN" altLang="en-US" dirty="0">
                <a:solidFill>
                  <a:srgbClr val="595959"/>
                </a:solidFill>
                <a:latin typeface="微软雅黑" panose="020B0503020204020204" pitchFamily="34" charset="-122"/>
              </a:rPr>
              <a:t>中</a:t>
            </a:r>
            <a:r>
              <a:rPr lang="zh-CN" altLang="zh-CN" dirty="0">
                <a:solidFill>
                  <a:srgbClr val="595959"/>
                </a:solidFill>
                <a:latin typeface="微软雅黑" panose="020B0503020204020204" pitchFamily="34" charset="-122"/>
              </a:rPr>
              <a:t>所示的打印信息可以看出，服务器端正确获取中文数据，这说明编码过滤器配置成功。</a:t>
            </a:r>
            <a:endParaRPr lang="zh-CN" altLang="zh-CN" dirty="0">
              <a:solidFill>
                <a:srgbClr val="595959"/>
              </a:solidFill>
              <a:latin typeface="微软雅黑" panose="020B0503020204020204" pitchFamily="34" charset="-122"/>
            </a:endParaRPr>
          </a:p>
          <a:p>
            <a:pPr>
              <a:lnSpc>
                <a:spcPct val="150000"/>
              </a:lnSpc>
            </a:pPr>
            <a:r>
              <a:rPr lang="zh-CN" altLang="zh-CN" dirty="0">
                <a:solidFill>
                  <a:srgbClr val="595959"/>
                </a:solidFill>
                <a:latin typeface="微软雅黑" panose="020B0503020204020204" pitchFamily="34" charset="-122"/>
              </a:rPr>
              <a:t>以上可以解决</a:t>
            </a:r>
            <a:r>
              <a:rPr lang="en-US" altLang="zh-CN" dirty="0">
                <a:solidFill>
                  <a:srgbClr val="595959"/>
                </a:solidFill>
                <a:latin typeface="微软雅黑" panose="020B0503020204020204" pitchFamily="34" charset="-122"/>
              </a:rPr>
              <a:t>post</a:t>
            </a:r>
            <a:r>
              <a:rPr lang="zh-CN" altLang="zh-CN" dirty="0">
                <a:solidFill>
                  <a:srgbClr val="595959"/>
                </a:solidFill>
                <a:latin typeface="微软雅黑" panose="020B0503020204020204" pitchFamily="34" charset="-122"/>
              </a:rPr>
              <a:t>请求乱码问题，对于</a:t>
            </a:r>
            <a:r>
              <a:rPr lang="en-US" altLang="zh-CN" dirty="0">
                <a:solidFill>
                  <a:srgbClr val="595959"/>
                </a:solidFill>
                <a:latin typeface="微软雅黑" panose="020B0503020204020204" pitchFamily="34" charset="-122"/>
              </a:rPr>
              <a:t>get</a:t>
            </a:r>
            <a:r>
              <a:rPr lang="zh-CN" altLang="zh-CN" dirty="0">
                <a:solidFill>
                  <a:srgbClr val="595959"/>
                </a:solidFill>
                <a:latin typeface="微软雅黑" panose="020B0503020204020204" pitchFamily="34" charset="-122"/>
              </a:rPr>
              <a:t>请求中文参数出现乱码，可以在使用参数之前重新编码，如</a:t>
            </a:r>
            <a:r>
              <a:rPr lang="en-US" altLang="zh-CN" dirty="0">
                <a:solidFill>
                  <a:srgbClr val="595959"/>
                </a:solidFill>
                <a:latin typeface="微软雅黑" panose="020B0503020204020204" pitchFamily="34" charset="-122"/>
              </a:rPr>
              <a:t>String username = new String(</a:t>
            </a:r>
            <a:r>
              <a:rPr lang="en-US" altLang="zh-CN" dirty="0" err="1">
                <a:solidFill>
                  <a:srgbClr val="595959"/>
                </a:solidFill>
                <a:latin typeface="微软雅黑" panose="020B0503020204020204" pitchFamily="34" charset="-122"/>
              </a:rPr>
              <a:t>user.getUsername</a:t>
            </a:r>
            <a:r>
              <a:rPr lang="en-US" altLang="zh-CN" dirty="0">
                <a:solidFill>
                  <a:srgbClr val="595959"/>
                </a:solidFill>
                <a:latin typeface="微软雅黑" panose="020B0503020204020204" pitchFamily="34" charset="-122"/>
              </a:rPr>
              <a:t>().</a:t>
            </a:r>
            <a:r>
              <a:rPr lang="en-US" altLang="zh-CN" dirty="0" err="1">
                <a:solidFill>
                  <a:srgbClr val="595959"/>
                </a:solidFill>
                <a:latin typeface="微软雅黑" panose="020B0503020204020204" pitchFamily="34" charset="-122"/>
              </a:rPr>
              <a:t>getBytes</a:t>
            </a:r>
            <a:r>
              <a:rPr lang="en-US" altLang="zh-CN" dirty="0">
                <a:solidFill>
                  <a:srgbClr val="595959"/>
                </a:solidFill>
                <a:latin typeface="微软雅黑" panose="020B0503020204020204" pitchFamily="34" charset="-122"/>
              </a:rPr>
              <a:t>(“ISO8859-1”),“UTF-8”);</a:t>
            </a:r>
            <a:r>
              <a:rPr lang="zh-CN" altLang="zh-CN" dirty="0">
                <a:solidFill>
                  <a:srgbClr val="595959"/>
                </a:solidFill>
                <a:latin typeface="微软雅黑" panose="020B0503020204020204" pitchFamily="34" charset="-122"/>
              </a:rPr>
              <a:t>，其中</a:t>
            </a:r>
            <a:r>
              <a:rPr lang="en-US" altLang="zh-CN" dirty="0">
                <a:solidFill>
                  <a:srgbClr val="595959"/>
                </a:solidFill>
                <a:latin typeface="微软雅黑" panose="020B0503020204020204" pitchFamily="34" charset="-122"/>
              </a:rPr>
              <a:t>ISO8859-1</a:t>
            </a:r>
            <a:r>
              <a:rPr lang="zh-CN" altLang="zh-CN" dirty="0">
                <a:solidFill>
                  <a:srgbClr val="595959"/>
                </a:solidFill>
                <a:latin typeface="微软雅黑" panose="020B0503020204020204" pitchFamily="34" charset="-122"/>
              </a:rPr>
              <a:t>是</a:t>
            </a:r>
            <a:r>
              <a:rPr lang="en-US" altLang="zh-CN" dirty="0">
                <a:solidFill>
                  <a:srgbClr val="595959"/>
                </a:solidFill>
                <a:latin typeface="微软雅黑" panose="020B0503020204020204" pitchFamily="34" charset="-122"/>
              </a:rPr>
              <a:t>Tomcat</a:t>
            </a:r>
            <a:r>
              <a:rPr lang="zh-CN" altLang="zh-CN" dirty="0">
                <a:solidFill>
                  <a:srgbClr val="595959"/>
                </a:solidFill>
                <a:latin typeface="微软雅黑" panose="020B0503020204020204" pitchFamily="34" charset="-122"/>
              </a:rPr>
              <a:t>默认编码，需要将</a:t>
            </a:r>
            <a:r>
              <a:rPr lang="en-US" altLang="zh-CN" dirty="0">
                <a:solidFill>
                  <a:srgbClr val="595959"/>
                </a:solidFill>
                <a:latin typeface="微软雅黑" panose="020B0503020204020204" pitchFamily="34" charset="-122"/>
              </a:rPr>
              <a:t>Tomcat</a:t>
            </a:r>
            <a:r>
              <a:rPr lang="zh-CN" altLang="zh-CN" dirty="0">
                <a:solidFill>
                  <a:srgbClr val="595959"/>
                </a:solidFill>
                <a:latin typeface="微软雅黑" panose="020B0503020204020204" pitchFamily="34" charset="-122"/>
              </a:rPr>
              <a:t>编码后的内容再按</a:t>
            </a:r>
            <a:r>
              <a:rPr lang="en-US" altLang="zh-CN" dirty="0">
                <a:solidFill>
                  <a:srgbClr val="595959"/>
                </a:solidFill>
                <a:latin typeface="微软雅黑" panose="020B0503020204020204" pitchFamily="34" charset="-122"/>
              </a:rPr>
              <a:t>UTF-8</a:t>
            </a:r>
            <a:r>
              <a:rPr lang="zh-CN" altLang="zh-CN" dirty="0">
                <a:solidFill>
                  <a:srgbClr val="595959"/>
                </a:solidFill>
                <a:latin typeface="微软雅黑" panose="020B0503020204020204" pitchFamily="34" charset="-122"/>
              </a:rPr>
              <a:t>编码</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 </a:t>
            </a:r>
            <a:endParaRPr lang="zh-CN" altLang="zh-CN" dirty="0">
              <a:solidFill>
                <a:srgbClr val="595959"/>
              </a:solidFill>
              <a:latin typeface="微软雅黑" panose="020B0503020204020204" pitchFamily="34" charset="-122"/>
            </a:endParaRPr>
          </a:p>
        </p:txBody>
      </p:sp>
      <p:pic>
        <p:nvPicPr>
          <p:cNvPr id="2" name="图片 1"/>
          <p:cNvPicPr>
            <a:picLocks noChangeAspect="1"/>
          </p:cNvPicPr>
          <p:nvPr/>
        </p:nvPicPr>
        <p:blipFill>
          <a:blip r:embed="rId4"/>
          <a:stretch>
            <a:fillRect/>
          </a:stretch>
        </p:blipFill>
        <p:spPr>
          <a:xfrm>
            <a:off x="1396365" y="3171190"/>
            <a:ext cx="8546343" cy="1440000"/>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Placeholder 4"/>
          <p:cNvSpPr txBox="1"/>
          <p:nvPr/>
        </p:nvSpPr>
        <p:spPr>
          <a:xfrm>
            <a:off x="671380" y="572625"/>
            <a:ext cx="3912255" cy="662379"/>
          </a:xfrm>
          <a:prstGeom prst="rect">
            <a:avLst/>
          </a:prstGeom>
        </p:spPr>
        <p:txBody>
          <a:bodyPr lIns="121917" tIns="60958" rIns="121917" bIns="60958"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zh-CN" altLang="en-US" b="1" dirty="0">
                <a:solidFill>
                  <a:srgbClr val="1369B2"/>
                </a:solidFill>
                <a:latin typeface="微软雅黑" panose="020B0503020204020204" pitchFamily="34" charset="-122"/>
                <a:ea typeface="微软雅黑" panose="020B0503020204020204" pitchFamily="34" charset="-122"/>
                <a:cs typeface="+mn-ea"/>
                <a:sym typeface="+mn-lt"/>
              </a:rPr>
              <a:t>章节概述</a:t>
            </a:r>
            <a:r>
              <a:rPr lang="en-US" altLang="zh-CN" b="1" dirty="0">
                <a:solidFill>
                  <a:srgbClr val="1369B2"/>
                </a:solidFill>
                <a:latin typeface="微软雅黑" panose="020B0503020204020204" pitchFamily="34" charset="-122"/>
                <a:ea typeface="微软雅黑" panose="020B0503020204020204" pitchFamily="34" charset="-122"/>
                <a:cs typeface="+mn-ea"/>
                <a:sym typeface="+mn-lt"/>
              </a:rPr>
              <a:t>/</a:t>
            </a:r>
            <a:r>
              <a:rPr lang="en-US" altLang="zh-CN" sz="2400" dirty="0">
                <a:solidFill>
                  <a:srgbClr val="1369B2"/>
                </a:solidFill>
                <a:latin typeface="微软雅黑" panose="020B0503020204020204" pitchFamily="34" charset="-122"/>
                <a:ea typeface="微软雅黑" panose="020B0503020204020204" pitchFamily="34" charset="-122"/>
                <a:cs typeface="+mn-ea"/>
                <a:sym typeface="+mn-lt"/>
              </a:rPr>
              <a:t> Summary</a:t>
            </a:r>
            <a:endParaRPr lang="en-GB" sz="2400" dirty="0">
              <a:solidFill>
                <a:srgbClr val="1369B2"/>
              </a:solidFill>
              <a:latin typeface="微软雅黑" panose="020B0503020204020204" pitchFamily="34" charset="-122"/>
              <a:ea typeface="微软雅黑" panose="020B0503020204020204" pitchFamily="34" charset="-122"/>
              <a:cs typeface="+mn-ea"/>
              <a:sym typeface="+mn-lt"/>
            </a:endParaRPr>
          </a:p>
        </p:txBody>
      </p:sp>
      <p:sp>
        <p:nvSpPr>
          <p:cNvPr id="80" name="TextBox 35"/>
          <p:cNvSpPr txBox="1">
            <a:spLocks noChangeArrowheads="1"/>
          </p:cNvSpPr>
          <p:nvPr/>
        </p:nvSpPr>
        <p:spPr bwMode="auto">
          <a:xfrm>
            <a:off x="1010066" y="2426924"/>
            <a:ext cx="10152454" cy="2376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nchor="t">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en-US" altLang="zh-CN" sz="2000" dirty="0">
                <a:solidFill>
                  <a:srgbClr val="595959"/>
                </a:solidFill>
                <a:latin typeface="微软雅黑" panose="020B0503020204020204" pitchFamily="34" charset="-122"/>
                <a:ea typeface="微软雅黑" panose="020B0503020204020204" pitchFamily="34" charset="-122"/>
              </a:rPr>
              <a:t>       </a:t>
            </a:r>
            <a:r>
              <a:rPr lang="zh-CN" altLang="zh-CN" sz="2000" dirty="0">
                <a:solidFill>
                  <a:srgbClr val="595959"/>
                </a:solidFill>
                <a:latin typeface="微软雅黑" panose="020B0503020204020204" pitchFamily="34" charset="-122"/>
                <a:ea typeface="微软雅黑" panose="020B0503020204020204" pitchFamily="34" charset="-122"/>
              </a:rPr>
              <a:t>通过上一章的学习，读者已经知道客户端请求和服务器端处理器之间的映射方式。客户端和服务器端通过映射可以完成两者的交互，其中客户端发起请求，服务器端将请求参数的值赋给处理器的形参完成数据的绑定，最终将想要返回给客户端的数据发给客户端进行响应。</a:t>
            </a:r>
            <a:r>
              <a:rPr lang="en-US" altLang="zh-CN" sz="2000" dirty="0">
                <a:solidFill>
                  <a:srgbClr val="595959"/>
                </a:solidFill>
                <a:latin typeface="微软雅黑" panose="020B0503020204020204" pitchFamily="34" charset="-122"/>
                <a:ea typeface="微软雅黑" panose="020B0503020204020204" pitchFamily="34" charset="-122"/>
              </a:rPr>
              <a:t>Spring MVC</a:t>
            </a:r>
            <a:r>
              <a:rPr lang="zh-CN" altLang="zh-CN" sz="2000" dirty="0">
                <a:solidFill>
                  <a:srgbClr val="595959"/>
                </a:solidFill>
                <a:latin typeface="微软雅黑" panose="020B0503020204020204" pitchFamily="34" charset="-122"/>
                <a:ea typeface="微软雅黑" panose="020B0503020204020204" pitchFamily="34" charset="-122"/>
              </a:rPr>
              <a:t>支持多种数据类型的数据绑定，响应方式也比较灵活，本章将对</a:t>
            </a:r>
            <a:r>
              <a:rPr lang="en-US" altLang="zh-CN" sz="2000" dirty="0">
                <a:solidFill>
                  <a:srgbClr val="595959"/>
                </a:solidFill>
                <a:latin typeface="微软雅黑" panose="020B0503020204020204" pitchFamily="34" charset="-122"/>
                <a:ea typeface="微软雅黑" panose="020B0503020204020204" pitchFamily="34" charset="-122"/>
              </a:rPr>
              <a:t>Spring MVC</a:t>
            </a:r>
            <a:r>
              <a:rPr lang="zh-CN" altLang="zh-CN" sz="2000" dirty="0">
                <a:solidFill>
                  <a:srgbClr val="595959"/>
                </a:solidFill>
                <a:latin typeface="微软雅黑" panose="020B0503020204020204" pitchFamily="34" charset="-122"/>
                <a:ea typeface="微软雅黑" panose="020B0503020204020204" pitchFamily="34" charset="-122"/>
              </a:rPr>
              <a:t>框架中的数据绑定和响应进行详细讲解</a:t>
            </a:r>
            <a:r>
              <a:rPr lang="zh-CN" altLang="en-US" sz="2000" dirty="0">
                <a:solidFill>
                  <a:srgbClr val="595959"/>
                </a:solidFill>
                <a:latin typeface="微软雅黑" panose="020B0503020204020204" pitchFamily="34" charset="-122"/>
                <a:ea typeface="微软雅黑" panose="020B0503020204020204" pitchFamily="34" charset="-122"/>
              </a:rPr>
              <a:t>。</a:t>
            </a:r>
            <a:r>
              <a:rPr lang="zh-CN" altLang="zh-CN" sz="2000" dirty="0">
                <a:solidFill>
                  <a:srgbClr val="595959"/>
                </a:solidFill>
                <a:latin typeface="微软雅黑" panose="020B0503020204020204" pitchFamily="34" charset="-122"/>
                <a:ea typeface="微软雅黑" panose="020B0503020204020204" pitchFamily="34" charset="-122"/>
              </a:rPr>
              <a:t> </a:t>
            </a:r>
            <a:endParaRPr lang="zh-CN" altLang="zh-CN" sz="2000" dirty="0">
              <a:solidFill>
                <a:srgbClr val="595959"/>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p:nvPr/>
        </p:nvSpPr>
        <p:spPr>
          <a:xfrm>
            <a:off x="1143840" y="266933"/>
            <a:ext cx="3896811"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12.2.4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自定义类型转换器</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pic>
        <p:nvPicPr>
          <p:cNvPr id="6" name="图片 5"/>
          <p:cNvPicPr>
            <a:picLocks noChangeAspect="1"/>
          </p:cNvPicPr>
          <p:nvPr/>
        </p:nvPicPr>
        <p:blipFill>
          <a:blip r:embed="rId1"/>
          <a:stretch>
            <a:fillRect/>
          </a:stretch>
        </p:blipFill>
        <p:spPr>
          <a:xfrm>
            <a:off x="945003" y="2215002"/>
            <a:ext cx="2798174" cy="3897363"/>
          </a:xfrm>
          <a:prstGeom prst="rect">
            <a:avLst/>
          </a:prstGeom>
        </p:spPr>
      </p:pic>
      <p:sp>
        <p:nvSpPr>
          <p:cNvPr id="7" name="TextBox 35"/>
          <p:cNvSpPr txBox="1">
            <a:spLocks noChangeArrowheads="1"/>
          </p:cNvSpPr>
          <p:nvPr/>
        </p:nvSpPr>
        <p:spPr bwMode="auto">
          <a:xfrm>
            <a:off x="3247813" y="1637921"/>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8" name="椭圆形标注 7"/>
          <p:cNvSpPr/>
          <p:nvPr/>
        </p:nvSpPr>
        <p:spPr>
          <a:xfrm>
            <a:off x="2969011" y="1559834"/>
            <a:ext cx="2071640" cy="1493174"/>
          </a:xfrm>
          <a:prstGeom prst="wedgeEllipseCallout">
            <a:avLst/>
          </a:prstGeom>
          <a:solidFill>
            <a:schemeClr val="bg1">
              <a:lumMod val="85000"/>
            </a:schemeClr>
          </a:solidFill>
          <a:ln>
            <a:solidFill>
              <a:srgbClr val="000000">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t> </a:t>
            </a:r>
            <a:endParaRPr lang="en-US" altLang="zh-CN"/>
          </a:p>
        </p:txBody>
      </p:sp>
      <p:sp>
        <p:nvSpPr>
          <p:cNvPr id="9" name="TextBox 35"/>
          <p:cNvSpPr txBox="1">
            <a:spLocks noChangeArrowheads="1"/>
          </p:cNvSpPr>
          <p:nvPr/>
        </p:nvSpPr>
        <p:spPr bwMode="auto">
          <a:xfrm>
            <a:off x="3215305" y="1697255"/>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10" name="TextBox 35"/>
          <p:cNvSpPr txBox="1">
            <a:spLocks noChangeArrowheads="1"/>
          </p:cNvSpPr>
          <p:nvPr/>
        </p:nvSpPr>
        <p:spPr bwMode="auto">
          <a:xfrm>
            <a:off x="5816600" y="2677160"/>
            <a:ext cx="4574540" cy="10439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掌握</a:t>
            </a:r>
            <a:r>
              <a:rPr lang="zh-CN" altLang="en-US" sz="2000" dirty="0">
                <a:solidFill>
                  <a:srgbClr val="1369B2"/>
                </a:solidFill>
                <a:latin typeface="微软雅黑" panose="020B0503020204020204" pitchFamily="34" charset="-122"/>
                <a:ea typeface="微软雅黑" panose="020B0503020204020204" pitchFamily="34" charset="-122"/>
              </a:rPr>
              <a:t>自定义类型转换器</a:t>
            </a:r>
            <a:r>
              <a:rPr lang="zh-CN" altLang="en-US" sz="2000" dirty="0">
                <a:solidFill>
                  <a:srgbClr val="595959"/>
                </a:solidFill>
                <a:latin typeface="微软雅黑" panose="020B0503020204020204" pitchFamily="34" charset="-122"/>
                <a:ea typeface="微软雅黑" panose="020B0503020204020204" pitchFamily="34" charset="-122"/>
              </a:rPr>
              <a:t>，能够在程序中定义自定义类型转换器进行数据绑定</a:t>
            </a:r>
            <a:endParaRPr lang="zh-CN" altLang="en-US" sz="2000" dirty="0">
              <a:solidFill>
                <a:srgbClr val="595959"/>
              </a:solidFill>
              <a:latin typeface="微软雅黑" panose="020B0503020204020204" pitchFamily="34" charset="-122"/>
              <a:ea typeface="微软雅黑" panose="020B0503020204020204" pitchFamily="34" charset="-122"/>
            </a:endParaRPr>
          </a:p>
        </p:txBody>
      </p:sp>
      <p:grpSp>
        <p:nvGrpSpPr>
          <p:cNvPr id="11" name="组合 10"/>
          <p:cNvGrpSpPr/>
          <p:nvPr/>
        </p:nvGrpSpPr>
        <p:grpSpPr>
          <a:xfrm>
            <a:off x="5380420" y="2819382"/>
            <a:ext cx="405183" cy="405036"/>
            <a:chOff x="8881" y="4685"/>
            <a:chExt cx="638" cy="638"/>
          </a:xfrm>
        </p:grpSpPr>
        <p:sp>
          <p:nvSpPr>
            <p:cNvPr id="12" name="椭圆 11"/>
            <p:cNvSpPr/>
            <p:nvPr/>
          </p:nvSpPr>
          <p:spPr>
            <a:xfrm>
              <a:off x="8881" y="4685"/>
              <a:ext cx="638" cy="638"/>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8946" y="4750"/>
              <a:ext cx="508" cy="508"/>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19" y="1091196"/>
            <a:ext cx="3729104"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3337773" cy="400110"/>
          </a:xfrm>
          <a:prstGeom prst="rect">
            <a:avLst/>
          </a:prstGeom>
          <a:noFill/>
        </p:spPr>
        <p:txBody>
          <a:bodyPr wrap="none" rtlCol="0">
            <a:spAutoFit/>
          </a:bodyPr>
          <a:lstStyle/>
          <a:p>
            <a:r>
              <a:rPr lang="zh-CN" altLang="en-US" sz="2000" dirty="0">
                <a:solidFill>
                  <a:srgbClr val="1369B2"/>
                </a:solidFill>
                <a:latin typeface="微软雅黑" panose="020B0503020204020204" pitchFamily="34" charset="-122"/>
                <a:ea typeface="微软雅黑" panose="020B0503020204020204" pitchFamily="34" charset="-122"/>
              </a:rPr>
              <a:t>自定义类型转换器使用场景</a:t>
            </a:r>
            <a:r>
              <a:rPr lang="zh-CN" altLang="zh-CN" sz="2000" dirty="0">
                <a:solidFill>
                  <a:srgbClr val="1369B2"/>
                </a:solidFill>
                <a:latin typeface="微软雅黑" panose="020B0503020204020204" pitchFamily="34" charset="-122"/>
                <a:ea typeface="微软雅黑" panose="020B0503020204020204" pitchFamily="34" charset="-122"/>
              </a:rPr>
              <a:t> </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3729104"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12.2.4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自定义类型转换器</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12" name="文本框 18"/>
          <p:cNvSpPr txBox="1"/>
          <p:nvPr>
            <p:custDataLst>
              <p:tags r:id="rId2"/>
            </p:custDataLst>
          </p:nvPr>
        </p:nvSpPr>
        <p:spPr>
          <a:xfrm>
            <a:off x="1725775" y="3253257"/>
            <a:ext cx="8876636" cy="1770159"/>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en-US" dirty="0">
                <a:solidFill>
                  <a:srgbClr val="595959"/>
                </a:solidFill>
                <a:latin typeface="微软雅黑" panose="020B0503020204020204" pitchFamily="34" charset="-122"/>
              </a:rPr>
              <a:t>        </a:t>
            </a:r>
            <a:r>
              <a:rPr lang="en-US" altLang="zh-CN" dirty="0">
                <a:solidFill>
                  <a:srgbClr val="595959"/>
                </a:solidFill>
                <a:latin typeface="微软雅黑" panose="020B0503020204020204" pitchFamily="34" charset="-122"/>
              </a:rPr>
              <a:t>Spring MVC</a:t>
            </a:r>
            <a:r>
              <a:rPr lang="zh-CN" altLang="zh-CN" dirty="0">
                <a:solidFill>
                  <a:srgbClr val="595959"/>
                </a:solidFill>
                <a:latin typeface="微软雅黑" panose="020B0503020204020204" pitchFamily="34" charset="-122"/>
              </a:rPr>
              <a:t>默认提供了一些常用的类型转换器，这些类型转换器，可以将客户端提交的参数自动转换为处理器形参类型的数据。然而默认类型转换器并不能将提交的参数转换为所有的类型。此时，就需要开发者自定义类型转换器，来将参数转换为程序所需要的类型</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 </a:t>
            </a:r>
            <a:endParaRPr lang="zh-CN" altLang="zh-CN" dirty="0">
              <a:solidFill>
                <a:srgbClr val="595959"/>
              </a:solidFill>
              <a:latin typeface="微软雅黑" panose="020B0503020204020204" pitchFamily="34" charset="-122"/>
            </a:endParaRPr>
          </a:p>
        </p:txBody>
      </p:sp>
      <p:sp>
        <p:nvSpPr>
          <p:cNvPr id="13" name="圆角矩形 12"/>
          <p:cNvSpPr/>
          <p:nvPr/>
        </p:nvSpPr>
        <p:spPr>
          <a:xfrm>
            <a:off x="1303055" y="2937634"/>
            <a:ext cx="9794240" cy="2348385"/>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4" name="矩形 93"/>
          <p:cNvSpPr/>
          <p:nvPr/>
        </p:nvSpPr>
        <p:spPr>
          <a:xfrm>
            <a:off x="1252831" y="2843490"/>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rot="10800000">
            <a:off x="10778975" y="4961925"/>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19" y="1091196"/>
            <a:ext cx="3158620"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2758576" cy="400110"/>
          </a:xfrm>
          <a:prstGeom prst="rect">
            <a:avLst/>
          </a:prstGeom>
          <a:noFill/>
        </p:spPr>
        <p:txBody>
          <a:bodyPr wrap="none" rtlCol="0">
            <a:spAutoFit/>
          </a:bodyPr>
          <a:lstStyle/>
          <a:p>
            <a:r>
              <a:rPr lang="en-US" altLang="zh-CN" sz="2000" dirty="0">
                <a:solidFill>
                  <a:srgbClr val="1369B2"/>
                </a:solidFill>
                <a:latin typeface="微软雅黑" panose="020B0503020204020204" pitchFamily="34" charset="-122"/>
                <a:ea typeface="微软雅黑" panose="020B0503020204020204" pitchFamily="34" charset="-122"/>
              </a:rPr>
              <a:t>Converter</a:t>
            </a:r>
            <a:r>
              <a:rPr lang="zh-CN" altLang="en-US" sz="2000" dirty="0">
                <a:solidFill>
                  <a:srgbClr val="1369B2"/>
                </a:solidFill>
                <a:latin typeface="微软雅黑" panose="020B0503020204020204" pitchFamily="34" charset="-122"/>
                <a:ea typeface="微软雅黑" panose="020B0503020204020204" pitchFamily="34" charset="-122"/>
              </a:rPr>
              <a:t>接口的使用</a:t>
            </a:r>
            <a:r>
              <a:rPr lang="zh-CN" altLang="zh-CN" sz="2000" dirty="0">
                <a:solidFill>
                  <a:srgbClr val="1369B2"/>
                </a:solidFill>
                <a:latin typeface="微软雅黑" panose="020B0503020204020204" pitchFamily="34" charset="-122"/>
                <a:ea typeface="微软雅黑" panose="020B0503020204020204" pitchFamily="34" charset="-122"/>
              </a:rPr>
              <a:t> </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360178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12.2.4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自定义类型转换器</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1396355" y="2254031"/>
            <a:ext cx="9390960" cy="3776380"/>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en-US" altLang="zh-CN" dirty="0">
                <a:solidFill>
                  <a:srgbClr val="595959"/>
                </a:solidFill>
                <a:latin typeface="微软雅黑" panose="020B0503020204020204" pitchFamily="34" charset="-122"/>
              </a:rPr>
              <a:t>Spring</a:t>
            </a:r>
            <a:r>
              <a:rPr lang="zh-CN" altLang="zh-CN" dirty="0">
                <a:solidFill>
                  <a:srgbClr val="595959"/>
                </a:solidFill>
                <a:latin typeface="微软雅黑" panose="020B0503020204020204" pitchFamily="34" charset="-122"/>
              </a:rPr>
              <a:t>框架提供了</a:t>
            </a:r>
            <a:r>
              <a:rPr lang="en-US" altLang="zh-CN" dirty="0" err="1">
                <a:solidFill>
                  <a:srgbClr val="595959"/>
                </a:solidFill>
                <a:latin typeface="微软雅黑" panose="020B0503020204020204" pitchFamily="34" charset="-122"/>
              </a:rPr>
              <a:t>org.springframework.core.convert.converter.Converter</a:t>
            </a:r>
            <a:r>
              <a:rPr lang="zh-CN" altLang="zh-CN" dirty="0">
                <a:solidFill>
                  <a:srgbClr val="595959"/>
                </a:solidFill>
                <a:latin typeface="微软雅黑" panose="020B0503020204020204" pitchFamily="34" charset="-122"/>
              </a:rPr>
              <a:t>接口作为类型转换器，开发者可以通过实现</a:t>
            </a:r>
            <a:r>
              <a:rPr lang="en-US" altLang="zh-CN" dirty="0">
                <a:solidFill>
                  <a:srgbClr val="595959"/>
                </a:solidFill>
                <a:latin typeface="微软雅黑" panose="020B0503020204020204" pitchFamily="34" charset="-122"/>
              </a:rPr>
              <a:t>Converter</a:t>
            </a:r>
            <a:r>
              <a:rPr lang="zh-CN" altLang="zh-CN" dirty="0">
                <a:solidFill>
                  <a:srgbClr val="595959"/>
                </a:solidFill>
                <a:latin typeface="微软雅黑" panose="020B0503020204020204" pitchFamily="34" charset="-122"/>
              </a:rPr>
              <a:t>接口来自定义类型转换器。</a:t>
            </a:r>
            <a:r>
              <a:rPr lang="en-US" altLang="zh-CN" dirty="0">
                <a:solidFill>
                  <a:srgbClr val="595959"/>
                </a:solidFill>
                <a:latin typeface="微软雅黑" panose="020B0503020204020204" pitchFamily="34" charset="-122"/>
              </a:rPr>
              <a:t>Converter</a:t>
            </a:r>
            <a:r>
              <a:rPr lang="zh-CN" altLang="zh-CN" dirty="0">
                <a:solidFill>
                  <a:srgbClr val="595959"/>
                </a:solidFill>
                <a:latin typeface="微软雅黑" panose="020B0503020204020204" pitchFamily="34" charset="-122"/>
              </a:rPr>
              <a:t>接口的代码如下所示</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 </a:t>
            </a:r>
            <a:endParaRPr lang="en-US" altLang="zh-CN" dirty="0">
              <a:solidFill>
                <a:srgbClr val="595959"/>
              </a:solidFill>
              <a:latin typeface="微软雅黑" panose="020B0503020204020204" pitchFamily="34" charset="-122"/>
            </a:endParaRPr>
          </a:p>
          <a:p>
            <a:pPr>
              <a:lnSpc>
                <a:spcPct val="150000"/>
              </a:lnSpc>
            </a:pPr>
            <a:endParaRPr lang="en-US" altLang="zh-CN" dirty="0">
              <a:solidFill>
                <a:srgbClr val="595959"/>
              </a:solidFill>
              <a:latin typeface="微软雅黑" panose="020B0503020204020204" pitchFamily="34" charset="-122"/>
            </a:endParaRPr>
          </a:p>
          <a:p>
            <a:pPr>
              <a:lnSpc>
                <a:spcPct val="150000"/>
              </a:lnSpc>
            </a:pPr>
            <a:endParaRPr lang="en-US" altLang="zh-CN" dirty="0">
              <a:solidFill>
                <a:srgbClr val="595959"/>
              </a:solidFill>
              <a:latin typeface="微软雅黑" panose="020B0503020204020204" pitchFamily="34" charset="-122"/>
            </a:endParaRPr>
          </a:p>
          <a:p>
            <a:pPr>
              <a:lnSpc>
                <a:spcPct val="150000"/>
              </a:lnSpc>
            </a:pPr>
            <a:endParaRPr lang="en-US" altLang="zh-CN" dirty="0">
              <a:solidFill>
                <a:srgbClr val="595959"/>
              </a:solidFill>
              <a:latin typeface="微软雅黑" panose="020B0503020204020204" pitchFamily="34" charset="-122"/>
            </a:endParaRPr>
          </a:p>
          <a:p>
            <a:pPr>
              <a:lnSpc>
                <a:spcPct val="150000"/>
              </a:lnSpc>
            </a:pPr>
            <a:endParaRPr lang="en-US" altLang="zh-CN" dirty="0">
              <a:solidFill>
                <a:srgbClr val="595959"/>
              </a:solidFill>
              <a:latin typeface="微软雅黑" panose="020B0503020204020204" pitchFamily="34" charset="-122"/>
            </a:endParaRPr>
          </a:p>
          <a:p>
            <a:pPr>
              <a:lnSpc>
                <a:spcPct val="150000"/>
              </a:lnSpc>
            </a:pPr>
            <a:r>
              <a:rPr lang="zh-CN" altLang="zh-CN" dirty="0">
                <a:solidFill>
                  <a:srgbClr val="595959"/>
                </a:solidFill>
                <a:latin typeface="微软雅黑" panose="020B0503020204020204" pitchFamily="34" charset="-122"/>
              </a:rPr>
              <a:t>在上述代码中，泛型参数中的</a:t>
            </a:r>
            <a:r>
              <a:rPr lang="en-US" altLang="zh-CN" dirty="0">
                <a:solidFill>
                  <a:srgbClr val="595959"/>
                </a:solidFill>
                <a:latin typeface="微软雅黑" panose="020B0503020204020204" pitchFamily="34" charset="-122"/>
              </a:rPr>
              <a:t>S</a:t>
            </a:r>
            <a:r>
              <a:rPr lang="zh-CN" altLang="zh-CN" dirty="0">
                <a:solidFill>
                  <a:srgbClr val="595959"/>
                </a:solidFill>
                <a:latin typeface="微软雅黑" panose="020B0503020204020204" pitchFamily="34" charset="-122"/>
              </a:rPr>
              <a:t>表示源类型，</a:t>
            </a:r>
            <a:r>
              <a:rPr lang="en-US" altLang="zh-CN" dirty="0">
                <a:solidFill>
                  <a:srgbClr val="595959"/>
                </a:solidFill>
                <a:latin typeface="微软雅黑" panose="020B0503020204020204" pitchFamily="34" charset="-122"/>
              </a:rPr>
              <a:t>T</a:t>
            </a:r>
            <a:r>
              <a:rPr lang="zh-CN" altLang="zh-CN" dirty="0">
                <a:solidFill>
                  <a:srgbClr val="595959"/>
                </a:solidFill>
                <a:latin typeface="微软雅黑" panose="020B0503020204020204" pitchFamily="34" charset="-122"/>
              </a:rPr>
              <a:t>表示目标类型，而</a:t>
            </a:r>
            <a:r>
              <a:rPr lang="en-US" altLang="zh-CN" dirty="0">
                <a:solidFill>
                  <a:srgbClr val="595959"/>
                </a:solidFill>
                <a:latin typeface="微软雅黑" panose="020B0503020204020204" pitchFamily="34" charset="-122"/>
              </a:rPr>
              <a:t>convert( )</a:t>
            </a:r>
            <a:r>
              <a:rPr lang="zh-CN" altLang="zh-CN" dirty="0">
                <a:solidFill>
                  <a:srgbClr val="595959"/>
                </a:solidFill>
                <a:latin typeface="微软雅黑" panose="020B0503020204020204" pitchFamily="34" charset="-122"/>
              </a:rPr>
              <a:t>方法将源类型转换为目标类型返回，方法内的具体转换规则可由开发者自行定义</a:t>
            </a:r>
            <a:r>
              <a:rPr lang="zh-CN" altLang="en-US" dirty="0">
                <a:solidFill>
                  <a:srgbClr val="595959"/>
                </a:solidFill>
                <a:latin typeface="微软雅黑" panose="020B0503020204020204" pitchFamily="34" charset="-122"/>
              </a:rPr>
              <a:t>。</a:t>
            </a:r>
            <a:endParaRPr lang="zh-CN" altLang="zh-CN" dirty="0">
              <a:solidFill>
                <a:srgbClr val="595959"/>
              </a:solidFill>
              <a:latin typeface="微软雅黑" panose="020B0503020204020204" pitchFamily="34" charset="-122"/>
            </a:endParaRPr>
          </a:p>
        </p:txBody>
      </p:sp>
      <p:pic>
        <p:nvPicPr>
          <p:cNvPr id="12" name="图片 11"/>
          <p:cNvPicPr>
            <a:picLocks noChangeAspect="1"/>
          </p:cNvPicPr>
          <p:nvPr/>
        </p:nvPicPr>
        <p:blipFill>
          <a:blip r:embed="rId3"/>
          <a:stretch>
            <a:fillRect/>
          </a:stretch>
        </p:blipFill>
        <p:spPr>
          <a:xfrm>
            <a:off x="3240909" y="3796499"/>
            <a:ext cx="5312785" cy="1180618"/>
          </a:xfrm>
          <a:prstGeom prst="rect">
            <a:avLst/>
          </a:prstGeom>
        </p:spPr>
      </p:pic>
      <p:sp>
        <p:nvSpPr>
          <p:cNvPr id="2" name="文本框 1"/>
          <p:cNvSpPr txBox="1"/>
          <p:nvPr/>
        </p:nvSpPr>
        <p:spPr>
          <a:xfrm>
            <a:off x="3507127" y="3703901"/>
            <a:ext cx="5312785" cy="1289905"/>
          </a:xfrm>
          <a:prstGeom prst="rect">
            <a:avLst/>
          </a:prstGeom>
          <a:noFill/>
        </p:spPr>
        <p:txBody>
          <a:bodyPr wrap="square" rtlCol="0">
            <a:spAutoFit/>
          </a:bodyPr>
          <a:lstStyle/>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public interface Converter&lt;S, T&gt; {</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	T convert(S source);</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a:t>
            </a:r>
            <a:endParaRPr lang="zh-CN" altLang="zh-CN"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96962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210533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01</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961390" y="837565"/>
            <a:ext cx="10387965" cy="922020"/>
          </a:xfrm>
          <a:prstGeom prst="rect">
            <a:avLst/>
          </a:prstGeom>
          <a:noFill/>
          <a:ln>
            <a:noFill/>
          </a:ln>
        </p:spPr>
        <p:txBody>
          <a:bodyPr wrap="square" rtlCol="0">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下面通过案例演示自定义类型转换器转换特殊数据类型并完成数据绑定，该案例要求实现</a:t>
            </a:r>
            <a:r>
              <a:rPr lang="en-US" altLang="zh-CN" dirty="0">
                <a:solidFill>
                  <a:srgbClr val="595959"/>
                </a:solidFill>
                <a:latin typeface="微软雅黑" panose="020B0503020204020204" pitchFamily="34" charset="-122"/>
                <a:ea typeface="微软雅黑" panose="020B0503020204020204" pitchFamily="34" charset="-122"/>
                <a:cs typeface="+mn-ea"/>
              </a:rPr>
              <a:t>Date</a:t>
            </a:r>
            <a:r>
              <a:rPr lang="zh-CN" altLang="zh-CN" dirty="0">
                <a:solidFill>
                  <a:srgbClr val="595959"/>
                </a:solidFill>
                <a:latin typeface="微软雅黑" panose="020B0503020204020204" pitchFamily="34" charset="-122"/>
                <a:ea typeface="微软雅黑" panose="020B0503020204020204" pitchFamily="34" charset="-122"/>
                <a:cs typeface="+mn-ea"/>
              </a:rPr>
              <a:t>类型的数据绑定，案例具体实现步骤如下所示。</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pic>
        <p:nvPicPr>
          <p:cNvPr id="12" name="图片 11"/>
          <p:cNvPicPr>
            <a:picLocks noChangeAspect="1"/>
          </p:cNvPicPr>
          <p:nvPr/>
        </p:nvPicPr>
        <p:blipFill>
          <a:blip r:embed="rId2"/>
          <a:stretch>
            <a:fillRect/>
          </a:stretch>
        </p:blipFill>
        <p:spPr>
          <a:xfrm>
            <a:off x="2486203" y="2949765"/>
            <a:ext cx="7332167" cy="3697981"/>
          </a:xfrm>
          <a:prstGeom prst="rect">
            <a:avLst/>
          </a:prstGeom>
        </p:spPr>
      </p:pic>
      <p:sp>
        <p:nvSpPr>
          <p:cNvPr id="4" name="矩形 3"/>
          <p:cNvSpPr/>
          <p:nvPr/>
        </p:nvSpPr>
        <p:spPr>
          <a:xfrm>
            <a:off x="2795019" y="2909664"/>
            <a:ext cx="6876488" cy="3742115"/>
          </a:xfrm>
          <a:prstGeom prst="rect">
            <a:avLst/>
          </a:prstGeom>
        </p:spPr>
        <p:txBody>
          <a:bodyPr wrap="square">
            <a:spAutoFit/>
          </a:bodyPr>
          <a:lstStyle/>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public class </a:t>
            </a:r>
            <a:r>
              <a:rPr lang="en-US" altLang="zh-CN" sz="1600" dirty="0" err="1">
                <a:solidFill>
                  <a:srgbClr val="595959"/>
                </a:solidFill>
                <a:latin typeface="微软雅黑" panose="020B0503020204020204" pitchFamily="34" charset="-122"/>
                <a:ea typeface="微软雅黑" panose="020B0503020204020204" pitchFamily="34" charset="-122"/>
                <a:cs typeface="+mn-ea"/>
              </a:rPr>
              <a:t>DateConverter</a:t>
            </a:r>
            <a:r>
              <a:rPr lang="en-US" altLang="zh-CN" sz="1600" dirty="0">
                <a:solidFill>
                  <a:srgbClr val="595959"/>
                </a:solidFill>
                <a:latin typeface="微软雅黑" panose="020B0503020204020204" pitchFamily="34" charset="-122"/>
                <a:ea typeface="微软雅黑" panose="020B0503020204020204" pitchFamily="34" charset="-122"/>
                <a:cs typeface="+mn-ea"/>
              </a:rPr>
              <a:t> implements </a:t>
            </a:r>
            <a:r>
              <a:rPr lang="en-US" altLang="zh-CN" sz="1600" dirty="0">
                <a:solidFill>
                  <a:srgbClr val="1369B2"/>
                </a:solidFill>
                <a:latin typeface="微软雅黑" panose="020B0503020204020204" pitchFamily="34" charset="-122"/>
                <a:ea typeface="微软雅黑" panose="020B0503020204020204" pitchFamily="34" charset="-122"/>
                <a:cs typeface="+mn-ea"/>
              </a:rPr>
              <a:t>Converter</a:t>
            </a:r>
            <a:r>
              <a:rPr lang="en-US" altLang="zh-CN" sz="1600" dirty="0">
                <a:solidFill>
                  <a:srgbClr val="595959"/>
                </a:solidFill>
                <a:latin typeface="微软雅黑" panose="020B0503020204020204" pitchFamily="34" charset="-122"/>
                <a:ea typeface="微软雅黑" panose="020B0503020204020204" pitchFamily="34" charset="-122"/>
                <a:cs typeface="+mn-ea"/>
              </a:rPr>
              <a:t>&lt;String, Date&gt;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private String </a:t>
            </a:r>
            <a:r>
              <a:rPr lang="en-US" altLang="zh-CN" sz="1600" dirty="0" err="1">
                <a:solidFill>
                  <a:srgbClr val="595959"/>
                </a:solidFill>
                <a:latin typeface="微软雅黑" panose="020B0503020204020204" pitchFamily="34" charset="-122"/>
                <a:ea typeface="微软雅黑" panose="020B0503020204020204" pitchFamily="34" charset="-122"/>
                <a:cs typeface="+mn-ea"/>
              </a:rPr>
              <a:t>datePattern</a:t>
            </a:r>
            <a:r>
              <a:rPr lang="en-US" altLang="zh-CN" sz="1600" dirty="0">
                <a:solidFill>
                  <a:srgbClr val="595959"/>
                </a:solidFill>
                <a:latin typeface="微软雅黑" panose="020B0503020204020204" pitchFamily="34" charset="-122"/>
                <a:ea typeface="微软雅黑" panose="020B0503020204020204" pitchFamily="34" charset="-122"/>
                <a:cs typeface="+mn-ea"/>
              </a:rPr>
              <a:t> = “</a:t>
            </a:r>
            <a:r>
              <a:rPr lang="en-US" altLang="zh-CN" sz="1600" dirty="0" err="1">
                <a:solidFill>
                  <a:srgbClr val="595959"/>
                </a:solidFill>
                <a:latin typeface="微软雅黑" panose="020B0503020204020204" pitchFamily="34" charset="-122"/>
                <a:ea typeface="微软雅黑" panose="020B0503020204020204" pitchFamily="34" charset="-122"/>
                <a:cs typeface="+mn-ea"/>
              </a:rPr>
              <a:t>yyyy</a:t>
            </a:r>
            <a:r>
              <a:rPr lang="en-US" altLang="zh-CN" sz="1600" dirty="0">
                <a:solidFill>
                  <a:srgbClr val="595959"/>
                </a:solidFill>
                <a:latin typeface="微软雅黑" panose="020B0503020204020204" pitchFamily="34" charset="-122"/>
                <a:ea typeface="微软雅黑" panose="020B0503020204020204" pitchFamily="34" charset="-122"/>
                <a:cs typeface="+mn-ea"/>
              </a:rPr>
              <a:t>-MM-dd";//</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zh-CN" altLang="zh-CN" sz="1600" dirty="0">
                <a:solidFill>
                  <a:srgbClr val="595959"/>
                </a:solidFill>
                <a:latin typeface="微软雅黑" panose="020B0503020204020204" pitchFamily="34" charset="-122"/>
                <a:ea typeface="微软雅黑" panose="020B0503020204020204" pitchFamily="34" charset="-122"/>
                <a:cs typeface="+mn-ea"/>
              </a:rPr>
              <a:t>定义日期格式</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@Override</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public Date </a:t>
            </a:r>
            <a:r>
              <a:rPr lang="en-US" altLang="zh-CN" sz="1600" dirty="0">
                <a:solidFill>
                  <a:srgbClr val="1369B2"/>
                </a:solidFill>
                <a:latin typeface="微软雅黑" panose="020B0503020204020204" pitchFamily="34" charset="-122"/>
                <a:ea typeface="微软雅黑" panose="020B0503020204020204" pitchFamily="34" charset="-122"/>
                <a:cs typeface="+mn-ea"/>
              </a:rPr>
              <a:t>convert(String source) </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SimpleDateFormat</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sdf</a:t>
            </a:r>
            <a:r>
              <a:rPr lang="en-US" altLang="zh-CN" sz="1600" dirty="0">
                <a:solidFill>
                  <a:srgbClr val="595959"/>
                </a:solidFill>
                <a:latin typeface="微软雅黑" panose="020B0503020204020204" pitchFamily="34" charset="-122"/>
                <a:ea typeface="微软雅黑" panose="020B0503020204020204" pitchFamily="34" charset="-122"/>
                <a:cs typeface="+mn-ea"/>
              </a:rPr>
              <a:t> = new </a:t>
            </a:r>
            <a:r>
              <a:rPr lang="en-US" altLang="zh-CN" sz="1600" dirty="0" err="1">
                <a:solidFill>
                  <a:srgbClr val="595959"/>
                </a:solidFill>
                <a:latin typeface="微软雅黑" panose="020B0503020204020204" pitchFamily="34" charset="-122"/>
                <a:ea typeface="微软雅黑" panose="020B0503020204020204" pitchFamily="34" charset="-122"/>
                <a:cs typeface="+mn-ea"/>
              </a:rPr>
              <a:t>SimpleDateFormat</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datePattern</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try {		return </a:t>
            </a:r>
            <a:r>
              <a:rPr lang="en-US" altLang="zh-CN" sz="1600" dirty="0" err="1">
                <a:solidFill>
                  <a:srgbClr val="595959"/>
                </a:solidFill>
                <a:latin typeface="微软雅黑" panose="020B0503020204020204" pitchFamily="34" charset="-122"/>
                <a:ea typeface="微软雅黑" panose="020B0503020204020204" pitchFamily="34" charset="-122"/>
                <a:cs typeface="+mn-ea"/>
              </a:rPr>
              <a:t>sdf.parse</a:t>
            </a:r>
            <a:r>
              <a:rPr lang="en-US" altLang="zh-CN" sz="1600" dirty="0">
                <a:solidFill>
                  <a:srgbClr val="595959"/>
                </a:solidFill>
                <a:latin typeface="微软雅黑" panose="020B0503020204020204" pitchFamily="34" charset="-122"/>
                <a:ea typeface="微软雅黑" panose="020B0503020204020204" pitchFamily="34" charset="-122"/>
                <a:cs typeface="+mn-ea"/>
              </a:rPr>
              <a:t>(source);</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 catch (Exception e)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throw new </a:t>
            </a:r>
            <a:r>
              <a:rPr lang="en-US" altLang="zh-CN" sz="1600" dirty="0" err="1">
                <a:solidFill>
                  <a:srgbClr val="595959"/>
                </a:solidFill>
                <a:latin typeface="微软雅黑" panose="020B0503020204020204" pitchFamily="34" charset="-122"/>
                <a:ea typeface="微软雅黑" panose="020B0503020204020204" pitchFamily="34" charset="-122"/>
                <a:cs typeface="+mn-ea"/>
              </a:rPr>
              <a:t>IllegalArgumentException</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zh-CN" altLang="zh-CN" sz="1600" dirty="0">
                <a:solidFill>
                  <a:srgbClr val="595959"/>
                </a:solidFill>
                <a:latin typeface="微软雅黑" panose="020B0503020204020204" pitchFamily="34" charset="-122"/>
                <a:ea typeface="微软雅黑" panose="020B0503020204020204" pitchFamily="34" charset="-122"/>
                <a:cs typeface="+mn-ea"/>
              </a:rPr>
              <a:t>无效的日期格式，请使用这种格式</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datePattern</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9" y="266933"/>
            <a:ext cx="3763827"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12.2.4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自定义类型转换器</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2" name="文本框 1"/>
          <p:cNvSpPr txBox="1"/>
          <p:nvPr/>
        </p:nvSpPr>
        <p:spPr>
          <a:xfrm>
            <a:off x="2795270" y="1880870"/>
            <a:ext cx="8757285" cy="922020"/>
          </a:xfrm>
          <a:prstGeom prst="rect">
            <a:avLst/>
          </a:prstGeom>
          <a:noFill/>
        </p:spPr>
        <p:txBody>
          <a:bodyPr wrap="square" rtlCol="0" anchor="t">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sym typeface="+mn-ea"/>
              </a:rPr>
              <a:t>创建</a:t>
            </a:r>
            <a:r>
              <a:rPr lang="en-US" altLang="zh-CN" dirty="0" err="1">
                <a:solidFill>
                  <a:srgbClr val="595959"/>
                </a:solidFill>
                <a:latin typeface="微软雅黑" panose="020B0503020204020204" pitchFamily="34" charset="-122"/>
                <a:ea typeface="微软雅黑" panose="020B0503020204020204" pitchFamily="34" charset="-122"/>
                <a:cs typeface="+mn-ea"/>
                <a:sym typeface="+mn-ea"/>
              </a:rPr>
              <a:t>DateConverter</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类，并在类中定义</a:t>
            </a:r>
            <a:r>
              <a:rPr lang="en-US" altLang="zh-CN" dirty="0">
                <a:solidFill>
                  <a:srgbClr val="595959"/>
                </a:solidFill>
                <a:latin typeface="微软雅黑" panose="020B0503020204020204" pitchFamily="34" charset="-122"/>
                <a:ea typeface="微软雅黑" panose="020B0503020204020204" pitchFamily="34" charset="-122"/>
                <a:cs typeface="+mn-ea"/>
                <a:sym typeface="+mn-ea"/>
              </a:rPr>
              <a:t>convert()</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方法， 实现</a:t>
            </a:r>
            <a:r>
              <a:rPr lang="en-US" altLang="zh-CN" dirty="0">
                <a:solidFill>
                  <a:srgbClr val="595959"/>
                </a:solidFill>
                <a:latin typeface="微软雅黑" panose="020B0503020204020204" pitchFamily="34" charset="-122"/>
                <a:ea typeface="微软雅黑" panose="020B0503020204020204" pitchFamily="34" charset="-122"/>
                <a:cs typeface="+mn-ea"/>
                <a:sym typeface="+mn-ea"/>
              </a:rPr>
              <a:t>String</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类型转到</a:t>
            </a:r>
            <a:r>
              <a:rPr lang="en-US" altLang="zh-CN" dirty="0">
                <a:solidFill>
                  <a:srgbClr val="595959"/>
                </a:solidFill>
                <a:latin typeface="微软雅黑" panose="020B0503020204020204" pitchFamily="34" charset="-122"/>
                <a:ea typeface="微软雅黑" panose="020B0503020204020204" pitchFamily="34" charset="-122"/>
                <a:cs typeface="+mn-ea"/>
                <a:sym typeface="+mn-ea"/>
              </a:rPr>
              <a:t>Date</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类型的转换</a:t>
            </a:r>
            <a:r>
              <a:rPr lang="zh-CN" altLang="en-US" dirty="0">
                <a:solidFill>
                  <a:srgbClr val="595959"/>
                </a:solidFill>
                <a:latin typeface="微软雅黑" panose="020B0503020204020204" pitchFamily="34" charset="-122"/>
                <a:ea typeface="微软雅黑" panose="020B0503020204020204" pitchFamily="34" charset="-122"/>
                <a:cs typeface="+mn-ea"/>
                <a:sym typeface="+mn-ea"/>
              </a:rPr>
              <a:t>。</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 </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02</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922020"/>
          </a:xfrm>
          <a:prstGeom prst="rect">
            <a:avLst/>
          </a:prstGeom>
          <a:noFill/>
          <a:ln>
            <a:noFill/>
          </a:ln>
        </p:spPr>
        <p:txBody>
          <a:bodyPr wrap="square" rtlCol="0">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为了让</a:t>
            </a:r>
            <a:r>
              <a:rPr lang="en-US" altLang="zh-CN" dirty="0">
                <a:solidFill>
                  <a:srgbClr val="595959"/>
                </a:solidFill>
                <a:latin typeface="微软雅黑" panose="020B0503020204020204" pitchFamily="34" charset="-122"/>
                <a:ea typeface="微软雅黑" panose="020B0503020204020204" pitchFamily="34" charset="-122"/>
                <a:cs typeface="+mn-ea"/>
              </a:rPr>
              <a:t>Spring MVC</a:t>
            </a:r>
            <a:r>
              <a:rPr lang="zh-CN" altLang="zh-CN" dirty="0">
                <a:solidFill>
                  <a:srgbClr val="595959"/>
                </a:solidFill>
                <a:latin typeface="微软雅黑" panose="020B0503020204020204" pitchFamily="34" charset="-122"/>
                <a:ea typeface="微软雅黑" panose="020B0503020204020204" pitchFamily="34" charset="-122"/>
                <a:cs typeface="+mn-ea"/>
              </a:rPr>
              <a:t>知道并使用</a:t>
            </a:r>
            <a:r>
              <a:rPr lang="en-US" altLang="zh-CN" dirty="0" err="1">
                <a:solidFill>
                  <a:srgbClr val="595959"/>
                </a:solidFill>
                <a:latin typeface="微软雅黑" panose="020B0503020204020204" pitchFamily="34" charset="-122"/>
                <a:ea typeface="微软雅黑" panose="020B0503020204020204" pitchFamily="34" charset="-122"/>
                <a:cs typeface="+mn-ea"/>
              </a:rPr>
              <a:t>DateConverter</a:t>
            </a:r>
            <a:r>
              <a:rPr lang="zh-CN" altLang="zh-CN" dirty="0">
                <a:solidFill>
                  <a:srgbClr val="595959"/>
                </a:solidFill>
                <a:latin typeface="微软雅黑" panose="020B0503020204020204" pitchFamily="34" charset="-122"/>
                <a:ea typeface="微软雅黑" panose="020B0503020204020204" pitchFamily="34" charset="-122"/>
                <a:cs typeface="+mn-ea"/>
              </a:rPr>
              <a:t>转换器类，还需要在配置文件</a:t>
            </a:r>
            <a:r>
              <a:rPr lang="en-US" altLang="zh-CN" dirty="0">
                <a:solidFill>
                  <a:srgbClr val="595959"/>
                </a:solidFill>
                <a:latin typeface="微软雅黑" panose="020B0503020204020204" pitchFamily="34" charset="-122"/>
                <a:ea typeface="微软雅黑" panose="020B0503020204020204" pitchFamily="34" charset="-122"/>
                <a:cs typeface="+mn-ea"/>
              </a:rPr>
              <a:t>spring-</a:t>
            </a:r>
            <a:r>
              <a:rPr lang="en-US" altLang="zh-CN" dirty="0" err="1">
                <a:solidFill>
                  <a:srgbClr val="595959"/>
                </a:solidFill>
                <a:latin typeface="微软雅黑" panose="020B0503020204020204" pitchFamily="34" charset="-122"/>
                <a:ea typeface="微软雅黑" panose="020B0503020204020204" pitchFamily="34" charset="-122"/>
                <a:cs typeface="+mn-ea"/>
              </a:rPr>
              <a:t>mvc.xml</a:t>
            </a:r>
            <a:r>
              <a:rPr lang="zh-CN" altLang="zh-CN" dirty="0">
                <a:solidFill>
                  <a:srgbClr val="595959"/>
                </a:solidFill>
                <a:latin typeface="微软雅黑" panose="020B0503020204020204" pitchFamily="34" charset="-122"/>
                <a:ea typeface="微软雅黑" panose="020B0503020204020204" pitchFamily="34" charset="-122"/>
                <a:cs typeface="+mn-ea"/>
              </a:rPr>
              <a:t>中配置类型转换器</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 </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pic>
        <p:nvPicPr>
          <p:cNvPr id="12" name="图片 11"/>
          <p:cNvPicPr>
            <a:picLocks noChangeAspect="1"/>
          </p:cNvPicPr>
          <p:nvPr/>
        </p:nvPicPr>
        <p:blipFill>
          <a:blip r:embed="rId2"/>
          <a:stretch>
            <a:fillRect/>
          </a:stretch>
        </p:blipFill>
        <p:spPr>
          <a:xfrm>
            <a:off x="1921397" y="2105449"/>
            <a:ext cx="8264324" cy="4462467"/>
          </a:xfrm>
          <a:prstGeom prst="rect">
            <a:avLst/>
          </a:prstGeom>
        </p:spPr>
      </p:pic>
      <p:sp>
        <p:nvSpPr>
          <p:cNvPr id="4" name="矩形 3"/>
          <p:cNvSpPr/>
          <p:nvPr/>
        </p:nvSpPr>
        <p:spPr>
          <a:xfrm>
            <a:off x="2065812" y="2054325"/>
            <a:ext cx="9283506" cy="4480778"/>
          </a:xfrm>
          <a:prstGeom prst="rect">
            <a:avLst/>
          </a:prstGeom>
        </p:spPr>
        <p:txBody>
          <a:bodyPr wrap="square">
            <a:spAutoFit/>
          </a:bodyPr>
          <a:lstStyle/>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 </a:t>
            </a:r>
            <a:r>
              <a:rPr lang="zh-CN" altLang="zh-CN" sz="1600" dirty="0">
                <a:solidFill>
                  <a:srgbClr val="1369B2"/>
                </a:solidFill>
                <a:latin typeface="微软雅黑" panose="020B0503020204020204" pitchFamily="34" charset="-122"/>
                <a:ea typeface="微软雅黑" panose="020B0503020204020204" pitchFamily="34" charset="-122"/>
                <a:cs typeface="+mn-ea"/>
              </a:rPr>
              <a:t>配置创建</a:t>
            </a:r>
            <a:r>
              <a:rPr lang="en-US" altLang="zh-CN" sz="1600" dirty="0">
                <a:solidFill>
                  <a:srgbClr val="1369B2"/>
                </a:solidFill>
                <a:latin typeface="微软雅黑" panose="020B0503020204020204" pitchFamily="34" charset="-122"/>
                <a:ea typeface="微软雅黑" panose="020B0503020204020204" pitchFamily="34" charset="-122"/>
                <a:cs typeface="+mn-ea"/>
              </a:rPr>
              <a:t> spring </a:t>
            </a:r>
            <a:r>
              <a:rPr lang="zh-CN" altLang="zh-CN" sz="1600" dirty="0">
                <a:solidFill>
                  <a:srgbClr val="1369B2"/>
                </a:solidFill>
                <a:latin typeface="微软雅黑" panose="020B0503020204020204" pitchFamily="34" charset="-122"/>
                <a:ea typeface="微软雅黑" panose="020B0503020204020204" pitchFamily="34" charset="-122"/>
                <a:cs typeface="+mn-ea"/>
              </a:rPr>
              <a:t>容器要扫描的包</a:t>
            </a:r>
            <a:r>
              <a:rPr lang="en-US" altLang="zh-CN" sz="1600" dirty="0">
                <a:solidFill>
                  <a:srgbClr val="1369B2"/>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a:t>
            </a:r>
            <a:r>
              <a:rPr lang="en-US" altLang="zh-CN" sz="1600" dirty="0" err="1">
                <a:solidFill>
                  <a:srgbClr val="595959"/>
                </a:solidFill>
                <a:latin typeface="微软雅黑" panose="020B0503020204020204" pitchFamily="34" charset="-122"/>
                <a:ea typeface="微软雅黑" panose="020B0503020204020204" pitchFamily="34" charset="-122"/>
                <a:cs typeface="+mn-ea"/>
              </a:rPr>
              <a:t>context:component-scan</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basepackage</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com.itheima.controller</a:t>
            </a:r>
            <a:r>
              <a:rPr lang="en-US" altLang="zh-CN" sz="1600" dirty="0">
                <a:solidFill>
                  <a:srgbClr val="595959"/>
                </a:solidFill>
                <a:latin typeface="微软雅黑" panose="020B0503020204020204" pitchFamily="34" charset="-122"/>
                <a:ea typeface="微软雅黑" panose="020B0503020204020204" pitchFamily="34" charset="-122"/>
                <a:cs typeface="+mn-ea"/>
              </a:rPr>
              <a:t>"/&gt;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 </a:t>
            </a:r>
            <a:r>
              <a:rPr lang="zh-CN" altLang="zh-CN" sz="1600" dirty="0">
                <a:solidFill>
                  <a:srgbClr val="1369B2"/>
                </a:solidFill>
                <a:latin typeface="微软雅黑" panose="020B0503020204020204" pitchFamily="34" charset="-122"/>
                <a:ea typeface="微软雅黑" panose="020B0503020204020204" pitchFamily="34" charset="-122"/>
                <a:cs typeface="+mn-ea"/>
              </a:rPr>
              <a:t>配置视图解析器</a:t>
            </a:r>
            <a:r>
              <a:rPr lang="en-US" altLang="zh-CN" sz="1600" dirty="0">
                <a:solidFill>
                  <a:srgbClr val="1369B2"/>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--&gt;&lt;bean class=</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"org.springframework.web.servlet.view.InternalResourceViewResolver"&gt;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&lt;property name="prefix" value="/WEB-INF/pages/"/&gt;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&lt;property name="suffix" value=".</a:t>
            </a:r>
            <a:r>
              <a:rPr lang="en-US" altLang="zh-CN" sz="1600" dirty="0" err="1">
                <a:solidFill>
                  <a:srgbClr val="595959"/>
                </a:solidFill>
                <a:latin typeface="微软雅黑" panose="020B0503020204020204" pitchFamily="34" charset="-122"/>
                <a:ea typeface="微软雅黑" panose="020B0503020204020204" pitchFamily="34" charset="-122"/>
                <a:cs typeface="+mn-ea"/>
              </a:rPr>
              <a:t>jsp</a:t>
            </a:r>
            <a:r>
              <a:rPr lang="en-US" altLang="zh-CN" sz="1600" dirty="0">
                <a:solidFill>
                  <a:srgbClr val="595959"/>
                </a:solidFill>
                <a:latin typeface="微软雅黑" panose="020B0503020204020204" pitchFamily="34" charset="-122"/>
                <a:ea typeface="微软雅黑" panose="020B0503020204020204" pitchFamily="34" charset="-122"/>
                <a:cs typeface="+mn-ea"/>
              </a:rPr>
              <a:t>"/&gt;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&lt;/bean&gt;&lt;!-- </a:t>
            </a:r>
            <a:r>
              <a:rPr lang="zh-CN" altLang="zh-CN" sz="1600" dirty="0">
                <a:solidFill>
                  <a:srgbClr val="1369B2"/>
                </a:solidFill>
                <a:latin typeface="微软雅黑" panose="020B0503020204020204" pitchFamily="34" charset="-122"/>
                <a:ea typeface="微软雅黑" panose="020B0503020204020204" pitchFamily="34" charset="-122"/>
                <a:cs typeface="+mn-ea"/>
              </a:rPr>
              <a:t>配置类型转换器工厂</a:t>
            </a:r>
            <a:r>
              <a:rPr lang="en-US" altLang="zh-CN" sz="1600" dirty="0">
                <a:solidFill>
                  <a:srgbClr val="1369B2"/>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--&gt;&lt;bean id="</a:t>
            </a:r>
            <a:r>
              <a:rPr lang="en-US" altLang="zh-CN" sz="1600" dirty="0" err="1">
                <a:solidFill>
                  <a:srgbClr val="595959"/>
                </a:solidFill>
                <a:latin typeface="微软雅黑" panose="020B0503020204020204" pitchFamily="34" charset="-122"/>
                <a:ea typeface="微软雅黑" panose="020B0503020204020204" pitchFamily="34" charset="-122"/>
                <a:cs typeface="+mn-ea"/>
              </a:rPr>
              <a:t>converterService</a:t>
            </a:r>
            <a:r>
              <a:rPr lang="en-US" altLang="zh-CN" sz="1600" dirty="0">
                <a:solidFill>
                  <a:srgbClr val="595959"/>
                </a:solidFill>
                <a:latin typeface="微软雅黑" panose="020B0503020204020204" pitchFamily="34" charset="-122"/>
                <a:ea typeface="微软雅黑" panose="020B0503020204020204" pitchFamily="34" charset="-122"/>
                <a:cs typeface="+mn-ea"/>
              </a:rPr>
              <a:t>" class=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"org.springframework.context.support.ConversionServiceFactoryBean"&gt;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 </a:t>
            </a:r>
            <a:r>
              <a:rPr lang="zh-CN" altLang="zh-CN" sz="1600" dirty="0">
                <a:solidFill>
                  <a:srgbClr val="1369B2"/>
                </a:solidFill>
                <a:latin typeface="微软雅黑" panose="020B0503020204020204" pitchFamily="34" charset="-122"/>
                <a:ea typeface="微软雅黑" panose="020B0503020204020204" pitchFamily="34" charset="-122"/>
                <a:cs typeface="+mn-ea"/>
              </a:rPr>
              <a:t>给工厂注入一个新的类型转换器</a:t>
            </a:r>
            <a:r>
              <a:rPr lang="zh-CN" altLang="en-US" sz="1600" dirty="0">
                <a:solidFill>
                  <a:srgbClr val="1369B2"/>
                </a:solidFill>
                <a:latin typeface="微软雅黑" panose="020B0503020204020204" pitchFamily="34" charset="-122"/>
                <a:ea typeface="微软雅黑" panose="020B0503020204020204" pitchFamily="34" charset="-122"/>
                <a:cs typeface="+mn-ea"/>
              </a:rPr>
              <a:t>，配置自定义类型转换器</a:t>
            </a:r>
            <a:r>
              <a:rPr lang="en-US" altLang="zh-CN" sz="1600" dirty="0">
                <a:solidFill>
                  <a:srgbClr val="1369B2"/>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&lt;property name="converters"&gt;&lt;array&gt;&lt;bean class="</a:t>
            </a:r>
            <a:r>
              <a:rPr lang="en-US" altLang="zh-CN" sz="1600" dirty="0" err="1">
                <a:solidFill>
                  <a:srgbClr val="595959"/>
                </a:solidFill>
                <a:latin typeface="微软雅黑" panose="020B0503020204020204" pitchFamily="34" charset="-122"/>
                <a:ea typeface="微软雅黑" panose="020B0503020204020204" pitchFamily="34" charset="-122"/>
                <a:cs typeface="+mn-ea"/>
              </a:rPr>
              <a:t>com.itheima.convert.DateConverter</a:t>
            </a:r>
            <a:r>
              <a:rPr lang="en-US" altLang="zh-CN" sz="1600" dirty="0">
                <a:solidFill>
                  <a:srgbClr val="595959"/>
                </a:solidFill>
                <a:latin typeface="微软雅黑" panose="020B0503020204020204" pitchFamily="34" charset="-122"/>
                <a:ea typeface="微软雅黑" panose="020B0503020204020204" pitchFamily="34" charset="-122"/>
                <a:cs typeface="+mn-ea"/>
              </a:rPr>
              <a:t>"/&gt;&lt;/array&gt;&lt;/property&gt;&lt;/bean&gt;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a:t>
            </a:r>
            <a:r>
              <a:rPr lang="en-US" altLang="zh-CN" sz="1600" dirty="0" err="1">
                <a:solidFill>
                  <a:srgbClr val="595959"/>
                </a:solidFill>
                <a:latin typeface="微软雅黑" panose="020B0503020204020204" pitchFamily="34" charset="-122"/>
                <a:ea typeface="微软雅黑" panose="020B0503020204020204" pitchFamily="34" charset="-122"/>
                <a:cs typeface="+mn-ea"/>
              </a:rPr>
              <a:t>mvc:annotation-driven</a:t>
            </a:r>
            <a:r>
              <a:rPr lang="en-US" altLang="zh-CN" sz="1600" dirty="0">
                <a:solidFill>
                  <a:srgbClr val="595959"/>
                </a:solidFill>
                <a:latin typeface="微软雅黑" panose="020B0503020204020204" pitchFamily="34" charset="-122"/>
                <a:ea typeface="微软雅黑" panose="020B0503020204020204" pitchFamily="34" charset="-122"/>
                <a:cs typeface="+mn-ea"/>
              </a:rPr>
              <a:t> conversion-service="</a:t>
            </a:r>
            <a:r>
              <a:rPr lang="en-US" altLang="zh-CN" sz="1600" dirty="0" err="1">
                <a:solidFill>
                  <a:srgbClr val="595959"/>
                </a:solidFill>
                <a:latin typeface="微软雅黑" panose="020B0503020204020204" pitchFamily="34" charset="-122"/>
                <a:ea typeface="微软雅黑" panose="020B0503020204020204" pitchFamily="34" charset="-122"/>
                <a:cs typeface="+mn-ea"/>
              </a:rPr>
              <a:t>converterService</a:t>
            </a:r>
            <a:r>
              <a:rPr lang="en-US" altLang="zh-CN" sz="1600" dirty="0">
                <a:solidFill>
                  <a:srgbClr val="595959"/>
                </a:solidFill>
                <a:latin typeface="微软雅黑" panose="020B0503020204020204" pitchFamily="34" charset="-122"/>
                <a:ea typeface="微软雅黑" panose="020B0503020204020204" pitchFamily="34" charset="-122"/>
                <a:cs typeface="+mn-ea"/>
              </a:rPr>
              <a:t>"/&gt;&lt;/beans&gt;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9" y="266933"/>
            <a:ext cx="3763827"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12.2.4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自定义类型转换器</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19" y="1091196"/>
            <a:ext cx="4900194"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4620176" cy="400110"/>
          </a:xfrm>
          <a:prstGeom prst="rect">
            <a:avLst/>
          </a:prstGeom>
          <a:noFill/>
        </p:spPr>
        <p:txBody>
          <a:bodyPr wrap="none" rtlCol="0">
            <a:spAutoFit/>
          </a:bodyPr>
          <a:lstStyle/>
          <a:p>
            <a:r>
              <a:rPr lang="zh-CN" altLang="en-US" sz="2000" dirty="0">
                <a:solidFill>
                  <a:srgbClr val="1369B2"/>
                </a:solidFill>
                <a:latin typeface="微软雅黑" panose="020B0503020204020204" pitchFamily="34" charset="-122"/>
                <a:ea typeface="微软雅黑" panose="020B0503020204020204" pitchFamily="34" charset="-122"/>
              </a:rPr>
              <a:t>配置类型转换器工厂或配置格式化工厂</a:t>
            </a:r>
            <a:r>
              <a:rPr lang="zh-CN" altLang="zh-CN" sz="2000" dirty="0">
                <a:solidFill>
                  <a:srgbClr val="1369B2"/>
                </a:solidFill>
                <a:latin typeface="微软雅黑" panose="020B0503020204020204" pitchFamily="34" charset="-122"/>
                <a:ea typeface="微软雅黑" panose="020B0503020204020204" pitchFamily="34" charset="-122"/>
              </a:rPr>
              <a:t> </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3729104"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12.2.4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自定义类型转换器</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12" name="文本框 18"/>
          <p:cNvSpPr txBox="1"/>
          <p:nvPr>
            <p:custDataLst>
              <p:tags r:id="rId2"/>
            </p:custDataLst>
          </p:nvPr>
        </p:nvSpPr>
        <p:spPr>
          <a:xfrm>
            <a:off x="1725775" y="2879877"/>
            <a:ext cx="8876636" cy="1770159"/>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要将自定义类型转换器注册到程序中，除了可以将自定义转换器配置在类型转换器工厂</a:t>
            </a:r>
            <a:r>
              <a:rPr lang="en-US" altLang="zh-CN" dirty="0" err="1">
                <a:solidFill>
                  <a:srgbClr val="595959"/>
                </a:solidFill>
                <a:latin typeface="微软雅黑" panose="020B0503020204020204" pitchFamily="34" charset="-122"/>
              </a:rPr>
              <a:t>ConversionServiceFactoryBean</a:t>
            </a:r>
            <a:r>
              <a:rPr lang="zh-CN" altLang="zh-CN" dirty="0">
                <a:solidFill>
                  <a:srgbClr val="595959"/>
                </a:solidFill>
                <a:latin typeface="微软雅黑" panose="020B0503020204020204" pitchFamily="34" charset="-122"/>
              </a:rPr>
              <a:t>中，也可以将自定义转换器配置在格式化工厂</a:t>
            </a:r>
            <a:r>
              <a:rPr lang="en-US" altLang="zh-CN" dirty="0">
                <a:solidFill>
                  <a:srgbClr val="595959"/>
                </a:solidFill>
                <a:latin typeface="微软雅黑" panose="020B0503020204020204" pitchFamily="34" charset="-122"/>
              </a:rPr>
              <a:t>org.springframework.format.support.FormattingConversionServiceFactoryBean</a:t>
            </a:r>
            <a:r>
              <a:rPr lang="zh-CN" altLang="zh-CN" dirty="0">
                <a:solidFill>
                  <a:srgbClr val="595959"/>
                </a:solidFill>
                <a:latin typeface="微软雅黑" panose="020B0503020204020204" pitchFamily="34" charset="-122"/>
              </a:rPr>
              <a:t>中，通过格式化工厂对数据格式化。</a:t>
            </a:r>
            <a:endParaRPr lang="zh-CN" altLang="zh-CN" dirty="0">
              <a:solidFill>
                <a:srgbClr val="595959"/>
              </a:solidFill>
              <a:latin typeface="微软雅黑" panose="020B0503020204020204" pitchFamily="34" charset="-122"/>
            </a:endParaRPr>
          </a:p>
        </p:txBody>
      </p:sp>
      <p:sp>
        <p:nvSpPr>
          <p:cNvPr id="13" name="圆角矩形 12"/>
          <p:cNvSpPr/>
          <p:nvPr/>
        </p:nvSpPr>
        <p:spPr>
          <a:xfrm>
            <a:off x="1303055" y="2564254"/>
            <a:ext cx="9794240" cy="2348385"/>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4" name="矩形 93"/>
          <p:cNvSpPr/>
          <p:nvPr/>
        </p:nvSpPr>
        <p:spPr>
          <a:xfrm>
            <a:off x="1252831" y="2470110"/>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rot="10800000">
            <a:off x="10778975" y="4588545"/>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03</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922020"/>
          </a:xfrm>
          <a:prstGeom prst="rect">
            <a:avLst/>
          </a:prstGeom>
          <a:noFill/>
          <a:ln>
            <a:noFill/>
          </a:ln>
        </p:spPr>
        <p:txBody>
          <a:bodyPr wrap="square" rtlCol="0">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在</a:t>
            </a:r>
            <a:r>
              <a:rPr lang="en-US" altLang="zh-CN" dirty="0" err="1">
                <a:solidFill>
                  <a:srgbClr val="595959"/>
                </a:solidFill>
                <a:latin typeface="微软雅黑" panose="020B0503020204020204" pitchFamily="34" charset="-122"/>
                <a:ea typeface="微软雅黑" panose="020B0503020204020204" pitchFamily="34" charset="-122"/>
                <a:cs typeface="+mn-ea"/>
              </a:rPr>
              <a:t>UserController.java</a:t>
            </a:r>
            <a:r>
              <a:rPr lang="zh-CN" altLang="zh-CN" dirty="0">
                <a:solidFill>
                  <a:srgbClr val="595959"/>
                </a:solidFill>
                <a:latin typeface="微软雅黑" panose="020B0503020204020204" pitchFamily="34" charset="-122"/>
                <a:ea typeface="微软雅黑" panose="020B0503020204020204" pitchFamily="34" charset="-122"/>
                <a:cs typeface="+mn-ea"/>
              </a:rPr>
              <a:t>类中定义方法</a:t>
            </a:r>
            <a:r>
              <a:rPr lang="en-US" altLang="zh-CN" dirty="0" err="1">
                <a:solidFill>
                  <a:srgbClr val="595959"/>
                </a:solidFill>
                <a:latin typeface="微软雅黑" panose="020B0503020204020204" pitchFamily="34" charset="-122"/>
                <a:ea typeface="微软雅黑" panose="020B0503020204020204" pitchFamily="34" charset="-122"/>
                <a:cs typeface="+mn-ea"/>
              </a:rPr>
              <a:t>getBirthday</a:t>
            </a:r>
            <a:r>
              <a:rPr lang="en-US" altLang="zh-CN"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，用于绑定客户端请求中的日期数据，</a:t>
            </a:r>
            <a:r>
              <a:rPr lang="en-US" altLang="zh-CN" dirty="0" err="1">
                <a:solidFill>
                  <a:srgbClr val="595959"/>
                </a:solidFill>
                <a:latin typeface="微软雅黑" panose="020B0503020204020204" pitchFamily="34" charset="-122"/>
                <a:ea typeface="微软雅黑" panose="020B0503020204020204" pitchFamily="34" charset="-122"/>
                <a:cs typeface="+mn-ea"/>
              </a:rPr>
              <a:t>getBirthday</a:t>
            </a:r>
            <a:r>
              <a:rPr lang="en-US" altLang="zh-CN"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方法代码如下所示</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  </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pic>
        <p:nvPicPr>
          <p:cNvPr id="12" name="图片 11"/>
          <p:cNvPicPr>
            <a:picLocks noChangeAspect="1"/>
          </p:cNvPicPr>
          <p:nvPr/>
        </p:nvPicPr>
        <p:blipFill>
          <a:blip r:embed="rId2"/>
          <a:stretch>
            <a:fillRect/>
          </a:stretch>
        </p:blipFill>
        <p:spPr>
          <a:xfrm>
            <a:off x="2824222" y="2776781"/>
            <a:ext cx="6585995" cy="2985017"/>
          </a:xfrm>
          <a:prstGeom prst="rect">
            <a:avLst/>
          </a:prstGeom>
        </p:spPr>
      </p:pic>
      <p:sp>
        <p:nvSpPr>
          <p:cNvPr id="4" name="矩形 3"/>
          <p:cNvSpPr/>
          <p:nvPr/>
        </p:nvSpPr>
        <p:spPr>
          <a:xfrm>
            <a:off x="3142257" y="2748798"/>
            <a:ext cx="6696223" cy="2951898"/>
          </a:xfrm>
          <a:prstGeom prst="rect">
            <a:avLst/>
          </a:prstGeom>
        </p:spPr>
        <p:txBody>
          <a:bodyPr wrap="square">
            <a:spAutoFit/>
          </a:bodyPr>
          <a:lstStyle/>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 </a:t>
            </a:r>
            <a:r>
              <a:rPr lang="zh-CN" altLang="zh-CN" dirty="0">
                <a:solidFill>
                  <a:srgbClr val="595959"/>
                </a:solidFill>
                <a:latin typeface="微软雅黑" panose="020B0503020204020204" pitchFamily="34" charset="-122"/>
                <a:ea typeface="微软雅黑" panose="020B0503020204020204" pitchFamily="34" charset="-122"/>
                <a:cs typeface="+mn-ea"/>
              </a:rPr>
              <a:t>使用自定义类型数据绑定日期数据</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a:t>
            </a:r>
            <a:r>
              <a:rPr lang="en-US" altLang="zh-CN" dirty="0" err="1">
                <a:solidFill>
                  <a:srgbClr val="595959"/>
                </a:solidFill>
                <a:latin typeface="微软雅黑" panose="020B0503020204020204" pitchFamily="34" charset="-122"/>
                <a:ea typeface="微软雅黑" panose="020B0503020204020204" pitchFamily="34" charset="-122"/>
                <a:cs typeface="+mn-ea"/>
              </a:rPr>
              <a:t>RequestMapping</a:t>
            </a:r>
            <a:r>
              <a:rPr lang="en-US" altLang="zh-CN" dirty="0">
                <a:solidFill>
                  <a:srgbClr val="595959"/>
                </a:solidFill>
                <a:latin typeface="微软雅黑" panose="020B0503020204020204" pitchFamily="34" charset="-122"/>
                <a:ea typeface="微软雅黑" panose="020B0503020204020204" pitchFamily="34" charset="-122"/>
                <a:cs typeface="+mn-ea"/>
              </a:rPr>
              <a:t>("/</a:t>
            </a:r>
            <a:r>
              <a:rPr lang="en-US" altLang="zh-CN" dirty="0" err="1">
                <a:solidFill>
                  <a:srgbClr val="595959"/>
                </a:solidFill>
                <a:latin typeface="微软雅黑" panose="020B0503020204020204" pitchFamily="34" charset="-122"/>
                <a:ea typeface="微软雅黑" panose="020B0503020204020204" pitchFamily="34" charset="-122"/>
                <a:cs typeface="+mn-ea"/>
              </a:rPr>
              <a:t>getBirthday</a:t>
            </a:r>
            <a:r>
              <a:rPr lang="en-US" altLang="zh-CN" dirty="0">
                <a:solidFill>
                  <a:srgbClr val="595959"/>
                </a:solidFill>
                <a:latin typeface="微软雅黑" panose="020B0503020204020204" pitchFamily="34" charset="-122"/>
                <a:ea typeface="微软雅黑" panose="020B0503020204020204" pitchFamily="34" charset="-122"/>
                <a:cs typeface="+mn-ea"/>
              </a:rPr>
              <a:t>")</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public void </a:t>
            </a:r>
            <a:r>
              <a:rPr lang="en-US" altLang="zh-CN" dirty="0" err="1">
                <a:solidFill>
                  <a:srgbClr val="595959"/>
                </a:solidFill>
                <a:latin typeface="微软雅黑" panose="020B0503020204020204" pitchFamily="34" charset="-122"/>
                <a:ea typeface="微软雅黑" panose="020B0503020204020204" pitchFamily="34" charset="-122"/>
                <a:cs typeface="+mn-ea"/>
              </a:rPr>
              <a:t>getBirthday</a:t>
            </a:r>
            <a:r>
              <a:rPr lang="en-US" altLang="zh-CN" dirty="0">
                <a:solidFill>
                  <a:srgbClr val="595959"/>
                </a:solidFill>
                <a:latin typeface="微软雅黑" panose="020B0503020204020204" pitchFamily="34" charset="-122"/>
                <a:ea typeface="微软雅黑" panose="020B0503020204020204" pitchFamily="34" charset="-122"/>
                <a:cs typeface="+mn-ea"/>
              </a:rPr>
              <a:t>(Date birthday) {</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	</a:t>
            </a:r>
            <a:r>
              <a:rPr lang="en-US" altLang="zh-CN" dirty="0" err="1">
                <a:solidFill>
                  <a:srgbClr val="595959"/>
                </a:solidFill>
                <a:latin typeface="微软雅黑" panose="020B0503020204020204" pitchFamily="34" charset="-122"/>
                <a:ea typeface="微软雅黑" panose="020B0503020204020204" pitchFamily="34" charset="-122"/>
                <a:cs typeface="+mn-ea"/>
              </a:rPr>
              <a:t>System.out.println</a:t>
            </a:r>
            <a:r>
              <a:rPr lang="en-US" altLang="zh-CN" dirty="0">
                <a:solidFill>
                  <a:srgbClr val="595959"/>
                </a:solidFill>
                <a:latin typeface="微软雅黑" panose="020B0503020204020204" pitchFamily="34" charset="-122"/>
                <a:ea typeface="微软雅黑" panose="020B0503020204020204" pitchFamily="34" charset="-122"/>
                <a:cs typeface="+mn-ea"/>
              </a:rPr>
              <a:t>("birthday="+birthday);</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a:t>
            </a:r>
            <a:endParaRPr lang="zh-CN" altLang="zh-CN"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9" y="266933"/>
            <a:ext cx="3763827"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12.2.4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自定义类型转换器</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04</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1337945"/>
          </a:xfrm>
          <a:prstGeom prst="rect">
            <a:avLst/>
          </a:prstGeom>
          <a:noFill/>
          <a:ln>
            <a:noFill/>
          </a:ln>
        </p:spPr>
        <p:txBody>
          <a:bodyPr wrap="square" rtlCol="0">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启动</a:t>
            </a:r>
            <a:r>
              <a:rPr lang="en-US" altLang="zh-CN" dirty="0">
                <a:solidFill>
                  <a:srgbClr val="595959"/>
                </a:solidFill>
                <a:latin typeface="微软雅黑" panose="020B0503020204020204" pitchFamily="34" charset="-122"/>
                <a:ea typeface="微软雅黑" panose="020B0503020204020204" pitchFamily="34" charset="-122"/>
                <a:cs typeface="+mn-ea"/>
              </a:rPr>
              <a:t>chapter12</a:t>
            </a:r>
            <a:r>
              <a:rPr lang="zh-CN" altLang="zh-CN" dirty="0">
                <a:solidFill>
                  <a:srgbClr val="595959"/>
                </a:solidFill>
                <a:latin typeface="微软雅黑" panose="020B0503020204020204" pitchFamily="34" charset="-122"/>
                <a:ea typeface="微软雅黑" panose="020B0503020204020204" pitchFamily="34" charset="-122"/>
                <a:cs typeface="+mn-ea"/>
              </a:rPr>
              <a:t>项目，在浏览器中访问地址</a:t>
            </a:r>
            <a:r>
              <a:rPr lang="en-US" altLang="zh-CN" dirty="0">
                <a:solidFill>
                  <a:srgbClr val="595959"/>
                </a:solidFill>
                <a:latin typeface="微软雅黑" panose="020B0503020204020204" pitchFamily="34" charset="-122"/>
                <a:ea typeface="微软雅黑" panose="020B0503020204020204" pitchFamily="34" charset="-122"/>
                <a:cs typeface="+mn-ea"/>
              </a:rPr>
              <a:t>http://localhost:8080/chapter12/</a:t>
            </a:r>
            <a:r>
              <a:rPr lang="en-US" altLang="zh-CN" dirty="0" err="1">
                <a:solidFill>
                  <a:srgbClr val="595959"/>
                </a:solidFill>
                <a:latin typeface="微软雅黑" panose="020B0503020204020204" pitchFamily="34" charset="-122"/>
                <a:ea typeface="微软雅黑" panose="020B0503020204020204" pitchFamily="34" charset="-122"/>
                <a:cs typeface="+mn-ea"/>
              </a:rPr>
              <a:t>getBirthday?birthday</a:t>
            </a:r>
            <a:r>
              <a:rPr lang="en-US" altLang="zh-CN" dirty="0">
                <a:solidFill>
                  <a:srgbClr val="595959"/>
                </a:solidFill>
                <a:latin typeface="微软雅黑" panose="020B0503020204020204" pitchFamily="34" charset="-122"/>
                <a:ea typeface="微软雅黑" panose="020B0503020204020204" pitchFamily="34" charset="-122"/>
                <a:cs typeface="+mn-ea"/>
              </a:rPr>
              <a:t>=2020-11-11</a:t>
            </a:r>
            <a:r>
              <a:rPr lang="zh-CN" altLang="zh-CN" dirty="0">
                <a:solidFill>
                  <a:srgbClr val="595959"/>
                </a:solidFill>
                <a:latin typeface="微软雅黑" panose="020B0503020204020204" pitchFamily="34" charset="-122"/>
                <a:ea typeface="微软雅黑" panose="020B0503020204020204" pitchFamily="34" charset="-122"/>
                <a:cs typeface="+mn-ea"/>
              </a:rPr>
              <a:t>，访问后，控制台打印信息如图所示</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  </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9" y="266933"/>
            <a:ext cx="3763827"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12.2.4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自定义类型转换器</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2" name="文本框 1"/>
          <p:cNvSpPr txBox="1"/>
          <p:nvPr/>
        </p:nvSpPr>
        <p:spPr>
          <a:xfrm>
            <a:off x="1050925" y="4259580"/>
            <a:ext cx="10298430" cy="1337945"/>
          </a:xfrm>
          <a:prstGeom prst="rect">
            <a:avLst/>
          </a:prstGeom>
          <a:noFill/>
        </p:spPr>
        <p:txBody>
          <a:bodyPr wrap="square" rtlCol="0">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从图</a:t>
            </a:r>
            <a:r>
              <a:rPr lang="zh-CN" altLang="en-US" dirty="0">
                <a:solidFill>
                  <a:srgbClr val="595959"/>
                </a:solidFill>
                <a:latin typeface="微软雅黑" panose="020B0503020204020204" pitchFamily="34" charset="-122"/>
                <a:ea typeface="微软雅黑" panose="020B0503020204020204" pitchFamily="34" charset="-122"/>
                <a:cs typeface="+mn-ea"/>
              </a:rPr>
              <a:t>中</a:t>
            </a:r>
            <a:r>
              <a:rPr lang="zh-CN" altLang="zh-CN" dirty="0">
                <a:solidFill>
                  <a:srgbClr val="595959"/>
                </a:solidFill>
                <a:latin typeface="微软雅黑" panose="020B0503020204020204" pitchFamily="34" charset="-122"/>
                <a:ea typeface="微软雅黑" panose="020B0503020204020204" pitchFamily="34" charset="-122"/>
                <a:cs typeface="+mn-ea"/>
              </a:rPr>
              <a:t>所示的打印信息可以看出，程序正确打印出了请求传入的日期。这表明</a:t>
            </a:r>
            <a:r>
              <a:rPr lang="en-US" altLang="zh-CN" dirty="0" err="1">
                <a:solidFill>
                  <a:srgbClr val="595959"/>
                </a:solidFill>
                <a:latin typeface="微软雅黑" panose="020B0503020204020204" pitchFamily="34" charset="-122"/>
                <a:ea typeface="微软雅黑" panose="020B0503020204020204" pitchFamily="34" charset="-122"/>
                <a:cs typeface="+mn-ea"/>
              </a:rPr>
              <a:t>getBirthday</a:t>
            </a:r>
            <a:r>
              <a:rPr lang="en-US" altLang="zh-CN"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方法获取到了客户端请求中参数</a:t>
            </a:r>
            <a:r>
              <a:rPr lang="en-US" altLang="zh-CN" dirty="0">
                <a:solidFill>
                  <a:srgbClr val="595959"/>
                </a:solidFill>
                <a:latin typeface="微软雅黑" panose="020B0503020204020204" pitchFamily="34" charset="-122"/>
                <a:ea typeface="微软雅黑" panose="020B0503020204020204" pitchFamily="34" charset="-122"/>
                <a:cs typeface="+mn-ea"/>
              </a:rPr>
              <a:t>birthday</a:t>
            </a:r>
            <a:r>
              <a:rPr lang="zh-CN" altLang="zh-CN" dirty="0">
                <a:solidFill>
                  <a:srgbClr val="595959"/>
                </a:solidFill>
                <a:latin typeface="微软雅黑" panose="020B0503020204020204" pitchFamily="34" charset="-122"/>
                <a:ea typeface="微软雅黑" panose="020B0503020204020204" pitchFamily="34" charset="-122"/>
                <a:cs typeface="+mn-ea"/>
              </a:rPr>
              <a:t>的值，并将</a:t>
            </a:r>
            <a:r>
              <a:rPr lang="en-US" altLang="zh-CN" dirty="0">
                <a:solidFill>
                  <a:srgbClr val="595959"/>
                </a:solidFill>
                <a:latin typeface="微软雅黑" panose="020B0503020204020204" pitchFamily="34" charset="-122"/>
                <a:ea typeface="微软雅黑" panose="020B0503020204020204" pitchFamily="34" charset="-122"/>
                <a:cs typeface="+mn-ea"/>
              </a:rPr>
              <a:t>birthday</a:t>
            </a:r>
            <a:r>
              <a:rPr lang="zh-CN" altLang="zh-CN" dirty="0">
                <a:solidFill>
                  <a:srgbClr val="595959"/>
                </a:solidFill>
                <a:latin typeface="微软雅黑" panose="020B0503020204020204" pitchFamily="34" charset="-122"/>
                <a:ea typeface="微软雅黑" panose="020B0503020204020204" pitchFamily="34" charset="-122"/>
                <a:cs typeface="+mn-ea"/>
              </a:rPr>
              <a:t>的值赋给了</a:t>
            </a:r>
            <a:r>
              <a:rPr lang="en-US" altLang="zh-CN" dirty="0" err="1">
                <a:solidFill>
                  <a:srgbClr val="595959"/>
                </a:solidFill>
                <a:latin typeface="微软雅黑" panose="020B0503020204020204" pitchFamily="34" charset="-122"/>
                <a:ea typeface="微软雅黑" panose="020B0503020204020204" pitchFamily="34" charset="-122"/>
                <a:cs typeface="+mn-ea"/>
              </a:rPr>
              <a:t>getBirthday</a:t>
            </a:r>
            <a:r>
              <a:rPr lang="en-US" altLang="zh-CN" dirty="0">
                <a:solidFill>
                  <a:srgbClr val="595959"/>
                </a:solidFill>
                <a:latin typeface="微软雅黑" panose="020B0503020204020204" pitchFamily="34" charset="-122"/>
                <a:ea typeface="微软雅黑" panose="020B0503020204020204" pitchFamily="34" charset="-122"/>
                <a:cs typeface="+mn-ea"/>
              </a:rPr>
              <a:t>( )</a:t>
            </a:r>
            <a:r>
              <a:rPr lang="zh-CN" altLang="zh-CN" dirty="0">
                <a:solidFill>
                  <a:srgbClr val="595959"/>
                </a:solidFill>
                <a:latin typeface="微软雅黑" panose="020B0503020204020204" pitchFamily="34" charset="-122"/>
                <a:ea typeface="微软雅黑" panose="020B0503020204020204" pitchFamily="34" charset="-122"/>
                <a:cs typeface="+mn-ea"/>
              </a:rPr>
              <a:t>方法的形参</a:t>
            </a:r>
            <a:r>
              <a:rPr lang="en-US" altLang="zh-CN" dirty="0">
                <a:solidFill>
                  <a:srgbClr val="595959"/>
                </a:solidFill>
                <a:latin typeface="微软雅黑" panose="020B0503020204020204" pitchFamily="34" charset="-122"/>
                <a:ea typeface="微软雅黑" panose="020B0503020204020204" pitchFamily="34" charset="-122"/>
                <a:cs typeface="+mn-ea"/>
              </a:rPr>
              <a:t>birthday</a:t>
            </a:r>
            <a:r>
              <a:rPr lang="zh-CN" altLang="zh-CN" dirty="0">
                <a:solidFill>
                  <a:srgbClr val="595959"/>
                </a:solidFill>
                <a:latin typeface="微软雅黑" panose="020B0503020204020204" pitchFamily="34" charset="-122"/>
                <a:ea typeface="微软雅黑" panose="020B0503020204020204" pitchFamily="34" charset="-122"/>
                <a:cs typeface="+mn-ea"/>
              </a:rPr>
              <a:t>，实现了</a:t>
            </a:r>
            <a:r>
              <a:rPr lang="en-US" altLang="zh-CN" dirty="0">
                <a:solidFill>
                  <a:srgbClr val="595959"/>
                </a:solidFill>
                <a:latin typeface="微软雅黑" panose="020B0503020204020204" pitchFamily="34" charset="-122"/>
                <a:ea typeface="微软雅黑" panose="020B0503020204020204" pitchFamily="34" charset="-122"/>
                <a:cs typeface="+mn-ea"/>
              </a:rPr>
              <a:t>Date</a:t>
            </a:r>
            <a:r>
              <a:rPr lang="zh-CN" altLang="zh-CN" dirty="0">
                <a:solidFill>
                  <a:srgbClr val="595959"/>
                </a:solidFill>
                <a:latin typeface="微软雅黑" panose="020B0503020204020204" pitchFamily="34" charset="-122"/>
                <a:ea typeface="微软雅黑" panose="020B0503020204020204" pitchFamily="34" charset="-122"/>
                <a:cs typeface="+mn-ea"/>
              </a:rPr>
              <a:t>类型的数据绑定</a:t>
            </a:r>
            <a:r>
              <a:rPr lang="zh-CN" altLang="en-US" dirty="0">
                <a:solidFill>
                  <a:srgbClr val="595959"/>
                </a:solidFill>
                <a:latin typeface="微软雅黑" panose="020B0503020204020204" pitchFamily="34" charset="-122"/>
                <a:ea typeface="微软雅黑" panose="020B0503020204020204" pitchFamily="34" charset="-122"/>
                <a:cs typeface="+mn-ea"/>
              </a:rPr>
              <a:t>。</a:t>
            </a:r>
            <a:endParaRPr lang="zh-CN" altLang="en-US" dirty="0">
              <a:solidFill>
                <a:srgbClr val="595959"/>
              </a:solidFill>
              <a:latin typeface="微软雅黑" panose="020B0503020204020204" pitchFamily="34" charset="-122"/>
              <a:ea typeface="微软雅黑" panose="020B0503020204020204" pitchFamily="34" charset="-122"/>
              <a:cs typeface="+mn-ea"/>
            </a:endParaRPr>
          </a:p>
        </p:txBody>
      </p:sp>
      <p:pic>
        <p:nvPicPr>
          <p:cNvPr id="3" name="图片 2"/>
          <p:cNvPicPr>
            <a:picLocks noChangeAspect="1"/>
          </p:cNvPicPr>
          <p:nvPr/>
        </p:nvPicPr>
        <p:blipFill>
          <a:blip r:embed="rId2"/>
          <a:stretch>
            <a:fillRect/>
          </a:stretch>
        </p:blipFill>
        <p:spPr>
          <a:xfrm>
            <a:off x="720725" y="2484120"/>
            <a:ext cx="10751185" cy="1440000"/>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19" y="1091196"/>
            <a:ext cx="2996575"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2568332" cy="400110"/>
          </a:xfrm>
          <a:prstGeom prst="rect">
            <a:avLst/>
          </a:prstGeom>
          <a:noFill/>
        </p:spPr>
        <p:txBody>
          <a:bodyPr wrap="none" rtlCol="0">
            <a:spAutoFit/>
          </a:bodyPr>
          <a:lstStyle/>
          <a:p>
            <a:r>
              <a:rPr lang="zh-CN" altLang="en-US" sz="2000" dirty="0">
                <a:solidFill>
                  <a:srgbClr val="1369B2"/>
                </a:solidFill>
                <a:latin typeface="微软雅黑" panose="020B0503020204020204" pitchFamily="34" charset="-122"/>
                <a:ea typeface="微软雅黑" panose="020B0503020204020204" pitchFamily="34" charset="-122"/>
              </a:rPr>
              <a:t>日期类型的格式转换</a:t>
            </a:r>
            <a:r>
              <a:rPr lang="zh-CN" altLang="zh-CN" sz="2000" dirty="0">
                <a:solidFill>
                  <a:srgbClr val="1369B2"/>
                </a:solidFill>
                <a:latin typeface="微软雅黑" panose="020B0503020204020204" pitchFamily="34" charset="-122"/>
                <a:ea typeface="微软雅黑" panose="020B0503020204020204" pitchFamily="34" charset="-122"/>
              </a:rPr>
              <a:t> </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3729104"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12.2.4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自定义类型转换器</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12" name="文本框 18"/>
          <p:cNvSpPr txBox="1"/>
          <p:nvPr>
            <p:custDataLst>
              <p:tags r:id="rId2"/>
            </p:custDataLst>
          </p:nvPr>
        </p:nvSpPr>
        <p:spPr>
          <a:xfrm>
            <a:off x="1725775" y="2963890"/>
            <a:ext cx="8876636" cy="2186844"/>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在上述案例中，日期类型的格式转换是基于</a:t>
            </a:r>
            <a:r>
              <a:rPr lang="en-US" altLang="zh-CN" dirty="0">
                <a:solidFill>
                  <a:srgbClr val="595959"/>
                </a:solidFill>
                <a:latin typeface="微软雅黑" panose="020B0503020204020204" pitchFamily="34" charset="-122"/>
              </a:rPr>
              <a:t>XML</a:t>
            </a:r>
            <a:r>
              <a:rPr lang="zh-CN" altLang="zh-CN" dirty="0">
                <a:solidFill>
                  <a:srgbClr val="595959"/>
                </a:solidFill>
                <a:latin typeface="微软雅黑" panose="020B0503020204020204" pitchFamily="34" charset="-122"/>
              </a:rPr>
              <a:t>配置自定义转换器实现的。除了</a:t>
            </a:r>
            <a:r>
              <a:rPr lang="en-US" altLang="zh-CN" dirty="0">
                <a:solidFill>
                  <a:srgbClr val="595959"/>
                </a:solidFill>
                <a:latin typeface="微软雅黑" panose="020B0503020204020204" pitchFamily="34" charset="-122"/>
              </a:rPr>
              <a:t>XML</a:t>
            </a:r>
            <a:r>
              <a:rPr lang="zh-CN" altLang="zh-CN" dirty="0">
                <a:solidFill>
                  <a:srgbClr val="595959"/>
                </a:solidFill>
                <a:latin typeface="微软雅黑" panose="020B0503020204020204" pitchFamily="34" charset="-122"/>
              </a:rPr>
              <a:t>方式之外，还可以通过</a:t>
            </a:r>
            <a:r>
              <a:rPr lang="en-US" altLang="zh-CN" dirty="0">
                <a:solidFill>
                  <a:srgbClr val="595959"/>
                </a:solidFill>
                <a:latin typeface="微软雅黑" panose="020B0503020204020204" pitchFamily="34" charset="-122"/>
              </a:rPr>
              <a:t>@</a:t>
            </a:r>
            <a:r>
              <a:rPr lang="en-US" altLang="zh-CN" dirty="0" err="1">
                <a:solidFill>
                  <a:srgbClr val="595959"/>
                </a:solidFill>
                <a:latin typeface="微软雅黑" panose="020B0503020204020204" pitchFamily="34" charset="-122"/>
              </a:rPr>
              <a:t>DateTimeFormat</a:t>
            </a:r>
            <a:r>
              <a:rPr lang="zh-CN" altLang="zh-CN" dirty="0">
                <a:solidFill>
                  <a:srgbClr val="595959"/>
                </a:solidFill>
                <a:latin typeface="微软雅黑" panose="020B0503020204020204" pitchFamily="34" charset="-122"/>
              </a:rPr>
              <a:t>注解来简化日期类型的格式转换。使用</a:t>
            </a:r>
            <a:r>
              <a:rPr lang="en-US" altLang="zh-CN" dirty="0">
                <a:solidFill>
                  <a:srgbClr val="595959"/>
                </a:solidFill>
                <a:latin typeface="微软雅黑" panose="020B0503020204020204" pitchFamily="34" charset="-122"/>
              </a:rPr>
              <a:t>@</a:t>
            </a:r>
            <a:r>
              <a:rPr lang="en-US" altLang="zh-CN" dirty="0" err="1">
                <a:solidFill>
                  <a:srgbClr val="595959"/>
                </a:solidFill>
                <a:latin typeface="微软雅黑" panose="020B0503020204020204" pitchFamily="34" charset="-122"/>
              </a:rPr>
              <a:t>DateTimeFormat</a:t>
            </a:r>
            <a:r>
              <a:rPr lang="zh-CN" altLang="zh-CN" dirty="0">
                <a:solidFill>
                  <a:srgbClr val="595959"/>
                </a:solidFill>
                <a:latin typeface="微软雅黑" panose="020B0503020204020204" pitchFamily="34" charset="-122"/>
              </a:rPr>
              <a:t>注解完成日期类型的格式转换无需自定义转换器，也无需在配置文件中定义转换器工厂或格式化工厂，只需将</a:t>
            </a:r>
            <a:r>
              <a:rPr lang="en-US" altLang="zh-CN" dirty="0">
                <a:solidFill>
                  <a:srgbClr val="595959"/>
                </a:solidFill>
                <a:latin typeface="微软雅黑" panose="020B0503020204020204" pitchFamily="34" charset="-122"/>
              </a:rPr>
              <a:t>@</a:t>
            </a:r>
            <a:r>
              <a:rPr lang="en-US" altLang="zh-CN" dirty="0" err="1">
                <a:solidFill>
                  <a:srgbClr val="595959"/>
                </a:solidFill>
                <a:latin typeface="微软雅黑" panose="020B0503020204020204" pitchFamily="34" charset="-122"/>
              </a:rPr>
              <a:t>DateTimeFormat</a:t>
            </a:r>
            <a:r>
              <a:rPr lang="zh-CN" altLang="zh-CN" dirty="0">
                <a:solidFill>
                  <a:srgbClr val="595959"/>
                </a:solidFill>
                <a:latin typeface="微软雅黑" panose="020B0503020204020204" pitchFamily="34" charset="-122"/>
              </a:rPr>
              <a:t>定义在方法的形参前面或成员变量上方，就可以为当前参数或变量指定类型转换规则</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 </a:t>
            </a:r>
            <a:endParaRPr lang="zh-CN" altLang="zh-CN" dirty="0">
              <a:solidFill>
                <a:srgbClr val="595959"/>
              </a:solidFill>
              <a:latin typeface="微软雅黑" panose="020B0503020204020204" pitchFamily="34" charset="-122"/>
            </a:endParaRPr>
          </a:p>
        </p:txBody>
      </p:sp>
      <p:sp>
        <p:nvSpPr>
          <p:cNvPr id="13" name="圆角矩形 12"/>
          <p:cNvSpPr/>
          <p:nvPr/>
        </p:nvSpPr>
        <p:spPr>
          <a:xfrm>
            <a:off x="1303055" y="2625117"/>
            <a:ext cx="9794240" cy="2829170"/>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4" name="矩形 93"/>
          <p:cNvSpPr/>
          <p:nvPr/>
        </p:nvSpPr>
        <p:spPr>
          <a:xfrm>
            <a:off x="1252831" y="2530973"/>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rot="10800000">
            <a:off x="10778975" y="5100820"/>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8070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9427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01</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76907" y="1658254"/>
            <a:ext cx="8485746" cy="922020"/>
          </a:xfrm>
          <a:prstGeom prst="rect">
            <a:avLst/>
          </a:prstGeom>
          <a:noFill/>
          <a:ln>
            <a:noFill/>
          </a:ln>
        </p:spPr>
        <p:txBody>
          <a:bodyPr wrap="square" rtlCol="0">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修改</a:t>
            </a:r>
            <a:r>
              <a:rPr lang="en-US" altLang="zh-CN" dirty="0" err="1">
                <a:solidFill>
                  <a:srgbClr val="595959"/>
                </a:solidFill>
                <a:latin typeface="微软雅黑" panose="020B0503020204020204" pitchFamily="34" charset="-122"/>
                <a:ea typeface="微软雅黑" panose="020B0503020204020204" pitchFamily="34" charset="-122"/>
                <a:cs typeface="+mn-ea"/>
              </a:rPr>
              <a:t>UserController.java</a:t>
            </a:r>
            <a:r>
              <a:rPr lang="zh-CN" altLang="zh-CN" dirty="0">
                <a:solidFill>
                  <a:srgbClr val="595959"/>
                </a:solidFill>
                <a:latin typeface="微软雅黑" panose="020B0503020204020204" pitchFamily="34" charset="-122"/>
                <a:ea typeface="微软雅黑" panose="020B0503020204020204" pitchFamily="34" charset="-122"/>
                <a:cs typeface="+mn-ea"/>
              </a:rPr>
              <a:t>类中</a:t>
            </a:r>
            <a:r>
              <a:rPr lang="en-US" altLang="zh-CN" dirty="0" err="1">
                <a:solidFill>
                  <a:srgbClr val="595959"/>
                </a:solidFill>
                <a:latin typeface="微软雅黑" panose="020B0503020204020204" pitchFamily="34" charset="-122"/>
                <a:ea typeface="微软雅黑" panose="020B0503020204020204" pitchFamily="34" charset="-122"/>
                <a:cs typeface="+mn-ea"/>
              </a:rPr>
              <a:t>getBirthday</a:t>
            </a:r>
            <a:r>
              <a:rPr lang="en-US" altLang="zh-CN"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方法，修改后</a:t>
            </a:r>
            <a:r>
              <a:rPr lang="en-US" altLang="zh-CN" dirty="0" err="1">
                <a:solidFill>
                  <a:srgbClr val="595959"/>
                </a:solidFill>
                <a:latin typeface="微软雅黑" panose="020B0503020204020204" pitchFamily="34" charset="-122"/>
                <a:ea typeface="微软雅黑" panose="020B0503020204020204" pitchFamily="34" charset="-122"/>
                <a:cs typeface="+mn-ea"/>
              </a:rPr>
              <a:t>getBirthday</a:t>
            </a:r>
            <a:r>
              <a:rPr lang="en-US" altLang="zh-CN"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方法的具体代码如下所示</a:t>
            </a:r>
            <a:r>
              <a:rPr lang="zh-CN" altLang="en-US" dirty="0">
                <a:solidFill>
                  <a:srgbClr val="595959"/>
                </a:solidFill>
                <a:latin typeface="微软雅黑" panose="020B0503020204020204" pitchFamily="34" charset="-122"/>
                <a:ea typeface="微软雅黑" panose="020B0503020204020204" pitchFamily="34" charset="-122"/>
                <a:cs typeface="+mn-ea"/>
              </a:rPr>
              <a:t>。</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pic>
        <p:nvPicPr>
          <p:cNvPr id="12" name="图片 11"/>
          <p:cNvPicPr>
            <a:picLocks noChangeAspect="1"/>
          </p:cNvPicPr>
          <p:nvPr/>
        </p:nvPicPr>
        <p:blipFill>
          <a:blip r:embed="rId2"/>
          <a:stretch>
            <a:fillRect/>
          </a:stretch>
        </p:blipFill>
        <p:spPr>
          <a:xfrm>
            <a:off x="2486203" y="2801685"/>
            <a:ext cx="7332167" cy="3123741"/>
          </a:xfrm>
          <a:prstGeom prst="rect">
            <a:avLst/>
          </a:prstGeom>
        </p:spPr>
      </p:pic>
      <p:sp>
        <p:nvSpPr>
          <p:cNvPr id="4" name="矩形 3"/>
          <p:cNvSpPr/>
          <p:nvPr/>
        </p:nvSpPr>
        <p:spPr>
          <a:xfrm>
            <a:off x="2795019" y="2820959"/>
            <a:ext cx="6876488" cy="3003515"/>
          </a:xfrm>
          <a:prstGeom prst="rect">
            <a:avLst/>
          </a:prstGeom>
        </p:spPr>
        <p:txBody>
          <a:bodyPr wrap="square">
            <a:spAutoFit/>
          </a:bodyPr>
          <a:lstStyle/>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 </a:t>
            </a:r>
            <a:r>
              <a:rPr lang="zh-CN" altLang="zh-CN" sz="1600" dirty="0">
                <a:solidFill>
                  <a:srgbClr val="595959"/>
                </a:solidFill>
                <a:latin typeface="微软雅黑" panose="020B0503020204020204" pitchFamily="34" charset="-122"/>
                <a:ea typeface="微软雅黑" panose="020B0503020204020204" pitchFamily="34" charset="-122"/>
                <a:cs typeface="+mn-ea"/>
              </a:rPr>
              <a:t>使用</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DateTimeFormat</a:t>
            </a:r>
            <a:r>
              <a:rPr lang="zh-CN" altLang="zh-CN" sz="1600" dirty="0">
                <a:solidFill>
                  <a:srgbClr val="595959"/>
                </a:solidFill>
                <a:latin typeface="微软雅黑" panose="020B0503020204020204" pitchFamily="34" charset="-122"/>
                <a:ea typeface="微软雅黑" panose="020B0503020204020204" pitchFamily="34" charset="-122"/>
                <a:cs typeface="+mn-ea"/>
              </a:rPr>
              <a:t>注解绑定日期数据</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RequestMapping</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getBirthday</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public void </a:t>
            </a:r>
            <a:r>
              <a:rPr lang="en-US" altLang="zh-CN" sz="1600" dirty="0" err="1">
                <a:solidFill>
                  <a:srgbClr val="595959"/>
                </a:solidFill>
                <a:latin typeface="微软雅黑" panose="020B0503020204020204" pitchFamily="34" charset="-122"/>
                <a:ea typeface="微软雅黑" panose="020B0503020204020204" pitchFamily="34" charset="-122"/>
                <a:cs typeface="+mn-ea"/>
              </a:rPr>
              <a:t>getBirthday</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a:solidFill>
                  <a:srgbClr val="1369B2"/>
                </a:solidFill>
                <a:latin typeface="微软雅黑" panose="020B0503020204020204" pitchFamily="34" charset="-122"/>
                <a:ea typeface="微软雅黑" panose="020B0503020204020204" pitchFamily="34" charset="-122"/>
                <a:cs typeface="+mn-ea"/>
              </a:rPr>
              <a:t>@</a:t>
            </a:r>
            <a:r>
              <a:rPr lang="en-US" altLang="zh-CN" sz="1600" dirty="0" err="1">
                <a:solidFill>
                  <a:srgbClr val="1369B2"/>
                </a:solidFill>
                <a:latin typeface="微软雅黑" panose="020B0503020204020204" pitchFamily="34" charset="-122"/>
                <a:ea typeface="微软雅黑" panose="020B0503020204020204" pitchFamily="34" charset="-122"/>
                <a:cs typeface="+mn-ea"/>
              </a:rPr>
              <a:t>DateTimeFormat</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pattern = "</a:t>
            </a:r>
            <a:r>
              <a:rPr lang="en-US" altLang="zh-CN" sz="1600" dirty="0" err="1">
                <a:solidFill>
                  <a:srgbClr val="595959"/>
                </a:solidFill>
                <a:latin typeface="微软雅黑" panose="020B0503020204020204" pitchFamily="34" charset="-122"/>
                <a:ea typeface="微软雅黑" panose="020B0503020204020204" pitchFamily="34" charset="-122"/>
                <a:cs typeface="+mn-ea"/>
              </a:rPr>
              <a:t>yyyy</a:t>
            </a:r>
            <a:r>
              <a:rPr lang="en-US" altLang="zh-CN" sz="1600" dirty="0">
                <a:solidFill>
                  <a:srgbClr val="595959"/>
                </a:solidFill>
                <a:latin typeface="微软雅黑" panose="020B0503020204020204" pitchFamily="34" charset="-122"/>
                <a:ea typeface="微软雅黑" panose="020B0503020204020204" pitchFamily="34" charset="-122"/>
                <a:cs typeface="+mn-ea"/>
              </a:rPr>
              <a:t>-MM-dd")Date birthday)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System.out.println</a:t>
            </a:r>
            <a:r>
              <a:rPr lang="en-US" altLang="zh-CN" sz="1600" dirty="0">
                <a:solidFill>
                  <a:srgbClr val="595959"/>
                </a:solidFill>
                <a:latin typeface="微软雅黑" panose="020B0503020204020204" pitchFamily="34" charset="-122"/>
                <a:ea typeface="微软雅黑" panose="020B0503020204020204" pitchFamily="34" charset="-122"/>
                <a:cs typeface="+mn-ea"/>
              </a:rPr>
              <a:t>("birthday="+birthday);</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9" y="266933"/>
            <a:ext cx="3763827"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12.2.4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自定义类型转换器</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2" name="文本框 1"/>
          <p:cNvSpPr txBox="1"/>
          <p:nvPr/>
        </p:nvSpPr>
        <p:spPr>
          <a:xfrm>
            <a:off x="1060450" y="1031240"/>
            <a:ext cx="10302240" cy="368300"/>
          </a:xfrm>
          <a:prstGeom prst="rect">
            <a:avLst/>
          </a:prstGeom>
          <a:noFill/>
        </p:spPr>
        <p:txBody>
          <a:bodyPr wrap="none" rtlCol="0" anchor="t">
            <a:spAutoFit/>
          </a:bodyPr>
          <a:p>
            <a:r>
              <a:rPr lang="zh-CN" altLang="zh-CN" dirty="0">
                <a:solidFill>
                  <a:srgbClr val="595959"/>
                </a:solidFill>
                <a:latin typeface="微软雅黑" panose="020B0503020204020204" pitchFamily="34" charset="-122"/>
                <a:ea typeface="微软雅黑" panose="020B0503020204020204" pitchFamily="34" charset="-122"/>
                <a:cs typeface="+mn-ea"/>
                <a:sym typeface="+mn-ea"/>
              </a:rPr>
              <a:t>接下来使用</a:t>
            </a:r>
            <a:r>
              <a:rPr lang="en-US" altLang="zh-CN" dirty="0">
                <a:solidFill>
                  <a:srgbClr val="595959"/>
                </a:solidFill>
                <a:latin typeface="微软雅黑" panose="020B0503020204020204" pitchFamily="34" charset="-122"/>
                <a:ea typeface="微软雅黑" panose="020B0503020204020204" pitchFamily="34" charset="-122"/>
                <a:cs typeface="+mn-ea"/>
                <a:sym typeface="+mn-ea"/>
              </a:rPr>
              <a:t>@</a:t>
            </a:r>
            <a:r>
              <a:rPr lang="en-US" altLang="zh-CN" dirty="0" err="1">
                <a:solidFill>
                  <a:srgbClr val="595959"/>
                </a:solidFill>
                <a:latin typeface="微软雅黑" panose="020B0503020204020204" pitchFamily="34" charset="-122"/>
                <a:ea typeface="微软雅黑" panose="020B0503020204020204" pitchFamily="34" charset="-122"/>
                <a:cs typeface="+mn-ea"/>
                <a:sym typeface="+mn-ea"/>
              </a:rPr>
              <a:t>DateTimeFormat</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注解修改上述案例，完成</a:t>
            </a:r>
            <a:r>
              <a:rPr lang="en-US" altLang="zh-CN" dirty="0">
                <a:solidFill>
                  <a:srgbClr val="595959"/>
                </a:solidFill>
                <a:latin typeface="微软雅黑" panose="020B0503020204020204" pitchFamily="34" charset="-122"/>
                <a:ea typeface="微软雅黑" panose="020B0503020204020204" pitchFamily="34" charset="-122"/>
                <a:cs typeface="+mn-ea"/>
                <a:sym typeface="+mn-ea"/>
              </a:rPr>
              <a:t>Date</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类型的数据绑定，具体实现步骤如下。</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Placeholder 4"/>
          <p:cNvSpPr txBox="1"/>
          <p:nvPr/>
        </p:nvSpPr>
        <p:spPr>
          <a:xfrm>
            <a:off x="837972" y="572625"/>
            <a:ext cx="3008380" cy="662379"/>
          </a:xfrm>
          <a:prstGeom prst="rect">
            <a:avLst/>
          </a:prstGeom>
        </p:spPr>
        <p:txBody>
          <a:bodyPr lIns="121917" tIns="60958" rIns="121917" bIns="60958"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zh-CN" altLang="en-US" b="1" dirty="0">
                <a:solidFill>
                  <a:srgbClr val="1369B2"/>
                </a:solidFill>
                <a:latin typeface="微软雅黑" panose="020B0503020204020204" pitchFamily="34" charset="-122"/>
                <a:ea typeface="微软雅黑" panose="020B0503020204020204" pitchFamily="34" charset="-122"/>
                <a:cs typeface="+mn-ea"/>
                <a:sym typeface="+mn-lt"/>
              </a:rPr>
              <a:t>目录</a:t>
            </a:r>
            <a:r>
              <a:rPr lang="en-US" altLang="zh-CN" b="1" dirty="0">
                <a:solidFill>
                  <a:srgbClr val="1369B2"/>
                </a:solidFill>
                <a:latin typeface="微软雅黑" panose="020B0503020204020204" pitchFamily="34" charset="-122"/>
                <a:ea typeface="微软雅黑" panose="020B0503020204020204" pitchFamily="34" charset="-122"/>
                <a:cs typeface="+mn-ea"/>
                <a:sym typeface="+mn-lt"/>
              </a:rPr>
              <a:t>/</a:t>
            </a:r>
            <a:r>
              <a:rPr lang="en-US" altLang="zh-CN" sz="2400" dirty="0">
                <a:solidFill>
                  <a:srgbClr val="1369B2"/>
                </a:solidFill>
                <a:latin typeface="微软雅黑" panose="020B0503020204020204" pitchFamily="34" charset="-122"/>
                <a:ea typeface="微软雅黑" panose="020B0503020204020204" pitchFamily="34" charset="-122"/>
                <a:cs typeface="+mn-ea"/>
                <a:sym typeface="+mn-lt"/>
              </a:rPr>
              <a:t>Contents</a:t>
            </a:r>
            <a:endParaRPr lang="en-GB" sz="2400" dirty="0">
              <a:solidFill>
                <a:srgbClr val="1369B2"/>
              </a:solidFill>
              <a:latin typeface="微软雅黑" panose="020B0503020204020204" pitchFamily="34" charset="-122"/>
              <a:ea typeface="微软雅黑" panose="020B0503020204020204" pitchFamily="34" charset="-122"/>
              <a:cs typeface="+mn-ea"/>
              <a:sym typeface="+mn-lt"/>
            </a:endParaRPr>
          </a:p>
        </p:txBody>
      </p:sp>
      <p:grpSp>
        <p:nvGrpSpPr>
          <p:cNvPr id="45" name="组合 44"/>
          <p:cNvGrpSpPr/>
          <p:nvPr/>
        </p:nvGrpSpPr>
        <p:grpSpPr>
          <a:xfrm>
            <a:off x="3119671" y="1823580"/>
            <a:ext cx="1192345" cy="612920"/>
            <a:chOff x="2215144" y="982844"/>
            <a:chExt cx="1244730" cy="842780"/>
          </a:xfrm>
        </p:grpSpPr>
        <p:sp>
          <p:nvSpPr>
            <p:cNvPr id="46" name="平行四边形 45"/>
            <p:cNvSpPr/>
            <p:nvPr/>
          </p:nvSpPr>
          <p:spPr>
            <a:xfrm>
              <a:off x="2215144" y="982844"/>
              <a:ext cx="1120898" cy="842780"/>
            </a:xfrm>
            <a:prstGeom prst="parallelogram">
              <a:avLst>
                <a:gd name="adj" fmla="val 48207"/>
              </a:avLst>
            </a:prstGeom>
            <a:solidFill>
              <a:srgbClr val="1369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anose="020B0503020204020204" pitchFamily="34" charset="-122"/>
                <a:ea typeface="微软雅黑" panose="020B0503020204020204" pitchFamily="34" charset="-122"/>
                <a:cs typeface="+mn-ea"/>
                <a:sym typeface="+mn-lt"/>
              </a:endParaRPr>
            </a:p>
          </p:txBody>
        </p:sp>
        <p:sp>
          <p:nvSpPr>
            <p:cNvPr id="47" name="文本框 9"/>
            <p:cNvSpPr txBox="1"/>
            <p:nvPr/>
          </p:nvSpPr>
          <p:spPr>
            <a:xfrm>
              <a:off x="2393075" y="1005670"/>
              <a:ext cx="1066799" cy="803893"/>
            </a:xfrm>
            <a:prstGeom prst="rect">
              <a:avLst/>
            </a:prstGeom>
            <a:noFill/>
          </p:spPr>
          <p:txBody>
            <a:bodyPr wrap="square" rtlCol="0">
              <a:spAutoFit/>
            </a:bodyPr>
            <a:lstStyle/>
            <a:p>
              <a:r>
                <a:rPr lang="en-US" altLang="zh-CN" sz="3200" dirty="0">
                  <a:solidFill>
                    <a:schemeClr val="bg1"/>
                  </a:solidFill>
                  <a:latin typeface="微软雅黑" panose="020B0503020204020204" pitchFamily="34" charset="-122"/>
                  <a:ea typeface="微软雅黑" panose="020B0503020204020204" pitchFamily="34" charset="-122"/>
                  <a:cs typeface="+mn-ea"/>
                  <a:sym typeface="+mn-lt"/>
                </a:rPr>
                <a:t>01</a:t>
              </a:r>
              <a:endParaRPr lang="zh-CN" altLang="en-US" sz="3200" dirty="0">
                <a:solidFill>
                  <a:schemeClr val="bg1"/>
                </a:solidFill>
                <a:latin typeface="微软雅黑" panose="020B0503020204020204" pitchFamily="34" charset="-122"/>
                <a:ea typeface="微软雅黑" panose="020B0503020204020204" pitchFamily="34" charset="-122"/>
                <a:cs typeface="+mn-ea"/>
                <a:sym typeface="+mn-lt"/>
              </a:endParaRPr>
            </a:p>
          </p:txBody>
        </p:sp>
      </p:grpSp>
      <p:grpSp>
        <p:nvGrpSpPr>
          <p:cNvPr id="48" name="组合 47"/>
          <p:cNvGrpSpPr/>
          <p:nvPr/>
        </p:nvGrpSpPr>
        <p:grpSpPr>
          <a:xfrm>
            <a:off x="3119671" y="2743765"/>
            <a:ext cx="1192345" cy="618263"/>
            <a:chOff x="2215144" y="2026500"/>
            <a:chExt cx="1244730" cy="850129"/>
          </a:xfrm>
        </p:grpSpPr>
        <p:sp>
          <p:nvSpPr>
            <p:cNvPr id="49" name="平行四边形 48"/>
            <p:cNvSpPr/>
            <p:nvPr/>
          </p:nvSpPr>
          <p:spPr>
            <a:xfrm>
              <a:off x="2215144" y="2033848"/>
              <a:ext cx="1120898" cy="842781"/>
            </a:xfrm>
            <a:prstGeom prst="parallelogram">
              <a:avLst>
                <a:gd name="adj" fmla="val 48207"/>
              </a:avLst>
            </a:prstGeom>
            <a:solidFill>
              <a:srgbClr val="1369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anose="020B0503020204020204" pitchFamily="34" charset="-122"/>
                <a:ea typeface="微软雅黑" panose="020B0503020204020204" pitchFamily="34" charset="-122"/>
                <a:cs typeface="+mn-ea"/>
                <a:sym typeface="+mn-lt"/>
              </a:endParaRPr>
            </a:p>
          </p:txBody>
        </p:sp>
        <p:sp>
          <p:nvSpPr>
            <p:cNvPr id="50" name="文本框 10"/>
            <p:cNvSpPr txBox="1"/>
            <p:nvPr/>
          </p:nvSpPr>
          <p:spPr>
            <a:xfrm>
              <a:off x="2393075" y="2026500"/>
              <a:ext cx="1066799" cy="803896"/>
            </a:xfrm>
            <a:prstGeom prst="rect">
              <a:avLst/>
            </a:prstGeom>
            <a:noFill/>
          </p:spPr>
          <p:txBody>
            <a:bodyPr wrap="square" rtlCol="0">
              <a:spAutoFit/>
            </a:bodyPr>
            <a:lstStyle/>
            <a:p>
              <a:r>
                <a:rPr lang="en-US" altLang="zh-CN" sz="3200" dirty="0">
                  <a:solidFill>
                    <a:schemeClr val="bg1"/>
                  </a:solidFill>
                  <a:latin typeface="微软雅黑" panose="020B0503020204020204" pitchFamily="34" charset="-122"/>
                  <a:ea typeface="微软雅黑" panose="020B0503020204020204" pitchFamily="34" charset="-122"/>
                  <a:cs typeface="+mn-ea"/>
                  <a:sym typeface="+mn-lt"/>
                </a:rPr>
                <a:t>02</a:t>
              </a:r>
              <a:endParaRPr lang="zh-CN" altLang="en-US" sz="3200" dirty="0">
                <a:solidFill>
                  <a:schemeClr val="bg1"/>
                </a:solidFill>
                <a:latin typeface="微软雅黑" panose="020B0503020204020204" pitchFamily="34" charset="-122"/>
                <a:ea typeface="微软雅黑" panose="020B0503020204020204" pitchFamily="34" charset="-122"/>
                <a:cs typeface="+mn-ea"/>
                <a:sym typeface="+mn-lt"/>
              </a:endParaRPr>
            </a:p>
          </p:txBody>
        </p:sp>
      </p:grpSp>
      <p:grpSp>
        <p:nvGrpSpPr>
          <p:cNvPr id="51" name="组合 50"/>
          <p:cNvGrpSpPr/>
          <p:nvPr/>
        </p:nvGrpSpPr>
        <p:grpSpPr>
          <a:xfrm>
            <a:off x="3119671" y="3674128"/>
            <a:ext cx="1192345" cy="614383"/>
            <a:chOff x="2215144" y="3084852"/>
            <a:chExt cx="1244730" cy="844793"/>
          </a:xfrm>
        </p:grpSpPr>
        <p:sp>
          <p:nvSpPr>
            <p:cNvPr id="52" name="平行四边形 51"/>
            <p:cNvSpPr/>
            <p:nvPr/>
          </p:nvSpPr>
          <p:spPr>
            <a:xfrm>
              <a:off x="2215144" y="3084852"/>
              <a:ext cx="1120898" cy="842781"/>
            </a:xfrm>
            <a:prstGeom prst="parallelogram">
              <a:avLst>
                <a:gd name="adj" fmla="val 48207"/>
              </a:avLst>
            </a:prstGeom>
            <a:solidFill>
              <a:srgbClr val="1369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anose="020B0503020204020204" pitchFamily="34" charset="-122"/>
                <a:ea typeface="微软雅黑" panose="020B0503020204020204" pitchFamily="34" charset="-122"/>
                <a:cs typeface="+mn-ea"/>
                <a:sym typeface="+mn-lt"/>
              </a:endParaRPr>
            </a:p>
          </p:txBody>
        </p:sp>
        <p:sp>
          <p:nvSpPr>
            <p:cNvPr id="53" name="文本框 11"/>
            <p:cNvSpPr txBox="1"/>
            <p:nvPr/>
          </p:nvSpPr>
          <p:spPr>
            <a:xfrm>
              <a:off x="2393075" y="3125750"/>
              <a:ext cx="1066799" cy="803895"/>
            </a:xfrm>
            <a:prstGeom prst="rect">
              <a:avLst/>
            </a:prstGeom>
            <a:noFill/>
          </p:spPr>
          <p:txBody>
            <a:bodyPr wrap="square" rtlCol="0">
              <a:spAutoFit/>
            </a:bodyPr>
            <a:lstStyle/>
            <a:p>
              <a:r>
                <a:rPr lang="en-US" altLang="zh-CN" sz="3200" dirty="0">
                  <a:solidFill>
                    <a:schemeClr val="bg1"/>
                  </a:solidFill>
                  <a:latin typeface="微软雅黑" panose="020B0503020204020204" pitchFamily="34" charset="-122"/>
                  <a:ea typeface="微软雅黑" panose="020B0503020204020204" pitchFamily="34" charset="-122"/>
                  <a:cs typeface="+mn-ea"/>
                  <a:sym typeface="+mn-lt"/>
                </a:rPr>
                <a:t>03</a:t>
              </a:r>
              <a:endParaRPr lang="zh-CN" altLang="en-US" sz="3200" dirty="0">
                <a:solidFill>
                  <a:schemeClr val="bg1"/>
                </a:solidFill>
                <a:latin typeface="微软雅黑" panose="020B0503020204020204" pitchFamily="34" charset="-122"/>
                <a:ea typeface="微软雅黑" panose="020B0503020204020204" pitchFamily="34" charset="-122"/>
                <a:cs typeface="+mn-ea"/>
                <a:sym typeface="+mn-lt"/>
              </a:endParaRPr>
            </a:p>
          </p:txBody>
        </p:sp>
      </p:grpSp>
      <p:grpSp>
        <p:nvGrpSpPr>
          <p:cNvPr id="60" name="组合 59"/>
          <p:cNvGrpSpPr/>
          <p:nvPr/>
        </p:nvGrpSpPr>
        <p:grpSpPr>
          <a:xfrm>
            <a:off x="4025342" y="1801406"/>
            <a:ext cx="5143000" cy="612920"/>
            <a:chOff x="4315150" y="953426"/>
            <a:chExt cx="3857250" cy="540057"/>
          </a:xfrm>
        </p:grpSpPr>
        <p:sp>
          <p:nvSpPr>
            <p:cNvPr id="61" name="矩形 60"/>
            <p:cNvSpPr/>
            <p:nvPr/>
          </p:nvSpPr>
          <p:spPr>
            <a:xfrm>
              <a:off x="4618311" y="1036090"/>
              <a:ext cx="2827147" cy="332206"/>
            </a:xfrm>
            <a:prstGeom prst="rect">
              <a:avLst/>
            </a:prstGeom>
            <a:ln w="15875">
              <a:noFill/>
            </a:ln>
          </p:spPr>
          <p:txBody>
            <a:bodyPr wrap="square" lIns="68580" tIns="34290" rIns="68580" bIns="34290">
              <a:spAutoFit/>
            </a:bodyPr>
            <a:lstStyle/>
            <a:p>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cs typeface="+mn-ea"/>
                </a:rPr>
                <a:t>数据绑定</a:t>
              </a:r>
              <a:endParaRPr lang="zh-CN" altLang="zh-CN" sz="2000" dirty="0">
                <a:solidFill>
                  <a:schemeClr val="tx1">
                    <a:lumMod val="65000"/>
                    <a:lumOff val="35000"/>
                  </a:schemeClr>
                </a:solidFill>
                <a:latin typeface="微软雅黑" panose="020B0503020204020204" pitchFamily="34" charset="-122"/>
                <a:ea typeface="微软雅黑" panose="020B0503020204020204" pitchFamily="34" charset="-122"/>
                <a:cs typeface="+mn-ea"/>
              </a:endParaRPr>
            </a:p>
          </p:txBody>
        </p:sp>
        <p:sp>
          <p:nvSpPr>
            <p:cNvPr id="62" name="平行四边形 61"/>
            <p:cNvSpPr/>
            <p:nvPr/>
          </p:nvSpPr>
          <p:spPr>
            <a:xfrm>
              <a:off x="4315150" y="953426"/>
              <a:ext cx="3857250" cy="540057"/>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endParaRPr lang="zh-CN" altLang="en-US" sz="200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grpSp>
      <p:grpSp>
        <p:nvGrpSpPr>
          <p:cNvPr id="63" name="组合 62"/>
          <p:cNvGrpSpPr/>
          <p:nvPr/>
        </p:nvGrpSpPr>
        <p:grpSpPr>
          <a:xfrm>
            <a:off x="4025342" y="2726943"/>
            <a:ext cx="5143000" cy="612920"/>
            <a:chOff x="4315150" y="1647579"/>
            <a:chExt cx="3857250" cy="540057"/>
          </a:xfrm>
        </p:grpSpPr>
        <p:sp>
          <p:nvSpPr>
            <p:cNvPr id="64" name="矩形 63"/>
            <p:cNvSpPr/>
            <p:nvPr/>
          </p:nvSpPr>
          <p:spPr>
            <a:xfrm>
              <a:off x="4584021" y="1730243"/>
              <a:ext cx="2827147" cy="332206"/>
            </a:xfrm>
            <a:prstGeom prst="rect">
              <a:avLst/>
            </a:prstGeom>
            <a:ln w="15875">
              <a:noFill/>
            </a:ln>
          </p:spPr>
          <p:txBody>
            <a:bodyPr wrap="square" lIns="68580" tIns="34290" rIns="68580" bIns="34290">
              <a:spAutoFit/>
            </a:bodyPr>
            <a:lstStyle/>
            <a:p>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cs typeface="+mn-ea"/>
                </a:rPr>
                <a:t>简单数据绑定</a:t>
              </a:r>
              <a:r>
                <a:rPr lang="zh-CN" altLang="zh-CN" sz="2000" dirty="0">
                  <a:solidFill>
                    <a:schemeClr val="tx1">
                      <a:lumMod val="65000"/>
                      <a:lumOff val="35000"/>
                    </a:schemeClr>
                  </a:solidFill>
                  <a:latin typeface="微软雅黑" panose="020B0503020204020204" pitchFamily="34" charset="-122"/>
                  <a:ea typeface="微软雅黑" panose="020B0503020204020204" pitchFamily="34" charset="-122"/>
                  <a:cs typeface="+mn-ea"/>
                </a:rPr>
                <a:t> </a:t>
              </a:r>
              <a:endParaRPr lang="en-GB" altLang="zh-CN" sz="2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65" name="平行四边形 64"/>
            <p:cNvSpPr/>
            <p:nvPr/>
          </p:nvSpPr>
          <p:spPr>
            <a:xfrm>
              <a:off x="4315150" y="1647579"/>
              <a:ext cx="3857250" cy="540057"/>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endParaRPr lang="zh-CN" altLang="en-US" sz="200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grpSp>
      <p:grpSp>
        <p:nvGrpSpPr>
          <p:cNvPr id="66" name="组合 65"/>
          <p:cNvGrpSpPr/>
          <p:nvPr/>
        </p:nvGrpSpPr>
        <p:grpSpPr>
          <a:xfrm>
            <a:off x="4025342" y="3652480"/>
            <a:ext cx="5143000" cy="612920"/>
            <a:chOff x="4315150" y="2341731"/>
            <a:chExt cx="3857250" cy="540057"/>
          </a:xfrm>
        </p:grpSpPr>
        <p:sp>
          <p:nvSpPr>
            <p:cNvPr id="67" name="矩形 66"/>
            <p:cNvSpPr/>
            <p:nvPr/>
          </p:nvSpPr>
          <p:spPr>
            <a:xfrm>
              <a:off x="4594740" y="2424395"/>
              <a:ext cx="3499396" cy="332206"/>
            </a:xfrm>
            <a:prstGeom prst="rect">
              <a:avLst/>
            </a:prstGeom>
            <a:ln w="15875">
              <a:noFill/>
            </a:ln>
          </p:spPr>
          <p:txBody>
            <a:bodyPr wrap="square" lIns="68580" tIns="34290" rIns="68580" bIns="34290">
              <a:spAutoFit/>
            </a:bodyPr>
            <a:lstStyle/>
            <a:p>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字魂58号-创中黑" panose="00000500000000000000" pitchFamily="2" charset="-122"/>
                </a:rPr>
                <a:t>复杂数据绑定</a:t>
              </a:r>
              <a:endParaRPr lang="en-GB" altLang="zh-CN" sz="2000" dirty="0">
                <a:solidFill>
                  <a:srgbClr val="1369B2"/>
                </a:solidFill>
                <a:latin typeface="微软雅黑" panose="020B0503020204020204" pitchFamily="34" charset="-122"/>
                <a:ea typeface="微软雅黑" panose="020B0503020204020204" pitchFamily="34" charset="-122"/>
                <a:cs typeface="+mn-ea"/>
                <a:sym typeface="+mn-lt"/>
              </a:endParaRPr>
            </a:p>
          </p:txBody>
        </p:sp>
        <p:sp>
          <p:nvSpPr>
            <p:cNvPr id="68" name="平行四边形 67"/>
            <p:cNvSpPr/>
            <p:nvPr/>
          </p:nvSpPr>
          <p:spPr>
            <a:xfrm>
              <a:off x="4315150" y="2341731"/>
              <a:ext cx="3857250" cy="540057"/>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endParaRPr lang="zh-CN" altLang="en-US" sz="200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grpSp>
      <p:grpSp>
        <p:nvGrpSpPr>
          <p:cNvPr id="2" name="组合 1"/>
          <p:cNvGrpSpPr/>
          <p:nvPr/>
        </p:nvGrpSpPr>
        <p:grpSpPr>
          <a:xfrm>
            <a:off x="3119671" y="4568197"/>
            <a:ext cx="1192345" cy="612920"/>
            <a:chOff x="2215144" y="982844"/>
            <a:chExt cx="1244730" cy="842780"/>
          </a:xfrm>
        </p:grpSpPr>
        <p:sp>
          <p:nvSpPr>
            <p:cNvPr id="3" name="平行四边形 2"/>
            <p:cNvSpPr/>
            <p:nvPr/>
          </p:nvSpPr>
          <p:spPr>
            <a:xfrm>
              <a:off x="2215144" y="982844"/>
              <a:ext cx="1120898" cy="842780"/>
            </a:xfrm>
            <a:prstGeom prst="parallelogram">
              <a:avLst>
                <a:gd name="adj" fmla="val 48207"/>
              </a:avLst>
            </a:prstGeom>
            <a:solidFill>
              <a:srgbClr val="1369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anose="020B0503020204020204" pitchFamily="34" charset="-122"/>
                <a:ea typeface="微软雅黑" panose="020B0503020204020204" pitchFamily="34" charset="-122"/>
                <a:cs typeface="+mn-ea"/>
                <a:sym typeface="+mn-lt"/>
              </a:endParaRPr>
            </a:p>
          </p:txBody>
        </p:sp>
        <p:sp>
          <p:nvSpPr>
            <p:cNvPr id="4" name="文本框 9"/>
            <p:cNvSpPr txBox="1"/>
            <p:nvPr/>
          </p:nvSpPr>
          <p:spPr>
            <a:xfrm>
              <a:off x="2393075" y="1005670"/>
              <a:ext cx="1066799" cy="803893"/>
            </a:xfrm>
            <a:prstGeom prst="rect">
              <a:avLst/>
            </a:prstGeom>
            <a:noFill/>
          </p:spPr>
          <p:txBody>
            <a:bodyPr wrap="square" rtlCol="0">
              <a:spAutoFit/>
            </a:bodyPr>
            <a:lstStyle/>
            <a:p>
              <a:r>
                <a:rPr lang="en-US" altLang="zh-CN" sz="3200" dirty="0">
                  <a:solidFill>
                    <a:schemeClr val="bg1"/>
                  </a:solidFill>
                  <a:latin typeface="微软雅黑" panose="020B0503020204020204" pitchFamily="34" charset="-122"/>
                  <a:ea typeface="微软雅黑" panose="020B0503020204020204" pitchFamily="34" charset="-122"/>
                  <a:cs typeface="+mn-ea"/>
                  <a:sym typeface="+mn-lt"/>
                </a:rPr>
                <a:t>04</a:t>
              </a:r>
              <a:endParaRPr lang="zh-CN" altLang="en-US" sz="3200" dirty="0">
                <a:solidFill>
                  <a:schemeClr val="bg1"/>
                </a:solidFill>
                <a:latin typeface="微软雅黑" panose="020B0503020204020204" pitchFamily="34" charset="-122"/>
                <a:ea typeface="微软雅黑" panose="020B0503020204020204" pitchFamily="34" charset="-122"/>
                <a:cs typeface="+mn-ea"/>
                <a:sym typeface="+mn-lt"/>
              </a:endParaRPr>
            </a:p>
          </p:txBody>
        </p:sp>
      </p:grpSp>
      <p:grpSp>
        <p:nvGrpSpPr>
          <p:cNvPr id="5" name="组合 4"/>
          <p:cNvGrpSpPr/>
          <p:nvPr/>
        </p:nvGrpSpPr>
        <p:grpSpPr>
          <a:xfrm>
            <a:off x="3119671" y="5488382"/>
            <a:ext cx="1192345" cy="618263"/>
            <a:chOff x="2215144" y="2026500"/>
            <a:chExt cx="1244730" cy="850129"/>
          </a:xfrm>
        </p:grpSpPr>
        <p:sp>
          <p:nvSpPr>
            <p:cNvPr id="6" name="平行四边形 5"/>
            <p:cNvSpPr/>
            <p:nvPr/>
          </p:nvSpPr>
          <p:spPr>
            <a:xfrm>
              <a:off x="2215144" y="2033848"/>
              <a:ext cx="1120898" cy="842781"/>
            </a:xfrm>
            <a:prstGeom prst="parallelogram">
              <a:avLst>
                <a:gd name="adj" fmla="val 48207"/>
              </a:avLst>
            </a:prstGeom>
            <a:solidFill>
              <a:srgbClr val="1369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anose="020B0503020204020204" pitchFamily="34" charset="-122"/>
                <a:ea typeface="微软雅黑" panose="020B0503020204020204" pitchFamily="34" charset="-122"/>
                <a:cs typeface="+mn-ea"/>
                <a:sym typeface="+mn-lt"/>
              </a:endParaRPr>
            </a:p>
          </p:txBody>
        </p:sp>
        <p:sp>
          <p:nvSpPr>
            <p:cNvPr id="7" name="文本框 10"/>
            <p:cNvSpPr txBox="1"/>
            <p:nvPr/>
          </p:nvSpPr>
          <p:spPr>
            <a:xfrm>
              <a:off x="2393075" y="2026500"/>
              <a:ext cx="1066799" cy="803896"/>
            </a:xfrm>
            <a:prstGeom prst="rect">
              <a:avLst/>
            </a:prstGeom>
            <a:noFill/>
          </p:spPr>
          <p:txBody>
            <a:bodyPr wrap="square" rtlCol="0">
              <a:spAutoFit/>
            </a:bodyPr>
            <a:lstStyle/>
            <a:p>
              <a:r>
                <a:rPr lang="en-US" altLang="zh-CN" sz="3200" dirty="0">
                  <a:solidFill>
                    <a:schemeClr val="bg1"/>
                  </a:solidFill>
                  <a:latin typeface="微软雅黑" panose="020B0503020204020204" pitchFamily="34" charset="-122"/>
                  <a:ea typeface="微软雅黑" panose="020B0503020204020204" pitchFamily="34" charset="-122"/>
                  <a:cs typeface="+mn-ea"/>
                  <a:sym typeface="+mn-lt"/>
                </a:rPr>
                <a:t>05</a:t>
              </a:r>
              <a:endParaRPr lang="zh-CN" altLang="en-US" sz="3200" dirty="0">
                <a:solidFill>
                  <a:schemeClr val="bg1"/>
                </a:solidFill>
                <a:latin typeface="微软雅黑" panose="020B0503020204020204" pitchFamily="34" charset="-122"/>
                <a:ea typeface="微软雅黑" panose="020B0503020204020204" pitchFamily="34" charset="-122"/>
                <a:cs typeface="+mn-ea"/>
                <a:sym typeface="+mn-lt"/>
              </a:endParaRPr>
            </a:p>
          </p:txBody>
        </p:sp>
      </p:grpSp>
      <p:grpSp>
        <p:nvGrpSpPr>
          <p:cNvPr id="8" name="组合 7"/>
          <p:cNvGrpSpPr/>
          <p:nvPr/>
        </p:nvGrpSpPr>
        <p:grpSpPr>
          <a:xfrm>
            <a:off x="4025342" y="4546023"/>
            <a:ext cx="5143000" cy="612920"/>
            <a:chOff x="4315150" y="953426"/>
            <a:chExt cx="3857250" cy="540057"/>
          </a:xfrm>
        </p:grpSpPr>
        <p:sp>
          <p:nvSpPr>
            <p:cNvPr id="9" name="矩形 8"/>
            <p:cNvSpPr/>
            <p:nvPr/>
          </p:nvSpPr>
          <p:spPr>
            <a:xfrm>
              <a:off x="4618311" y="1036090"/>
              <a:ext cx="2827147" cy="332206"/>
            </a:xfrm>
            <a:prstGeom prst="rect">
              <a:avLst/>
            </a:prstGeom>
            <a:ln w="15875">
              <a:noFill/>
            </a:ln>
          </p:spPr>
          <p:txBody>
            <a:bodyPr wrap="square" lIns="68580" tIns="34290" rIns="68580" bIns="34290">
              <a:spAutoFit/>
            </a:bodyPr>
            <a:lstStyle/>
            <a:p>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cs typeface="+mn-ea"/>
                </a:rPr>
                <a:t>页面跳转</a:t>
              </a:r>
              <a:endParaRPr lang="zh-CN" altLang="zh-CN" sz="2000" dirty="0">
                <a:solidFill>
                  <a:schemeClr val="tx1">
                    <a:lumMod val="65000"/>
                    <a:lumOff val="35000"/>
                  </a:schemeClr>
                </a:solidFill>
                <a:latin typeface="微软雅黑" panose="020B0503020204020204" pitchFamily="34" charset="-122"/>
                <a:ea typeface="微软雅黑" panose="020B0503020204020204" pitchFamily="34" charset="-122"/>
                <a:cs typeface="+mn-ea"/>
              </a:endParaRPr>
            </a:p>
          </p:txBody>
        </p:sp>
        <p:sp>
          <p:nvSpPr>
            <p:cNvPr id="10" name="平行四边形 9"/>
            <p:cNvSpPr/>
            <p:nvPr/>
          </p:nvSpPr>
          <p:spPr>
            <a:xfrm>
              <a:off x="4315150" y="953426"/>
              <a:ext cx="3857250" cy="540057"/>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endParaRPr lang="zh-CN" altLang="en-US" sz="200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grpSp>
      <p:grpSp>
        <p:nvGrpSpPr>
          <p:cNvPr id="11" name="组合 10"/>
          <p:cNvGrpSpPr/>
          <p:nvPr/>
        </p:nvGrpSpPr>
        <p:grpSpPr>
          <a:xfrm>
            <a:off x="4025342" y="5471560"/>
            <a:ext cx="5143000" cy="612920"/>
            <a:chOff x="4315150" y="1647579"/>
            <a:chExt cx="3857250" cy="540057"/>
          </a:xfrm>
        </p:grpSpPr>
        <p:sp>
          <p:nvSpPr>
            <p:cNvPr id="12" name="矩形 11"/>
            <p:cNvSpPr/>
            <p:nvPr/>
          </p:nvSpPr>
          <p:spPr>
            <a:xfrm>
              <a:off x="4584021" y="1730243"/>
              <a:ext cx="2827147" cy="332206"/>
            </a:xfrm>
            <a:prstGeom prst="rect">
              <a:avLst/>
            </a:prstGeom>
            <a:ln w="15875">
              <a:noFill/>
            </a:ln>
          </p:spPr>
          <p:txBody>
            <a:bodyPr wrap="square" lIns="68580" tIns="34290" rIns="68580" bIns="34290">
              <a:spAutoFit/>
            </a:bodyPr>
            <a:lstStyle/>
            <a:p>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cs typeface="+mn-ea"/>
                </a:rPr>
                <a:t>数据回写</a:t>
              </a:r>
              <a:r>
                <a:rPr lang="zh-CN" altLang="zh-CN" sz="2000" dirty="0">
                  <a:solidFill>
                    <a:schemeClr val="tx1">
                      <a:lumMod val="65000"/>
                      <a:lumOff val="35000"/>
                    </a:schemeClr>
                  </a:solidFill>
                  <a:latin typeface="微软雅黑" panose="020B0503020204020204" pitchFamily="34" charset="-122"/>
                  <a:ea typeface="微软雅黑" panose="020B0503020204020204" pitchFamily="34" charset="-122"/>
                  <a:cs typeface="+mn-ea"/>
                </a:rPr>
                <a:t> </a:t>
              </a:r>
              <a:endParaRPr lang="en-GB" altLang="zh-CN" sz="2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13" name="平行四边形 12"/>
            <p:cNvSpPr/>
            <p:nvPr/>
          </p:nvSpPr>
          <p:spPr>
            <a:xfrm>
              <a:off x="4315150" y="1647579"/>
              <a:ext cx="3857250" cy="540057"/>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endParaRPr lang="zh-CN" altLang="en-US" sz="200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02</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1060084"/>
            <a:ext cx="8485746" cy="922020"/>
          </a:xfrm>
          <a:prstGeom prst="rect">
            <a:avLst/>
          </a:prstGeom>
          <a:noFill/>
          <a:ln>
            <a:noFill/>
          </a:ln>
        </p:spPr>
        <p:txBody>
          <a:bodyPr wrap="square" rtlCol="0">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删除</a:t>
            </a:r>
            <a:r>
              <a:rPr lang="en-US" altLang="zh-CN" dirty="0">
                <a:solidFill>
                  <a:srgbClr val="595959"/>
                </a:solidFill>
                <a:latin typeface="微软雅黑" panose="020B0503020204020204" pitchFamily="34" charset="-122"/>
                <a:ea typeface="微软雅黑" panose="020B0503020204020204" pitchFamily="34" charset="-122"/>
                <a:cs typeface="+mn-ea"/>
              </a:rPr>
              <a:t>spring-</a:t>
            </a:r>
            <a:r>
              <a:rPr lang="en-US" altLang="zh-CN" dirty="0" err="1">
                <a:solidFill>
                  <a:srgbClr val="595959"/>
                </a:solidFill>
                <a:latin typeface="微软雅黑" panose="020B0503020204020204" pitchFamily="34" charset="-122"/>
                <a:ea typeface="微软雅黑" panose="020B0503020204020204" pitchFamily="34" charset="-122"/>
                <a:cs typeface="+mn-ea"/>
              </a:rPr>
              <a:t>mvc.xml</a:t>
            </a:r>
            <a:r>
              <a:rPr lang="zh-CN" altLang="zh-CN" dirty="0">
                <a:solidFill>
                  <a:srgbClr val="595959"/>
                </a:solidFill>
                <a:latin typeface="微软雅黑" panose="020B0503020204020204" pitchFamily="34" charset="-122"/>
                <a:ea typeface="微软雅黑" panose="020B0503020204020204" pitchFamily="34" charset="-122"/>
                <a:cs typeface="+mn-ea"/>
              </a:rPr>
              <a:t>中的转换器工厂，删除后</a:t>
            </a:r>
            <a:r>
              <a:rPr lang="en-US" altLang="zh-CN" dirty="0">
                <a:solidFill>
                  <a:srgbClr val="595959"/>
                </a:solidFill>
                <a:latin typeface="微软雅黑" panose="020B0503020204020204" pitchFamily="34" charset="-122"/>
                <a:ea typeface="微软雅黑" panose="020B0503020204020204" pitchFamily="34" charset="-122"/>
                <a:cs typeface="+mn-ea"/>
              </a:rPr>
              <a:t>spring-</a:t>
            </a:r>
            <a:r>
              <a:rPr lang="en-US" altLang="zh-CN" dirty="0" err="1">
                <a:solidFill>
                  <a:srgbClr val="595959"/>
                </a:solidFill>
                <a:latin typeface="微软雅黑" panose="020B0503020204020204" pitchFamily="34" charset="-122"/>
                <a:ea typeface="微软雅黑" panose="020B0503020204020204" pitchFamily="34" charset="-122"/>
                <a:cs typeface="+mn-ea"/>
              </a:rPr>
              <a:t>mvc.xml</a:t>
            </a:r>
            <a:r>
              <a:rPr lang="zh-CN" altLang="zh-CN" dirty="0">
                <a:solidFill>
                  <a:srgbClr val="595959"/>
                </a:solidFill>
                <a:latin typeface="微软雅黑" panose="020B0503020204020204" pitchFamily="34" charset="-122"/>
                <a:ea typeface="微软雅黑" panose="020B0503020204020204" pitchFamily="34" charset="-122"/>
                <a:cs typeface="+mn-ea"/>
              </a:rPr>
              <a:t>保留的元素如下所示</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 </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pic>
        <p:nvPicPr>
          <p:cNvPr id="12" name="图片 11"/>
          <p:cNvPicPr>
            <a:picLocks noChangeAspect="1"/>
          </p:cNvPicPr>
          <p:nvPr/>
        </p:nvPicPr>
        <p:blipFill>
          <a:blip r:embed="rId2"/>
          <a:stretch>
            <a:fillRect/>
          </a:stretch>
        </p:blipFill>
        <p:spPr>
          <a:xfrm>
            <a:off x="2486203" y="2535951"/>
            <a:ext cx="7332167" cy="3472962"/>
          </a:xfrm>
          <a:prstGeom prst="rect">
            <a:avLst/>
          </a:prstGeom>
        </p:spPr>
      </p:pic>
      <p:sp>
        <p:nvSpPr>
          <p:cNvPr id="4" name="矩形 3"/>
          <p:cNvSpPr/>
          <p:nvPr/>
        </p:nvSpPr>
        <p:spPr>
          <a:xfrm>
            <a:off x="2795019" y="2559703"/>
            <a:ext cx="6876488" cy="3372846"/>
          </a:xfrm>
          <a:prstGeom prst="rect">
            <a:avLst/>
          </a:prstGeom>
        </p:spPr>
        <p:txBody>
          <a:bodyPr wrap="square">
            <a:spAutoFit/>
          </a:bodyPr>
          <a:lstStyle/>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 </a:t>
            </a:r>
            <a:r>
              <a:rPr lang="zh-CN" altLang="zh-CN" sz="1600" dirty="0">
                <a:solidFill>
                  <a:srgbClr val="595959"/>
                </a:solidFill>
                <a:latin typeface="微软雅黑" panose="020B0503020204020204" pitchFamily="34" charset="-122"/>
                <a:ea typeface="微软雅黑" panose="020B0503020204020204" pitchFamily="34" charset="-122"/>
                <a:cs typeface="+mn-ea"/>
              </a:rPr>
              <a:t>配置创建</a:t>
            </a:r>
            <a:r>
              <a:rPr lang="en-US" altLang="zh-CN" sz="1600" dirty="0">
                <a:solidFill>
                  <a:srgbClr val="595959"/>
                </a:solidFill>
                <a:latin typeface="微软雅黑" panose="020B0503020204020204" pitchFamily="34" charset="-122"/>
                <a:ea typeface="微软雅黑" panose="020B0503020204020204" pitchFamily="34" charset="-122"/>
                <a:cs typeface="+mn-ea"/>
              </a:rPr>
              <a:t> spring </a:t>
            </a:r>
            <a:r>
              <a:rPr lang="zh-CN" altLang="zh-CN" sz="1600" dirty="0">
                <a:solidFill>
                  <a:srgbClr val="595959"/>
                </a:solidFill>
                <a:latin typeface="微软雅黑" panose="020B0503020204020204" pitchFamily="34" charset="-122"/>
                <a:ea typeface="微软雅黑" panose="020B0503020204020204" pitchFamily="34" charset="-122"/>
                <a:cs typeface="+mn-ea"/>
              </a:rPr>
              <a:t>容器要扫描的包</a:t>
            </a:r>
            <a:r>
              <a:rPr lang="en-US" altLang="zh-CN" sz="1600" dirty="0">
                <a:solidFill>
                  <a:srgbClr val="595959"/>
                </a:solidFill>
                <a:latin typeface="微软雅黑" panose="020B0503020204020204" pitchFamily="34" charset="-122"/>
                <a:ea typeface="微软雅黑" panose="020B0503020204020204" pitchFamily="34" charset="-122"/>
                <a:cs typeface="+mn-ea"/>
              </a:rPr>
              <a:t> --&gt;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a:t>
            </a:r>
            <a:r>
              <a:rPr lang="en-US" altLang="zh-CN" sz="1600" dirty="0" err="1">
                <a:solidFill>
                  <a:srgbClr val="595959"/>
                </a:solidFill>
                <a:latin typeface="微软雅黑" panose="020B0503020204020204" pitchFamily="34" charset="-122"/>
                <a:ea typeface="微软雅黑" panose="020B0503020204020204" pitchFamily="34" charset="-122"/>
                <a:cs typeface="+mn-ea"/>
              </a:rPr>
              <a:t>context:component-scan</a:t>
            </a:r>
            <a:r>
              <a:rPr lang="en-US" altLang="zh-CN" sz="1600" dirty="0">
                <a:solidFill>
                  <a:srgbClr val="595959"/>
                </a:solidFill>
                <a:latin typeface="微软雅黑" panose="020B0503020204020204" pitchFamily="34" charset="-122"/>
                <a:ea typeface="微软雅黑" panose="020B0503020204020204" pitchFamily="34" charset="-122"/>
                <a:cs typeface="+mn-ea"/>
              </a:rPr>
              <a:t> base</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package="</a:t>
            </a:r>
            <a:r>
              <a:rPr lang="en-US" altLang="zh-CN" sz="1600" dirty="0" err="1">
                <a:solidFill>
                  <a:srgbClr val="595959"/>
                </a:solidFill>
                <a:latin typeface="微软雅黑" panose="020B0503020204020204" pitchFamily="34" charset="-122"/>
                <a:ea typeface="微软雅黑" panose="020B0503020204020204" pitchFamily="34" charset="-122"/>
                <a:cs typeface="+mn-ea"/>
              </a:rPr>
              <a:t>com.itheima.controller</a:t>
            </a:r>
            <a:r>
              <a:rPr lang="en-US" altLang="zh-CN" sz="1600" dirty="0">
                <a:solidFill>
                  <a:srgbClr val="595959"/>
                </a:solidFill>
                <a:latin typeface="微软雅黑" panose="020B0503020204020204" pitchFamily="34" charset="-122"/>
                <a:ea typeface="微软雅黑" panose="020B0503020204020204" pitchFamily="34" charset="-122"/>
                <a:cs typeface="+mn-ea"/>
              </a:rPr>
              <a:t>"/&gt;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 </a:t>
            </a:r>
            <a:r>
              <a:rPr lang="zh-CN" altLang="zh-CN" sz="1600" dirty="0">
                <a:solidFill>
                  <a:srgbClr val="595959"/>
                </a:solidFill>
                <a:latin typeface="微软雅黑" panose="020B0503020204020204" pitchFamily="34" charset="-122"/>
                <a:ea typeface="微软雅黑" panose="020B0503020204020204" pitchFamily="34" charset="-122"/>
                <a:cs typeface="+mn-ea"/>
              </a:rPr>
              <a:t>配置视图解析器</a:t>
            </a:r>
            <a:r>
              <a:rPr lang="en-US" altLang="zh-CN" sz="1600" dirty="0">
                <a:solidFill>
                  <a:srgbClr val="595959"/>
                </a:solidFill>
                <a:latin typeface="微软雅黑" panose="020B0503020204020204" pitchFamily="34" charset="-122"/>
                <a:ea typeface="微软雅黑" panose="020B0503020204020204" pitchFamily="34" charset="-122"/>
                <a:cs typeface="+mn-ea"/>
              </a:rPr>
              <a:t> --&gt;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&lt;bean	class="</a:t>
            </a:r>
            <a:r>
              <a:rPr lang="en-US" altLang="zh-CN" sz="1600" dirty="0" err="1">
                <a:solidFill>
                  <a:srgbClr val="595959"/>
                </a:solidFill>
                <a:latin typeface="微软雅黑" panose="020B0503020204020204" pitchFamily="34" charset="-122"/>
                <a:ea typeface="微软雅黑" panose="020B0503020204020204" pitchFamily="34" charset="-122"/>
                <a:cs typeface="+mn-ea"/>
              </a:rPr>
              <a:t>org.springframework.web.servlet.view</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InternalResourceViewResolver</a:t>
            </a:r>
            <a:r>
              <a:rPr lang="en-US" altLang="zh-CN" sz="1600" dirty="0">
                <a:solidFill>
                  <a:srgbClr val="595959"/>
                </a:solidFill>
                <a:latin typeface="微软雅黑" panose="020B0503020204020204" pitchFamily="34" charset="-122"/>
                <a:ea typeface="微软雅黑" panose="020B0503020204020204" pitchFamily="34" charset="-122"/>
                <a:cs typeface="+mn-ea"/>
              </a:rPr>
              <a:t>"&gt;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&lt;property name="prefix" value="/WEB-INF/pages/"/&gt;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&lt;property name="suffix" value=".</a:t>
            </a:r>
            <a:r>
              <a:rPr lang="en-US" altLang="zh-CN" sz="1600" dirty="0" err="1">
                <a:solidFill>
                  <a:srgbClr val="595959"/>
                </a:solidFill>
                <a:latin typeface="微软雅黑" panose="020B0503020204020204" pitchFamily="34" charset="-122"/>
                <a:ea typeface="微软雅黑" panose="020B0503020204020204" pitchFamily="34" charset="-122"/>
                <a:cs typeface="+mn-ea"/>
              </a:rPr>
              <a:t>jsp</a:t>
            </a:r>
            <a:r>
              <a:rPr lang="en-US" altLang="zh-CN" sz="1600" dirty="0">
                <a:solidFill>
                  <a:srgbClr val="595959"/>
                </a:solidFill>
                <a:latin typeface="微软雅黑" panose="020B0503020204020204" pitchFamily="34" charset="-122"/>
                <a:ea typeface="微软雅黑" panose="020B0503020204020204" pitchFamily="34" charset="-122"/>
                <a:cs typeface="+mn-ea"/>
              </a:rPr>
              <a:t>"/&gt;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&lt;/bean&gt;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a:t>
            </a:r>
            <a:r>
              <a:rPr lang="en-US" altLang="zh-CN" sz="1600" dirty="0" err="1">
                <a:solidFill>
                  <a:srgbClr val="595959"/>
                </a:solidFill>
                <a:latin typeface="微软雅黑" panose="020B0503020204020204" pitchFamily="34" charset="-122"/>
                <a:ea typeface="微软雅黑" panose="020B0503020204020204" pitchFamily="34" charset="-122"/>
                <a:cs typeface="+mn-ea"/>
              </a:rPr>
              <a:t>mvc:annotation-driven</a:t>
            </a:r>
            <a:r>
              <a:rPr lang="en-US" altLang="zh-CN" sz="1600" dirty="0">
                <a:solidFill>
                  <a:srgbClr val="595959"/>
                </a:solidFill>
                <a:latin typeface="微软雅黑" panose="020B0503020204020204" pitchFamily="34" charset="-122"/>
                <a:ea typeface="微软雅黑" panose="020B0503020204020204" pitchFamily="34" charset="-122"/>
                <a:cs typeface="+mn-ea"/>
              </a:rPr>
              <a:t> /&gt;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9" y="266933"/>
            <a:ext cx="3763827"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12.2.4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自定义类型转换器</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03</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1337945"/>
          </a:xfrm>
          <a:prstGeom prst="rect">
            <a:avLst/>
          </a:prstGeom>
          <a:noFill/>
          <a:ln>
            <a:noFill/>
          </a:ln>
        </p:spPr>
        <p:txBody>
          <a:bodyPr wrap="square" rtlCol="0">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启动</a:t>
            </a:r>
            <a:r>
              <a:rPr lang="en-US" altLang="zh-CN" dirty="0">
                <a:solidFill>
                  <a:srgbClr val="595959"/>
                </a:solidFill>
                <a:latin typeface="微软雅黑" panose="020B0503020204020204" pitchFamily="34" charset="-122"/>
                <a:ea typeface="微软雅黑" panose="020B0503020204020204" pitchFamily="34" charset="-122"/>
                <a:cs typeface="+mn-ea"/>
              </a:rPr>
              <a:t>chapter12</a:t>
            </a:r>
            <a:r>
              <a:rPr lang="zh-CN" altLang="zh-CN" dirty="0">
                <a:solidFill>
                  <a:srgbClr val="595959"/>
                </a:solidFill>
                <a:latin typeface="微软雅黑" panose="020B0503020204020204" pitchFamily="34" charset="-122"/>
                <a:ea typeface="微软雅黑" panose="020B0503020204020204" pitchFamily="34" charset="-122"/>
                <a:cs typeface="+mn-ea"/>
              </a:rPr>
              <a:t>项目，在浏览器中访问地址</a:t>
            </a:r>
            <a:r>
              <a:rPr lang="en-US" altLang="zh-CN" dirty="0">
                <a:solidFill>
                  <a:srgbClr val="595959"/>
                </a:solidFill>
                <a:latin typeface="微软雅黑" panose="020B0503020204020204" pitchFamily="34" charset="-122"/>
                <a:ea typeface="微软雅黑" panose="020B0503020204020204" pitchFamily="34" charset="-122"/>
                <a:cs typeface="+mn-ea"/>
              </a:rPr>
              <a:t>http://localhost:8080/chapter12/</a:t>
            </a:r>
            <a:r>
              <a:rPr lang="en-US" altLang="zh-CN" dirty="0" err="1">
                <a:solidFill>
                  <a:srgbClr val="595959"/>
                </a:solidFill>
                <a:latin typeface="微软雅黑" panose="020B0503020204020204" pitchFamily="34" charset="-122"/>
                <a:ea typeface="微软雅黑" panose="020B0503020204020204" pitchFamily="34" charset="-122"/>
                <a:cs typeface="+mn-ea"/>
              </a:rPr>
              <a:t>getBirthday?birthday</a:t>
            </a:r>
            <a:r>
              <a:rPr lang="en-US" altLang="zh-CN" dirty="0">
                <a:solidFill>
                  <a:srgbClr val="595959"/>
                </a:solidFill>
                <a:latin typeface="微软雅黑" panose="020B0503020204020204" pitchFamily="34" charset="-122"/>
                <a:ea typeface="微软雅黑" panose="020B0503020204020204" pitchFamily="34" charset="-122"/>
                <a:cs typeface="+mn-ea"/>
              </a:rPr>
              <a:t>=2020-11-11</a:t>
            </a:r>
            <a:r>
              <a:rPr lang="zh-CN" altLang="zh-CN" dirty="0">
                <a:solidFill>
                  <a:srgbClr val="595959"/>
                </a:solidFill>
                <a:latin typeface="微软雅黑" panose="020B0503020204020204" pitchFamily="34" charset="-122"/>
                <a:ea typeface="微软雅黑" panose="020B0503020204020204" pitchFamily="34" charset="-122"/>
                <a:cs typeface="+mn-ea"/>
              </a:rPr>
              <a:t>，使用</a:t>
            </a:r>
            <a:r>
              <a:rPr lang="en-US" altLang="zh-CN" dirty="0">
                <a:solidFill>
                  <a:srgbClr val="595959"/>
                </a:solidFill>
                <a:latin typeface="微软雅黑" panose="020B0503020204020204" pitchFamily="34" charset="-122"/>
                <a:ea typeface="微软雅黑" panose="020B0503020204020204" pitchFamily="34" charset="-122"/>
                <a:cs typeface="+mn-ea"/>
              </a:rPr>
              <a:t>@</a:t>
            </a:r>
            <a:r>
              <a:rPr lang="en-US" altLang="zh-CN" dirty="0" err="1">
                <a:solidFill>
                  <a:srgbClr val="595959"/>
                </a:solidFill>
                <a:latin typeface="微软雅黑" panose="020B0503020204020204" pitchFamily="34" charset="-122"/>
                <a:ea typeface="微软雅黑" panose="020B0503020204020204" pitchFamily="34" charset="-122"/>
                <a:cs typeface="+mn-ea"/>
              </a:rPr>
              <a:t>DateTimeFormat</a:t>
            </a:r>
            <a:r>
              <a:rPr lang="zh-CN" altLang="zh-CN" dirty="0">
                <a:solidFill>
                  <a:srgbClr val="595959"/>
                </a:solidFill>
                <a:latin typeface="微软雅黑" panose="020B0503020204020204" pitchFamily="34" charset="-122"/>
                <a:ea typeface="微软雅黑" panose="020B0503020204020204" pitchFamily="34" charset="-122"/>
                <a:cs typeface="+mn-ea"/>
              </a:rPr>
              <a:t>注解时控制台打印信息如图所示</a:t>
            </a:r>
            <a:r>
              <a:rPr lang="zh-CN" altLang="en-US" dirty="0">
                <a:solidFill>
                  <a:srgbClr val="595959"/>
                </a:solidFill>
                <a:latin typeface="微软雅黑" panose="020B0503020204020204" pitchFamily="34" charset="-122"/>
                <a:ea typeface="微软雅黑" panose="020B0503020204020204" pitchFamily="34" charset="-122"/>
                <a:cs typeface="+mn-ea"/>
              </a:rPr>
              <a:t>。</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pic>
        <p:nvPicPr>
          <p:cNvPr id="12" name="图片 11"/>
          <p:cNvPicPr>
            <a:picLocks noChangeAspect="1"/>
          </p:cNvPicPr>
          <p:nvPr/>
        </p:nvPicPr>
        <p:blipFill>
          <a:blip r:embed="rId2"/>
          <a:stretch>
            <a:fillRect/>
          </a:stretch>
        </p:blipFill>
        <p:spPr>
          <a:xfrm>
            <a:off x="2933105" y="5290298"/>
            <a:ext cx="7332167" cy="1057320"/>
          </a:xfrm>
          <a:prstGeom prst="rect">
            <a:avLst/>
          </a:prstGeom>
        </p:spPr>
      </p:pic>
      <p:sp>
        <p:nvSpPr>
          <p:cNvPr id="4" name="矩形 3"/>
          <p:cNvSpPr/>
          <p:nvPr/>
        </p:nvSpPr>
        <p:spPr>
          <a:xfrm>
            <a:off x="3388784" y="5337800"/>
            <a:ext cx="6876488" cy="874407"/>
          </a:xfrm>
          <a:prstGeom prst="rect">
            <a:avLst/>
          </a:prstGeom>
        </p:spPr>
        <p:txBody>
          <a:bodyPr wrap="square">
            <a:spAutoFit/>
          </a:bodyPr>
          <a:lstStyle/>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a:t>
            </a:r>
            <a:r>
              <a:rPr lang="en-US" altLang="zh-CN" dirty="0" err="1">
                <a:solidFill>
                  <a:srgbClr val="595959"/>
                </a:solidFill>
                <a:latin typeface="微软雅黑" panose="020B0503020204020204" pitchFamily="34" charset="-122"/>
                <a:ea typeface="微软雅黑" panose="020B0503020204020204" pitchFamily="34" charset="-122"/>
                <a:cs typeface="+mn-ea"/>
              </a:rPr>
              <a:t>DateTimeFormat</a:t>
            </a:r>
            <a:r>
              <a:rPr lang="en-US" altLang="zh-CN" dirty="0">
                <a:solidFill>
                  <a:srgbClr val="595959"/>
                </a:solidFill>
                <a:latin typeface="微软雅黑" panose="020B0503020204020204" pitchFamily="34" charset="-122"/>
                <a:ea typeface="微软雅黑" panose="020B0503020204020204" pitchFamily="34" charset="-122"/>
                <a:cs typeface="+mn-ea"/>
              </a:rPr>
              <a:t>(pattern = "</a:t>
            </a:r>
            <a:r>
              <a:rPr lang="en-US" altLang="zh-CN" dirty="0" err="1">
                <a:solidFill>
                  <a:srgbClr val="595959"/>
                </a:solidFill>
                <a:latin typeface="微软雅黑" panose="020B0503020204020204" pitchFamily="34" charset="-122"/>
                <a:ea typeface="微软雅黑" panose="020B0503020204020204" pitchFamily="34" charset="-122"/>
                <a:cs typeface="+mn-ea"/>
              </a:rPr>
              <a:t>yyyy</a:t>
            </a:r>
            <a:r>
              <a:rPr lang="en-US" altLang="zh-CN" dirty="0">
                <a:solidFill>
                  <a:srgbClr val="595959"/>
                </a:solidFill>
                <a:latin typeface="微软雅黑" panose="020B0503020204020204" pitchFamily="34" charset="-122"/>
                <a:ea typeface="微软雅黑" panose="020B0503020204020204" pitchFamily="34" charset="-122"/>
                <a:cs typeface="+mn-ea"/>
              </a:rPr>
              <a:t>-MM-dd")</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private Date birthday;</a:t>
            </a:r>
            <a:endParaRPr lang="zh-CN" altLang="zh-CN"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9" y="266933"/>
            <a:ext cx="3763827"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12.2.4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自定义类型转换器</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2" name="图片 1"/>
          <p:cNvPicPr>
            <a:picLocks noChangeAspect="1"/>
          </p:cNvPicPr>
          <p:nvPr/>
        </p:nvPicPr>
        <p:blipFill>
          <a:blip r:embed="rId3"/>
          <a:stretch>
            <a:fillRect/>
          </a:stretch>
        </p:blipFill>
        <p:spPr>
          <a:xfrm>
            <a:off x="1143635" y="2510790"/>
            <a:ext cx="10290733" cy="1440000"/>
          </a:xfrm>
          <a:prstGeom prst="rect">
            <a:avLst/>
          </a:prstGeom>
        </p:spPr>
      </p:pic>
      <p:sp>
        <p:nvSpPr>
          <p:cNvPr id="3" name="文本框 2"/>
          <p:cNvSpPr txBox="1"/>
          <p:nvPr/>
        </p:nvSpPr>
        <p:spPr>
          <a:xfrm>
            <a:off x="961390" y="4159250"/>
            <a:ext cx="10638790" cy="922020"/>
          </a:xfrm>
          <a:prstGeom prst="rect">
            <a:avLst/>
          </a:prstGeom>
          <a:noFill/>
        </p:spPr>
        <p:txBody>
          <a:bodyPr wrap="square" rtlCol="0" anchor="t">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sym typeface="+mn-ea"/>
              </a:rPr>
              <a:t>如果</a:t>
            </a:r>
            <a:r>
              <a:rPr lang="en-US" altLang="zh-CN" dirty="0" err="1">
                <a:solidFill>
                  <a:srgbClr val="595959"/>
                </a:solidFill>
                <a:latin typeface="微软雅黑" panose="020B0503020204020204" pitchFamily="34" charset="-122"/>
                <a:ea typeface="微软雅黑" panose="020B0503020204020204" pitchFamily="34" charset="-122"/>
                <a:cs typeface="+mn-ea"/>
                <a:sym typeface="+mn-ea"/>
              </a:rPr>
              <a:t>getBirthday</a:t>
            </a:r>
            <a:r>
              <a:rPr lang="en-US" altLang="zh-CN" dirty="0">
                <a:solidFill>
                  <a:srgbClr val="595959"/>
                </a:solidFill>
                <a:latin typeface="微软雅黑" panose="020B0503020204020204" pitchFamily="34" charset="-122"/>
                <a:ea typeface="微软雅黑" panose="020B0503020204020204" pitchFamily="34" charset="-122"/>
                <a:cs typeface="+mn-ea"/>
                <a:sym typeface="+mn-ea"/>
              </a:rPr>
              <a:t>()</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方法的形参是</a:t>
            </a:r>
            <a:r>
              <a:rPr lang="en-US" altLang="zh-CN" dirty="0">
                <a:solidFill>
                  <a:srgbClr val="595959"/>
                </a:solidFill>
                <a:latin typeface="微软雅黑" panose="020B0503020204020204" pitchFamily="34" charset="-122"/>
                <a:ea typeface="微软雅黑" panose="020B0503020204020204" pitchFamily="34" charset="-122"/>
                <a:cs typeface="+mn-ea"/>
                <a:sym typeface="+mn-ea"/>
              </a:rPr>
              <a:t>User</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类型，且</a:t>
            </a:r>
            <a:r>
              <a:rPr lang="en-US" altLang="zh-CN" dirty="0">
                <a:solidFill>
                  <a:srgbClr val="595959"/>
                </a:solidFill>
                <a:latin typeface="微软雅黑" panose="020B0503020204020204" pitchFamily="34" charset="-122"/>
                <a:ea typeface="微软雅黑" panose="020B0503020204020204" pitchFamily="34" charset="-122"/>
                <a:cs typeface="+mn-ea"/>
                <a:sym typeface="+mn-ea"/>
              </a:rPr>
              <a:t>birthday</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是</a:t>
            </a:r>
            <a:r>
              <a:rPr lang="en-US" altLang="zh-CN" dirty="0">
                <a:solidFill>
                  <a:srgbClr val="595959"/>
                </a:solidFill>
                <a:latin typeface="微软雅黑" panose="020B0503020204020204" pitchFamily="34" charset="-122"/>
                <a:ea typeface="微软雅黑" panose="020B0503020204020204" pitchFamily="34" charset="-122"/>
                <a:cs typeface="+mn-ea"/>
                <a:sym typeface="+mn-ea"/>
              </a:rPr>
              <a:t>User</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类的属性，也可以将形参上的</a:t>
            </a:r>
            <a:r>
              <a:rPr lang="en-US" altLang="zh-CN" dirty="0">
                <a:solidFill>
                  <a:srgbClr val="595959"/>
                </a:solidFill>
                <a:latin typeface="微软雅黑" panose="020B0503020204020204" pitchFamily="34" charset="-122"/>
                <a:ea typeface="微软雅黑" panose="020B0503020204020204" pitchFamily="34" charset="-122"/>
                <a:cs typeface="+mn-ea"/>
                <a:sym typeface="+mn-ea"/>
              </a:rPr>
              <a:t>@</a:t>
            </a:r>
            <a:r>
              <a:rPr lang="en-US" altLang="zh-CN" dirty="0" err="1">
                <a:solidFill>
                  <a:srgbClr val="595959"/>
                </a:solidFill>
                <a:latin typeface="微软雅黑" panose="020B0503020204020204" pitchFamily="34" charset="-122"/>
                <a:ea typeface="微软雅黑" panose="020B0503020204020204" pitchFamily="34" charset="-122"/>
                <a:cs typeface="+mn-ea"/>
                <a:sym typeface="+mn-ea"/>
              </a:rPr>
              <a:t>DateTimeFormat</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注解改写在</a:t>
            </a:r>
            <a:r>
              <a:rPr lang="en-US" altLang="zh-CN" dirty="0">
                <a:solidFill>
                  <a:srgbClr val="595959"/>
                </a:solidFill>
                <a:latin typeface="微软雅黑" panose="020B0503020204020204" pitchFamily="34" charset="-122"/>
                <a:ea typeface="微软雅黑" panose="020B0503020204020204" pitchFamily="34" charset="-122"/>
                <a:cs typeface="+mn-ea"/>
                <a:sym typeface="+mn-ea"/>
              </a:rPr>
              <a:t>birthday</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属性的上方，数据绑定效果是一样的，格式如下</a:t>
            </a:r>
            <a:r>
              <a:rPr lang="zh-CN" altLang="en-US" dirty="0">
                <a:solidFill>
                  <a:srgbClr val="595959"/>
                </a:solidFill>
                <a:latin typeface="微软雅黑" panose="020B0503020204020204" pitchFamily="34" charset="-122"/>
                <a:ea typeface="微软雅黑" panose="020B0503020204020204" pitchFamily="34" charset="-122"/>
                <a:cs typeface="+mn-ea"/>
                <a:sym typeface="+mn-ea"/>
              </a:rPr>
              <a:t>。</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 </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TextBox 48"/>
          <p:cNvSpPr txBox="1"/>
          <p:nvPr/>
        </p:nvSpPr>
        <p:spPr>
          <a:xfrm>
            <a:off x="3970634" y="3013559"/>
            <a:ext cx="6990735" cy="830997"/>
          </a:xfrm>
          <a:prstGeom prst="rect">
            <a:avLst/>
          </a:prstGeom>
          <a:noFill/>
        </p:spPr>
        <p:txBody>
          <a:bodyPr wrap="square" lIns="91443" tIns="45720" rIns="91443" bIns="45720" rtlCol="0">
            <a:spAutoFit/>
          </a:bodyPr>
          <a:lstStyle/>
          <a:p>
            <a:r>
              <a:rPr lang="zh-CN" altLang="en-US" sz="4800" b="1" dirty="0">
                <a:solidFill>
                  <a:srgbClr val="595959"/>
                </a:solidFill>
                <a:latin typeface="微软雅黑" panose="020B0503020204020204" pitchFamily="34" charset="-122"/>
                <a:ea typeface="微软雅黑" panose="020B0503020204020204" pitchFamily="34" charset="-122"/>
                <a:cs typeface="+mn-ea"/>
                <a:sym typeface="+mn-lt"/>
              </a:rPr>
              <a:t>复杂数据绑定</a:t>
            </a:r>
            <a:endParaRPr lang="en-GB" altLang="zh-CN" sz="4800" b="1" dirty="0">
              <a:solidFill>
                <a:srgbClr val="595959"/>
              </a:solidFill>
              <a:latin typeface="微软雅黑" panose="020B0503020204020204" pitchFamily="34" charset="-122"/>
              <a:ea typeface="微软雅黑" panose="020B0503020204020204" pitchFamily="34" charset="-122"/>
              <a:cs typeface="+mn-ea"/>
              <a:sym typeface="+mn-lt"/>
            </a:endParaRPr>
          </a:p>
        </p:txBody>
      </p:sp>
      <p:sp>
        <p:nvSpPr>
          <p:cNvPr id="2" name="TextBox 48"/>
          <p:cNvSpPr txBox="1"/>
          <p:nvPr/>
        </p:nvSpPr>
        <p:spPr>
          <a:xfrm>
            <a:off x="1272752" y="2808590"/>
            <a:ext cx="2133388" cy="1107996"/>
          </a:xfrm>
          <a:prstGeom prst="rect">
            <a:avLst/>
          </a:prstGeom>
          <a:noFill/>
        </p:spPr>
        <p:txBody>
          <a:bodyPr wrap="square" lIns="91443" tIns="45720" rIns="91443" bIns="45720" rtlCol="0">
            <a:spAutoFit/>
          </a:bodyPr>
          <a:lstStyle/>
          <a:p>
            <a:r>
              <a:rPr lang="en-US" altLang="zh-CN" sz="6600" b="1" dirty="0">
                <a:solidFill>
                  <a:srgbClr val="FAFAFA"/>
                </a:solidFill>
                <a:latin typeface="微软雅黑" panose="020B0503020204020204" pitchFamily="34" charset="-122"/>
                <a:ea typeface="微软雅黑" panose="020B0503020204020204" pitchFamily="34" charset="-122"/>
                <a:cs typeface="+mn-ea"/>
                <a:sym typeface="+mn-lt"/>
              </a:rPr>
              <a:t>12</a:t>
            </a:r>
            <a:r>
              <a:rPr lang="en-US" altLang="en-GB" sz="6600" b="1" dirty="0">
                <a:solidFill>
                  <a:srgbClr val="FAFAFA"/>
                </a:solidFill>
                <a:latin typeface="微软雅黑" panose="020B0503020204020204" pitchFamily="34" charset="-122"/>
                <a:ea typeface="微软雅黑" panose="020B0503020204020204" pitchFamily="34" charset="-122"/>
                <a:cs typeface="+mn-ea"/>
                <a:sym typeface="+mn-lt"/>
              </a:rPr>
              <a:t>.</a:t>
            </a:r>
            <a:r>
              <a:rPr lang="en-US" altLang="zh-CN" sz="6600" b="1" dirty="0">
                <a:solidFill>
                  <a:srgbClr val="FAFAFA"/>
                </a:solidFill>
                <a:latin typeface="微软雅黑" panose="020B0503020204020204" pitchFamily="34" charset="-122"/>
                <a:ea typeface="微软雅黑" panose="020B0503020204020204" pitchFamily="34" charset="-122"/>
                <a:cs typeface="+mn-ea"/>
                <a:sym typeface="+mn-lt"/>
              </a:rPr>
              <a:t>3</a:t>
            </a:r>
            <a:endParaRPr lang="en-US" altLang="en-GB" sz="6600" b="1" dirty="0">
              <a:solidFill>
                <a:srgbClr val="FAFAFA"/>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p:nvPr/>
        </p:nvSpPr>
        <p:spPr>
          <a:xfrm>
            <a:off x="1143840" y="266933"/>
            <a:ext cx="2599337"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12.3.1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数组绑定</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pic>
        <p:nvPicPr>
          <p:cNvPr id="6" name="图片 5"/>
          <p:cNvPicPr>
            <a:picLocks noChangeAspect="1"/>
          </p:cNvPicPr>
          <p:nvPr/>
        </p:nvPicPr>
        <p:blipFill>
          <a:blip r:embed="rId1"/>
          <a:stretch>
            <a:fillRect/>
          </a:stretch>
        </p:blipFill>
        <p:spPr>
          <a:xfrm>
            <a:off x="945003" y="2215002"/>
            <a:ext cx="2798174" cy="3897363"/>
          </a:xfrm>
          <a:prstGeom prst="rect">
            <a:avLst/>
          </a:prstGeom>
        </p:spPr>
      </p:pic>
      <p:sp>
        <p:nvSpPr>
          <p:cNvPr id="7" name="TextBox 35"/>
          <p:cNvSpPr txBox="1">
            <a:spLocks noChangeArrowheads="1"/>
          </p:cNvSpPr>
          <p:nvPr/>
        </p:nvSpPr>
        <p:spPr bwMode="auto">
          <a:xfrm>
            <a:off x="3247813" y="1637921"/>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8" name="椭圆形标注 7"/>
          <p:cNvSpPr/>
          <p:nvPr/>
        </p:nvSpPr>
        <p:spPr>
          <a:xfrm>
            <a:off x="2969011" y="1559834"/>
            <a:ext cx="2071640" cy="1493174"/>
          </a:xfrm>
          <a:prstGeom prst="wedgeEllipseCallout">
            <a:avLst/>
          </a:prstGeom>
          <a:solidFill>
            <a:schemeClr val="bg1">
              <a:lumMod val="85000"/>
            </a:schemeClr>
          </a:solidFill>
          <a:ln>
            <a:solidFill>
              <a:srgbClr val="000000">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t> </a:t>
            </a:r>
            <a:endParaRPr lang="en-US" altLang="zh-CN"/>
          </a:p>
        </p:txBody>
      </p:sp>
      <p:sp>
        <p:nvSpPr>
          <p:cNvPr id="9" name="TextBox 35"/>
          <p:cNvSpPr txBox="1">
            <a:spLocks noChangeArrowheads="1"/>
          </p:cNvSpPr>
          <p:nvPr/>
        </p:nvSpPr>
        <p:spPr bwMode="auto">
          <a:xfrm>
            <a:off x="3215305" y="1697255"/>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10" name="TextBox 35"/>
          <p:cNvSpPr txBox="1">
            <a:spLocks noChangeArrowheads="1"/>
          </p:cNvSpPr>
          <p:nvPr/>
        </p:nvSpPr>
        <p:spPr bwMode="auto">
          <a:xfrm>
            <a:off x="5816600" y="2712720"/>
            <a:ext cx="4610735" cy="10439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掌握</a:t>
            </a:r>
            <a:r>
              <a:rPr lang="zh-CN" altLang="en-US" sz="2000" dirty="0">
                <a:solidFill>
                  <a:srgbClr val="1369B2"/>
                </a:solidFill>
                <a:latin typeface="微软雅黑" panose="020B0503020204020204" pitchFamily="34" charset="-122"/>
                <a:ea typeface="微软雅黑" panose="020B0503020204020204" pitchFamily="34" charset="-122"/>
              </a:rPr>
              <a:t>数组绑定</a:t>
            </a:r>
            <a:r>
              <a:rPr lang="zh-CN" altLang="en-US" sz="2000" dirty="0">
                <a:solidFill>
                  <a:srgbClr val="595959"/>
                </a:solidFill>
                <a:latin typeface="微软雅黑" panose="020B0503020204020204" pitchFamily="34" charset="-122"/>
                <a:ea typeface="微软雅黑" panose="020B0503020204020204" pitchFamily="34" charset="-122"/>
              </a:rPr>
              <a:t>，能够在代码中使用数组进行数据绑定</a:t>
            </a:r>
            <a:endParaRPr lang="zh-CN" altLang="en-US" sz="2000" dirty="0">
              <a:solidFill>
                <a:srgbClr val="595959"/>
              </a:solidFill>
              <a:latin typeface="微软雅黑" panose="020B0503020204020204" pitchFamily="34" charset="-122"/>
              <a:ea typeface="微软雅黑" panose="020B0503020204020204" pitchFamily="34" charset="-122"/>
            </a:endParaRPr>
          </a:p>
        </p:txBody>
      </p:sp>
      <p:grpSp>
        <p:nvGrpSpPr>
          <p:cNvPr id="11" name="组合 10"/>
          <p:cNvGrpSpPr/>
          <p:nvPr/>
        </p:nvGrpSpPr>
        <p:grpSpPr>
          <a:xfrm>
            <a:off x="5380420" y="2819382"/>
            <a:ext cx="405183" cy="405036"/>
            <a:chOff x="8881" y="4685"/>
            <a:chExt cx="638" cy="638"/>
          </a:xfrm>
        </p:grpSpPr>
        <p:sp>
          <p:nvSpPr>
            <p:cNvPr id="12" name="椭圆 11"/>
            <p:cNvSpPr/>
            <p:nvPr/>
          </p:nvSpPr>
          <p:spPr>
            <a:xfrm>
              <a:off x="8881" y="4685"/>
              <a:ext cx="638" cy="638"/>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8946" y="4750"/>
              <a:ext cx="508" cy="508"/>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19" y="1091196"/>
            <a:ext cx="3038213"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2568332" cy="400110"/>
          </a:xfrm>
          <a:prstGeom prst="rect">
            <a:avLst/>
          </a:prstGeom>
          <a:noFill/>
        </p:spPr>
        <p:txBody>
          <a:bodyPr wrap="none" rtlCol="0">
            <a:spAutoFit/>
          </a:bodyPr>
          <a:lstStyle/>
          <a:p>
            <a:r>
              <a:rPr lang="zh-CN" altLang="en-US" sz="2000" dirty="0">
                <a:solidFill>
                  <a:srgbClr val="1369B2"/>
                </a:solidFill>
                <a:latin typeface="微软雅黑" panose="020B0503020204020204" pitchFamily="34" charset="-122"/>
                <a:ea typeface="微软雅黑" panose="020B0503020204020204" pitchFamily="34" charset="-122"/>
              </a:rPr>
              <a:t>数组绑定的使用场景</a:t>
            </a:r>
            <a:r>
              <a:rPr lang="zh-CN" altLang="zh-CN" sz="2000" dirty="0">
                <a:solidFill>
                  <a:srgbClr val="1369B2"/>
                </a:solidFill>
                <a:latin typeface="微软雅黑" panose="020B0503020204020204" pitchFamily="34" charset="-122"/>
                <a:ea typeface="微软雅黑" panose="020B0503020204020204" pitchFamily="34" charset="-122"/>
              </a:rPr>
              <a:t> </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2632515"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12.3.1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数组绑定</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12" name="文本框 18"/>
          <p:cNvSpPr txBox="1"/>
          <p:nvPr>
            <p:custDataLst>
              <p:tags r:id="rId2"/>
            </p:custDataLst>
          </p:nvPr>
        </p:nvSpPr>
        <p:spPr>
          <a:xfrm>
            <a:off x="1725775" y="3383882"/>
            <a:ext cx="8876636" cy="1389995"/>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在实际开发中，可能会遇到客户端请求需要传递多个同名参数到服务器端的情况，这种情况采用前面讲解的简单数据绑定的方式显然是不合适的。此时，可以使用数组来接收客户端的请求参数，完成数据绑定。</a:t>
            </a:r>
            <a:endParaRPr lang="zh-CN" altLang="zh-CN" dirty="0">
              <a:solidFill>
                <a:srgbClr val="595959"/>
              </a:solidFill>
              <a:latin typeface="微软雅黑" panose="020B0503020204020204" pitchFamily="34" charset="-122"/>
            </a:endParaRPr>
          </a:p>
        </p:txBody>
      </p:sp>
      <p:sp>
        <p:nvSpPr>
          <p:cNvPr id="13" name="圆角矩形 12"/>
          <p:cNvSpPr/>
          <p:nvPr/>
        </p:nvSpPr>
        <p:spPr>
          <a:xfrm>
            <a:off x="1303055" y="3020759"/>
            <a:ext cx="9794240" cy="2024291"/>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4" name="矩形 93"/>
          <p:cNvSpPr/>
          <p:nvPr/>
        </p:nvSpPr>
        <p:spPr>
          <a:xfrm>
            <a:off x="1252831" y="2950365"/>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rot="10800000">
            <a:off x="10778975" y="473629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64958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78529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01</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1050925" y="837565"/>
            <a:ext cx="9150985" cy="506730"/>
          </a:xfrm>
          <a:prstGeom prst="rect">
            <a:avLst/>
          </a:prstGeom>
          <a:noFill/>
          <a:ln>
            <a:noFill/>
          </a:ln>
        </p:spPr>
        <p:txBody>
          <a:bodyPr wrap="square" rtlCol="0">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接下来通过一个批量提交商品的案例来演示数组的数据绑定，具体实现步骤如下所示。</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pic>
        <p:nvPicPr>
          <p:cNvPr id="12" name="图片 11"/>
          <p:cNvPicPr>
            <a:picLocks noChangeAspect="1"/>
          </p:cNvPicPr>
          <p:nvPr/>
        </p:nvPicPr>
        <p:blipFill>
          <a:blip r:embed="rId2"/>
          <a:stretch>
            <a:fillRect/>
          </a:stretch>
        </p:blipFill>
        <p:spPr>
          <a:xfrm>
            <a:off x="2486203" y="2896688"/>
            <a:ext cx="7332167" cy="2555673"/>
          </a:xfrm>
          <a:prstGeom prst="rect">
            <a:avLst/>
          </a:prstGeom>
        </p:spPr>
      </p:pic>
      <p:sp>
        <p:nvSpPr>
          <p:cNvPr id="4" name="矩形 3"/>
          <p:cNvSpPr/>
          <p:nvPr/>
        </p:nvSpPr>
        <p:spPr>
          <a:xfrm>
            <a:off x="2795019" y="2868461"/>
            <a:ext cx="6876488" cy="2536400"/>
          </a:xfrm>
          <a:prstGeom prst="rect">
            <a:avLst/>
          </a:prstGeom>
        </p:spPr>
        <p:txBody>
          <a:bodyPr wrap="square">
            <a:spAutoFit/>
          </a:bodyPr>
          <a:lstStyle/>
          <a:p>
            <a:pPr lvl="0">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package </a:t>
            </a:r>
            <a:r>
              <a:rPr lang="en-US" altLang="zh-CN" dirty="0" err="1">
                <a:solidFill>
                  <a:srgbClr val="595959"/>
                </a:solidFill>
                <a:latin typeface="微软雅黑" panose="020B0503020204020204" pitchFamily="34" charset="-122"/>
                <a:ea typeface="微软雅黑" panose="020B0503020204020204" pitchFamily="34" charset="-122"/>
                <a:cs typeface="+mn-ea"/>
              </a:rPr>
              <a:t>com.itheima.pojo</a:t>
            </a:r>
            <a:r>
              <a:rPr lang="en-US" altLang="zh-CN" dirty="0">
                <a:solidFill>
                  <a:srgbClr val="595959"/>
                </a:solidFill>
                <a:latin typeface="微软雅黑" panose="020B0503020204020204" pitchFamily="34" charset="-122"/>
                <a:ea typeface="微软雅黑" panose="020B0503020204020204" pitchFamily="34" charset="-122"/>
                <a:cs typeface="+mn-ea"/>
              </a:rPr>
              <a:t>;</a:t>
            </a:r>
            <a:endParaRPr lang="en-US" altLang="zh-CN"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public class Product {</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    private String </a:t>
            </a:r>
            <a:r>
              <a:rPr lang="en-US" altLang="zh-CN" dirty="0" err="1">
                <a:solidFill>
                  <a:srgbClr val="595959"/>
                </a:solidFill>
                <a:latin typeface="微软雅黑" panose="020B0503020204020204" pitchFamily="34" charset="-122"/>
                <a:ea typeface="微软雅黑" panose="020B0503020204020204" pitchFamily="34" charset="-122"/>
                <a:cs typeface="+mn-ea"/>
              </a:rPr>
              <a:t>proId</a:t>
            </a:r>
            <a:r>
              <a:rPr lang="en-US" altLang="zh-CN" dirty="0">
                <a:solidFill>
                  <a:srgbClr val="595959"/>
                </a:solidFill>
                <a:latin typeface="微软雅黑" panose="020B0503020204020204" pitchFamily="34" charset="-122"/>
                <a:ea typeface="微软雅黑" panose="020B0503020204020204" pitchFamily="34" charset="-122"/>
                <a:cs typeface="+mn-ea"/>
              </a:rPr>
              <a:t>;		//</a:t>
            </a:r>
            <a:r>
              <a:rPr lang="zh-CN" altLang="zh-CN" dirty="0">
                <a:solidFill>
                  <a:srgbClr val="595959"/>
                </a:solidFill>
                <a:latin typeface="微软雅黑" panose="020B0503020204020204" pitchFamily="34" charset="-122"/>
                <a:ea typeface="微软雅黑" panose="020B0503020204020204" pitchFamily="34" charset="-122"/>
                <a:cs typeface="+mn-ea"/>
              </a:rPr>
              <a:t>商品</a:t>
            </a:r>
            <a:r>
              <a:rPr lang="en-US" altLang="zh-CN" dirty="0">
                <a:solidFill>
                  <a:srgbClr val="595959"/>
                </a:solidFill>
                <a:latin typeface="微软雅黑" panose="020B0503020204020204" pitchFamily="34" charset="-122"/>
                <a:ea typeface="微软雅黑" panose="020B0503020204020204" pitchFamily="34" charset="-122"/>
                <a:cs typeface="+mn-ea"/>
              </a:rPr>
              <a:t>id</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    private String </a:t>
            </a:r>
            <a:r>
              <a:rPr lang="en-US" altLang="zh-CN" dirty="0" err="1">
                <a:solidFill>
                  <a:srgbClr val="595959"/>
                </a:solidFill>
                <a:latin typeface="微软雅黑" panose="020B0503020204020204" pitchFamily="34" charset="-122"/>
                <a:ea typeface="微软雅黑" panose="020B0503020204020204" pitchFamily="34" charset="-122"/>
                <a:cs typeface="+mn-ea"/>
              </a:rPr>
              <a:t>proName</a:t>
            </a:r>
            <a:r>
              <a:rPr lang="en-US" altLang="zh-CN" dirty="0">
                <a:solidFill>
                  <a:srgbClr val="595959"/>
                </a:solidFill>
                <a:latin typeface="微软雅黑" panose="020B0503020204020204" pitchFamily="34" charset="-122"/>
                <a:ea typeface="微软雅黑" panose="020B0503020204020204" pitchFamily="34" charset="-122"/>
                <a:cs typeface="+mn-ea"/>
              </a:rPr>
              <a:t>;	//</a:t>
            </a:r>
            <a:r>
              <a:rPr lang="zh-CN" altLang="zh-CN" dirty="0">
                <a:solidFill>
                  <a:srgbClr val="595959"/>
                </a:solidFill>
                <a:latin typeface="微软雅黑" panose="020B0503020204020204" pitchFamily="34" charset="-122"/>
                <a:ea typeface="微软雅黑" panose="020B0503020204020204" pitchFamily="34" charset="-122"/>
                <a:cs typeface="+mn-ea"/>
              </a:rPr>
              <a:t>商品名称</a:t>
            </a:r>
            <a:endParaRPr lang="en-US" altLang="zh-CN"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zh-CN" altLang="en-US" dirty="0">
                <a:solidFill>
                  <a:srgbClr val="595959"/>
                </a:solidFill>
                <a:latin typeface="微软雅黑" panose="020B0503020204020204" pitchFamily="34" charset="-122"/>
                <a:ea typeface="微软雅黑" panose="020B0503020204020204" pitchFamily="34" charset="-122"/>
                <a:cs typeface="+mn-ea"/>
              </a:rPr>
              <a:t>    </a:t>
            </a:r>
            <a:r>
              <a:rPr lang="en-US" altLang="zh-CN" dirty="0">
                <a:solidFill>
                  <a:srgbClr val="595959"/>
                </a:solidFill>
                <a:latin typeface="微软雅黑" panose="020B0503020204020204" pitchFamily="34" charset="-122"/>
                <a:ea typeface="微软雅黑" panose="020B0503020204020204" pitchFamily="34" charset="-122"/>
                <a:cs typeface="+mn-ea"/>
              </a:rPr>
              <a:t>//</a:t>
            </a:r>
            <a:r>
              <a:rPr lang="zh-CN" altLang="en-US" dirty="0">
                <a:solidFill>
                  <a:srgbClr val="595959"/>
                </a:solidFill>
                <a:latin typeface="微软雅黑" panose="020B0503020204020204" pitchFamily="34" charset="-122"/>
                <a:ea typeface="微软雅黑" panose="020B0503020204020204" pitchFamily="34" charset="-122"/>
                <a:cs typeface="+mn-ea"/>
              </a:rPr>
              <a:t> 省略</a:t>
            </a:r>
            <a:r>
              <a:rPr lang="en-US" altLang="zh-CN" dirty="0">
                <a:solidFill>
                  <a:srgbClr val="595959"/>
                </a:solidFill>
                <a:latin typeface="微软雅黑" panose="020B0503020204020204" pitchFamily="34" charset="-122"/>
                <a:ea typeface="微软雅黑" panose="020B0503020204020204" pitchFamily="34" charset="-122"/>
                <a:cs typeface="+mn-ea"/>
              </a:rPr>
              <a:t>getter/setter</a:t>
            </a:r>
            <a:r>
              <a:rPr lang="zh-CN" altLang="en-US" dirty="0">
                <a:solidFill>
                  <a:srgbClr val="595959"/>
                </a:solidFill>
                <a:latin typeface="微软雅黑" panose="020B0503020204020204" pitchFamily="34" charset="-122"/>
                <a:ea typeface="微软雅黑" panose="020B0503020204020204" pitchFamily="34" charset="-122"/>
                <a:cs typeface="+mn-ea"/>
              </a:rPr>
              <a:t>方法</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a:t>
            </a:r>
            <a:endParaRPr lang="zh-CN" altLang="zh-CN"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40" y="266933"/>
            <a:ext cx="2644390"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12.3.1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数组绑定</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2" name="文本框 1"/>
          <p:cNvSpPr txBox="1"/>
          <p:nvPr/>
        </p:nvSpPr>
        <p:spPr>
          <a:xfrm>
            <a:off x="3115310" y="1585595"/>
            <a:ext cx="7086600" cy="922020"/>
          </a:xfrm>
          <a:prstGeom prst="rect">
            <a:avLst/>
          </a:prstGeom>
          <a:noFill/>
        </p:spPr>
        <p:txBody>
          <a:bodyPr wrap="square" rtlCol="0" anchor="t">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sym typeface="+mn-ea"/>
              </a:rPr>
              <a:t>创建一个商品类</a:t>
            </a:r>
            <a:r>
              <a:rPr lang="en-US" altLang="zh-CN" dirty="0">
                <a:solidFill>
                  <a:srgbClr val="595959"/>
                </a:solidFill>
                <a:latin typeface="微软雅黑" panose="020B0503020204020204" pitchFamily="34" charset="-122"/>
                <a:ea typeface="微软雅黑" panose="020B0503020204020204" pitchFamily="34" charset="-122"/>
                <a:cs typeface="+mn-ea"/>
                <a:sym typeface="+mn-ea"/>
              </a:rPr>
              <a:t>Product</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，用于封装商品信息。</a:t>
            </a:r>
            <a:r>
              <a:rPr lang="en-US" altLang="zh-CN" dirty="0">
                <a:solidFill>
                  <a:srgbClr val="595959"/>
                </a:solidFill>
                <a:latin typeface="微软雅黑" panose="020B0503020204020204" pitchFamily="34" charset="-122"/>
                <a:ea typeface="微软雅黑" panose="020B0503020204020204" pitchFamily="34" charset="-122"/>
                <a:cs typeface="+mn-ea"/>
                <a:sym typeface="+mn-ea"/>
              </a:rPr>
              <a:t>Product</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类的具体代码如</a:t>
            </a:r>
            <a:r>
              <a:rPr lang="zh-CN" altLang="en-US" dirty="0">
                <a:solidFill>
                  <a:srgbClr val="595959"/>
                </a:solidFill>
                <a:latin typeface="微软雅黑" panose="020B0503020204020204" pitchFamily="34" charset="-122"/>
                <a:ea typeface="微软雅黑" panose="020B0503020204020204" pitchFamily="34" charset="-122"/>
                <a:cs typeface="+mn-ea"/>
                <a:sym typeface="+mn-ea"/>
              </a:rPr>
              <a:t>下</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所示</a:t>
            </a:r>
            <a:r>
              <a:rPr lang="zh-CN" altLang="en-US" dirty="0">
                <a:solidFill>
                  <a:srgbClr val="595959"/>
                </a:solidFill>
                <a:latin typeface="微软雅黑" panose="020B0503020204020204" pitchFamily="34" charset="-122"/>
                <a:ea typeface="微软雅黑" panose="020B0503020204020204" pitchFamily="34" charset="-122"/>
                <a:cs typeface="+mn-ea"/>
                <a:sym typeface="+mn-ea"/>
              </a:rPr>
              <a:t>。</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 </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02</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1337945"/>
          </a:xfrm>
          <a:prstGeom prst="rect">
            <a:avLst/>
          </a:prstGeom>
          <a:noFill/>
          <a:ln>
            <a:noFill/>
          </a:ln>
        </p:spPr>
        <p:txBody>
          <a:bodyPr wrap="square" rtlCol="0">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创建一个提交商品页面</a:t>
            </a:r>
            <a:r>
              <a:rPr lang="en-US" altLang="zh-CN" dirty="0" err="1">
                <a:solidFill>
                  <a:srgbClr val="595959"/>
                </a:solidFill>
                <a:latin typeface="微软雅黑" panose="020B0503020204020204" pitchFamily="34" charset="-122"/>
                <a:ea typeface="微软雅黑" panose="020B0503020204020204" pitchFamily="34" charset="-122"/>
                <a:cs typeface="+mn-ea"/>
              </a:rPr>
              <a:t>products.jsp</a:t>
            </a:r>
            <a:r>
              <a:rPr lang="zh-CN" altLang="zh-CN" dirty="0">
                <a:solidFill>
                  <a:srgbClr val="595959"/>
                </a:solidFill>
                <a:latin typeface="微软雅黑" panose="020B0503020204020204" pitchFamily="34" charset="-122"/>
                <a:ea typeface="微软雅黑" panose="020B0503020204020204" pitchFamily="34" charset="-122"/>
                <a:cs typeface="+mn-ea"/>
              </a:rPr>
              <a:t>，在</a:t>
            </a:r>
            <a:r>
              <a:rPr lang="en-US" altLang="zh-CN" dirty="0" err="1">
                <a:solidFill>
                  <a:srgbClr val="595959"/>
                </a:solidFill>
                <a:latin typeface="微软雅黑" panose="020B0503020204020204" pitchFamily="34" charset="-122"/>
                <a:ea typeface="微软雅黑" panose="020B0503020204020204" pitchFamily="34" charset="-122"/>
                <a:cs typeface="+mn-ea"/>
              </a:rPr>
              <a:t>products.jsp</a:t>
            </a:r>
            <a:r>
              <a:rPr lang="zh-CN" altLang="zh-CN" dirty="0">
                <a:solidFill>
                  <a:srgbClr val="595959"/>
                </a:solidFill>
                <a:latin typeface="微软雅黑" panose="020B0503020204020204" pitchFamily="34" charset="-122"/>
                <a:ea typeface="微软雅黑" panose="020B0503020204020204" pitchFamily="34" charset="-122"/>
                <a:cs typeface="+mn-ea"/>
              </a:rPr>
              <a:t>中创建一个展示商品列表的表单，表单提交时向服务器端发送商品列表的所有</a:t>
            </a:r>
            <a:r>
              <a:rPr lang="en-US" altLang="zh-CN" dirty="0">
                <a:solidFill>
                  <a:srgbClr val="595959"/>
                </a:solidFill>
                <a:latin typeface="微软雅黑" panose="020B0503020204020204" pitchFamily="34" charset="-122"/>
                <a:ea typeface="微软雅黑" panose="020B0503020204020204" pitchFamily="34" charset="-122"/>
                <a:cs typeface="+mn-ea"/>
              </a:rPr>
              <a:t>id</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en-US" altLang="zh-CN" dirty="0" err="1">
                <a:solidFill>
                  <a:srgbClr val="595959"/>
                </a:solidFill>
                <a:latin typeface="微软雅黑" panose="020B0503020204020204" pitchFamily="34" charset="-122"/>
                <a:ea typeface="微软雅黑" panose="020B0503020204020204" pitchFamily="34" charset="-122"/>
                <a:cs typeface="+mn-ea"/>
              </a:rPr>
              <a:t>products.jsp</a:t>
            </a:r>
            <a:r>
              <a:rPr lang="zh-CN" altLang="zh-CN" dirty="0">
                <a:solidFill>
                  <a:srgbClr val="595959"/>
                </a:solidFill>
                <a:latin typeface="微软雅黑" panose="020B0503020204020204" pitchFamily="34" charset="-122"/>
                <a:ea typeface="微软雅黑" panose="020B0503020204020204" pitchFamily="34" charset="-122"/>
                <a:cs typeface="+mn-ea"/>
              </a:rPr>
              <a:t>的具体代码如</a:t>
            </a:r>
            <a:r>
              <a:rPr lang="zh-CN" altLang="en-US" dirty="0">
                <a:solidFill>
                  <a:srgbClr val="595959"/>
                </a:solidFill>
                <a:latin typeface="微软雅黑" panose="020B0503020204020204" pitchFamily="34" charset="-122"/>
                <a:ea typeface="微软雅黑" panose="020B0503020204020204" pitchFamily="34" charset="-122"/>
                <a:cs typeface="+mn-ea"/>
              </a:rPr>
              <a:t>下</a:t>
            </a:r>
            <a:r>
              <a:rPr lang="zh-CN" altLang="zh-CN" dirty="0">
                <a:solidFill>
                  <a:srgbClr val="595959"/>
                </a:solidFill>
                <a:latin typeface="微软雅黑" panose="020B0503020204020204" pitchFamily="34" charset="-122"/>
                <a:ea typeface="微软雅黑" panose="020B0503020204020204" pitchFamily="34" charset="-122"/>
                <a:cs typeface="+mn-ea"/>
              </a:rPr>
              <a:t>所示</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 </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pic>
        <p:nvPicPr>
          <p:cNvPr id="12" name="图片 11"/>
          <p:cNvPicPr>
            <a:picLocks noChangeAspect="1"/>
          </p:cNvPicPr>
          <p:nvPr/>
        </p:nvPicPr>
        <p:blipFill>
          <a:blip r:embed="rId2"/>
          <a:stretch>
            <a:fillRect/>
          </a:stretch>
        </p:blipFill>
        <p:spPr>
          <a:xfrm>
            <a:off x="1710046" y="2369992"/>
            <a:ext cx="8917519" cy="4111447"/>
          </a:xfrm>
          <a:prstGeom prst="rect">
            <a:avLst/>
          </a:prstGeom>
        </p:spPr>
      </p:pic>
      <p:sp>
        <p:nvSpPr>
          <p:cNvPr id="4" name="矩形 3"/>
          <p:cNvSpPr/>
          <p:nvPr/>
        </p:nvSpPr>
        <p:spPr>
          <a:xfrm>
            <a:off x="1939990" y="2345952"/>
            <a:ext cx="9104058" cy="4111447"/>
          </a:xfrm>
          <a:prstGeom prst="rect">
            <a:avLst/>
          </a:prstGeom>
        </p:spPr>
        <p:txBody>
          <a:bodyPr wrap="square">
            <a:spAutoFit/>
          </a:bodyPr>
          <a:lstStyle/>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 page language="java" </a:t>
            </a:r>
            <a:r>
              <a:rPr lang="en-US" altLang="zh-CN" sz="1600" dirty="0" err="1">
                <a:solidFill>
                  <a:srgbClr val="595959"/>
                </a:solidFill>
                <a:latin typeface="微软雅黑" panose="020B0503020204020204" pitchFamily="34" charset="-122"/>
                <a:ea typeface="微软雅黑" panose="020B0503020204020204" pitchFamily="34" charset="-122"/>
                <a:cs typeface="+mn-ea"/>
              </a:rPr>
              <a:t>contentType</a:t>
            </a:r>
            <a:r>
              <a:rPr lang="en-US" altLang="zh-CN" sz="1600" dirty="0">
                <a:solidFill>
                  <a:srgbClr val="595959"/>
                </a:solidFill>
                <a:latin typeface="微软雅黑" panose="020B0503020204020204" pitchFamily="34" charset="-122"/>
                <a:ea typeface="微软雅黑" panose="020B0503020204020204" pitchFamily="34" charset="-122"/>
                <a:cs typeface="+mn-ea"/>
              </a:rPr>
              <a:t>="text/html; charset=UTF-8"</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pageEncoding</a:t>
            </a:r>
            <a:r>
              <a:rPr lang="en-US" altLang="zh-CN" sz="1600" dirty="0">
                <a:solidFill>
                  <a:srgbClr val="595959"/>
                </a:solidFill>
                <a:latin typeface="微软雅黑" panose="020B0503020204020204" pitchFamily="34" charset="-122"/>
                <a:ea typeface="微软雅黑" panose="020B0503020204020204" pitchFamily="34" charset="-122"/>
                <a:cs typeface="+mn-ea"/>
              </a:rPr>
              <a:t>="UTF-8"%&gt;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&lt;html&gt;&lt;head&gt;&lt;title&gt;</a:t>
            </a:r>
            <a:r>
              <a:rPr lang="zh-CN" altLang="zh-CN" sz="1600" dirty="0">
                <a:solidFill>
                  <a:srgbClr val="595959"/>
                </a:solidFill>
                <a:latin typeface="微软雅黑" panose="020B0503020204020204" pitchFamily="34" charset="-122"/>
                <a:ea typeface="微软雅黑" panose="020B0503020204020204" pitchFamily="34" charset="-122"/>
                <a:cs typeface="+mn-ea"/>
              </a:rPr>
              <a:t>提交商品</a:t>
            </a:r>
            <a:r>
              <a:rPr lang="en-US" altLang="zh-CN" sz="1600" dirty="0">
                <a:solidFill>
                  <a:srgbClr val="595959"/>
                </a:solidFill>
                <a:latin typeface="微软雅黑" panose="020B0503020204020204" pitchFamily="34" charset="-122"/>
                <a:ea typeface="微软雅黑" panose="020B0503020204020204" pitchFamily="34" charset="-122"/>
                <a:cs typeface="+mn-ea"/>
              </a:rPr>
              <a:t>&lt;/title&gt;&lt;/head&gt;&lt;body&gt;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1369B2"/>
                </a:solidFill>
                <a:latin typeface="微软雅黑" panose="020B0503020204020204" pitchFamily="34" charset="-122"/>
                <a:ea typeface="微软雅黑" panose="020B0503020204020204" pitchFamily="34" charset="-122"/>
                <a:cs typeface="+mn-ea"/>
              </a:rPr>
              <a:t>&lt;form </a:t>
            </a:r>
            <a:r>
              <a:rPr lang="en-US" altLang="zh-CN" sz="1600" dirty="0">
                <a:solidFill>
                  <a:srgbClr val="595959"/>
                </a:solidFill>
                <a:latin typeface="微软雅黑" panose="020B0503020204020204" pitchFamily="34" charset="-122"/>
                <a:ea typeface="微软雅黑" panose="020B0503020204020204" pitchFamily="34" charset="-122"/>
                <a:cs typeface="+mn-ea"/>
              </a:rPr>
              <a:t>action="${</a:t>
            </a:r>
            <a:r>
              <a:rPr lang="en-US" altLang="zh-CN" sz="1600" dirty="0" err="1">
                <a:solidFill>
                  <a:srgbClr val="595959"/>
                </a:solidFill>
                <a:latin typeface="微软雅黑" panose="020B0503020204020204" pitchFamily="34" charset="-122"/>
                <a:ea typeface="微软雅黑" panose="020B0503020204020204" pitchFamily="34" charset="-122"/>
                <a:cs typeface="+mn-ea"/>
              </a:rPr>
              <a:t>pageContext.request.contextPath</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getProducts"method</a:t>
            </a:r>
            <a:r>
              <a:rPr lang="en-US" altLang="zh-CN" sz="1600" dirty="0">
                <a:solidFill>
                  <a:srgbClr val="595959"/>
                </a:solidFill>
                <a:latin typeface="微软雅黑" panose="020B0503020204020204" pitchFamily="34" charset="-122"/>
                <a:ea typeface="微软雅黑" panose="020B0503020204020204" pitchFamily="34" charset="-122"/>
                <a:cs typeface="+mn-ea"/>
              </a:rPr>
              <a:t>="post"&gt;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&lt;table width="220px" border="1"&gt;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&lt;tr&gt;&lt;td&gt;</a:t>
            </a:r>
            <a:r>
              <a:rPr lang="zh-CN" altLang="zh-CN" sz="1600" dirty="0">
                <a:solidFill>
                  <a:srgbClr val="595959"/>
                </a:solidFill>
                <a:latin typeface="微软雅黑" panose="020B0503020204020204" pitchFamily="34" charset="-122"/>
                <a:ea typeface="微软雅黑" panose="020B0503020204020204" pitchFamily="34" charset="-122"/>
                <a:cs typeface="+mn-ea"/>
              </a:rPr>
              <a:t>选择</a:t>
            </a:r>
            <a:r>
              <a:rPr lang="en-US" altLang="zh-CN" sz="1600" dirty="0">
                <a:solidFill>
                  <a:srgbClr val="595959"/>
                </a:solidFill>
                <a:latin typeface="微软雅黑" panose="020B0503020204020204" pitchFamily="34" charset="-122"/>
                <a:ea typeface="微软雅黑" panose="020B0503020204020204" pitchFamily="34" charset="-122"/>
                <a:cs typeface="+mn-ea"/>
              </a:rPr>
              <a:t>&lt;/td&gt;&lt;td&gt;</a:t>
            </a:r>
            <a:r>
              <a:rPr lang="zh-CN" altLang="zh-CN" sz="1600" dirty="0">
                <a:solidFill>
                  <a:srgbClr val="595959"/>
                </a:solidFill>
                <a:latin typeface="微软雅黑" panose="020B0503020204020204" pitchFamily="34" charset="-122"/>
                <a:ea typeface="微软雅黑" panose="020B0503020204020204" pitchFamily="34" charset="-122"/>
                <a:cs typeface="+mn-ea"/>
              </a:rPr>
              <a:t>商品名称</a:t>
            </a:r>
            <a:r>
              <a:rPr lang="en-US" altLang="zh-CN" sz="1600" dirty="0">
                <a:solidFill>
                  <a:srgbClr val="595959"/>
                </a:solidFill>
                <a:latin typeface="微软雅黑" panose="020B0503020204020204" pitchFamily="34" charset="-122"/>
                <a:ea typeface="微软雅黑" panose="020B0503020204020204" pitchFamily="34" charset="-122"/>
                <a:cs typeface="+mn-ea"/>
              </a:rPr>
              <a:t>&lt;/td&gt;&lt;/tr&gt;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&lt;tr&gt;&lt;td&gt;&lt;!-- </a:t>
            </a:r>
            <a:r>
              <a:rPr lang="zh-CN" altLang="en-US" sz="1600" dirty="0">
                <a:solidFill>
                  <a:srgbClr val="595959"/>
                </a:solidFill>
                <a:latin typeface="微软雅黑" panose="020B0503020204020204" pitchFamily="34" charset="-122"/>
                <a:ea typeface="微软雅黑" panose="020B0503020204020204" pitchFamily="34" charset="-122"/>
                <a:cs typeface="+mn-ea"/>
              </a:rPr>
              <a:t>这里只展示了一个商品</a:t>
            </a:r>
            <a:r>
              <a:rPr lang="en-US" altLang="zh-CN" sz="1600" dirty="0">
                <a:solidFill>
                  <a:srgbClr val="595959"/>
                </a:solidFill>
                <a:latin typeface="微软雅黑" panose="020B0503020204020204" pitchFamily="34" charset="-122"/>
                <a:ea typeface="微软雅黑" panose="020B0503020204020204" pitchFamily="34" charset="-122"/>
                <a:cs typeface="+mn-ea"/>
              </a:rPr>
              <a:t>-- &gt;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&lt;input name="</a:t>
            </a:r>
            <a:r>
              <a:rPr lang="en-US" altLang="zh-CN" sz="1600" dirty="0" err="1">
                <a:solidFill>
                  <a:srgbClr val="595959"/>
                </a:solidFill>
                <a:latin typeface="微软雅黑" panose="020B0503020204020204" pitchFamily="34" charset="-122"/>
                <a:ea typeface="微软雅黑" panose="020B0503020204020204" pitchFamily="34" charset="-122"/>
                <a:cs typeface="+mn-ea"/>
              </a:rPr>
              <a:t>proIds</a:t>
            </a:r>
            <a:r>
              <a:rPr lang="en-US" altLang="zh-CN" sz="1600" dirty="0">
                <a:solidFill>
                  <a:srgbClr val="595959"/>
                </a:solidFill>
                <a:latin typeface="微软雅黑" panose="020B0503020204020204" pitchFamily="34" charset="-122"/>
                <a:ea typeface="微软雅黑" panose="020B0503020204020204" pitchFamily="34" charset="-122"/>
                <a:cs typeface="+mn-ea"/>
              </a:rPr>
              <a:t>" value="3" type="checkbox"&gt;&lt;/td&gt;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&lt;td&gt;SSM</a:t>
            </a:r>
            <a:r>
              <a:rPr lang="zh-CN" altLang="zh-CN" sz="1600" dirty="0">
                <a:solidFill>
                  <a:srgbClr val="595959"/>
                </a:solidFill>
                <a:latin typeface="微软雅黑" panose="020B0503020204020204" pitchFamily="34" charset="-122"/>
                <a:ea typeface="微软雅黑" panose="020B0503020204020204" pitchFamily="34" charset="-122"/>
                <a:cs typeface="+mn-ea"/>
              </a:rPr>
              <a:t>框架实战</a:t>
            </a:r>
            <a:r>
              <a:rPr lang="en-US" altLang="zh-CN" sz="1600" dirty="0">
                <a:solidFill>
                  <a:srgbClr val="595959"/>
                </a:solidFill>
                <a:latin typeface="微软雅黑" panose="020B0503020204020204" pitchFamily="34" charset="-122"/>
                <a:ea typeface="微软雅黑" panose="020B0503020204020204" pitchFamily="34" charset="-122"/>
                <a:cs typeface="+mn-ea"/>
              </a:rPr>
              <a:t>&lt;/td&gt;&lt;/tr&gt;&lt;/table&gt;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&lt;input type="submit" value="</a:t>
            </a:r>
            <a:r>
              <a:rPr lang="zh-CN" altLang="zh-CN" sz="1600" dirty="0">
                <a:solidFill>
                  <a:srgbClr val="595959"/>
                </a:solidFill>
                <a:latin typeface="微软雅黑" panose="020B0503020204020204" pitchFamily="34" charset="-122"/>
                <a:ea typeface="微软雅黑" panose="020B0503020204020204" pitchFamily="34" charset="-122"/>
                <a:cs typeface="+mn-ea"/>
              </a:rPr>
              <a:t>提交商品</a:t>
            </a:r>
            <a:r>
              <a:rPr lang="en-US" altLang="zh-CN" sz="1600" dirty="0">
                <a:solidFill>
                  <a:srgbClr val="595959"/>
                </a:solidFill>
                <a:latin typeface="微软雅黑" panose="020B0503020204020204" pitchFamily="34" charset="-122"/>
                <a:ea typeface="微软雅黑" panose="020B0503020204020204" pitchFamily="34" charset="-122"/>
                <a:cs typeface="+mn-ea"/>
              </a:rPr>
              <a:t>"/&gt;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1369B2"/>
                </a:solidFill>
                <a:latin typeface="微软雅黑" panose="020B0503020204020204" pitchFamily="34" charset="-122"/>
                <a:ea typeface="微软雅黑" panose="020B0503020204020204" pitchFamily="34" charset="-122"/>
                <a:cs typeface="+mn-ea"/>
              </a:rPr>
              <a:t>&lt;/form&gt;</a:t>
            </a:r>
            <a:r>
              <a:rPr lang="en-US" altLang="zh-CN" sz="1600" dirty="0">
                <a:solidFill>
                  <a:srgbClr val="595959"/>
                </a:solidFill>
                <a:latin typeface="微软雅黑" panose="020B0503020204020204" pitchFamily="34" charset="-122"/>
                <a:ea typeface="微软雅黑" panose="020B0503020204020204" pitchFamily="34" charset="-122"/>
                <a:cs typeface="+mn-ea"/>
              </a:rPr>
              <a:t>&lt;/body&gt;&lt;/html&gt;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40" y="266933"/>
            <a:ext cx="2644390"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12.3.1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数组绑定</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03</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1337945"/>
          </a:xfrm>
          <a:prstGeom prst="rect">
            <a:avLst/>
          </a:prstGeom>
          <a:noFill/>
          <a:ln>
            <a:noFill/>
          </a:ln>
        </p:spPr>
        <p:txBody>
          <a:bodyPr wrap="square" rtlCol="0">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创建一个商品处理器类</a:t>
            </a:r>
            <a:r>
              <a:rPr lang="en-US" altLang="zh-CN" dirty="0" err="1">
                <a:solidFill>
                  <a:srgbClr val="595959"/>
                </a:solidFill>
                <a:latin typeface="微软雅黑" panose="020B0503020204020204" pitchFamily="34" charset="-122"/>
                <a:ea typeface="微软雅黑" panose="020B0503020204020204" pitchFamily="34" charset="-122"/>
                <a:cs typeface="+mn-ea"/>
              </a:rPr>
              <a:t>ProductController</a:t>
            </a:r>
            <a:r>
              <a:rPr lang="zh-CN" altLang="zh-CN" dirty="0">
                <a:solidFill>
                  <a:srgbClr val="595959"/>
                </a:solidFill>
                <a:latin typeface="微软雅黑" panose="020B0503020204020204" pitchFamily="34" charset="-122"/>
                <a:ea typeface="微软雅黑" panose="020B0503020204020204" pitchFamily="34" charset="-122"/>
                <a:cs typeface="+mn-ea"/>
              </a:rPr>
              <a:t>，在</a:t>
            </a:r>
            <a:r>
              <a:rPr lang="en-US" altLang="zh-CN" dirty="0" err="1">
                <a:solidFill>
                  <a:srgbClr val="595959"/>
                </a:solidFill>
                <a:latin typeface="微软雅黑" panose="020B0503020204020204" pitchFamily="34" charset="-122"/>
                <a:ea typeface="微软雅黑" panose="020B0503020204020204" pitchFamily="34" charset="-122"/>
                <a:cs typeface="+mn-ea"/>
              </a:rPr>
              <a:t>ProductController</a:t>
            </a:r>
            <a:r>
              <a:rPr lang="zh-CN" altLang="zh-CN" dirty="0">
                <a:solidFill>
                  <a:srgbClr val="595959"/>
                </a:solidFill>
                <a:latin typeface="微软雅黑" panose="020B0503020204020204" pitchFamily="34" charset="-122"/>
                <a:ea typeface="微软雅黑" panose="020B0503020204020204" pitchFamily="34" charset="-122"/>
                <a:cs typeface="+mn-ea"/>
              </a:rPr>
              <a:t>类中定义</a:t>
            </a:r>
            <a:r>
              <a:rPr lang="en-US" altLang="zh-CN" dirty="0" err="1">
                <a:solidFill>
                  <a:srgbClr val="595959"/>
                </a:solidFill>
                <a:latin typeface="微软雅黑" panose="020B0503020204020204" pitchFamily="34" charset="-122"/>
                <a:ea typeface="微软雅黑" panose="020B0503020204020204" pitchFamily="34" charset="-122"/>
                <a:cs typeface="+mn-ea"/>
              </a:rPr>
              <a:t>getProducts</a:t>
            </a:r>
            <a:r>
              <a:rPr lang="en-US" altLang="zh-CN" dirty="0">
                <a:solidFill>
                  <a:srgbClr val="595959"/>
                </a:solidFill>
                <a:latin typeface="微软雅黑" panose="020B0503020204020204" pitchFamily="34" charset="-122"/>
                <a:ea typeface="微软雅黑" panose="020B0503020204020204" pitchFamily="34" charset="-122"/>
                <a:cs typeface="+mn-ea"/>
              </a:rPr>
              <a:t>() </a:t>
            </a:r>
            <a:r>
              <a:rPr lang="zh-CN" altLang="zh-CN" dirty="0">
                <a:solidFill>
                  <a:srgbClr val="595959"/>
                </a:solidFill>
                <a:latin typeface="微软雅黑" panose="020B0503020204020204" pitchFamily="34" charset="-122"/>
                <a:ea typeface="微软雅黑" panose="020B0503020204020204" pitchFamily="34" charset="-122"/>
                <a:cs typeface="+mn-ea"/>
              </a:rPr>
              <a:t>方法，用于接收表单提交的商品</a:t>
            </a:r>
            <a:r>
              <a:rPr lang="en-US" altLang="zh-CN" dirty="0">
                <a:solidFill>
                  <a:srgbClr val="595959"/>
                </a:solidFill>
                <a:latin typeface="微软雅黑" panose="020B0503020204020204" pitchFamily="34" charset="-122"/>
                <a:ea typeface="微软雅黑" panose="020B0503020204020204" pitchFamily="34" charset="-122"/>
                <a:cs typeface="+mn-ea"/>
              </a:rPr>
              <a:t>id</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en-US" altLang="zh-CN" dirty="0" err="1">
                <a:solidFill>
                  <a:srgbClr val="595959"/>
                </a:solidFill>
                <a:latin typeface="微软雅黑" panose="020B0503020204020204" pitchFamily="34" charset="-122"/>
                <a:ea typeface="微软雅黑" panose="020B0503020204020204" pitchFamily="34" charset="-122"/>
                <a:cs typeface="+mn-ea"/>
              </a:rPr>
              <a:t>ProductController</a:t>
            </a:r>
            <a:r>
              <a:rPr lang="zh-CN" altLang="zh-CN" dirty="0">
                <a:solidFill>
                  <a:srgbClr val="595959"/>
                </a:solidFill>
                <a:latin typeface="微软雅黑" panose="020B0503020204020204" pitchFamily="34" charset="-122"/>
                <a:ea typeface="微软雅黑" panose="020B0503020204020204" pitchFamily="34" charset="-122"/>
                <a:cs typeface="+mn-ea"/>
              </a:rPr>
              <a:t>类的具体代码如</a:t>
            </a:r>
            <a:r>
              <a:rPr lang="zh-CN" altLang="en-US" dirty="0">
                <a:solidFill>
                  <a:srgbClr val="595959"/>
                </a:solidFill>
                <a:latin typeface="微软雅黑" panose="020B0503020204020204" pitchFamily="34" charset="-122"/>
                <a:ea typeface="微软雅黑" panose="020B0503020204020204" pitchFamily="34" charset="-122"/>
                <a:cs typeface="+mn-ea"/>
              </a:rPr>
              <a:t>下</a:t>
            </a:r>
            <a:r>
              <a:rPr lang="zh-CN" altLang="zh-CN" dirty="0">
                <a:solidFill>
                  <a:srgbClr val="595959"/>
                </a:solidFill>
                <a:latin typeface="微软雅黑" panose="020B0503020204020204" pitchFamily="34" charset="-122"/>
                <a:ea typeface="微软雅黑" panose="020B0503020204020204" pitchFamily="34" charset="-122"/>
                <a:cs typeface="+mn-ea"/>
              </a:rPr>
              <a:t>所示</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 </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pic>
        <p:nvPicPr>
          <p:cNvPr id="12" name="图片 11"/>
          <p:cNvPicPr>
            <a:picLocks noChangeAspect="1"/>
          </p:cNvPicPr>
          <p:nvPr/>
        </p:nvPicPr>
        <p:blipFill>
          <a:blip r:embed="rId2"/>
          <a:stretch>
            <a:fillRect/>
          </a:stretch>
        </p:blipFill>
        <p:spPr>
          <a:xfrm>
            <a:off x="2486203" y="2825438"/>
            <a:ext cx="7332167" cy="3372783"/>
          </a:xfrm>
          <a:prstGeom prst="rect">
            <a:avLst/>
          </a:prstGeom>
        </p:spPr>
      </p:pic>
      <p:sp>
        <p:nvSpPr>
          <p:cNvPr id="4" name="矩形 3"/>
          <p:cNvSpPr/>
          <p:nvPr/>
        </p:nvSpPr>
        <p:spPr>
          <a:xfrm>
            <a:off x="2795019" y="2785336"/>
            <a:ext cx="6876488" cy="3372783"/>
          </a:xfrm>
          <a:prstGeom prst="rect">
            <a:avLst/>
          </a:prstGeom>
        </p:spPr>
        <p:txBody>
          <a:bodyPr wrap="square">
            <a:spAutoFit/>
          </a:bodyPr>
          <a:lstStyle/>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@Controller</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public class </a:t>
            </a:r>
            <a:r>
              <a:rPr lang="en-US" altLang="zh-CN" sz="1600" dirty="0" err="1">
                <a:solidFill>
                  <a:srgbClr val="595959"/>
                </a:solidFill>
                <a:latin typeface="微软雅黑" panose="020B0503020204020204" pitchFamily="34" charset="-122"/>
                <a:ea typeface="微软雅黑" panose="020B0503020204020204" pitchFamily="34" charset="-122"/>
                <a:cs typeface="+mn-ea"/>
              </a:rPr>
              <a:t>ProductController</a:t>
            </a:r>
            <a:r>
              <a:rPr lang="en-US"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zh-CN" altLang="zh-CN" sz="1600" dirty="0">
                <a:solidFill>
                  <a:srgbClr val="595959"/>
                </a:solidFill>
                <a:latin typeface="微软雅黑" panose="020B0503020204020204" pitchFamily="34" charset="-122"/>
                <a:ea typeface="微软雅黑" panose="020B0503020204020204" pitchFamily="34" charset="-122"/>
                <a:cs typeface="+mn-ea"/>
              </a:rPr>
              <a:t>获取商品列表</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RequestMapping</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getProducts</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public void </a:t>
            </a:r>
            <a:r>
              <a:rPr lang="en-US" altLang="zh-CN" sz="1600" dirty="0" err="1">
                <a:solidFill>
                  <a:srgbClr val="595959"/>
                </a:solidFill>
                <a:latin typeface="微软雅黑" panose="020B0503020204020204" pitchFamily="34" charset="-122"/>
                <a:ea typeface="微软雅黑" panose="020B0503020204020204" pitchFamily="34" charset="-122"/>
                <a:cs typeface="+mn-ea"/>
              </a:rPr>
              <a:t>getProducts</a:t>
            </a:r>
            <a:r>
              <a:rPr lang="en-US" altLang="zh-CN" sz="1600" dirty="0">
                <a:solidFill>
                  <a:srgbClr val="595959"/>
                </a:solidFill>
                <a:latin typeface="微软雅黑" panose="020B0503020204020204" pitchFamily="34" charset="-122"/>
                <a:ea typeface="微软雅黑" panose="020B0503020204020204" pitchFamily="34" charset="-122"/>
                <a:cs typeface="+mn-ea"/>
              </a:rPr>
              <a:t>(String[] </a:t>
            </a:r>
            <a:r>
              <a:rPr lang="en-US" altLang="zh-CN" sz="1600" dirty="0" err="1">
                <a:solidFill>
                  <a:srgbClr val="595959"/>
                </a:solidFill>
                <a:latin typeface="微软雅黑" panose="020B0503020204020204" pitchFamily="34" charset="-122"/>
                <a:ea typeface="微软雅黑" panose="020B0503020204020204" pitchFamily="34" charset="-122"/>
                <a:cs typeface="+mn-ea"/>
              </a:rPr>
              <a:t>proIds</a:t>
            </a:r>
            <a:r>
              <a:rPr lang="en-US"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for (String </a:t>
            </a:r>
            <a:r>
              <a:rPr lang="en-US" altLang="zh-CN" sz="1600" dirty="0" err="1">
                <a:solidFill>
                  <a:srgbClr val="595959"/>
                </a:solidFill>
                <a:latin typeface="微软雅黑" panose="020B0503020204020204" pitchFamily="34" charset="-122"/>
                <a:ea typeface="微软雅黑" panose="020B0503020204020204" pitchFamily="34" charset="-122"/>
                <a:cs typeface="+mn-ea"/>
              </a:rPr>
              <a:t>proId</a:t>
            </a:r>
            <a:r>
              <a:rPr lang="en-US" altLang="zh-CN" sz="1600" dirty="0">
                <a:solidFill>
                  <a:srgbClr val="595959"/>
                </a:solidFill>
                <a:latin typeface="微软雅黑" panose="020B0503020204020204" pitchFamily="34" charset="-122"/>
                <a:ea typeface="微软雅黑" panose="020B0503020204020204" pitchFamily="34" charset="-122"/>
                <a:cs typeface="+mn-ea"/>
              </a:rPr>
              <a:t> : </a:t>
            </a:r>
            <a:r>
              <a:rPr lang="en-US" altLang="zh-CN" sz="1600" dirty="0" err="1">
                <a:solidFill>
                  <a:srgbClr val="595959"/>
                </a:solidFill>
                <a:latin typeface="微软雅黑" panose="020B0503020204020204" pitchFamily="34" charset="-122"/>
                <a:ea typeface="微软雅黑" panose="020B0503020204020204" pitchFamily="34" charset="-122"/>
                <a:cs typeface="+mn-ea"/>
              </a:rPr>
              <a:t>proIds</a:t>
            </a:r>
            <a:r>
              <a:rPr lang="en-US"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System.out.println</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获取到了</a:t>
            </a:r>
            <a:r>
              <a:rPr lang="en-US" altLang="zh-CN" sz="1600" dirty="0">
                <a:solidFill>
                  <a:srgbClr val="595959"/>
                </a:solidFill>
                <a:latin typeface="微软雅黑" panose="020B0503020204020204" pitchFamily="34" charset="-122"/>
                <a:ea typeface="微软雅黑" panose="020B0503020204020204" pitchFamily="34" charset="-122"/>
                <a:cs typeface="+mn-ea"/>
              </a:rPr>
              <a:t>Id</a:t>
            </a:r>
            <a:r>
              <a:rPr lang="zh-CN" altLang="zh-CN" sz="1600" dirty="0">
                <a:solidFill>
                  <a:srgbClr val="595959"/>
                </a:solidFill>
                <a:latin typeface="微软雅黑" panose="020B0503020204020204" pitchFamily="34" charset="-122"/>
                <a:ea typeface="微软雅黑" panose="020B0503020204020204" pitchFamily="34" charset="-122"/>
                <a:cs typeface="+mn-ea"/>
              </a:rPr>
              <a:t>为</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proId</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的商品</a:t>
            </a:r>
            <a:r>
              <a:rPr lang="en-US"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40" y="266933"/>
            <a:ext cx="2644390"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12.3.1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数组绑定</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04</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1337945"/>
          </a:xfrm>
          <a:prstGeom prst="rect">
            <a:avLst/>
          </a:prstGeom>
          <a:noFill/>
          <a:ln>
            <a:noFill/>
          </a:ln>
        </p:spPr>
        <p:txBody>
          <a:bodyPr wrap="square" rtlCol="0">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启动</a:t>
            </a:r>
            <a:r>
              <a:rPr lang="en-US" altLang="zh-CN" dirty="0">
                <a:solidFill>
                  <a:srgbClr val="595959"/>
                </a:solidFill>
                <a:latin typeface="微软雅黑" panose="020B0503020204020204" pitchFamily="34" charset="-122"/>
                <a:ea typeface="微软雅黑" panose="020B0503020204020204" pitchFamily="34" charset="-122"/>
                <a:cs typeface="+mn-ea"/>
              </a:rPr>
              <a:t>chapter12</a:t>
            </a:r>
            <a:r>
              <a:rPr lang="zh-CN" altLang="zh-CN" dirty="0">
                <a:solidFill>
                  <a:srgbClr val="595959"/>
                </a:solidFill>
                <a:latin typeface="微软雅黑" panose="020B0503020204020204" pitchFamily="34" charset="-122"/>
                <a:ea typeface="微软雅黑" panose="020B0503020204020204" pitchFamily="34" charset="-122"/>
                <a:cs typeface="+mn-ea"/>
              </a:rPr>
              <a:t>项目，在浏览器中访问提交商品页面</a:t>
            </a:r>
            <a:r>
              <a:rPr lang="en-US" altLang="zh-CN" dirty="0" err="1">
                <a:solidFill>
                  <a:srgbClr val="595959"/>
                </a:solidFill>
                <a:latin typeface="微软雅黑" panose="020B0503020204020204" pitchFamily="34" charset="-122"/>
                <a:ea typeface="微软雅黑" panose="020B0503020204020204" pitchFamily="34" charset="-122"/>
                <a:cs typeface="+mn-ea"/>
              </a:rPr>
              <a:t>products.jsp</a:t>
            </a:r>
            <a:r>
              <a:rPr lang="zh-CN" altLang="zh-CN" dirty="0">
                <a:solidFill>
                  <a:srgbClr val="595959"/>
                </a:solidFill>
                <a:latin typeface="微软雅黑" panose="020B0503020204020204" pitchFamily="34" charset="-122"/>
                <a:ea typeface="微软雅黑" panose="020B0503020204020204" pitchFamily="34" charset="-122"/>
                <a:cs typeface="+mn-ea"/>
              </a:rPr>
              <a:t>，访问地址为</a:t>
            </a:r>
            <a:r>
              <a:rPr lang="en-US" altLang="zh-CN" dirty="0">
                <a:solidFill>
                  <a:srgbClr val="595959"/>
                </a:solidFill>
                <a:latin typeface="微软雅黑" panose="020B0503020204020204" pitchFamily="34" charset="-122"/>
                <a:ea typeface="微软雅黑" panose="020B0503020204020204" pitchFamily="34" charset="-122"/>
                <a:cs typeface="+mn-ea"/>
              </a:rPr>
              <a:t>http://localhost:8080/chapter12/</a:t>
            </a:r>
            <a:r>
              <a:rPr lang="en-US" altLang="zh-CN" dirty="0" err="1">
                <a:solidFill>
                  <a:srgbClr val="595959"/>
                </a:solidFill>
                <a:latin typeface="微软雅黑" panose="020B0503020204020204" pitchFamily="34" charset="-122"/>
                <a:ea typeface="微软雅黑" panose="020B0503020204020204" pitchFamily="34" charset="-122"/>
                <a:cs typeface="+mn-ea"/>
              </a:rPr>
              <a:t>products.jsp</a:t>
            </a:r>
            <a:r>
              <a:rPr lang="zh-CN" altLang="zh-CN" dirty="0">
                <a:solidFill>
                  <a:srgbClr val="595959"/>
                </a:solidFill>
                <a:latin typeface="微软雅黑" panose="020B0503020204020204" pitchFamily="34" charset="-122"/>
                <a:ea typeface="微软雅黑" panose="020B0503020204020204" pitchFamily="34" charset="-122"/>
                <a:cs typeface="+mn-ea"/>
              </a:rPr>
              <a:t>，</a:t>
            </a:r>
            <a:r>
              <a:rPr lang="en-US" altLang="zh-CN" dirty="0" err="1">
                <a:solidFill>
                  <a:srgbClr val="595959"/>
                </a:solidFill>
                <a:latin typeface="微软雅黑" panose="020B0503020204020204" pitchFamily="34" charset="-122"/>
                <a:ea typeface="微软雅黑" panose="020B0503020204020204" pitchFamily="34" charset="-122"/>
                <a:cs typeface="+mn-ea"/>
              </a:rPr>
              <a:t>products.jsp</a:t>
            </a:r>
            <a:r>
              <a:rPr lang="zh-CN" altLang="zh-CN" dirty="0">
                <a:solidFill>
                  <a:srgbClr val="595959"/>
                </a:solidFill>
                <a:latin typeface="微软雅黑" panose="020B0503020204020204" pitchFamily="34" charset="-122"/>
                <a:ea typeface="微软雅黑" panose="020B0503020204020204" pitchFamily="34" charset="-122"/>
                <a:cs typeface="+mn-ea"/>
              </a:rPr>
              <a:t>显示效果如图所示</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 </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40" y="266933"/>
            <a:ext cx="2644390"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12.3.1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数组绑定</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8" name="图片 7"/>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539969" y="2804045"/>
            <a:ext cx="5112472" cy="2520000"/>
          </a:xfrm>
          <a:prstGeom prst="rect">
            <a:avLst/>
          </a:prstGeom>
          <a:noFill/>
          <a:ln>
            <a:noFill/>
          </a:ln>
          <a:effectLst/>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05</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922020"/>
          </a:xfrm>
          <a:prstGeom prst="rect">
            <a:avLst/>
          </a:prstGeom>
          <a:noFill/>
          <a:ln>
            <a:noFill/>
          </a:ln>
        </p:spPr>
        <p:txBody>
          <a:bodyPr wrap="square" rtlCol="0">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勾选</a:t>
            </a:r>
            <a:r>
              <a:rPr lang="en-US" altLang="zh-CN" dirty="0" err="1">
                <a:solidFill>
                  <a:srgbClr val="595959"/>
                </a:solidFill>
                <a:latin typeface="微软雅黑" panose="020B0503020204020204" pitchFamily="34" charset="-122"/>
                <a:ea typeface="微软雅黑" panose="020B0503020204020204" pitchFamily="34" charset="-122"/>
                <a:cs typeface="+mn-ea"/>
              </a:rPr>
              <a:t>products.jsp</a:t>
            </a:r>
            <a:r>
              <a:rPr lang="zh-CN" altLang="zh-CN" dirty="0">
                <a:solidFill>
                  <a:srgbClr val="595959"/>
                </a:solidFill>
                <a:latin typeface="微软雅黑" panose="020B0503020204020204" pitchFamily="34" charset="-122"/>
                <a:ea typeface="微软雅黑" panose="020B0503020204020204" pitchFamily="34" charset="-122"/>
                <a:cs typeface="+mn-ea"/>
              </a:rPr>
              <a:t>显示效果图中所示的全部复选框，然后单击“提交商品”按钮，控制台打印信息如</a:t>
            </a:r>
            <a:r>
              <a:rPr lang="zh-CN" altLang="en-US" dirty="0">
                <a:solidFill>
                  <a:srgbClr val="595959"/>
                </a:solidFill>
                <a:latin typeface="微软雅黑" panose="020B0503020204020204" pitchFamily="34" charset="-122"/>
                <a:ea typeface="微软雅黑" panose="020B0503020204020204" pitchFamily="34" charset="-122"/>
                <a:cs typeface="+mn-ea"/>
              </a:rPr>
              <a:t>下</a:t>
            </a:r>
            <a:r>
              <a:rPr lang="zh-CN" altLang="zh-CN" dirty="0">
                <a:solidFill>
                  <a:srgbClr val="595959"/>
                </a:solidFill>
                <a:latin typeface="微软雅黑" panose="020B0503020204020204" pitchFamily="34" charset="-122"/>
                <a:ea typeface="微软雅黑" panose="020B0503020204020204" pitchFamily="34" charset="-122"/>
                <a:cs typeface="+mn-ea"/>
              </a:rPr>
              <a:t>图所示。 </a:t>
            </a:r>
            <a:endParaRPr lang="zh-CN" altLang="zh-CN"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40" y="266933"/>
            <a:ext cx="2644390"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12.3.1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数组绑定</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2" name="文本框 1"/>
          <p:cNvSpPr txBox="1"/>
          <p:nvPr/>
        </p:nvSpPr>
        <p:spPr>
          <a:xfrm>
            <a:off x="1143635" y="4556760"/>
            <a:ext cx="9521190" cy="1337945"/>
          </a:xfrm>
          <a:prstGeom prst="rect">
            <a:avLst/>
          </a:prstGeom>
          <a:noFill/>
        </p:spPr>
        <p:txBody>
          <a:bodyPr wrap="square" rtlCol="0" anchor="t">
            <a:spAutoFit/>
          </a:bodyPr>
          <a:lstStyle/>
          <a:p>
            <a:pPr fontAlgn="auto">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sym typeface="+mn-ea"/>
              </a:rPr>
              <a:t>从图</a:t>
            </a:r>
            <a:r>
              <a:rPr lang="zh-CN" altLang="en-US" dirty="0">
                <a:solidFill>
                  <a:srgbClr val="595959"/>
                </a:solidFill>
                <a:latin typeface="微软雅黑" panose="020B0503020204020204" pitchFamily="34" charset="-122"/>
                <a:ea typeface="微软雅黑" panose="020B0503020204020204" pitchFamily="34" charset="-122"/>
                <a:cs typeface="+mn-ea"/>
                <a:sym typeface="+mn-ea"/>
              </a:rPr>
              <a:t>中</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所示的打印信息可以看出，程序打印出了提交的商品，这表明</a:t>
            </a:r>
            <a:r>
              <a:rPr lang="en-US" altLang="zh-CN" dirty="0" err="1">
                <a:solidFill>
                  <a:srgbClr val="595959"/>
                </a:solidFill>
                <a:latin typeface="微软雅黑" panose="020B0503020204020204" pitchFamily="34" charset="-122"/>
                <a:ea typeface="微软雅黑" panose="020B0503020204020204" pitchFamily="34" charset="-122"/>
                <a:cs typeface="+mn-ea"/>
                <a:sym typeface="+mn-ea"/>
              </a:rPr>
              <a:t>getProducts</a:t>
            </a:r>
            <a:r>
              <a:rPr lang="en-US" altLang="zh-CN" dirty="0">
                <a:solidFill>
                  <a:srgbClr val="595959"/>
                </a:solidFill>
                <a:latin typeface="微软雅黑" panose="020B0503020204020204" pitchFamily="34" charset="-122"/>
                <a:ea typeface="微软雅黑" panose="020B0503020204020204" pitchFamily="34" charset="-122"/>
                <a:cs typeface="+mn-ea"/>
                <a:sym typeface="+mn-ea"/>
              </a:rPr>
              <a:t>()</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方法获取到了客户端请求中的参数</a:t>
            </a:r>
            <a:r>
              <a:rPr lang="en-US" altLang="zh-CN" dirty="0" err="1">
                <a:solidFill>
                  <a:srgbClr val="595959"/>
                </a:solidFill>
                <a:latin typeface="微软雅黑" panose="020B0503020204020204" pitchFamily="34" charset="-122"/>
                <a:ea typeface="微软雅黑" panose="020B0503020204020204" pitchFamily="34" charset="-122"/>
                <a:cs typeface="+mn-ea"/>
                <a:sym typeface="+mn-ea"/>
              </a:rPr>
              <a:t>proIds</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的值，并将请求参数中多个同名的</a:t>
            </a:r>
            <a:r>
              <a:rPr lang="en-US" altLang="zh-CN" dirty="0" err="1">
                <a:solidFill>
                  <a:srgbClr val="595959"/>
                </a:solidFill>
                <a:latin typeface="微软雅黑" panose="020B0503020204020204" pitchFamily="34" charset="-122"/>
                <a:ea typeface="微软雅黑" panose="020B0503020204020204" pitchFamily="34" charset="-122"/>
                <a:cs typeface="+mn-ea"/>
                <a:sym typeface="+mn-ea"/>
              </a:rPr>
              <a:t>proIds</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参数值全部存储在了</a:t>
            </a:r>
            <a:r>
              <a:rPr lang="en-US" altLang="zh-CN" dirty="0" err="1">
                <a:solidFill>
                  <a:srgbClr val="595959"/>
                </a:solidFill>
                <a:latin typeface="微软雅黑" panose="020B0503020204020204" pitchFamily="34" charset="-122"/>
                <a:ea typeface="微软雅黑" panose="020B0503020204020204" pitchFamily="34" charset="-122"/>
                <a:cs typeface="+mn-ea"/>
                <a:sym typeface="+mn-ea"/>
              </a:rPr>
              <a:t>getProducts</a:t>
            </a:r>
            <a:r>
              <a:rPr lang="en-US" altLang="zh-CN" dirty="0">
                <a:solidFill>
                  <a:srgbClr val="595959"/>
                </a:solidFill>
                <a:latin typeface="微软雅黑" panose="020B0503020204020204" pitchFamily="34" charset="-122"/>
                <a:ea typeface="微软雅黑" panose="020B0503020204020204" pitchFamily="34" charset="-122"/>
                <a:cs typeface="+mn-ea"/>
                <a:sym typeface="+mn-ea"/>
              </a:rPr>
              <a:t>()</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方法的</a:t>
            </a:r>
            <a:r>
              <a:rPr lang="en-US" altLang="zh-CN" dirty="0" err="1">
                <a:solidFill>
                  <a:srgbClr val="595959"/>
                </a:solidFill>
                <a:latin typeface="微软雅黑" panose="020B0503020204020204" pitchFamily="34" charset="-122"/>
                <a:ea typeface="微软雅黑" panose="020B0503020204020204" pitchFamily="34" charset="-122"/>
                <a:cs typeface="+mn-ea"/>
                <a:sym typeface="+mn-ea"/>
              </a:rPr>
              <a:t>proIds</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形参中，实现了数组的数据绑定</a:t>
            </a:r>
            <a:r>
              <a:rPr lang="zh-CN" altLang="en-US" dirty="0">
                <a:solidFill>
                  <a:srgbClr val="595959"/>
                </a:solidFill>
                <a:latin typeface="微软雅黑" panose="020B0503020204020204" pitchFamily="34" charset="-122"/>
                <a:ea typeface="微软雅黑" panose="020B0503020204020204" pitchFamily="34" charset="-122"/>
                <a:cs typeface="+mn-ea"/>
                <a:sym typeface="+mn-ea"/>
              </a:rPr>
              <a:t>。</a:t>
            </a:r>
            <a:endParaRPr lang="zh-CN" altLang="en-US"/>
          </a:p>
        </p:txBody>
      </p:sp>
      <p:pic>
        <p:nvPicPr>
          <p:cNvPr id="3" name="图片 2"/>
          <p:cNvPicPr>
            <a:picLocks noChangeAspect="1"/>
          </p:cNvPicPr>
          <p:nvPr/>
        </p:nvPicPr>
        <p:blipFill>
          <a:blip r:embed="rId2"/>
          <a:stretch>
            <a:fillRect/>
          </a:stretch>
        </p:blipFill>
        <p:spPr>
          <a:xfrm>
            <a:off x="1314450" y="2512060"/>
            <a:ext cx="9563074" cy="1440000"/>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TextBox 48"/>
          <p:cNvSpPr txBox="1"/>
          <p:nvPr/>
        </p:nvSpPr>
        <p:spPr>
          <a:xfrm>
            <a:off x="3970634" y="3013559"/>
            <a:ext cx="6990735" cy="830997"/>
          </a:xfrm>
          <a:prstGeom prst="rect">
            <a:avLst/>
          </a:prstGeom>
          <a:noFill/>
        </p:spPr>
        <p:txBody>
          <a:bodyPr wrap="square" lIns="91443" tIns="45720" rIns="91443" bIns="45720" rtlCol="0">
            <a:spAutoFit/>
          </a:bodyPr>
          <a:lstStyle/>
          <a:p>
            <a:r>
              <a:rPr lang="zh-CN" altLang="en-US" sz="4800" b="1" dirty="0">
                <a:solidFill>
                  <a:srgbClr val="595959"/>
                </a:solidFill>
                <a:latin typeface="微软雅黑" panose="020B0503020204020204" pitchFamily="34" charset="-122"/>
                <a:ea typeface="微软雅黑" panose="020B0503020204020204" pitchFamily="34" charset="-122"/>
                <a:cs typeface="+mn-ea"/>
                <a:sym typeface="+mn-lt"/>
              </a:rPr>
              <a:t>数据绑定</a:t>
            </a:r>
            <a:endParaRPr lang="en-GB" altLang="zh-CN" sz="4800" b="1" dirty="0">
              <a:solidFill>
                <a:srgbClr val="595959"/>
              </a:solidFill>
              <a:latin typeface="微软雅黑" panose="020B0503020204020204" pitchFamily="34" charset="-122"/>
              <a:ea typeface="微软雅黑" panose="020B0503020204020204" pitchFamily="34" charset="-122"/>
              <a:cs typeface="+mn-ea"/>
              <a:sym typeface="+mn-lt"/>
            </a:endParaRPr>
          </a:p>
        </p:txBody>
      </p:sp>
      <p:sp>
        <p:nvSpPr>
          <p:cNvPr id="2" name="TextBox 48"/>
          <p:cNvSpPr txBox="1"/>
          <p:nvPr/>
        </p:nvSpPr>
        <p:spPr>
          <a:xfrm>
            <a:off x="1272752" y="2808590"/>
            <a:ext cx="2133388" cy="1107996"/>
          </a:xfrm>
          <a:prstGeom prst="rect">
            <a:avLst/>
          </a:prstGeom>
          <a:noFill/>
        </p:spPr>
        <p:txBody>
          <a:bodyPr wrap="square" lIns="91443" tIns="45720" rIns="91443" bIns="45720" rtlCol="0">
            <a:spAutoFit/>
          </a:bodyPr>
          <a:lstStyle/>
          <a:p>
            <a:r>
              <a:rPr lang="en-US" altLang="zh-CN" sz="6600" b="1" dirty="0">
                <a:solidFill>
                  <a:srgbClr val="FAFAFA"/>
                </a:solidFill>
                <a:latin typeface="微软雅黑" panose="020B0503020204020204" pitchFamily="34" charset="-122"/>
                <a:ea typeface="微软雅黑" panose="020B0503020204020204" pitchFamily="34" charset="-122"/>
                <a:cs typeface="+mn-ea"/>
                <a:sym typeface="+mn-lt"/>
              </a:rPr>
              <a:t>12</a:t>
            </a:r>
            <a:r>
              <a:rPr lang="en-US" altLang="en-GB" sz="6600" b="1" dirty="0">
                <a:solidFill>
                  <a:srgbClr val="FAFAFA"/>
                </a:solidFill>
                <a:latin typeface="微软雅黑" panose="020B0503020204020204" pitchFamily="34" charset="-122"/>
                <a:ea typeface="微软雅黑" panose="020B0503020204020204" pitchFamily="34" charset="-122"/>
                <a:cs typeface="+mn-ea"/>
                <a:sym typeface="+mn-lt"/>
              </a:rPr>
              <a:t>.1</a:t>
            </a:r>
            <a:endParaRPr lang="en-US" altLang="en-GB" sz="6600" b="1" dirty="0">
              <a:solidFill>
                <a:srgbClr val="FAFAFA"/>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p:nvPr/>
        </p:nvSpPr>
        <p:spPr>
          <a:xfrm>
            <a:off x="1143840" y="266933"/>
            <a:ext cx="2599337"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12.3.2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集合绑定</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pic>
        <p:nvPicPr>
          <p:cNvPr id="6" name="图片 5"/>
          <p:cNvPicPr>
            <a:picLocks noChangeAspect="1"/>
          </p:cNvPicPr>
          <p:nvPr/>
        </p:nvPicPr>
        <p:blipFill>
          <a:blip r:embed="rId1"/>
          <a:stretch>
            <a:fillRect/>
          </a:stretch>
        </p:blipFill>
        <p:spPr>
          <a:xfrm>
            <a:off x="945003" y="2215002"/>
            <a:ext cx="2798174" cy="3897363"/>
          </a:xfrm>
          <a:prstGeom prst="rect">
            <a:avLst/>
          </a:prstGeom>
        </p:spPr>
      </p:pic>
      <p:sp>
        <p:nvSpPr>
          <p:cNvPr id="7" name="TextBox 35"/>
          <p:cNvSpPr txBox="1">
            <a:spLocks noChangeArrowheads="1"/>
          </p:cNvSpPr>
          <p:nvPr/>
        </p:nvSpPr>
        <p:spPr bwMode="auto">
          <a:xfrm>
            <a:off x="3247813" y="1637921"/>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8" name="椭圆形标注 7"/>
          <p:cNvSpPr/>
          <p:nvPr/>
        </p:nvSpPr>
        <p:spPr>
          <a:xfrm>
            <a:off x="2969011" y="1559834"/>
            <a:ext cx="2071640" cy="1493174"/>
          </a:xfrm>
          <a:prstGeom prst="wedgeEllipseCallout">
            <a:avLst/>
          </a:prstGeom>
          <a:solidFill>
            <a:schemeClr val="bg1">
              <a:lumMod val="85000"/>
            </a:schemeClr>
          </a:solidFill>
          <a:ln>
            <a:solidFill>
              <a:srgbClr val="000000">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t> </a:t>
            </a:r>
            <a:endParaRPr lang="en-US" altLang="zh-CN"/>
          </a:p>
        </p:txBody>
      </p:sp>
      <p:sp>
        <p:nvSpPr>
          <p:cNvPr id="9" name="TextBox 35"/>
          <p:cNvSpPr txBox="1">
            <a:spLocks noChangeArrowheads="1"/>
          </p:cNvSpPr>
          <p:nvPr/>
        </p:nvSpPr>
        <p:spPr bwMode="auto">
          <a:xfrm>
            <a:off x="3215305" y="1697255"/>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10" name="TextBox 35"/>
          <p:cNvSpPr txBox="1">
            <a:spLocks noChangeArrowheads="1"/>
          </p:cNvSpPr>
          <p:nvPr/>
        </p:nvSpPr>
        <p:spPr bwMode="auto">
          <a:xfrm>
            <a:off x="5816600" y="2712720"/>
            <a:ext cx="4100830" cy="10439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掌握</a:t>
            </a:r>
            <a:r>
              <a:rPr lang="zh-CN" altLang="en-US" sz="2000" dirty="0">
                <a:solidFill>
                  <a:srgbClr val="1369B2"/>
                </a:solidFill>
                <a:latin typeface="微软雅黑" panose="020B0503020204020204" pitchFamily="34" charset="-122"/>
                <a:ea typeface="微软雅黑" panose="020B0503020204020204" pitchFamily="34" charset="-122"/>
              </a:rPr>
              <a:t>集合绑定</a:t>
            </a:r>
            <a:r>
              <a:rPr lang="zh-CN" altLang="en-US" sz="2000" dirty="0">
                <a:solidFill>
                  <a:srgbClr val="595959"/>
                </a:solidFill>
                <a:latin typeface="微软雅黑" panose="020B0503020204020204" pitchFamily="34" charset="-122"/>
                <a:ea typeface="微软雅黑" panose="020B0503020204020204" pitchFamily="34" charset="-122"/>
              </a:rPr>
              <a:t>，能够在代码中使用集合进行数据绑定</a:t>
            </a:r>
            <a:endParaRPr lang="zh-CN" altLang="en-US" sz="2000" dirty="0">
              <a:solidFill>
                <a:srgbClr val="595959"/>
              </a:solidFill>
              <a:latin typeface="微软雅黑" panose="020B0503020204020204" pitchFamily="34" charset="-122"/>
              <a:ea typeface="微软雅黑" panose="020B0503020204020204" pitchFamily="34" charset="-122"/>
            </a:endParaRPr>
          </a:p>
        </p:txBody>
      </p:sp>
      <p:grpSp>
        <p:nvGrpSpPr>
          <p:cNvPr id="11" name="组合 10"/>
          <p:cNvGrpSpPr/>
          <p:nvPr/>
        </p:nvGrpSpPr>
        <p:grpSpPr>
          <a:xfrm>
            <a:off x="5380420" y="2819382"/>
            <a:ext cx="405183" cy="405036"/>
            <a:chOff x="8881" y="4685"/>
            <a:chExt cx="638" cy="638"/>
          </a:xfrm>
        </p:grpSpPr>
        <p:sp>
          <p:nvSpPr>
            <p:cNvPr id="12" name="椭圆 11"/>
            <p:cNvSpPr/>
            <p:nvPr/>
          </p:nvSpPr>
          <p:spPr>
            <a:xfrm>
              <a:off x="8881" y="4685"/>
              <a:ext cx="638" cy="638"/>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8946" y="4750"/>
              <a:ext cx="508" cy="508"/>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19" y="1091196"/>
            <a:ext cx="2515699"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2055371" cy="400110"/>
          </a:xfrm>
          <a:prstGeom prst="rect">
            <a:avLst/>
          </a:prstGeom>
          <a:noFill/>
        </p:spPr>
        <p:txBody>
          <a:bodyPr wrap="none" rtlCol="0">
            <a:spAutoFit/>
          </a:bodyPr>
          <a:lstStyle/>
          <a:p>
            <a:r>
              <a:rPr lang="zh-CN" altLang="en-US" sz="2000" dirty="0">
                <a:solidFill>
                  <a:srgbClr val="1369B2"/>
                </a:solidFill>
                <a:latin typeface="微软雅黑" panose="020B0503020204020204" pitchFamily="34" charset="-122"/>
                <a:ea typeface="微软雅黑" panose="020B0503020204020204" pitchFamily="34" charset="-122"/>
              </a:rPr>
              <a:t>集合绑定的使用</a:t>
            </a:r>
            <a:r>
              <a:rPr lang="zh-CN" altLang="zh-CN" sz="2000" dirty="0">
                <a:solidFill>
                  <a:srgbClr val="1369B2"/>
                </a:solidFill>
                <a:latin typeface="微软雅黑" panose="020B0503020204020204" pitchFamily="34" charset="-122"/>
                <a:ea typeface="微软雅黑" panose="020B0503020204020204" pitchFamily="34" charset="-122"/>
              </a:rPr>
              <a:t> </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2632515"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12.3.2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集合绑定</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12" name="文本框 18"/>
          <p:cNvSpPr txBox="1"/>
          <p:nvPr>
            <p:custDataLst>
              <p:tags r:id="rId2"/>
            </p:custDataLst>
          </p:nvPr>
        </p:nvSpPr>
        <p:spPr>
          <a:xfrm>
            <a:off x="1725775" y="3383882"/>
            <a:ext cx="8876636" cy="1389995"/>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集合中存储简单类型数据时，数据的绑定规则和数组的绑定规则相似，需要请求参数名称与处理器的形参名称保持一致。不同的是，使用集合绑定时，处理器的形参名称需要使用</a:t>
            </a:r>
            <a:r>
              <a:rPr lang="en-US" altLang="zh-CN" dirty="0">
                <a:solidFill>
                  <a:srgbClr val="595959"/>
                </a:solidFill>
                <a:latin typeface="微软雅黑" panose="020B0503020204020204" pitchFamily="34" charset="-122"/>
              </a:rPr>
              <a:t>@</a:t>
            </a:r>
            <a:r>
              <a:rPr lang="en-US" altLang="zh-CN" dirty="0" err="1">
                <a:solidFill>
                  <a:srgbClr val="595959"/>
                </a:solidFill>
                <a:latin typeface="微软雅黑" panose="020B0503020204020204" pitchFamily="34" charset="-122"/>
              </a:rPr>
              <a:t>RequestParam</a:t>
            </a:r>
            <a:r>
              <a:rPr lang="zh-CN" altLang="zh-CN" dirty="0">
                <a:solidFill>
                  <a:srgbClr val="595959"/>
                </a:solidFill>
                <a:latin typeface="微软雅黑" panose="020B0503020204020204" pitchFamily="34" charset="-122"/>
              </a:rPr>
              <a:t>注解标注</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 </a:t>
            </a:r>
            <a:endParaRPr lang="zh-CN" altLang="zh-CN" dirty="0">
              <a:solidFill>
                <a:srgbClr val="595959"/>
              </a:solidFill>
              <a:latin typeface="微软雅黑" panose="020B0503020204020204" pitchFamily="34" charset="-122"/>
            </a:endParaRPr>
          </a:p>
        </p:txBody>
      </p:sp>
      <p:sp>
        <p:nvSpPr>
          <p:cNvPr id="13" name="圆角矩形 12"/>
          <p:cNvSpPr/>
          <p:nvPr/>
        </p:nvSpPr>
        <p:spPr>
          <a:xfrm>
            <a:off x="1303055" y="3020759"/>
            <a:ext cx="9794240" cy="2024291"/>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4" name="矩形 93"/>
          <p:cNvSpPr/>
          <p:nvPr/>
        </p:nvSpPr>
        <p:spPr>
          <a:xfrm>
            <a:off x="1252831" y="2950365"/>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rot="10800000">
            <a:off x="10778975" y="473629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64958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78529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01</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960755" y="837565"/>
            <a:ext cx="8129905" cy="506730"/>
          </a:xfrm>
          <a:prstGeom prst="rect">
            <a:avLst/>
          </a:prstGeom>
          <a:noFill/>
          <a:ln>
            <a:noFill/>
          </a:ln>
        </p:spPr>
        <p:txBody>
          <a:bodyPr wrap="square" rtlCol="0">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接下来使用集合数据绑定来批量提交商品案例，具体实现步骤如下所示。</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pic>
        <p:nvPicPr>
          <p:cNvPr id="12" name="图片 11"/>
          <p:cNvPicPr>
            <a:picLocks noChangeAspect="1"/>
          </p:cNvPicPr>
          <p:nvPr/>
        </p:nvPicPr>
        <p:blipFill>
          <a:blip r:embed="rId2"/>
          <a:stretch>
            <a:fillRect/>
          </a:stretch>
        </p:blipFill>
        <p:spPr>
          <a:xfrm>
            <a:off x="2486203" y="2896688"/>
            <a:ext cx="7332167" cy="2951898"/>
          </a:xfrm>
          <a:prstGeom prst="rect">
            <a:avLst/>
          </a:prstGeom>
        </p:spPr>
      </p:pic>
      <p:sp>
        <p:nvSpPr>
          <p:cNvPr id="4" name="矩形 3"/>
          <p:cNvSpPr/>
          <p:nvPr/>
        </p:nvSpPr>
        <p:spPr>
          <a:xfrm>
            <a:off x="2795019" y="2868461"/>
            <a:ext cx="6876488" cy="2951898"/>
          </a:xfrm>
          <a:prstGeom prst="rect">
            <a:avLst/>
          </a:prstGeom>
        </p:spPr>
        <p:txBody>
          <a:bodyPr wrap="square">
            <a:spAutoFit/>
          </a:bodyPr>
          <a:lstStyle/>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a:t>
            </a:r>
            <a:r>
              <a:rPr lang="zh-CN" altLang="en-US" dirty="0">
                <a:solidFill>
                  <a:srgbClr val="595959"/>
                </a:solidFill>
                <a:latin typeface="微软雅黑" panose="020B0503020204020204" pitchFamily="34" charset="-122"/>
                <a:ea typeface="微软雅黑" panose="020B0503020204020204" pitchFamily="34" charset="-122"/>
                <a:cs typeface="+mn-ea"/>
              </a:rPr>
              <a:t> </a:t>
            </a:r>
            <a:r>
              <a:rPr lang="zh-CN" altLang="zh-CN" dirty="0">
                <a:solidFill>
                  <a:srgbClr val="595959"/>
                </a:solidFill>
                <a:latin typeface="微软雅黑" panose="020B0503020204020204" pitchFamily="34" charset="-122"/>
                <a:ea typeface="微软雅黑" panose="020B0503020204020204" pitchFamily="34" charset="-122"/>
                <a:cs typeface="+mn-ea"/>
              </a:rPr>
              <a:t>获取商品列表</a:t>
            </a:r>
            <a:r>
              <a:rPr lang="en-US" altLang="zh-CN"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使用</a:t>
            </a:r>
            <a:r>
              <a:rPr lang="en-US" altLang="zh-CN" dirty="0">
                <a:solidFill>
                  <a:srgbClr val="595959"/>
                </a:solidFill>
                <a:latin typeface="微软雅黑" panose="020B0503020204020204" pitchFamily="34" charset="-122"/>
                <a:ea typeface="微软雅黑" panose="020B0503020204020204" pitchFamily="34" charset="-122"/>
                <a:cs typeface="+mn-ea"/>
              </a:rPr>
              <a:t>List</a:t>
            </a:r>
            <a:r>
              <a:rPr lang="zh-CN" altLang="zh-CN" dirty="0">
                <a:solidFill>
                  <a:srgbClr val="595959"/>
                </a:solidFill>
                <a:latin typeface="微软雅黑" panose="020B0503020204020204" pitchFamily="34" charset="-122"/>
                <a:ea typeface="微软雅黑" panose="020B0503020204020204" pitchFamily="34" charset="-122"/>
                <a:cs typeface="+mn-ea"/>
              </a:rPr>
              <a:t>绑定数据</a:t>
            </a:r>
            <a:r>
              <a:rPr lang="en-US" altLang="zh-CN" dirty="0">
                <a:solidFill>
                  <a:srgbClr val="595959"/>
                </a:solidFill>
                <a:latin typeface="微软雅黑" panose="020B0503020204020204" pitchFamily="34" charset="-122"/>
                <a:ea typeface="微软雅黑" panose="020B0503020204020204" pitchFamily="34" charset="-122"/>
                <a:cs typeface="+mn-ea"/>
              </a:rPr>
              <a:t>)</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a:t>
            </a:r>
            <a:r>
              <a:rPr lang="en-US" altLang="zh-CN" dirty="0" err="1">
                <a:solidFill>
                  <a:srgbClr val="595959"/>
                </a:solidFill>
                <a:latin typeface="微软雅黑" panose="020B0503020204020204" pitchFamily="34" charset="-122"/>
                <a:ea typeface="微软雅黑" panose="020B0503020204020204" pitchFamily="34" charset="-122"/>
                <a:cs typeface="+mn-ea"/>
              </a:rPr>
              <a:t>RequestMapping</a:t>
            </a:r>
            <a:r>
              <a:rPr lang="en-US" altLang="zh-CN" dirty="0">
                <a:solidFill>
                  <a:srgbClr val="595959"/>
                </a:solidFill>
                <a:latin typeface="微软雅黑" panose="020B0503020204020204" pitchFamily="34" charset="-122"/>
                <a:ea typeface="微软雅黑" panose="020B0503020204020204" pitchFamily="34" charset="-122"/>
                <a:cs typeface="+mn-ea"/>
              </a:rPr>
              <a:t>("/</a:t>
            </a:r>
            <a:r>
              <a:rPr lang="en-US" altLang="zh-CN" dirty="0" err="1">
                <a:solidFill>
                  <a:srgbClr val="595959"/>
                </a:solidFill>
                <a:latin typeface="微软雅黑" panose="020B0503020204020204" pitchFamily="34" charset="-122"/>
                <a:ea typeface="微软雅黑" panose="020B0503020204020204" pitchFamily="34" charset="-122"/>
                <a:cs typeface="+mn-ea"/>
              </a:rPr>
              <a:t>getProducts</a:t>
            </a:r>
            <a:r>
              <a:rPr lang="en-US" altLang="zh-CN" dirty="0">
                <a:solidFill>
                  <a:srgbClr val="595959"/>
                </a:solidFill>
                <a:latin typeface="微软雅黑" panose="020B0503020204020204" pitchFamily="34" charset="-122"/>
                <a:ea typeface="微软雅黑" panose="020B0503020204020204" pitchFamily="34" charset="-122"/>
                <a:cs typeface="+mn-ea"/>
              </a:rPr>
              <a:t>")</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public void </a:t>
            </a:r>
            <a:r>
              <a:rPr lang="en-US" altLang="zh-CN" dirty="0" err="1">
                <a:solidFill>
                  <a:srgbClr val="595959"/>
                </a:solidFill>
                <a:latin typeface="微软雅黑" panose="020B0503020204020204" pitchFamily="34" charset="-122"/>
                <a:ea typeface="微软雅黑" panose="020B0503020204020204" pitchFamily="34" charset="-122"/>
                <a:cs typeface="+mn-ea"/>
              </a:rPr>
              <a:t>getProducts</a:t>
            </a:r>
            <a:r>
              <a:rPr lang="en-US" altLang="zh-CN" dirty="0">
                <a:solidFill>
                  <a:srgbClr val="595959"/>
                </a:solidFill>
                <a:latin typeface="微软雅黑" panose="020B0503020204020204" pitchFamily="34" charset="-122"/>
                <a:ea typeface="微软雅黑" panose="020B0503020204020204" pitchFamily="34" charset="-122"/>
                <a:cs typeface="+mn-ea"/>
              </a:rPr>
              <a:t>(@</a:t>
            </a:r>
            <a:r>
              <a:rPr lang="en-US" altLang="zh-CN" dirty="0" err="1">
                <a:solidFill>
                  <a:srgbClr val="595959"/>
                </a:solidFill>
                <a:latin typeface="微软雅黑" panose="020B0503020204020204" pitchFamily="34" charset="-122"/>
                <a:ea typeface="微软雅黑" panose="020B0503020204020204" pitchFamily="34" charset="-122"/>
                <a:cs typeface="+mn-ea"/>
              </a:rPr>
              <a:t>RequestParam</a:t>
            </a:r>
            <a:r>
              <a:rPr lang="en-US" altLang="zh-CN" dirty="0">
                <a:solidFill>
                  <a:srgbClr val="595959"/>
                </a:solidFill>
                <a:latin typeface="微软雅黑" panose="020B0503020204020204" pitchFamily="34" charset="-122"/>
                <a:ea typeface="微软雅黑" panose="020B0503020204020204" pitchFamily="34" charset="-122"/>
                <a:cs typeface="+mn-ea"/>
              </a:rPr>
              <a:t>("</a:t>
            </a:r>
            <a:r>
              <a:rPr lang="en-US" altLang="zh-CN" dirty="0" err="1">
                <a:solidFill>
                  <a:srgbClr val="595959"/>
                </a:solidFill>
                <a:latin typeface="微软雅黑" panose="020B0503020204020204" pitchFamily="34" charset="-122"/>
                <a:ea typeface="微软雅黑" panose="020B0503020204020204" pitchFamily="34" charset="-122"/>
                <a:cs typeface="+mn-ea"/>
              </a:rPr>
              <a:t>proIds</a:t>
            </a:r>
            <a:r>
              <a:rPr lang="en-US" altLang="zh-CN" dirty="0">
                <a:solidFill>
                  <a:srgbClr val="595959"/>
                </a:solidFill>
                <a:latin typeface="微软雅黑" panose="020B0503020204020204" pitchFamily="34" charset="-122"/>
                <a:ea typeface="微软雅黑" panose="020B0503020204020204" pitchFamily="34" charset="-122"/>
                <a:cs typeface="+mn-ea"/>
              </a:rPr>
              <a:t>") List&lt;String&gt; </a:t>
            </a:r>
            <a:r>
              <a:rPr lang="en-US" altLang="zh-CN" dirty="0" err="1">
                <a:solidFill>
                  <a:srgbClr val="595959"/>
                </a:solidFill>
                <a:latin typeface="微软雅黑" panose="020B0503020204020204" pitchFamily="34" charset="-122"/>
                <a:ea typeface="微软雅黑" panose="020B0503020204020204" pitchFamily="34" charset="-122"/>
                <a:cs typeface="+mn-ea"/>
              </a:rPr>
              <a:t>proIds</a:t>
            </a:r>
            <a:r>
              <a:rPr lang="en-US" altLang="zh-CN" dirty="0">
                <a:solidFill>
                  <a:srgbClr val="595959"/>
                </a:solidFill>
                <a:latin typeface="微软雅黑" panose="020B0503020204020204" pitchFamily="34" charset="-122"/>
                <a:ea typeface="微软雅黑" panose="020B0503020204020204" pitchFamily="34" charset="-122"/>
                <a:cs typeface="+mn-ea"/>
              </a:rPr>
              <a:t>) {</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    for (String </a:t>
            </a:r>
            <a:r>
              <a:rPr lang="en-US" altLang="zh-CN" dirty="0" err="1">
                <a:solidFill>
                  <a:srgbClr val="595959"/>
                </a:solidFill>
                <a:latin typeface="微软雅黑" panose="020B0503020204020204" pitchFamily="34" charset="-122"/>
                <a:ea typeface="微软雅黑" panose="020B0503020204020204" pitchFamily="34" charset="-122"/>
                <a:cs typeface="+mn-ea"/>
              </a:rPr>
              <a:t>proId</a:t>
            </a:r>
            <a:r>
              <a:rPr lang="en-US" altLang="zh-CN" dirty="0">
                <a:solidFill>
                  <a:srgbClr val="595959"/>
                </a:solidFill>
                <a:latin typeface="微软雅黑" panose="020B0503020204020204" pitchFamily="34" charset="-122"/>
                <a:ea typeface="微软雅黑" panose="020B0503020204020204" pitchFamily="34" charset="-122"/>
                <a:cs typeface="+mn-ea"/>
              </a:rPr>
              <a:t> : </a:t>
            </a:r>
            <a:r>
              <a:rPr lang="en-US" altLang="zh-CN" dirty="0" err="1">
                <a:solidFill>
                  <a:srgbClr val="595959"/>
                </a:solidFill>
                <a:latin typeface="微软雅黑" panose="020B0503020204020204" pitchFamily="34" charset="-122"/>
                <a:ea typeface="微软雅黑" panose="020B0503020204020204" pitchFamily="34" charset="-122"/>
                <a:cs typeface="+mn-ea"/>
              </a:rPr>
              <a:t>proIds</a:t>
            </a:r>
            <a:r>
              <a:rPr lang="en-US" altLang="zh-CN" dirty="0">
                <a:solidFill>
                  <a:srgbClr val="595959"/>
                </a:solidFill>
                <a:latin typeface="微软雅黑" panose="020B0503020204020204" pitchFamily="34" charset="-122"/>
                <a:ea typeface="微软雅黑" panose="020B0503020204020204" pitchFamily="34" charset="-122"/>
                <a:cs typeface="+mn-ea"/>
              </a:rPr>
              <a:t>) {</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        </a:t>
            </a:r>
            <a:r>
              <a:rPr lang="en-US" altLang="zh-CN" dirty="0" err="1">
                <a:solidFill>
                  <a:srgbClr val="595959"/>
                </a:solidFill>
                <a:latin typeface="微软雅黑" panose="020B0503020204020204" pitchFamily="34" charset="-122"/>
                <a:ea typeface="微软雅黑" panose="020B0503020204020204" pitchFamily="34" charset="-122"/>
                <a:cs typeface="+mn-ea"/>
              </a:rPr>
              <a:t>System.out.println</a:t>
            </a:r>
            <a:r>
              <a:rPr lang="en-US" altLang="zh-CN"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获取到了</a:t>
            </a:r>
            <a:r>
              <a:rPr lang="en-US" altLang="zh-CN" dirty="0">
                <a:solidFill>
                  <a:srgbClr val="595959"/>
                </a:solidFill>
                <a:latin typeface="微软雅黑" panose="020B0503020204020204" pitchFamily="34" charset="-122"/>
                <a:ea typeface="微软雅黑" panose="020B0503020204020204" pitchFamily="34" charset="-122"/>
                <a:cs typeface="+mn-ea"/>
              </a:rPr>
              <a:t>Id</a:t>
            </a:r>
            <a:r>
              <a:rPr lang="zh-CN" altLang="zh-CN" dirty="0">
                <a:solidFill>
                  <a:srgbClr val="595959"/>
                </a:solidFill>
                <a:latin typeface="微软雅黑" panose="020B0503020204020204" pitchFamily="34" charset="-122"/>
                <a:ea typeface="微软雅黑" panose="020B0503020204020204" pitchFamily="34" charset="-122"/>
                <a:cs typeface="+mn-ea"/>
              </a:rPr>
              <a:t>为</a:t>
            </a:r>
            <a:r>
              <a:rPr lang="en-US" altLang="zh-CN" dirty="0">
                <a:solidFill>
                  <a:srgbClr val="595959"/>
                </a:solidFill>
                <a:latin typeface="微软雅黑" panose="020B0503020204020204" pitchFamily="34" charset="-122"/>
                <a:ea typeface="微软雅黑" panose="020B0503020204020204" pitchFamily="34" charset="-122"/>
                <a:cs typeface="+mn-ea"/>
              </a:rPr>
              <a:t>"+</a:t>
            </a:r>
            <a:r>
              <a:rPr lang="en-US" altLang="zh-CN" dirty="0" err="1">
                <a:solidFill>
                  <a:srgbClr val="595959"/>
                </a:solidFill>
                <a:latin typeface="微软雅黑" panose="020B0503020204020204" pitchFamily="34" charset="-122"/>
                <a:ea typeface="微软雅黑" panose="020B0503020204020204" pitchFamily="34" charset="-122"/>
                <a:cs typeface="+mn-ea"/>
              </a:rPr>
              <a:t>proId</a:t>
            </a:r>
            <a:r>
              <a:rPr lang="en-US" altLang="zh-CN"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的商品</a:t>
            </a:r>
            <a:r>
              <a:rPr lang="en-US" altLang="zh-CN" dirty="0">
                <a:solidFill>
                  <a:srgbClr val="595959"/>
                </a:solidFill>
                <a:latin typeface="微软雅黑" panose="020B0503020204020204" pitchFamily="34" charset="-122"/>
                <a:ea typeface="微软雅黑" panose="020B0503020204020204" pitchFamily="34" charset="-122"/>
                <a:cs typeface="+mn-ea"/>
              </a:rPr>
              <a:t>");</a:t>
            </a:r>
            <a:endParaRPr lang="en-US"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a:t>
            </a:r>
            <a:endParaRPr lang="zh-CN" altLang="zh-CN"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40" y="266933"/>
            <a:ext cx="2644390"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12.3.2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集合绑定</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2" name="文本框 1"/>
          <p:cNvSpPr txBox="1"/>
          <p:nvPr/>
        </p:nvSpPr>
        <p:spPr>
          <a:xfrm>
            <a:off x="2795270" y="1562735"/>
            <a:ext cx="8602345" cy="922020"/>
          </a:xfrm>
          <a:prstGeom prst="rect">
            <a:avLst/>
          </a:prstGeom>
          <a:noFill/>
        </p:spPr>
        <p:txBody>
          <a:bodyPr wrap="square" rtlCol="0" anchor="t">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sym typeface="+mn-ea"/>
              </a:rPr>
              <a:t>修改</a:t>
            </a:r>
            <a:r>
              <a:rPr lang="en-US" altLang="zh-CN" dirty="0" err="1">
                <a:solidFill>
                  <a:srgbClr val="595959"/>
                </a:solidFill>
                <a:latin typeface="微软雅黑" panose="020B0503020204020204" pitchFamily="34" charset="-122"/>
                <a:ea typeface="微软雅黑" panose="020B0503020204020204" pitchFamily="34" charset="-122"/>
                <a:cs typeface="+mn-ea"/>
                <a:sym typeface="+mn-ea"/>
              </a:rPr>
              <a:t>ProductController.java</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类的</a:t>
            </a:r>
            <a:r>
              <a:rPr lang="en-US" altLang="zh-CN" dirty="0" err="1">
                <a:solidFill>
                  <a:srgbClr val="595959"/>
                </a:solidFill>
                <a:latin typeface="微软雅黑" panose="020B0503020204020204" pitchFamily="34" charset="-122"/>
                <a:ea typeface="微软雅黑" panose="020B0503020204020204" pitchFamily="34" charset="-122"/>
                <a:cs typeface="+mn-ea"/>
                <a:sym typeface="+mn-ea"/>
              </a:rPr>
              <a:t>getProducts</a:t>
            </a:r>
            <a:r>
              <a:rPr lang="en-US" altLang="zh-CN" dirty="0">
                <a:solidFill>
                  <a:srgbClr val="595959"/>
                </a:solidFill>
                <a:latin typeface="微软雅黑" panose="020B0503020204020204" pitchFamily="34" charset="-122"/>
                <a:ea typeface="微软雅黑" panose="020B0503020204020204" pitchFamily="34" charset="-122"/>
                <a:cs typeface="+mn-ea"/>
                <a:sym typeface="+mn-ea"/>
              </a:rPr>
              <a:t>()</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方法，让</a:t>
            </a:r>
            <a:r>
              <a:rPr lang="en-US" altLang="zh-CN" dirty="0" err="1">
                <a:solidFill>
                  <a:srgbClr val="595959"/>
                </a:solidFill>
                <a:latin typeface="微软雅黑" panose="020B0503020204020204" pitchFamily="34" charset="-122"/>
                <a:ea typeface="微软雅黑" panose="020B0503020204020204" pitchFamily="34" charset="-122"/>
                <a:cs typeface="+mn-ea"/>
                <a:sym typeface="+mn-ea"/>
              </a:rPr>
              <a:t>getProducts</a:t>
            </a:r>
            <a:r>
              <a:rPr lang="en-US" altLang="zh-CN" dirty="0">
                <a:solidFill>
                  <a:srgbClr val="595959"/>
                </a:solidFill>
                <a:latin typeface="微软雅黑" panose="020B0503020204020204" pitchFamily="34" charset="-122"/>
                <a:ea typeface="微软雅黑" panose="020B0503020204020204" pitchFamily="34" charset="-122"/>
                <a:cs typeface="+mn-ea"/>
                <a:sym typeface="+mn-ea"/>
              </a:rPr>
              <a:t>( )</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方法使用</a:t>
            </a:r>
            <a:r>
              <a:rPr lang="en-US" altLang="zh-CN" dirty="0">
                <a:solidFill>
                  <a:srgbClr val="595959"/>
                </a:solidFill>
                <a:latin typeface="微软雅黑" panose="020B0503020204020204" pitchFamily="34" charset="-122"/>
                <a:ea typeface="微软雅黑" panose="020B0503020204020204" pitchFamily="34" charset="-122"/>
                <a:cs typeface="+mn-ea"/>
                <a:sym typeface="+mn-ea"/>
              </a:rPr>
              <a:t>List</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类型来接受客户端的请求参数，修改后</a:t>
            </a:r>
            <a:r>
              <a:rPr lang="en-US" altLang="zh-CN" dirty="0" err="1">
                <a:solidFill>
                  <a:srgbClr val="595959"/>
                </a:solidFill>
                <a:latin typeface="微软雅黑" panose="020B0503020204020204" pitchFamily="34" charset="-122"/>
                <a:ea typeface="微软雅黑" panose="020B0503020204020204" pitchFamily="34" charset="-122"/>
                <a:cs typeface="+mn-ea"/>
                <a:sym typeface="+mn-ea"/>
              </a:rPr>
              <a:t>getProducts</a:t>
            </a:r>
            <a:r>
              <a:rPr lang="en-US" altLang="zh-CN" dirty="0">
                <a:solidFill>
                  <a:srgbClr val="595959"/>
                </a:solidFill>
                <a:latin typeface="微软雅黑" panose="020B0503020204020204" pitchFamily="34" charset="-122"/>
                <a:ea typeface="微软雅黑" panose="020B0503020204020204" pitchFamily="34" charset="-122"/>
                <a:cs typeface="+mn-ea"/>
                <a:sym typeface="+mn-ea"/>
              </a:rPr>
              <a:t>( )</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方法的具体代码如下所示</a:t>
            </a:r>
            <a:r>
              <a:rPr lang="zh-CN" altLang="en-US" dirty="0">
                <a:solidFill>
                  <a:srgbClr val="595959"/>
                </a:solidFill>
                <a:latin typeface="微软雅黑" panose="020B0503020204020204" pitchFamily="34" charset="-122"/>
                <a:ea typeface="微软雅黑" panose="020B0503020204020204" pitchFamily="34" charset="-122"/>
                <a:cs typeface="+mn-ea"/>
                <a:sym typeface="+mn-ea"/>
              </a:rPr>
              <a:t>。</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 </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02</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1337945"/>
          </a:xfrm>
          <a:prstGeom prst="rect">
            <a:avLst/>
          </a:prstGeom>
          <a:noFill/>
          <a:ln>
            <a:noFill/>
          </a:ln>
        </p:spPr>
        <p:txBody>
          <a:bodyPr wrap="square" rtlCol="0">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启动</a:t>
            </a:r>
            <a:r>
              <a:rPr lang="en-US" altLang="zh-CN" dirty="0">
                <a:solidFill>
                  <a:srgbClr val="595959"/>
                </a:solidFill>
                <a:latin typeface="微软雅黑" panose="020B0503020204020204" pitchFamily="34" charset="-122"/>
                <a:ea typeface="微软雅黑" panose="020B0503020204020204" pitchFamily="34" charset="-122"/>
                <a:cs typeface="+mn-ea"/>
              </a:rPr>
              <a:t>chapter12</a:t>
            </a:r>
            <a:r>
              <a:rPr lang="zh-CN" altLang="zh-CN" dirty="0">
                <a:solidFill>
                  <a:srgbClr val="595959"/>
                </a:solidFill>
                <a:latin typeface="微软雅黑" panose="020B0503020204020204" pitchFamily="34" charset="-122"/>
                <a:ea typeface="微软雅黑" panose="020B0503020204020204" pitchFamily="34" charset="-122"/>
                <a:cs typeface="+mn-ea"/>
              </a:rPr>
              <a:t>项目，在浏览器中访问地址</a:t>
            </a:r>
            <a:r>
              <a:rPr lang="en-US" altLang="zh-CN" dirty="0">
                <a:solidFill>
                  <a:srgbClr val="595959"/>
                </a:solidFill>
                <a:latin typeface="微软雅黑" panose="020B0503020204020204" pitchFamily="34" charset="-122"/>
                <a:ea typeface="微软雅黑" panose="020B0503020204020204" pitchFamily="34" charset="-122"/>
                <a:cs typeface="+mn-ea"/>
              </a:rPr>
              <a:t>http://localhost:8080/chapter12/</a:t>
            </a:r>
            <a:r>
              <a:rPr lang="en-US" altLang="zh-CN" dirty="0" err="1">
                <a:solidFill>
                  <a:srgbClr val="595959"/>
                </a:solidFill>
                <a:latin typeface="微软雅黑" panose="020B0503020204020204" pitchFamily="34" charset="-122"/>
                <a:ea typeface="微软雅黑" panose="020B0503020204020204" pitchFamily="34" charset="-122"/>
                <a:cs typeface="+mn-ea"/>
              </a:rPr>
              <a:t>products.jsp</a:t>
            </a:r>
            <a:r>
              <a:rPr lang="zh-CN" altLang="zh-CN" dirty="0">
                <a:solidFill>
                  <a:srgbClr val="595959"/>
                </a:solidFill>
                <a:latin typeface="微软雅黑" panose="020B0503020204020204" pitchFamily="34" charset="-122"/>
                <a:ea typeface="微软雅黑" panose="020B0503020204020204" pitchFamily="34" charset="-122"/>
                <a:cs typeface="+mn-ea"/>
              </a:rPr>
              <a:t>，勾选</a:t>
            </a:r>
            <a:r>
              <a:rPr lang="en-US" altLang="zh-CN" dirty="0" err="1">
                <a:solidFill>
                  <a:srgbClr val="595959"/>
                </a:solidFill>
                <a:latin typeface="微软雅黑" panose="020B0503020204020204" pitchFamily="34" charset="-122"/>
                <a:ea typeface="微软雅黑" panose="020B0503020204020204" pitchFamily="34" charset="-122"/>
                <a:cs typeface="+mn-ea"/>
              </a:rPr>
              <a:t>products.jsp</a:t>
            </a:r>
            <a:r>
              <a:rPr lang="zh-CN" altLang="zh-CN" dirty="0">
                <a:solidFill>
                  <a:srgbClr val="595959"/>
                </a:solidFill>
                <a:latin typeface="微软雅黑" panose="020B0503020204020204" pitchFamily="34" charset="-122"/>
                <a:ea typeface="微软雅黑" panose="020B0503020204020204" pitchFamily="34" charset="-122"/>
                <a:cs typeface="+mn-ea"/>
              </a:rPr>
              <a:t>页面表单的所有复选框，然后单击“提交商品”按钮，控制台打印信息如图所示</a:t>
            </a:r>
            <a:r>
              <a:rPr lang="zh-CN" altLang="en-US" dirty="0">
                <a:solidFill>
                  <a:srgbClr val="595959"/>
                </a:solidFill>
                <a:latin typeface="微软雅黑" panose="020B0503020204020204" pitchFamily="34" charset="-122"/>
                <a:ea typeface="微软雅黑" panose="020B0503020204020204" pitchFamily="34" charset="-122"/>
                <a:cs typeface="+mn-ea"/>
              </a:rPr>
              <a:t>。</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40" y="266933"/>
            <a:ext cx="2644390"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12.3.2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集合绑定</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2" name="文本框 1"/>
          <p:cNvSpPr txBox="1"/>
          <p:nvPr/>
        </p:nvSpPr>
        <p:spPr>
          <a:xfrm>
            <a:off x="1050925" y="4888230"/>
            <a:ext cx="10379710" cy="1337945"/>
          </a:xfrm>
          <a:prstGeom prst="rect">
            <a:avLst/>
          </a:prstGeom>
          <a:noFill/>
        </p:spPr>
        <p:txBody>
          <a:bodyPr wrap="square" rtlCol="0" anchor="t">
            <a:spAutoFit/>
          </a:bodyPr>
          <a:lstStyle/>
          <a:p>
            <a:pPr>
              <a:lnSpc>
                <a:spcPct val="150000"/>
              </a:lnSpc>
            </a:pPr>
            <a:r>
              <a:rPr lang="zh-CN" altLang="en-US" dirty="0">
                <a:solidFill>
                  <a:srgbClr val="595959"/>
                </a:solidFill>
                <a:latin typeface="微软雅黑" panose="020B0503020204020204" pitchFamily="34" charset="-122"/>
                <a:ea typeface="微软雅黑" panose="020B0503020204020204" pitchFamily="34" charset="-122"/>
                <a:cs typeface="+mn-ea"/>
                <a:sym typeface="+mn-ea"/>
              </a:rPr>
              <a:t>从</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图</a:t>
            </a:r>
            <a:r>
              <a:rPr lang="zh-CN" altLang="en-US" dirty="0">
                <a:solidFill>
                  <a:srgbClr val="595959"/>
                </a:solidFill>
                <a:latin typeface="微软雅黑" panose="020B0503020204020204" pitchFamily="34" charset="-122"/>
                <a:ea typeface="微软雅黑" panose="020B0503020204020204" pitchFamily="34" charset="-122"/>
                <a:cs typeface="+mn-ea"/>
                <a:sym typeface="+mn-ea"/>
              </a:rPr>
              <a:t>中</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所示的打印信息可以看出，程序正确打印出了提交的商品信息。这表明</a:t>
            </a:r>
            <a:r>
              <a:rPr lang="en-US" altLang="zh-CN" dirty="0" err="1">
                <a:solidFill>
                  <a:srgbClr val="595959"/>
                </a:solidFill>
                <a:latin typeface="微软雅黑" panose="020B0503020204020204" pitchFamily="34" charset="-122"/>
                <a:ea typeface="微软雅黑" panose="020B0503020204020204" pitchFamily="34" charset="-122"/>
                <a:cs typeface="+mn-ea"/>
                <a:sym typeface="+mn-ea"/>
              </a:rPr>
              <a:t>getProducts</a:t>
            </a:r>
            <a:r>
              <a:rPr lang="en-US" altLang="zh-CN" dirty="0">
                <a:solidFill>
                  <a:srgbClr val="595959"/>
                </a:solidFill>
                <a:latin typeface="微软雅黑" panose="020B0503020204020204" pitchFamily="34" charset="-122"/>
                <a:ea typeface="微软雅黑" panose="020B0503020204020204" pitchFamily="34" charset="-122"/>
                <a:cs typeface="+mn-ea"/>
                <a:sym typeface="+mn-ea"/>
              </a:rPr>
              <a:t>()</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方法获取到了客户端请求中的参数</a:t>
            </a:r>
            <a:r>
              <a:rPr lang="en-US" altLang="zh-CN" dirty="0" err="1">
                <a:solidFill>
                  <a:srgbClr val="595959"/>
                </a:solidFill>
                <a:latin typeface="微软雅黑" panose="020B0503020204020204" pitchFamily="34" charset="-122"/>
                <a:ea typeface="微软雅黑" panose="020B0503020204020204" pitchFamily="34" charset="-122"/>
                <a:cs typeface="+mn-ea"/>
                <a:sym typeface="+mn-ea"/>
              </a:rPr>
              <a:t>proIds</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的值，并将请求参数中多个同名的</a:t>
            </a:r>
            <a:r>
              <a:rPr lang="en-US" altLang="zh-CN" dirty="0" err="1">
                <a:solidFill>
                  <a:srgbClr val="595959"/>
                </a:solidFill>
                <a:latin typeface="微软雅黑" panose="020B0503020204020204" pitchFamily="34" charset="-122"/>
                <a:ea typeface="微软雅黑" panose="020B0503020204020204" pitchFamily="34" charset="-122"/>
                <a:cs typeface="+mn-ea"/>
                <a:sym typeface="+mn-ea"/>
              </a:rPr>
              <a:t>proIds</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参数值全部存储在了</a:t>
            </a:r>
            <a:r>
              <a:rPr lang="en-US" altLang="zh-CN" dirty="0" err="1">
                <a:solidFill>
                  <a:srgbClr val="595959"/>
                </a:solidFill>
                <a:latin typeface="微软雅黑" panose="020B0503020204020204" pitchFamily="34" charset="-122"/>
                <a:ea typeface="微软雅黑" panose="020B0503020204020204" pitchFamily="34" charset="-122"/>
                <a:cs typeface="+mn-ea"/>
                <a:sym typeface="+mn-ea"/>
              </a:rPr>
              <a:t>getProducts</a:t>
            </a:r>
            <a:r>
              <a:rPr lang="en-US" altLang="zh-CN" dirty="0">
                <a:solidFill>
                  <a:srgbClr val="595959"/>
                </a:solidFill>
                <a:latin typeface="微软雅黑" panose="020B0503020204020204" pitchFamily="34" charset="-122"/>
                <a:ea typeface="微软雅黑" panose="020B0503020204020204" pitchFamily="34" charset="-122"/>
                <a:cs typeface="+mn-ea"/>
                <a:sym typeface="+mn-ea"/>
              </a:rPr>
              <a:t>()</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方法的</a:t>
            </a:r>
            <a:r>
              <a:rPr lang="en-US" altLang="zh-CN" dirty="0" err="1">
                <a:solidFill>
                  <a:srgbClr val="595959"/>
                </a:solidFill>
                <a:latin typeface="微软雅黑" panose="020B0503020204020204" pitchFamily="34" charset="-122"/>
                <a:ea typeface="微软雅黑" panose="020B0503020204020204" pitchFamily="34" charset="-122"/>
                <a:cs typeface="+mn-ea"/>
                <a:sym typeface="+mn-ea"/>
              </a:rPr>
              <a:t>proIds</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形参中，实现了集合的数据绑定</a:t>
            </a:r>
            <a:r>
              <a:rPr lang="zh-CN" altLang="en-US" dirty="0">
                <a:solidFill>
                  <a:srgbClr val="595959"/>
                </a:solidFill>
                <a:latin typeface="微软雅黑" panose="020B0503020204020204" pitchFamily="34" charset="-122"/>
                <a:ea typeface="微软雅黑" panose="020B0503020204020204" pitchFamily="34" charset="-122"/>
                <a:cs typeface="+mn-ea"/>
                <a:sym typeface="+mn-ea"/>
              </a:rPr>
              <a:t>。</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 </a:t>
            </a:r>
            <a:endParaRPr lang="zh-CN" altLang="en-US"/>
          </a:p>
        </p:txBody>
      </p:sp>
      <p:pic>
        <p:nvPicPr>
          <p:cNvPr id="3" name="图片 2"/>
          <p:cNvPicPr>
            <a:picLocks noChangeAspect="1"/>
          </p:cNvPicPr>
          <p:nvPr/>
        </p:nvPicPr>
        <p:blipFill>
          <a:blip r:embed="rId2"/>
          <a:stretch>
            <a:fillRect/>
          </a:stretch>
        </p:blipFill>
        <p:spPr>
          <a:xfrm>
            <a:off x="1440180" y="2708910"/>
            <a:ext cx="9312002" cy="1440000"/>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p:nvPr/>
        </p:nvSpPr>
        <p:spPr>
          <a:xfrm>
            <a:off x="1143841" y="266933"/>
            <a:ext cx="279155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12.3.2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集合绑定</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pic>
        <p:nvPicPr>
          <p:cNvPr id="9" name="图形 28" descr="灯泡和齿轮"/>
          <p:cNvPicPr>
            <a:picLocks noChangeAspect="1"/>
          </p:cNvPicPr>
          <p:nvPr/>
        </p:nvPicPr>
        <p:blipFill>
          <a:blip r:embed="rId1">
            <a:extLst>
              <a:ext uri="{96DAC541-7B7A-43D3-8B79-37D633B846F1}">
                <asvg:svgBlip xmlns:asvg="http://schemas.microsoft.com/office/drawing/2016/SVG/main" r:embed="rId2"/>
              </a:ext>
            </a:extLst>
          </a:blip>
          <a:stretch>
            <a:fillRect/>
          </a:stretch>
        </p:blipFill>
        <p:spPr>
          <a:xfrm>
            <a:off x="635000" y="975267"/>
            <a:ext cx="944034" cy="944034"/>
          </a:xfrm>
          <a:prstGeom prst="rect">
            <a:avLst/>
          </a:prstGeom>
        </p:spPr>
      </p:pic>
      <p:sp>
        <p:nvSpPr>
          <p:cNvPr id="10" name="矩形 9"/>
          <p:cNvSpPr/>
          <p:nvPr/>
        </p:nvSpPr>
        <p:spPr>
          <a:xfrm>
            <a:off x="1813595" y="1112004"/>
            <a:ext cx="6606886" cy="67056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思源黑体 CN Regular" panose="020B0500000000000000" pitchFamily="34" charset="-122"/>
              <a:sym typeface="Arial" panose="020B0604020202020204" pitchFamily="34" charset="0"/>
            </a:endParaRPr>
          </a:p>
        </p:txBody>
      </p:sp>
      <p:sp>
        <p:nvSpPr>
          <p:cNvPr id="14" name="文本框 35"/>
          <p:cNvSpPr txBox="1"/>
          <p:nvPr/>
        </p:nvSpPr>
        <p:spPr>
          <a:xfrm>
            <a:off x="1868139" y="1211041"/>
            <a:ext cx="6552342" cy="461665"/>
          </a:xfrm>
          <a:prstGeom prst="rect">
            <a:avLst/>
          </a:prstGeom>
          <a:solidFill>
            <a:srgbClr val="C00000"/>
          </a:solidFill>
        </p:spPr>
        <p:txBody>
          <a:bodyPr wrap="square" rtlCol="0">
            <a:spAutoFit/>
          </a:bodyPr>
          <a:lstStyle/>
          <a:p>
            <a:pPr algn="dist"/>
            <a:r>
              <a:rPr lang="en-US" altLang="zh-CN" sz="2400" dirty="0">
                <a:solidFill>
                  <a:schemeClr val="bg1"/>
                </a:solidFill>
                <a:latin typeface="Arial" panose="020B0604020202020204" pitchFamily="34" charset="0"/>
                <a:ea typeface="思源黑体 CN Regular" panose="020B0500000000000000" pitchFamily="34" charset="-122"/>
                <a:sym typeface="Arial" panose="020B0604020202020204" pitchFamily="34" charset="0"/>
              </a:rPr>
              <a:t>@</a:t>
            </a:r>
            <a:r>
              <a:rPr lang="en-US" altLang="zh-CN" sz="2400" dirty="0" err="1">
                <a:solidFill>
                  <a:schemeClr val="bg1"/>
                </a:solidFill>
                <a:latin typeface="Arial" panose="020B0604020202020204" pitchFamily="34" charset="0"/>
                <a:ea typeface="思源黑体 CN Regular" panose="020B0500000000000000" pitchFamily="34" charset="-122"/>
                <a:sym typeface="Arial" panose="020B0604020202020204" pitchFamily="34" charset="0"/>
              </a:rPr>
              <a:t>RequestParam</a:t>
            </a:r>
            <a:r>
              <a:rPr lang="zh-CN" altLang="en-US" sz="2400" dirty="0">
                <a:solidFill>
                  <a:schemeClr val="bg1"/>
                </a:solidFill>
                <a:latin typeface="Arial" panose="020B0604020202020204" pitchFamily="34" charset="0"/>
                <a:ea typeface="思源黑体 CN Regular" panose="020B0500000000000000" pitchFamily="34" charset="-122"/>
                <a:sym typeface="Arial" panose="020B0604020202020204" pitchFamily="34" charset="0"/>
              </a:rPr>
              <a:t>注解解决集合绑定的异常问题</a:t>
            </a:r>
            <a:endParaRPr lang="zh-CN" altLang="en-US" sz="2400" dirty="0">
              <a:solidFill>
                <a:schemeClr val="bg1"/>
              </a:solidFill>
              <a:latin typeface="Arial" panose="020B0604020202020204" pitchFamily="34" charset="0"/>
              <a:ea typeface="思源黑体 CN Regular" panose="020B0500000000000000" pitchFamily="34" charset="-122"/>
              <a:sym typeface="Arial" panose="020B0604020202020204" pitchFamily="34" charset="0"/>
            </a:endParaRPr>
          </a:p>
        </p:txBody>
      </p:sp>
      <p:sp>
        <p:nvSpPr>
          <p:cNvPr id="15" name="矩形 14"/>
          <p:cNvSpPr/>
          <p:nvPr/>
        </p:nvSpPr>
        <p:spPr>
          <a:xfrm>
            <a:off x="8525083" y="1112004"/>
            <a:ext cx="83127" cy="67056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思源黑体 CN Regular" panose="020B0500000000000000" pitchFamily="34" charset="-122"/>
              <a:sym typeface="Arial" panose="020B0604020202020204" pitchFamily="34" charset="0"/>
            </a:endParaRPr>
          </a:p>
        </p:txBody>
      </p:sp>
      <p:sp>
        <p:nvSpPr>
          <p:cNvPr id="16" name="矩形 15"/>
          <p:cNvSpPr/>
          <p:nvPr/>
        </p:nvSpPr>
        <p:spPr>
          <a:xfrm>
            <a:off x="8712812" y="1112004"/>
            <a:ext cx="83127" cy="67056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思源黑体 CN Regular" panose="020B0500000000000000" pitchFamily="34" charset="-122"/>
              <a:sym typeface="Arial" panose="020B0604020202020204" pitchFamily="34" charset="0"/>
            </a:endParaRPr>
          </a:p>
        </p:txBody>
      </p:sp>
      <p:sp>
        <p:nvSpPr>
          <p:cNvPr id="17" name="文本框 18"/>
          <p:cNvSpPr txBox="1"/>
          <p:nvPr>
            <p:custDataLst>
              <p:tags r:id="rId3"/>
            </p:custDataLst>
          </p:nvPr>
        </p:nvSpPr>
        <p:spPr>
          <a:xfrm>
            <a:off x="1725775" y="2746223"/>
            <a:ext cx="8876636" cy="3298319"/>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如果</a:t>
            </a:r>
            <a:r>
              <a:rPr lang="en-US" altLang="zh-CN" dirty="0" err="1">
                <a:solidFill>
                  <a:srgbClr val="595959"/>
                </a:solidFill>
                <a:latin typeface="微软雅黑" panose="020B0503020204020204" pitchFamily="34" charset="-122"/>
              </a:rPr>
              <a:t>getProducts</a:t>
            </a:r>
            <a:r>
              <a:rPr lang="en-US" altLang="zh-CN"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方法中不使用</a:t>
            </a:r>
            <a:r>
              <a:rPr lang="en-US" altLang="zh-CN" dirty="0">
                <a:solidFill>
                  <a:srgbClr val="595959"/>
                </a:solidFill>
                <a:latin typeface="微软雅黑" panose="020B0503020204020204" pitchFamily="34" charset="-122"/>
              </a:rPr>
              <a:t>@</a:t>
            </a:r>
            <a:r>
              <a:rPr lang="en-US" altLang="zh-CN" dirty="0" err="1">
                <a:solidFill>
                  <a:srgbClr val="595959"/>
                </a:solidFill>
                <a:latin typeface="微软雅黑" panose="020B0503020204020204" pitchFamily="34" charset="-122"/>
              </a:rPr>
              <a:t>RequestParam</a:t>
            </a:r>
            <a:r>
              <a:rPr lang="zh-CN" altLang="zh-CN" dirty="0">
                <a:solidFill>
                  <a:srgbClr val="595959"/>
                </a:solidFill>
                <a:latin typeface="微软雅黑" panose="020B0503020204020204" pitchFamily="34" charset="-122"/>
              </a:rPr>
              <a:t>注解，</a:t>
            </a:r>
            <a:r>
              <a:rPr lang="en-US" altLang="zh-CN" dirty="0">
                <a:solidFill>
                  <a:srgbClr val="595959"/>
                </a:solidFill>
                <a:latin typeface="微软雅黑" panose="020B0503020204020204" pitchFamily="34" charset="-122"/>
              </a:rPr>
              <a:t>Spring MVC</a:t>
            </a:r>
            <a:r>
              <a:rPr lang="zh-CN" altLang="zh-CN" dirty="0">
                <a:solidFill>
                  <a:srgbClr val="595959"/>
                </a:solidFill>
                <a:latin typeface="微软雅黑" panose="020B0503020204020204" pitchFamily="34" charset="-122"/>
              </a:rPr>
              <a:t>默认将</a:t>
            </a:r>
            <a:r>
              <a:rPr lang="en-US" altLang="zh-CN" dirty="0">
                <a:solidFill>
                  <a:srgbClr val="595959"/>
                </a:solidFill>
                <a:latin typeface="微软雅黑" panose="020B0503020204020204" pitchFamily="34" charset="-122"/>
              </a:rPr>
              <a:t>List</a:t>
            </a:r>
            <a:r>
              <a:rPr lang="zh-CN" altLang="zh-CN" dirty="0">
                <a:solidFill>
                  <a:srgbClr val="595959"/>
                </a:solidFill>
                <a:latin typeface="微软雅黑" panose="020B0503020204020204" pitchFamily="34" charset="-122"/>
              </a:rPr>
              <a:t>作为对象处理，赋值前先创建</a:t>
            </a:r>
            <a:r>
              <a:rPr lang="en-US" altLang="zh-CN" dirty="0">
                <a:solidFill>
                  <a:srgbClr val="595959"/>
                </a:solidFill>
                <a:latin typeface="微软雅黑" panose="020B0503020204020204" pitchFamily="34" charset="-122"/>
              </a:rPr>
              <a:t>List</a:t>
            </a:r>
            <a:r>
              <a:rPr lang="zh-CN" altLang="zh-CN" dirty="0">
                <a:solidFill>
                  <a:srgbClr val="595959"/>
                </a:solidFill>
                <a:latin typeface="微软雅黑" panose="020B0503020204020204" pitchFamily="34" charset="-122"/>
              </a:rPr>
              <a:t>对象，然后将</a:t>
            </a:r>
            <a:r>
              <a:rPr lang="en-US" altLang="zh-CN" dirty="0" err="1">
                <a:solidFill>
                  <a:srgbClr val="595959"/>
                </a:solidFill>
                <a:latin typeface="微软雅黑" panose="020B0503020204020204" pitchFamily="34" charset="-122"/>
              </a:rPr>
              <a:t>proIds</a:t>
            </a:r>
            <a:r>
              <a:rPr lang="zh-CN" altLang="zh-CN" dirty="0">
                <a:solidFill>
                  <a:srgbClr val="595959"/>
                </a:solidFill>
                <a:latin typeface="微软雅黑" panose="020B0503020204020204" pitchFamily="34" charset="-122"/>
              </a:rPr>
              <a:t>作为</a:t>
            </a:r>
            <a:r>
              <a:rPr lang="en-US" altLang="zh-CN" dirty="0">
                <a:solidFill>
                  <a:srgbClr val="595959"/>
                </a:solidFill>
                <a:latin typeface="微软雅黑" panose="020B0503020204020204" pitchFamily="34" charset="-122"/>
              </a:rPr>
              <a:t>List</a:t>
            </a:r>
            <a:r>
              <a:rPr lang="zh-CN" altLang="zh-CN" dirty="0">
                <a:solidFill>
                  <a:srgbClr val="595959"/>
                </a:solidFill>
                <a:latin typeface="微软雅黑" panose="020B0503020204020204" pitchFamily="34" charset="-122"/>
              </a:rPr>
              <a:t>对象的属性进行处理。由于</a:t>
            </a:r>
            <a:r>
              <a:rPr lang="en-US" altLang="zh-CN" dirty="0">
                <a:solidFill>
                  <a:srgbClr val="595959"/>
                </a:solidFill>
                <a:latin typeface="微软雅黑" panose="020B0503020204020204" pitchFamily="34" charset="-122"/>
              </a:rPr>
              <a:t>List</a:t>
            </a:r>
            <a:r>
              <a:rPr lang="zh-CN" altLang="zh-CN" dirty="0">
                <a:solidFill>
                  <a:srgbClr val="595959"/>
                </a:solidFill>
                <a:latin typeface="微软雅黑" panose="020B0503020204020204" pitchFamily="34" charset="-122"/>
              </a:rPr>
              <a:t>是接口，无法创建对象，所以会出现无法找到构造方法异常。如果将类型更改为可创建对象的类型，如</a:t>
            </a:r>
            <a:r>
              <a:rPr lang="en-US" altLang="zh-CN" dirty="0" err="1">
                <a:solidFill>
                  <a:srgbClr val="595959"/>
                </a:solidFill>
                <a:latin typeface="微软雅黑" panose="020B0503020204020204" pitchFamily="34" charset="-122"/>
              </a:rPr>
              <a:t>ArrayList</a:t>
            </a:r>
            <a:r>
              <a:rPr lang="zh-CN" altLang="zh-CN" dirty="0">
                <a:solidFill>
                  <a:srgbClr val="595959"/>
                </a:solidFill>
                <a:latin typeface="微软雅黑" panose="020B0503020204020204" pitchFamily="34" charset="-122"/>
              </a:rPr>
              <a:t>，可以创建</a:t>
            </a:r>
            <a:r>
              <a:rPr lang="en-US" altLang="zh-CN" dirty="0" err="1">
                <a:solidFill>
                  <a:srgbClr val="595959"/>
                </a:solidFill>
                <a:latin typeface="微软雅黑" panose="020B0503020204020204" pitchFamily="34" charset="-122"/>
              </a:rPr>
              <a:t>ArrayList</a:t>
            </a:r>
            <a:r>
              <a:rPr lang="zh-CN" altLang="zh-CN" dirty="0">
                <a:solidFill>
                  <a:srgbClr val="595959"/>
                </a:solidFill>
                <a:latin typeface="微软雅黑" panose="020B0503020204020204" pitchFamily="34" charset="-122"/>
              </a:rPr>
              <a:t>对象，但</a:t>
            </a:r>
            <a:r>
              <a:rPr lang="en-US" altLang="zh-CN" dirty="0" err="1">
                <a:solidFill>
                  <a:srgbClr val="595959"/>
                </a:solidFill>
                <a:latin typeface="微软雅黑" panose="020B0503020204020204" pitchFamily="34" charset="-122"/>
              </a:rPr>
              <a:t>ArrayList</a:t>
            </a:r>
            <a:r>
              <a:rPr lang="zh-CN" altLang="zh-CN" dirty="0">
                <a:solidFill>
                  <a:srgbClr val="595959"/>
                </a:solidFill>
                <a:latin typeface="微软雅黑" panose="020B0503020204020204" pitchFamily="34" charset="-122"/>
              </a:rPr>
              <a:t>对象依旧没有</a:t>
            </a:r>
            <a:r>
              <a:rPr lang="en-US" altLang="zh-CN" dirty="0" err="1">
                <a:solidFill>
                  <a:srgbClr val="595959"/>
                </a:solidFill>
                <a:latin typeface="微软雅黑" panose="020B0503020204020204" pitchFamily="34" charset="-122"/>
              </a:rPr>
              <a:t>proIds</a:t>
            </a:r>
            <a:r>
              <a:rPr lang="zh-CN" altLang="zh-CN" dirty="0">
                <a:solidFill>
                  <a:srgbClr val="595959"/>
                </a:solidFill>
                <a:latin typeface="微软雅黑" panose="020B0503020204020204" pitchFamily="34" charset="-122"/>
              </a:rPr>
              <a:t>属性，因此无法正常绑定，数据为空。此时需要告知</a:t>
            </a:r>
            <a:r>
              <a:rPr lang="en-US" altLang="zh-CN" dirty="0">
                <a:solidFill>
                  <a:srgbClr val="595959"/>
                </a:solidFill>
                <a:latin typeface="微软雅黑" panose="020B0503020204020204" pitchFamily="34" charset="-122"/>
              </a:rPr>
              <a:t>Spring MVC</a:t>
            </a:r>
            <a:r>
              <a:rPr lang="zh-CN" altLang="zh-CN" dirty="0">
                <a:solidFill>
                  <a:srgbClr val="595959"/>
                </a:solidFill>
                <a:latin typeface="微软雅黑" panose="020B0503020204020204" pitchFamily="34" charset="-122"/>
              </a:rPr>
              <a:t>的处理器</a:t>
            </a:r>
            <a:r>
              <a:rPr lang="en-US" altLang="zh-CN" dirty="0" err="1">
                <a:solidFill>
                  <a:srgbClr val="595959"/>
                </a:solidFill>
                <a:latin typeface="微软雅黑" panose="020B0503020204020204" pitchFamily="34" charset="-122"/>
              </a:rPr>
              <a:t>proIds</a:t>
            </a:r>
            <a:r>
              <a:rPr lang="zh-CN" altLang="zh-CN" dirty="0">
                <a:solidFill>
                  <a:srgbClr val="595959"/>
                </a:solidFill>
                <a:latin typeface="微软雅黑" panose="020B0503020204020204" pitchFamily="34" charset="-122"/>
              </a:rPr>
              <a:t>是一组数据， 而不是一个单一数据。通过</a:t>
            </a:r>
            <a:r>
              <a:rPr lang="en-US" altLang="zh-CN" dirty="0">
                <a:solidFill>
                  <a:srgbClr val="595959"/>
                </a:solidFill>
                <a:latin typeface="微软雅黑" panose="020B0503020204020204" pitchFamily="34" charset="-122"/>
              </a:rPr>
              <a:t>@</a:t>
            </a:r>
            <a:r>
              <a:rPr lang="en-US" altLang="zh-CN" dirty="0" err="1">
                <a:solidFill>
                  <a:srgbClr val="595959"/>
                </a:solidFill>
                <a:latin typeface="微软雅黑" panose="020B0503020204020204" pitchFamily="34" charset="-122"/>
              </a:rPr>
              <a:t>RequestParam</a:t>
            </a:r>
            <a:r>
              <a:rPr lang="zh-CN" altLang="zh-CN" dirty="0">
                <a:solidFill>
                  <a:srgbClr val="595959"/>
                </a:solidFill>
                <a:latin typeface="微软雅黑" panose="020B0503020204020204" pitchFamily="34" charset="-122"/>
              </a:rPr>
              <a:t>注解，将参数打包成参数数组或集合后，</a:t>
            </a:r>
            <a:r>
              <a:rPr lang="en-US" altLang="zh-CN" dirty="0">
                <a:solidFill>
                  <a:srgbClr val="595959"/>
                </a:solidFill>
                <a:latin typeface="微软雅黑" panose="020B0503020204020204" pitchFamily="34" charset="-122"/>
              </a:rPr>
              <a:t>Spring MVC</a:t>
            </a:r>
            <a:r>
              <a:rPr lang="zh-CN" altLang="zh-CN" dirty="0">
                <a:solidFill>
                  <a:srgbClr val="595959"/>
                </a:solidFill>
                <a:latin typeface="微软雅黑" panose="020B0503020204020204" pitchFamily="34" charset="-122"/>
              </a:rPr>
              <a:t>才能识别该数据格式，并判定形参类型是否为数组或集合，并按数组或集合对象的形式操作数据</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  </a:t>
            </a:r>
            <a:endParaRPr lang="zh-CN" altLang="zh-CN" dirty="0">
              <a:solidFill>
                <a:srgbClr val="595959"/>
              </a:solidFill>
              <a:latin typeface="微软雅黑" panose="020B0503020204020204" pitchFamily="34" charset="-122"/>
            </a:endParaRPr>
          </a:p>
        </p:txBody>
      </p:sp>
      <p:sp>
        <p:nvSpPr>
          <p:cNvPr id="18" name="圆角矩形 17"/>
          <p:cNvSpPr/>
          <p:nvPr/>
        </p:nvSpPr>
        <p:spPr>
          <a:xfrm>
            <a:off x="1303055" y="2454351"/>
            <a:ext cx="9794240" cy="3958326"/>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9" name="矩形 93"/>
          <p:cNvSpPr/>
          <p:nvPr/>
        </p:nvSpPr>
        <p:spPr>
          <a:xfrm>
            <a:off x="1252831" y="2383057"/>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20" name="矩形 93"/>
          <p:cNvSpPr/>
          <p:nvPr/>
        </p:nvSpPr>
        <p:spPr>
          <a:xfrm rot="10800000">
            <a:off x="10778975" y="6093683"/>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p:nvPr/>
        </p:nvSpPr>
        <p:spPr>
          <a:xfrm>
            <a:off x="1143840" y="266933"/>
            <a:ext cx="3309407"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12.3.3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复杂</a:t>
            </a: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POJO</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绑定</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pic>
        <p:nvPicPr>
          <p:cNvPr id="6" name="图片 5"/>
          <p:cNvPicPr>
            <a:picLocks noChangeAspect="1"/>
          </p:cNvPicPr>
          <p:nvPr/>
        </p:nvPicPr>
        <p:blipFill>
          <a:blip r:embed="rId1"/>
          <a:stretch>
            <a:fillRect/>
          </a:stretch>
        </p:blipFill>
        <p:spPr>
          <a:xfrm>
            <a:off x="945003" y="2215002"/>
            <a:ext cx="2798174" cy="3897363"/>
          </a:xfrm>
          <a:prstGeom prst="rect">
            <a:avLst/>
          </a:prstGeom>
        </p:spPr>
      </p:pic>
      <p:sp>
        <p:nvSpPr>
          <p:cNvPr id="7" name="TextBox 35"/>
          <p:cNvSpPr txBox="1">
            <a:spLocks noChangeArrowheads="1"/>
          </p:cNvSpPr>
          <p:nvPr/>
        </p:nvSpPr>
        <p:spPr bwMode="auto">
          <a:xfrm>
            <a:off x="3247813" y="1637921"/>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8" name="椭圆形标注 7"/>
          <p:cNvSpPr/>
          <p:nvPr/>
        </p:nvSpPr>
        <p:spPr>
          <a:xfrm>
            <a:off x="2969011" y="1559834"/>
            <a:ext cx="2071640" cy="1493174"/>
          </a:xfrm>
          <a:prstGeom prst="wedgeEllipseCallout">
            <a:avLst/>
          </a:prstGeom>
          <a:solidFill>
            <a:schemeClr val="bg1">
              <a:lumMod val="85000"/>
            </a:schemeClr>
          </a:solidFill>
          <a:ln>
            <a:solidFill>
              <a:srgbClr val="000000">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t> </a:t>
            </a:r>
            <a:endParaRPr lang="en-US" altLang="zh-CN"/>
          </a:p>
        </p:txBody>
      </p:sp>
      <p:sp>
        <p:nvSpPr>
          <p:cNvPr id="9" name="TextBox 35"/>
          <p:cNvSpPr txBox="1">
            <a:spLocks noChangeArrowheads="1"/>
          </p:cNvSpPr>
          <p:nvPr/>
        </p:nvSpPr>
        <p:spPr bwMode="auto">
          <a:xfrm>
            <a:off x="3215305" y="1697255"/>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10" name="TextBox 35"/>
          <p:cNvSpPr txBox="1">
            <a:spLocks noChangeArrowheads="1"/>
          </p:cNvSpPr>
          <p:nvPr/>
        </p:nvSpPr>
        <p:spPr bwMode="auto">
          <a:xfrm>
            <a:off x="5816722" y="2712938"/>
            <a:ext cx="5430275" cy="1505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掌握</a:t>
            </a:r>
            <a:r>
              <a:rPr lang="zh-CN" altLang="en-US" sz="2000" dirty="0">
                <a:solidFill>
                  <a:srgbClr val="1369B2"/>
                </a:solidFill>
                <a:latin typeface="微软雅黑" panose="020B0503020204020204" pitchFamily="34" charset="-122"/>
                <a:ea typeface="微软雅黑" panose="020B0503020204020204" pitchFamily="34" charset="-122"/>
              </a:rPr>
              <a:t>复杂</a:t>
            </a:r>
            <a:r>
              <a:rPr lang="en-US" altLang="zh-CN" sz="2000" dirty="0">
                <a:solidFill>
                  <a:srgbClr val="1369B2"/>
                </a:solidFill>
                <a:latin typeface="微软雅黑" panose="020B0503020204020204" pitchFamily="34" charset="-122"/>
                <a:ea typeface="微软雅黑" panose="020B0503020204020204" pitchFamily="34" charset="-122"/>
              </a:rPr>
              <a:t>POJO</a:t>
            </a:r>
            <a:r>
              <a:rPr lang="zh-CN" altLang="en-US" sz="2000" dirty="0">
                <a:solidFill>
                  <a:srgbClr val="1369B2"/>
                </a:solidFill>
                <a:latin typeface="微软雅黑" panose="020B0503020204020204" pitchFamily="34" charset="-122"/>
                <a:ea typeface="微软雅黑" panose="020B0503020204020204" pitchFamily="34" charset="-122"/>
              </a:rPr>
              <a:t>绑定</a:t>
            </a:r>
            <a:r>
              <a:rPr lang="en-US" altLang="zh-CN" sz="2000" dirty="0">
                <a:solidFill>
                  <a:srgbClr val="1369B2"/>
                </a:solidFill>
                <a:latin typeface="微软雅黑" panose="020B0503020204020204" pitchFamily="34" charset="-122"/>
                <a:ea typeface="微软雅黑" panose="020B0503020204020204" pitchFamily="34" charset="-122"/>
              </a:rPr>
              <a:t>-</a:t>
            </a:r>
            <a:r>
              <a:rPr lang="zh-CN" altLang="en-US" sz="2000" dirty="0">
                <a:solidFill>
                  <a:srgbClr val="1369B2"/>
                </a:solidFill>
                <a:latin typeface="微软雅黑" panose="020B0503020204020204" pitchFamily="34" charset="-122"/>
                <a:ea typeface="微软雅黑" panose="020B0503020204020204" pitchFamily="34" charset="-122"/>
              </a:rPr>
              <a:t>属性为对象类型的数据绑定</a:t>
            </a:r>
            <a:r>
              <a:rPr lang="zh-CN" altLang="en-US" sz="2000" dirty="0">
                <a:solidFill>
                  <a:srgbClr val="595959"/>
                </a:solidFill>
                <a:latin typeface="微软雅黑" panose="020B0503020204020204" pitchFamily="34" charset="-122"/>
                <a:ea typeface="微软雅黑" panose="020B0503020204020204" pitchFamily="34" charset="-122"/>
              </a:rPr>
              <a:t>，能够在代码中使用对象类型进行复杂的数据绑定</a:t>
            </a:r>
            <a:endParaRPr lang="zh-CN" altLang="en-US" sz="2000" dirty="0">
              <a:solidFill>
                <a:srgbClr val="595959"/>
              </a:solidFill>
              <a:latin typeface="微软雅黑" panose="020B0503020204020204" pitchFamily="34" charset="-122"/>
              <a:ea typeface="微软雅黑" panose="020B0503020204020204" pitchFamily="34" charset="-122"/>
            </a:endParaRPr>
          </a:p>
        </p:txBody>
      </p:sp>
      <p:grpSp>
        <p:nvGrpSpPr>
          <p:cNvPr id="11" name="组合 10"/>
          <p:cNvGrpSpPr/>
          <p:nvPr/>
        </p:nvGrpSpPr>
        <p:grpSpPr>
          <a:xfrm>
            <a:off x="5380420" y="2819382"/>
            <a:ext cx="405183" cy="405036"/>
            <a:chOff x="8881" y="4685"/>
            <a:chExt cx="638" cy="638"/>
          </a:xfrm>
        </p:grpSpPr>
        <p:sp>
          <p:nvSpPr>
            <p:cNvPr id="12" name="椭圆 11"/>
            <p:cNvSpPr/>
            <p:nvPr/>
          </p:nvSpPr>
          <p:spPr>
            <a:xfrm>
              <a:off x="8881" y="4685"/>
              <a:ext cx="638" cy="638"/>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8946" y="4750"/>
              <a:ext cx="508" cy="508"/>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19" y="1091196"/>
            <a:ext cx="4118868"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3754810" cy="400110"/>
          </a:xfrm>
          <a:prstGeom prst="rect">
            <a:avLst/>
          </a:prstGeom>
          <a:noFill/>
        </p:spPr>
        <p:txBody>
          <a:bodyPr wrap="none" rtlCol="0">
            <a:spAutoFit/>
          </a:bodyPr>
          <a:lstStyle/>
          <a:p>
            <a:r>
              <a:rPr lang="zh-CN" altLang="en-US" sz="2000" dirty="0">
                <a:solidFill>
                  <a:srgbClr val="1369B2"/>
                </a:solidFill>
                <a:latin typeface="微软雅黑" panose="020B0503020204020204" pitchFamily="34" charset="-122"/>
                <a:ea typeface="微软雅黑" panose="020B0503020204020204" pitchFamily="34" charset="-122"/>
              </a:rPr>
              <a:t>复杂</a:t>
            </a:r>
            <a:r>
              <a:rPr lang="en-US" altLang="zh-CN" sz="2000" dirty="0">
                <a:solidFill>
                  <a:srgbClr val="1369B2"/>
                </a:solidFill>
                <a:latin typeface="微软雅黑" panose="020B0503020204020204" pitchFamily="34" charset="-122"/>
                <a:ea typeface="微软雅黑" panose="020B0503020204020204" pitchFamily="34" charset="-122"/>
              </a:rPr>
              <a:t>POJO</a:t>
            </a:r>
            <a:r>
              <a:rPr lang="zh-CN" altLang="en-US" sz="2000" dirty="0">
                <a:solidFill>
                  <a:srgbClr val="1369B2"/>
                </a:solidFill>
                <a:latin typeface="微软雅黑" panose="020B0503020204020204" pitchFamily="34" charset="-122"/>
                <a:ea typeface="微软雅黑" panose="020B0503020204020204" pitchFamily="34" charset="-122"/>
              </a:rPr>
              <a:t>数组绑定的使用场景</a:t>
            </a:r>
            <a:r>
              <a:rPr lang="zh-CN" altLang="zh-CN" sz="2000" dirty="0">
                <a:solidFill>
                  <a:srgbClr val="1369B2"/>
                </a:solidFill>
                <a:latin typeface="微软雅黑" panose="020B0503020204020204" pitchFamily="34" charset="-122"/>
                <a:ea typeface="微软雅黑" panose="020B0503020204020204" pitchFamily="34" charset="-122"/>
              </a:rPr>
              <a:t> </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3297533"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12.3.3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复杂</a:t>
            </a: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POJO</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绑定</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12" name="文本框 18"/>
          <p:cNvSpPr txBox="1"/>
          <p:nvPr>
            <p:custDataLst>
              <p:tags r:id="rId2"/>
            </p:custDataLst>
          </p:nvPr>
        </p:nvSpPr>
        <p:spPr>
          <a:xfrm>
            <a:off x="1725775" y="3241381"/>
            <a:ext cx="8876636" cy="2171805"/>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使用简单</a:t>
            </a:r>
            <a:r>
              <a:rPr lang="en-US" altLang="zh-CN" dirty="0">
                <a:solidFill>
                  <a:srgbClr val="595959"/>
                </a:solidFill>
                <a:latin typeface="微软雅黑" panose="020B0503020204020204" pitchFamily="34" charset="-122"/>
              </a:rPr>
              <a:t>POJO</a:t>
            </a:r>
            <a:r>
              <a:rPr lang="zh-CN" altLang="zh-CN" dirty="0">
                <a:solidFill>
                  <a:srgbClr val="595959"/>
                </a:solidFill>
                <a:latin typeface="微软雅黑" panose="020B0503020204020204" pitchFamily="34" charset="-122"/>
              </a:rPr>
              <a:t>类型已经可以完成多数的数据绑定，但有时客户端请求中传递的参数比较复杂。例如，在用户查询订单时，页面传递的参数可能包括订单编号、用户名称等信息，这就包含了订单和用户两个对象的信息。如果将订单和用户的所有查询条件都封装在一个简单</a:t>
            </a:r>
            <a:r>
              <a:rPr lang="en-US" altLang="zh-CN" dirty="0">
                <a:solidFill>
                  <a:srgbClr val="595959"/>
                </a:solidFill>
                <a:latin typeface="微软雅黑" panose="020B0503020204020204" pitchFamily="34" charset="-122"/>
              </a:rPr>
              <a:t>POJO</a:t>
            </a:r>
            <a:r>
              <a:rPr lang="zh-CN" altLang="zh-CN" dirty="0">
                <a:solidFill>
                  <a:srgbClr val="595959"/>
                </a:solidFill>
                <a:latin typeface="微软雅黑" panose="020B0503020204020204" pitchFamily="34" charset="-122"/>
              </a:rPr>
              <a:t>中，显然会比较混乱，这时可以考虑使用复杂</a:t>
            </a:r>
            <a:r>
              <a:rPr lang="en-US" altLang="zh-CN" dirty="0">
                <a:solidFill>
                  <a:srgbClr val="595959"/>
                </a:solidFill>
                <a:latin typeface="微软雅黑" panose="020B0503020204020204" pitchFamily="34" charset="-122"/>
              </a:rPr>
              <a:t>POJO</a:t>
            </a:r>
            <a:r>
              <a:rPr lang="zh-CN" altLang="zh-CN" dirty="0">
                <a:solidFill>
                  <a:srgbClr val="595959"/>
                </a:solidFill>
                <a:latin typeface="微软雅黑" panose="020B0503020204020204" pitchFamily="34" charset="-122"/>
              </a:rPr>
              <a:t>类型的数据绑定</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 </a:t>
            </a:r>
            <a:endParaRPr lang="zh-CN" altLang="zh-CN" dirty="0">
              <a:solidFill>
                <a:srgbClr val="595959"/>
              </a:solidFill>
              <a:latin typeface="微软雅黑" panose="020B0503020204020204" pitchFamily="34" charset="-122"/>
            </a:endParaRPr>
          </a:p>
        </p:txBody>
      </p:sp>
      <p:sp>
        <p:nvSpPr>
          <p:cNvPr id="13" name="圆角矩形 12"/>
          <p:cNvSpPr/>
          <p:nvPr/>
        </p:nvSpPr>
        <p:spPr>
          <a:xfrm>
            <a:off x="1303055" y="2878258"/>
            <a:ext cx="9794240" cy="2869402"/>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4" name="矩形 93"/>
          <p:cNvSpPr/>
          <p:nvPr/>
        </p:nvSpPr>
        <p:spPr>
          <a:xfrm>
            <a:off x="1252831" y="2807864"/>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rot="10800000">
            <a:off x="10778975" y="5413186"/>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19" y="1091196"/>
            <a:ext cx="3631980"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3445430" cy="400110"/>
          </a:xfrm>
          <a:prstGeom prst="rect">
            <a:avLst/>
          </a:prstGeom>
          <a:noFill/>
        </p:spPr>
        <p:txBody>
          <a:bodyPr wrap="none" rtlCol="0">
            <a:spAutoFit/>
          </a:bodyPr>
          <a:lstStyle/>
          <a:p>
            <a:r>
              <a:rPr lang="zh-CN" altLang="en-US" sz="2000" dirty="0">
                <a:solidFill>
                  <a:srgbClr val="1369B2"/>
                </a:solidFill>
                <a:latin typeface="微软雅黑" panose="020B0503020204020204" pitchFamily="34" charset="-122"/>
                <a:ea typeface="微软雅黑" panose="020B0503020204020204" pitchFamily="34" charset="-122"/>
              </a:rPr>
              <a:t>复杂</a:t>
            </a:r>
            <a:r>
              <a:rPr lang="en-US" altLang="zh-CN" sz="2000" dirty="0">
                <a:solidFill>
                  <a:srgbClr val="1369B2"/>
                </a:solidFill>
                <a:latin typeface="微软雅黑" panose="020B0503020204020204" pitchFamily="34" charset="-122"/>
                <a:ea typeface="微软雅黑" panose="020B0503020204020204" pitchFamily="34" charset="-122"/>
              </a:rPr>
              <a:t>POJO</a:t>
            </a:r>
            <a:r>
              <a:rPr lang="zh-CN" altLang="en-US" sz="2000" dirty="0">
                <a:solidFill>
                  <a:srgbClr val="1369B2"/>
                </a:solidFill>
                <a:latin typeface="微软雅黑" panose="020B0503020204020204" pitchFamily="34" charset="-122"/>
                <a:ea typeface="微软雅黑" panose="020B0503020204020204" pitchFamily="34" charset="-122"/>
              </a:rPr>
              <a:t>的</a:t>
            </a:r>
            <a:r>
              <a:rPr lang="en-US" altLang="zh-CN" sz="2000" dirty="0">
                <a:solidFill>
                  <a:srgbClr val="1369B2"/>
                </a:solidFill>
                <a:latin typeface="微软雅黑" panose="020B0503020204020204" pitchFamily="34" charset="-122"/>
                <a:ea typeface="微软雅黑" panose="020B0503020204020204" pitchFamily="34" charset="-122"/>
              </a:rPr>
              <a:t>3</a:t>
            </a:r>
            <a:r>
              <a:rPr lang="zh-CN" altLang="en-US" sz="2000" dirty="0">
                <a:solidFill>
                  <a:srgbClr val="1369B2"/>
                </a:solidFill>
                <a:latin typeface="微软雅黑" panose="020B0503020204020204" pitchFamily="34" charset="-122"/>
                <a:ea typeface="微软雅黑" panose="020B0503020204020204" pitchFamily="34" charset="-122"/>
              </a:rPr>
              <a:t>种属性的类型</a:t>
            </a:r>
            <a:r>
              <a:rPr lang="zh-CN" altLang="zh-CN" sz="2000" dirty="0">
                <a:solidFill>
                  <a:srgbClr val="1369B2"/>
                </a:solidFill>
                <a:latin typeface="微软雅黑" panose="020B0503020204020204" pitchFamily="34" charset="-122"/>
                <a:ea typeface="微软雅黑" panose="020B0503020204020204" pitchFamily="34" charset="-122"/>
              </a:rPr>
              <a:t> </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3297533"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12.3.3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复杂</a:t>
            </a: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POJO</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绑定</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12" name="文本框 18"/>
          <p:cNvSpPr txBox="1"/>
          <p:nvPr>
            <p:custDataLst>
              <p:tags r:id="rId2"/>
            </p:custDataLst>
          </p:nvPr>
        </p:nvSpPr>
        <p:spPr>
          <a:xfrm>
            <a:off x="1725775" y="3502637"/>
            <a:ext cx="8876636" cy="1437497"/>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所谓的复杂</a:t>
            </a:r>
            <a:r>
              <a:rPr lang="en-US" altLang="zh-CN" dirty="0">
                <a:solidFill>
                  <a:srgbClr val="595959"/>
                </a:solidFill>
                <a:latin typeface="微软雅黑" panose="020B0503020204020204" pitchFamily="34" charset="-122"/>
              </a:rPr>
              <a:t>POJO</a:t>
            </a:r>
            <a:r>
              <a:rPr lang="zh-CN" altLang="zh-CN" dirty="0">
                <a:solidFill>
                  <a:srgbClr val="595959"/>
                </a:solidFill>
                <a:latin typeface="微软雅黑" panose="020B0503020204020204" pitchFamily="34" charset="-122"/>
              </a:rPr>
              <a:t>，就是</a:t>
            </a:r>
            <a:r>
              <a:rPr lang="en-US" altLang="zh-CN" dirty="0">
                <a:solidFill>
                  <a:srgbClr val="595959"/>
                </a:solidFill>
                <a:latin typeface="微软雅黑" panose="020B0503020204020204" pitchFamily="34" charset="-122"/>
              </a:rPr>
              <a:t>POJO</a:t>
            </a:r>
            <a:r>
              <a:rPr lang="zh-CN" altLang="zh-CN" dirty="0">
                <a:solidFill>
                  <a:srgbClr val="595959"/>
                </a:solidFill>
                <a:latin typeface="微软雅黑" panose="020B0503020204020204" pitchFamily="34" charset="-122"/>
              </a:rPr>
              <a:t>属性的类型不止包含简单数据类型，还包含对象类型、</a:t>
            </a:r>
            <a:r>
              <a:rPr lang="en-US" altLang="zh-CN" dirty="0">
                <a:solidFill>
                  <a:srgbClr val="595959"/>
                </a:solidFill>
                <a:latin typeface="微软雅黑" panose="020B0503020204020204" pitchFamily="34" charset="-122"/>
              </a:rPr>
              <a:t>List</a:t>
            </a:r>
            <a:r>
              <a:rPr lang="zh-CN" altLang="zh-CN" dirty="0">
                <a:solidFill>
                  <a:srgbClr val="595959"/>
                </a:solidFill>
                <a:latin typeface="微软雅黑" panose="020B0503020204020204" pitchFamily="34" charset="-122"/>
              </a:rPr>
              <a:t>类型和</a:t>
            </a:r>
            <a:r>
              <a:rPr lang="en-US" altLang="zh-CN" dirty="0">
                <a:solidFill>
                  <a:srgbClr val="595959"/>
                </a:solidFill>
                <a:latin typeface="微软雅黑" panose="020B0503020204020204" pitchFamily="34" charset="-122"/>
              </a:rPr>
              <a:t>Map</a:t>
            </a:r>
            <a:r>
              <a:rPr lang="zh-CN" altLang="zh-CN" dirty="0">
                <a:solidFill>
                  <a:srgbClr val="595959"/>
                </a:solidFill>
                <a:latin typeface="微软雅黑" panose="020B0503020204020204" pitchFamily="34" charset="-122"/>
              </a:rPr>
              <a:t>类型等其他引用类型。接下来分别对复杂</a:t>
            </a:r>
            <a:r>
              <a:rPr lang="en-US" altLang="zh-CN" dirty="0">
                <a:solidFill>
                  <a:srgbClr val="595959"/>
                </a:solidFill>
                <a:latin typeface="微软雅黑" panose="020B0503020204020204" pitchFamily="34" charset="-122"/>
              </a:rPr>
              <a:t>POJO</a:t>
            </a:r>
            <a:r>
              <a:rPr lang="zh-CN" altLang="zh-CN" dirty="0">
                <a:solidFill>
                  <a:srgbClr val="595959"/>
                </a:solidFill>
                <a:latin typeface="微软雅黑" panose="020B0503020204020204" pitchFamily="34" charset="-122"/>
              </a:rPr>
              <a:t>中属性为</a:t>
            </a:r>
            <a:r>
              <a:rPr lang="zh-CN" altLang="zh-CN" dirty="0">
                <a:solidFill>
                  <a:srgbClr val="1369B2"/>
                </a:solidFill>
                <a:latin typeface="微软雅黑" panose="020B0503020204020204" pitchFamily="34" charset="-122"/>
              </a:rPr>
              <a:t>对象类型</a:t>
            </a:r>
            <a:r>
              <a:rPr lang="zh-CN" altLang="zh-CN" dirty="0">
                <a:solidFill>
                  <a:srgbClr val="595959"/>
                </a:solidFill>
                <a:latin typeface="微软雅黑" panose="020B0503020204020204" pitchFamily="34" charset="-122"/>
              </a:rPr>
              <a:t>的数据绑定、属性为</a:t>
            </a:r>
            <a:r>
              <a:rPr lang="en-US" altLang="zh-CN" dirty="0">
                <a:solidFill>
                  <a:srgbClr val="1369B2"/>
                </a:solidFill>
                <a:latin typeface="微软雅黑" panose="020B0503020204020204" pitchFamily="34" charset="-122"/>
              </a:rPr>
              <a:t>List</a:t>
            </a:r>
            <a:r>
              <a:rPr lang="zh-CN" altLang="zh-CN" dirty="0">
                <a:solidFill>
                  <a:srgbClr val="1369B2"/>
                </a:solidFill>
                <a:latin typeface="微软雅黑" panose="020B0503020204020204" pitchFamily="34" charset="-122"/>
              </a:rPr>
              <a:t>类型</a:t>
            </a:r>
            <a:r>
              <a:rPr lang="zh-CN" altLang="zh-CN" dirty="0">
                <a:solidFill>
                  <a:srgbClr val="595959"/>
                </a:solidFill>
                <a:latin typeface="微软雅黑" panose="020B0503020204020204" pitchFamily="34" charset="-122"/>
              </a:rPr>
              <a:t>的数据绑定和属性为</a:t>
            </a:r>
            <a:r>
              <a:rPr lang="en-US" altLang="zh-CN" dirty="0">
                <a:solidFill>
                  <a:srgbClr val="1369B2"/>
                </a:solidFill>
                <a:latin typeface="微软雅黑" panose="020B0503020204020204" pitchFamily="34" charset="-122"/>
              </a:rPr>
              <a:t>Map</a:t>
            </a:r>
            <a:r>
              <a:rPr lang="zh-CN" altLang="zh-CN" dirty="0">
                <a:solidFill>
                  <a:srgbClr val="1369B2"/>
                </a:solidFill>
                <a:latin typeface="微软雅黑" panose="020B0503020204020204" pitchFamily="34" charset="-122"/>
              </a:rPr>
              <a:t>类型</a:t>
            </a:r>
            <a:r>
              <a:rPr lang="zh-CN" altLang="zh-CN" dirty="0">
                <a:solidFill>
                  <a:srgbClr val="595959"/>
                </a:solidFill>
                <a:latin typeface="微软雅黑" panose="020B0503020204020204" pitchFamily="34" charset="-122"/>
              </a:rPr>
              <a:t>的数据绑定进行讲解</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 </a:t>
            </a:r>
            <a:endParaRPr lang="zh-CN" altLang="zh-CN" dirty="0">
              <a:solidFill>
                <a:srgbClr val="595959"/>
              </a:solidFill>
              <a:latin typeface="微软雅黑" panose="020B0503020204020204" pitchFamily="34" charset="-122"/>
            </a:endParaRPr>
          </a:p>
        </p:txBody>
      </p:sp>
      <p:sp>
        <p:nvSpPr>
          <p:cNvPr id="13" name="圆角矩形 12"/>
          <p:cNvSpPr/>
          <p:nvPr/>
        </p:nvSpPr>
        <p:spPr>
          <a:xfrm>
            <a:off x="1303055" y="3103889"/>
            <a:ext cx="9794240" cy="2121254"/>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4" name="矩形 93"/>
          <p:cNvSpPr/>
          <p:nvPr/>
        </p:nvSpPr>
        <p:spPr>
          <a:xfrm>
            <a:off x="1252831" y="3033495"/>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rot="10800000">
            <a:off x="10778975" y="4890673"/>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2515800"/>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2651508"/>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01</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2361906"/>
            <a:ext cx="8485746" cy="506730"/>
          </a:xfrm>
          <a:prstGeom prst="rect">
            <a:avLst/>
          </a:prstGeom>
          <a:noFill/>
          <a:ln>
            <a:noFill/>
          </a:ln>
        </p:spPr>
        <p:txBody>
          <a:bodyPr wrap="square" rtlCol="0">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创建一个订单类</a:t>
            </a:r>
            <a:r>
              <a:rPr lang="en-US" altLang="zh-CN" dirty="0">
                <a:solidFill>
                  <a:srgbClr val="595959"/>
                </a:solidFill>
                <a:latin typeface="微软雅黑" panose="020B0503020204020204" pitchFamily="34" charset="-122"/>
                <a:ea typeface="微软雅黑" panose="020B0503020204020204" pitchFamily="34" charset="-122"/>
                <a:cs typeface="+mn-ea"/>
              </a:rPr>
              <a:t>Order</a:t>
            </a:r>
            <a:r>
              <a:rPr lang="zh-CN" altLang="zh-CN" dirty="0">
                <a:solidFill>
                  <a:srgbClr val="595959"/>
                </a:solidFill>
                <a:latin typeface="微软雅黑" panose="020B0503020204020204" pitchFamily="34" charset="-122"/>
                <a:ea typeface="微软雅黑" panose="020B0503020204020204" pitchFamily="34" charset="-122"/>
                <a:cs typeface="+mn-ea"/>
              </a:rPr>
              <a:t>，用于封装订单信息，</a:t>
            </a:r>
            <a:r>
              <a:rPr lang="en-US" altLang="zh-CN" dirty="0">
                <a:solidFill>
                  <a:srgbClr val="595959"/>
                </a:solidFill>
                <a:latin typeface="微软雅黑" panose="020B0503020204020204" pitchFamily="34" charset="-122"/>
                <a:ea typeface="微软雅黑" panose="020B0503020204020204" pitchFamily="34" charset="-122"/>
                <a:cs typeface="+mn-ea"/>
              </a:rPr>
              <a:t>Order</a:t>
            </a:r>
            <a:r>
              <a:rPr lang="zh-CN" altLang="zh-CN" dirty="0">
                <a:solidFill>
                  <a:srgbClr val="595959"/>
                </a:solidFill>
                <a:latin typeface="微软雅黑" panose="020B0503020204020204" pitchFamily="34" charset="-122"/>
                <a:ea typeface="微软雅黑" panose="020B0503020204020204" pitchFamily="34" charset="-122"/>
                <a:cs typeface="+mn-ea"/>
              </a:rPr>
              <a:t>类的具体代码如</a:t>
            </a:r>
            <a:r>
              <a:rPr lang="zh-CN" altLang="en-US" dirty="0">
                <a:solidFill>
                  <a:srgbClr val="595959"/>
                </a:solidFill>
                <a:latin typeface="微软雅黑" panose="020B0503020204020204" pitchFamily="34" charset="-122"/>
                <a:ea typeface="微软雅黑" panose="020B0503020204020204" pitchFamily="34" charset="-122"/>
                <a:cs typeface="+mn-ea"/>
              </a:rPr>
              <a:t>下</a:t>
            </a:r>
            <a:r>
              <a:rPr lang="zh-CN" altLang="zh-CN" dirty="0">
                <a:solidFill>
                  <a:srgbClr val="595959"/>
                </a:solidFill>
                <a:latin typeface="微软雅黑" panose="020B0503020204020204" pitchFamily="34" charset="-122"/>
                <a:ea typeface="微软雅黑" panose="020B0503020204020204" pitchFamily="34" charset="-122"/>
                <a:cs typeface="+mn-ea"/>
              </a:rPr>
              <a:t>所示</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 </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pic>
        <p:nvPicPr>
          <p:cNvPr id="12" name="图片 11"/>
          <p:cNvPicPr>
            <a:picLocks noChangeAspect="1"/>
          </p:cNvPicPr>
          <p:nvPr/>
        </p:nvPicPr>
        <p:blipFill>
          <a:blip r:embed="rId2"/>
          <a:stretch>
            <a:fillRect/>
          </a:stretch>
        </p:blipFill>
        <p:spPr>
          <a:xfrm>
            <a:off x="2486203" y="3550722"/>
            <a:ext cx="7332167" cy="2297864"/>
          </a:xfrm>
          <a:prstGeom prst="rect">
            <a:avLst/>
          </a:prstGeom>
        </p:spPr>
      </p:pic>
      <p:sp>
        <p:nvSpPr>
          <p:cNvPr id="4" name="矩形 3"/>
          <p:cNvSpPr/>
          <p:nvPr/>
        </p:nvSpPr>
        <p:spPr>
          <a:xfrm>
            <a:off x="2795019" y="3794736"/>
            <a:ext cx="6876488" cy="1705403"/>
          </a:xfrm>
          <a:prstGeom prst="rect">
            <a:avLst/>
          </a:prstGeom>
        </p:spPr>
        <p:txBody>
          <a:bodyPr wrap="square">
            <a:spAutoFit/>
          </a:bodyPr>
          <a:lstStyle/>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public</a:t>
            </a:r>
            <a:r>
              <a:rPr lang="zh-CN" altLang="en-US" dirty="0">
                <a:solidFill>
                  <a:srgbClr val="595959"/>
                </a:solidFill>
                <a:latin typeface="微软雅黑" panose="020B0503020204020204" pitchFamily="34" charset="-122"/>
                <a:ea typeface="微软雅黑" panose="020B0503020204020204" pitchFamily="34" charset="-122"/>
                <a:cs typeface="+mn-ea"/>
              </a:rPr>
              <a:t> </a:t>
            </a:r>
            <a:r>
              <a:rPr lang="en-US" altLang="zh-CN" dirty="0">
                <a:solidFill>
                  <a:srgbClr val="595959"/>
                </a:solidFill>
                <a:latin typeface="微软雅黑" panose="020B0503020204020204" pitchFamily="34" charset="-122"/>
                <a:ea typeface="微软雅黑" panose="020B0503020204020204" pitchFamily="34" charset="-122"/>
                <a:cs typeface="+mn-ea"/>
              </a:rPr>
              <a:t>class Order {</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    private String </a:t>
            </a:r>
            <a:r>
              <a:rPr lang="en-US" altLang="zh-CN" dirty="0" err="1">
                <a:solidFill>
                  <a:srgbClr val="595959"/>
                </a:solidFill>
                <a:latin typeface="微软雅黑" panose="020B0503020204020204" pitchFamily="34" charset="-122"/>
                <a:ea typeface="微软雅黑" panose="020B0503020204020204" pitchFamily="34" charset="-122"/>
                <a:cs typeface="+mn-ea"/>
              </a:rPr>
              <a:t>orderId</a:t>
            </a:r>
            <a:r>
              <a:rPr lang="en-US" altLang="zh-CN" dirty="0">
                <a:solidFill>
                  <a:srgbClr val="595959"/>
                </a:solidFill>
                <a:latin typeface="微软雅黑" panose="020B0503020204020204" pitchFamily="34" charset="-122"/>
                <a:ea typeface="微软雅黑" panose="020B0503020204020204" pitchFamily="34" charset="-122"/>
                <a:cs typeface="+mn-ea"/>
              </a:rPr>
              <a:t>;			//</a:t>
            </a:r>
            <a:r>
              <a:rPr lang="zh-CN" altLang="zh-CN" dirty="0">
                <a:solidFill>
                  <a:srgbClr val="595959"/>
                </a:solidFill>
                <a:latin typeface="微软雅黑" panose="020B0503020204020204" pitchFamily="34" charset="-122"/>
                <a:ea typeface="微软雅黑" panose="020B0503020204020204" pitchFamily="34" charset="-122"/>
                <a:cs typeface="+mn-ea"/>
              </a:rPr>
              <a:t>订单</a:t>
            </a:r>
            <a:r>
              <a:rPr lang="en-US" altLang="zh-CN" dirty="0">
                <a:solidFill>
                  <a:srgbClr val="595959"/>
                </a:solidFill>
                <a:latin typeface="微软雅黑" panose="020B0503020204020204" pitchFamily="34" charset="-122"/>
                <a:ea typeface="微软雅黑" panose="020B0503020204020204" pitchFamily="34" charset="-122"/>
                <a:cs typeface="+mn-ea"/>
              </a:rPr>
              <a:t>id</a:t>
            </a:r>
            <a:endParaRPr lang="en-US" altLang="zh-CN"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zh-CN" altLang="en-US" dirty="0">
                <a:solidFill>
                  <a:srgbClr val="595959"/>
                </a:solidFill>
                <a:latin typeface="微软雅黑" panose="020B0503020204020204" pitchFamily="34" charset="-122"/>
                <a:ea typeface="微软雅黑" panose="020B0503020204020204" pitchFamily="34" charset="-122"/>
                <a:cs typeface="+mn-ea"/>
              </a:rPr>
              <a:t>    </a:t>
            </a:r>
            <a:r>
              <a:rPr lang="en-US" altLang="zh-CN" dirty="0">
                <a:solidFill>
                  <a:srgbClr val="595959"/>
                </a:solidFill>
                <a:latin typeface="微软雅黑" panose="020B0503020204020204" pitchFamily="34" charset="-122"/>
                <a:ea typeface="微软雅黑" panose="020B0503020204020204" pitchFamily="34" charset="-122"/>
                <a:cs typeface="+mn-ea"/>
              </a:rPr>
              <a:t>//</a:t>
            </a:r>
            <a:r>
              <a:rPr lang="zh-CN" altLang="en-US" dirty="0">
                <a:solidFill>
                  <a:srgbClr val="595959"/>
                </a:solidFill>
                <a:latin typeface="微软雅黑" panose="020B0503020204020204" pitchFamily="34" charset="-122"/>
                <a:ea typeface="微软雅黑" panose="020B0503020204020204" pitchFamily="34" charset="-122"/>
                <a:cs typeface="+mn-ea"/>
              </a:rPr>
              <a:t>省略</a:t>
            </a:r>
            <a:r>
              <a:rPr lang="en-US" altLang="zh-CN" dirty="0">
                <a:solidFill>
                  <a:srgbClr val="595959"/>
                </a:solidFill>
                <a:latin typeface="微软雅黑" panose="020B0503020204020204" pitchFamily="34" charset="-122"/>
                <a:ea typeface="微软雅黑" panose="020B0503020204020204" pitchFamily="34" charset="-122"/>
                <a:cs typeface="+mn-ea"/>
              </a:rPr>
              <a:t>getter/setter</a:t>
            </a:r>
            <a:r>
              <a:rPr lang="zh-CN" altLang="en-US" dirty="0">
                <a:solidFill>
                  <a:srgbClr val="595959"/>
                </a:solidFill>
                <a:latin typeface="微软雅黑" panose="020B0503020204020204" pitchFamily="34" charset="-122"/>
                <a:ea typeface="微软雅黑" panose="020B0503020204020204" pitchFamily="34" charset="-122"/>
                <a:cs typeface="+mn-ea"/>
              </a:rPr>
              <a:t>方法</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a:t>
            </a:r>
            <a:endParaRPr lang="zh-CN" altLang="zh-CN"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9" y="266933"/>
            <a:ext cx="3368783"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12.3.3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复杂</a:t>
            </a: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POJO</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绑定</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Chevron 3"/>
          <p:cNvSpPr/>
          <p:nvPr>
            <p:custDataLst>
              <p:tags r:id="rId3"/>
            </p:custDataLst>
          </p:nvPr>
        </p:nvSpPr>
        <p:spPr>
          <a:xfrm>
            <a:off x="892519" y="1091196"/>
            <a:ext cx="3631980"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4" name="文本框 1"/>
          <p:cNvSpPr txBox="1"/>
          <p:nvPr/>
        </p:nvSpPr>
        <p:spPr>
          <a:xfrm>
            <a:off x="1172537" y="1217734"/>
            <a:ext cx="3262432" cy="400110"/>
          </a:xfrm>
          <a:prstGeom prst="rect">
            <a:avLst/>
          </a:prstGeom>
          <a:noFill/>
        </p:spPr>
        <p:txBody>
          <a:bodyPr wrap="none" rtlCol="0">
            <a:spAutoFit/>
          </a:bodyPr>
          <a:lstStyle/>
          <a:p>
            <a:r>
              <a:rPr lang="zh-CN" altLang="zh-CN" sz="2000" dirty="0">
                <a:solidFill>
                  <a:srgbClr val="1369B2"/>
                </a:solidFill>
                <a:latin typeface="微软雅黑" panose="020B0503020204020204" pitchFamily="34" charset="-122"/>
                <a:ea typeface="微软雅黑" panose="020B0503020204020204" pitchFamily="34" charset="-122"/>
              </a:rPr>
              <a:t>属性为对象类型的数据绑定</a:t>
            </a:r>
            <a:endParaRPr lang="zh-CN" altLang="zh-CN" sz="2000" dirty="0">
              <a:solidFill>
                <a:srgbClr val="1369B2"/>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4736465" y="1090930"/>
            <a:ext cx="6499225" cy="645160"/>
          </a:xfrm>
          <a:prstGeom prst="rect">
            <a:avLst/>
          </a:prstGeom>
          <a:noFill/>
        </p:spPr>
        <p:txBody>
          <a:bodyPr wrap="none" rtlCol="0" anchor="t">
            <a:spAutoFit/>
          </a:bodyPr>
          <a:p>
            <a:r>
              <a:rPr lang="zh-CN" altLang="zh-CN" dirty="0">
                <a:solidFill>
                  <a:srgbClr val="595959"/>
                </a:solidFill>
                <a:latin typeface="微软雅黑" panose="020B0503020204020204" pitchFamily="34" charset="-122"/>
                <a:ea typeface="微软雅黑" panose="020B0503020204020204" pitchFamily="34" charset="-122"/>
                <a:cs typeface="+mn-ea"/>
                <a:sym typeface="+mn-ea"/>
              </a:rPr>
              <a:t>下面通过一个获取用户订单信息的案例，演示复杂</a:t>
            </a:r>
            <a:r>
              <a:rPr lang="en-US" altLang="zh-CN" dirty="0">
                <a:solidFill>
                  <a:srgbClr val="595959"/>
                </a:solidFill>
                <a:latin typeface="微软雅黑" panose="020B0503020204020204" pitchFamily="34" charset="-122"/>
                <a:ea typeface="微软雅黑" panose="020B0503020204020204" pitchFamily="34" charset="-122"/>
                <a:cs typeface="+mn-ea"/>
                <a:sym typeface="+mn-ea"/>
              </a:rPr>
              <a:t>POJO</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中对象</a:t>
            </a:r>
            <a:endParaRPr lang="zh-CN" altLang="zh-CN" dirty="0">
              <a:solidFill>
                <a:srgbClr val="595959"/>
              </a:solidFill>
              <a:latin typeface="微软雅黑" panose="020B0503020204020204" pitchFamily="34" charset="-122"/>
              <a:ea typeface="微软雅黑" panose="020B0503020204020204" pitchFamily="34" charset="-122"/>
              <a:cs typeface="+mn-ea"/>
              <a:sym typeface="+mn-ea"/>
            </a:endParaRPr>
          </a:p>
          <a:p>
            <a:r>
              <a:rPr lang="zh-CN" altLang="zh-CN" dirty="0">
                <a:solidFill>
                  <a:srgbClr val="595959"/>
                </a:solidFill>
                <a:latin typeface="微软雅黑" panose="020B0503020204020204" pitchFamily="34" charset="-122"/>
                <a:ea typeface="微软雅黑" panose="020B0503020204020204" pitchFamily="34" charset="-122"/>
                <a:cs typeface="+mn-ea"/>
                <a:sym typeface="+mn-ea"/>
              </a:rPr>
              <a:t>类型的数据绑定，案例具体实现步骤如下。</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02</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922020"/>
          </a:xfrm>
          <a:prstGeom prst="rect">
            <a:avLst/>
          </a:prstGeom>
          <a:noFill/>
          <a:ln>
            <a:noFill/>
          </a:ln>
        </p:spPr>
        <p:txBody>
          <a:bodyPr wrap="square" rtlCol="0">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修改</a:t>
            </a:r>
            <a:r>
              <a:rPr lang="en-US" altLang="zh-CN" dirty="0" err="1">
                <a:solidFill>
                  <a:srgbClr val="595959"/>
                </a:solidFill>
                <a:latin typeface="微软雅黑" panose="020B0503020204020204" pitchFamily="34" charset="-122"/>
                <a:ea typeface="微软雅黑" panose="020B0503020204020204" pitchFamily="34" charset="-122"/>
                <a:cs typeface="+mn-ea"/>
              </a:rPr>
              <a:t>User.java</a:t>
            </a:r>
            <a:r>
              <a:rPr lang="zh-CN" altLang="en-US" dirty="0">
                <a:solidFill>
                  <a:srgbClr val="595959"/>
                </a:solidFill>
                <a:latin typeface="微软雅黑" panose="020B0503020204020204" pitchFamily="34" charset="-122"/>
                <a:ea typeface="微软雅黑" panose="020B0503020204020204" pitchFamily="34" charset="-122"/>
                <a:cs typeface="+mn-ea"/>
              </a:rPr>
              <a:t>类</a:t>
            </a:r>
            <a:r>
              <a:rPr lang="zh-CN" altLang="zh-CN" dirty="0">
                <a:solidFill>
                  <a:srgbClr val="595959"/>
                </a:solidFill>
                <a:latin typeface="微软雅黑" panose="020B0503020204020204" pitchFamily="34" charset="-122"/>
                <a:ea typeface="微软雅黑" panose="020B0503020204020204" pitchFamily="34" charset="-122"/>
                <a:cs typeface="+mn-ea"/>
              </a:rPr>
              <a:t>，在</a:t>
            </a:r>
            <a:r>
              <a:rPr lang="en-US" altLang="zh-CN" dirty="0">
                <a:solidFill>
                  <a:srgbClr val="595959"/>
                </a:solidFill>
                <a:latin typeface="微软雅黑" panose="020B0503020204020204" pitchFamily="34" charset="-122"/>
                <a:ea typeface="微软雅黑" panose="020B0503020204020204" pitchFamily="34" charset="-122"/>
                <a:cs typeface="+mn-ea"/>
              </a:rPr>
              <a:t>User</a:t>
            </a:r>
            <a:r>
              <a:rPr lang="zh-CN" altLang="zh-CN" dirty="0">
                <a:solidFill>
                  <a:srgbClr val="595959"/>
                </a:solidFill>
                <a:latin typeface="微软雅黑" panose="020B0503020204020204" pitchFamily="34" charset="-122"/>
                <a:ea typeface="微软雅黑" panose="020B0503020204020204" pitchFamily="34" charset="-122"/>
                <a:cs typeface="+mn-ea"/>
              </a:rPr>
              <a:t>类中新增</a:t>
            </a:r>
            <a:r>
              <a:rPr lang="en-US" altLang="zh-CN" dirty="0">
                <a:solidFill>
                  <a:srgbClr val="595959"/>
                </a:solidFill>
                <a:latin typeface="微软雅黑" panose="020B0503020204020204" pitchFamily="34" charset="-122"/>
                <a:ea typeface="微软雅黑" panose="020B0503020204020204" pitchFamily="34" charset="-122"/>
                <a:cs typeface="+mn-ea"/>
              </a:rPr>
              <a:t>Order</a:t>
            </a:r>
            <a:r>
              <a:rPr lang="zh-CN" altLang="zh-CN" dirty="0">
                <a:solidFill>
                  <a:srgbClr val="595959"/>
                </a:solidFill>
                <a:latin typeface="微软雅黑" panose="020B0503020204020204" pitchFamily="34" charset="-122"/>
                <a:ea typeface="微软雅黑" panose="020B0503020204020204" pitchFamily="34" charset="-122"/>
                <a:cs typeface="+mn-ea"/>
              </a:rPr>
              <a:t>类型的属性</a:t>
            </a:r>
            <a:r>
              <a:rPr lang="en-US" altLang="zh-CN" dirty="0">
                <a:solidFill>
                  <a:srgbClr val="595959"/>
                </a:solidFill>
                <a:latin typeface="微软雅黑" panose="020B0503020204020204" pitchFamily="34" charset="-122"/>
                <a:ea typeface="微软雅黑" panose="020B0503020204020204" pitchFamily="34" charset="-122"/>
                <a:cs typeface="+mn-ea"/>
              </a:rPr>
              <a:t>order</a:t>
            </a:r>
            <a:r>
              <a:rPr lang="zh-CN" altLang="zh-CN" dirty="0">
                <a:solidFill>
                  <a:srgbClr val="595959"/>
                </a:solidFill>
                <a:latin typeface="微软雅黑" panose="020B0503020204020204" pitchFamily="34" charset="-122"/>
                <a:ea typeface="微软雅黑" panose="020B0503020204020204" pitchFamily="34" charset="-122"/>
                <a:cs typeface="+mn-ea"/>
              </a:rPr>
              <a:t>，并定义相应的</a:t>
            </a:r>
            <a:r>
              <a:rPr lang="en-US" altLang="zh-CN" dirty="0">
                <a:solidFill>
                  <a:srgbClr val="595959"/>
                </a:solidFill>
                <a:latin typeface="微软雅黑" panose="020B0503020204020204" pitchFamily="34" charset="-122"/>
                <a:ea typeface="微软雅黑" panose="020B0503020204020204" pitchFamily="34" charset="-122"/>
                <a:cs typeface="+mn-ea"/>
              </a:rPr>
              <a:t>getter</a:t>
            </a:r>
            <a:r>
              <a:rPr lang="zh-CN" altLang="zh-CN" dirty="0">
                <a:solidFill>
                  <a:srgbClr val="595959"/>
                </a:solidFill>
                <a:latin typeface="微软雅黑" panose="020B0503020204020204" pitchFamily="34" charset="-122"/>
                <a:ea typeface="微软雅黑" panose="020B0503020204020204" pitchFamily="34" charset="-122"/>
                <a:cs typeface="+mn-ea"/>
              </a:rPr>
              <a:t>和</a:t>
            </a:r>
            <a:r>
              <a:rPr lang="en-US" altLang="zh-CN" dirty="0">
                <a:solidFill>
                  <a:srgbClr val="595959"/>
                </a:solidFill>
                <a:latin typeface="微软雅黑" panose="020B0503020204020204" pitchFamily="34" charset="-122"/>
                <a:ea typeface="微软雅黑" panose="020B0503020204020204" pitchFamily="34" charset="-122"/>
                <a:cs typeface="+mn-ea"/>
              </a:rPr>
              <a:t>setter</a:t>
            </a:r>
            <a:r>
              <a:rPr lang="zh-CN" altLang="zh-CN" dirty="0">
                <a:solidFill>
                  <a:srgbClr val="595959"/>
                </a:solidFill>
                <a:latin typeface="微软雅黑" panose="020B0503020204020204" pitchFamily="34" charset="-122"/>
                <a:ea typeface="微软雅黑" panose="020B0503020204020204" pitchFamily="34" charset="-122"/>
                <a:cs typeface="+mn-ea"/>
              </a:rPr>
              <a:t>方法。修改后</a:t>
            </a:r>
            <a:r>
              <a:rPr lang="en-US" altLang="zh-CN" dirty="0">
                <a:solidFill>
                  <a:srgbClr val="595959"/>
                </a:solidFill>
                <a:latin typeface="微软雅黑" panose="020B0503020204020204" pitchFamily="34" charset="-122"/>
                <a:ea typeface="微软雅黑" panose="020B0503020204020204" pitchFamily="34" charset="-122"/>
                <a:cs typeface="+mn-ea"/>
              </a:rPr>
              <a:t>User</a:t>
            </a:r>
            <a:r>
              <a:rPr lang="zh-CN" altLang="zh-CN" dirty="0">
                <a:solidFill>
                  <a:srgbClr val="595959"/>
                </a:solidFill>
                <a:latin typeface="微软雅黑" panose="020B0503020204020204" pitchFamily="34" charset="-122"/>
                <a:ea typeface="微软雅黑" panose="020B0503020204020204" pitchFamily="34" charset="-122"/>
                <a:cs typeface="+mn-ea"/>
              </a:rPr>
              <a:t>类的具体代码如</a:t>
            </a:r>
            <a:r>
              <a:rPr lang="zh-CN" altLang="en-US" dirty="0">
                <a:solidFill>
                  <a:srgbClr val="595959"/>
                </a:solidFill>
                <a:latin typeface="微软雅黑" panose="020B0503020204020204" pitchFamily="34" charset="-122"/>
                <a:ea typeface="微软雅黑" panose="020B0503020204020204" pitchFamily="34" charset="-122"/>
                <a:cs typeface="+mn-ea"/>
              </a:rPr>
              <a:t>下</a:t>
            </a:r>
            <a:r>
              <a:rPr lang="zh-CN" altLang="zh-CN" dirty="0">
                <a:solidFill>
                  <a:srgbClr val="595959"/>
                </a:solidFill>
                <a:latin typeface="微软雅黑" panose="020B0503020204020204" pitchFamily="34" charset="-122"/>
                <a:ea typeface="微软雅黑" panose="020B0503020204020204" pitchFamily="34" charset="-122"/>
                <a:cs typeface="+mn-ea"/>
              </a:rPr>
              <a:t>所示</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 </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pic>
        <p:nvPicPr>
          <p:cNvPr id="12" name="图片 11"/>
          <p:cNvPicPr>
            <a:picLocks noChangeAspect="1"/>
          </p:cNvPicPr>
          <p:nvPr/>
        </p:nvPicPr>
        <p:blipFill>
          <a:blip r:embed="rId2"/>
          <a:stretch>
            <a:fillRect/>
          </a:stretch>
        </p:blipFill>
        <p:spPr>
          <a:xfrm>
            <a:off x="2486203" y="2642688"/>
            <a:ext cx="7332167" cy="2691636"/>
          </a:xfrm>
          <a:prstGeom prst="rect">
            <a:avLst/>
          </a:prstGeom>
        </p:spPr>
      </p:pic>
      <p:sp>
        <p:nvSpPr>
          <p:cNvPr id="4" name="矩形 3"/>
          <p:cNvSpPr/>
          <p:nvPr/>
        </p:nvSpPr>
        <p:spPr>
          <a:xfrm>
            <a:off x="2795019" y="2685711"/>
            <a:ext cx="6876488" cy="2536400"/>
          </a:xfrm>
          <a:prstGeom prst="rect">
            <a:avLst/>
          </a:prstGeom>
        </p:spPr>
        <p:txBody>
          <a:bodyPr wrap="square">
            <a:spAutoFit/>
          </a:bodyPr>
          <a:lstStyle/>
          <a:p>
            <a:pPr lvl="0">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public class User {</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    private String username;	//</a:t>
            </a:r>
            <a:r>
              <a:rPr lang="zh-CN" altLang="zh-CN" dirty="0">
                <a:solidFill>
                  <a:srgbClr val="595959"/>
                </a:solidFill>
                <a:latin typeface="微软雅黑" panose="020B0503020204020204" pitchFamily="34" charset="-122"/>
                <a:ea typeface="微软雅黑" panose="020B0503020204020204" pitchFamily="34" charset="-122"/>
                <a:cs typeface="+mn-ea"/>
              </a:rPr>
              <a:t>用户名</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    private String password;	//</a:t>
            </a:r>
            <a:r>
              <a:rPr lang="zh-CN" altLang="zh-CN" dirty="0">
                <a:solidFill>
                  <a:srgbClr val="595959"/>
                </a:solidFill>
                <a:latin typeface="微软雅黑" panose="020B0503020204020204" pitchFamily="34" charset="-122"/>
                <a:ea typeface="微软雅黑" panose="020B0503020204020204" pitchFamily="34" charset="-122"/>
                <a:cs typeface="+mn-ea"/>
              </a:rPr>
              <a:t>用户密码</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    private Order order;		//</a:t>
            </a:r>
            <a:r>
              <a:rPr lang="zh-CN" altLang="zh-CN" dirty="0">
                <a:solidFill>
                  <a:srgbClr val="595959"/>
                </a:solidFill>
                <a:latin typeface="微软雅黑" panose="020B0503020204020204" pitchFamily="34" charset="-122"/>
                <a:ea typeface="微软雅黑" panose="020B0503020204020204" pitchFamily="34" charset="-122"/>
                <a:cs typeface="+mn-ea"/>
              </a:rPr>
              <a:t>订单</a:t>
            </a:r>
            <a:endParaRPr lang="en-US" altLang="zh-CN"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zh-CN" altLang="en-US" dirty="0">
                <a:solidFill>
                  <a:srgbClr val="595959"/>
                </a:solidFill>
                <a:latin typeface="微软雅黑" panose="020B0503020204020204" pitchFamily="34" charset="-122"/>
                <a:ea typeface="微软雅黑" panose="020B0503020204020204" pitchFamily="34" charset="-122"/>
                <a:cs typeface="+mn-ea"/>
              </a:rPr>
              <a:t>    </a:t>
            </a:r>
            <a:r>
              <a:rPr lang="en-US" altLang="zh-CN" dirty="0">
                <a:solidFill>
                  <a:srgbClr val="595959"/>
                </a:solidFill>
                <a:latin typeface="微软雅黑" panose="020B0503020204020204" pitchFamily="34" charset="-122"/>
                <a:ea typeface="微软雅黑" panose="020B0503020204020204" pitchFamily="34" charset="-122"/>
                <a:cs typeface="+mn-ea"/>
              </a:rPr>
              <a:t>//</a:t>
            </a:r>
            <a:r>
              <a:rPr lang="zh-CN" altLang="en-US" dirty="0">
                <a:solidFill>
                  <a:srgbClr val="595959"/>
                </a:solidFill>
                <a:latin typeface="微软雅黑" panose="020B0503020204020204" pitchFamily="34" charset="-122"/>
                <a:ea typeface="微软雅黑" panose="020B0503020204020204" pitchFamily="34" charset="-122"/>
                <a:cs typeface="+mn-ea"/>
              </a:rPr>
              <a:t> 省略</a:t>
            </a:r>
            <a:r>
              <a:rPr lang="en-US" altLang="zh-CN" dirty="0">
                <a:solidFill>
                  <a:srgbClr val="595959"/>
                </a:solidFill>
                <a:latin typeface="微软雅黑" panose="020B0503020204020204" pitchFamily="34" charset="-122"/>
                <a:ea typeface="微软雅黑" panose="020B0503020204020204" pitchFamily="34" charset="-122"/>
                <a:cs typeface="+mn-ea"/>
              </a:rPr>
              <a:t>getter/setter</a:t>
            </a:r>
            <a:r>
              <a:rPr lang="zh-CN" altLang="en-US" dirty="0">
                <a:solidFill>
                  <a:srgbClr val="595959"/>
                </a:solidFill>
                <a:latin typeface="微软雅黑" panose="020B0503020204020204" pitchFamily="34" charset="-122"/>
                <a:ea typeface="微软雅黑" panose="020B0503020204020204" pitchFamily="34" charset="-122"/>
                <a:cs typeface="+mn-ea"/>
              </a:rPr>
              <a:t>方法</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a:t>
            </a:r>
            <a:endParaRPr lang="zh-CN" altLang="zh-CN"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9" y="266933"/>
            <a:ext cx="3273781"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12.3.3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复杂</a:t>
            </a: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POJO</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绑定</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p:nvPr/>
        </p:nvSpPr>
        <p:spPr>
          <a:xfrm>
            <a:off x="1143840" y="266933"/>
            <a:ext cx="3999660"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数据绑定</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pic>
        <p:nvPicPr>
          <p:cNvPr id="6" name="图片 5"/>
          <p:cNvPicPr>
            <a:picLocks noChangeAspect="1"/>
          </p:cNvPicPr>
          <p:nvPr/>
        </p:nvPicPr>
        <p:blipFill>
          <a:blip r:embed="rId1"/>
          <a:stretch>
            <a:fillRect/>
          </a:stretch>
        </p:blipFill>
        <p:spPr>
          <a:xfrm>
            <a:off x="945003" y="2215002"/>
            <a:ext cx="2798174" cy="3897363"/>
          </a:xfrm>
          <a:prstGeom prst="rect">
            <a:avLst/>
          </a:prstGeom>
        </p:spPr>
      </p:pic>
      <p:sp>
        <p:nvSpPr>
          <p:cNvPr id="7" name="TextBox 35"/>
          <p:cNvSpPr txBox="1">
            <a:spLocks noChangeArrowheads="1"/>
          </p:cNvSpPr>
          <p:nvPr/>
        </p:nvSpPr>
        <p:spPr bwMode="auto">
          <a:xfrm>
            <a:off x="3247813" y="1637921"/>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8" name="椭圆形标注 7"/>
          <p:cNvSpPr/>
          <p:nvPr/>
        </p:nvSpPr>
        <p:spPr>
          <a:xfrm>
            <a:off x="2969011" y="1559834"/>
            <a:ext cx="2071640" cy="1493174"/>
          </a:xfrm>
          <a:prstGeom prst="wedgeEllipseCallout">
            <a:avLst/>
          </a:prstGeom>
          <a:solidFill>
            <a:schemeClr val="bg1">
              <a:lumMod val="85000"/>
            </a:schemeClr>
          </a:solidFill>
          <a:ln>
            <a:solidFill>
              <a:srgbClr val="000000">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t> </a:t>
            </a:r>
            <a:endParaRPr lang="en-US" altLang="zh-CN"/>
          </a:p>
        </p:txBody>
      </p:sp>
      <p:sp>
        <p:nvSpPr>
          <p:cNvPr id="9" name="TextBox 35"/>
          <p:cNvSpPr txBox="1">
            <a:spLocks noChangeArrowheads="1"/>
          </p:cNvSpPr>
          <p:nvPr/>
        </p:nvSpPr>
        <p:spPr bwMode="auto">
          <a:xfrm>
            <a:off x="3215305" y="1697255"/>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10" name="TextBox 35"/>
          <p:cNvSpPr txBox="1">
            <a:spLocks noChangeArrowheads="1"/>
          </p:cNvSpPr>
          <p:nvPr/>
        </p:nvSpPr>
        <p:spPr bwMode="auto">
          <a:xfrm>
            <a:off x="5803265" y="2730500"/>
            <a:ext cx="4391660" cy="10439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了解</a:t>
            </a:r>
            <a:r>
              <a:rPr lang="zh-CN" altLang="en-US" sz="2000" dirty="0">
                <a:solidFill>
                  <a:srgbClr val="1369B2"/>
                </a:solidFill>
                <a:latin typeface="微软雅黑" panose="020B0503020204020204" pitchFamily="34" charset="-122"/>
                <a:ea typeface="微软雅黑" panose="020B0503020204020204" pitchFamily="34" charset="-122"/>
              </a:rPr>
              <a:t>数据绑定</a:t>
            </a:r>
            <a:r>
              <a:rPr lang="zh-CN" altLang="en-US" sz="2000" dirty="0">
                <a:solidFill>
                  <a:srgbClr val="595959"/>
                </a:solidFill>
                <a:latin typeface="微软雅黑" panose="020B0503020204020204" pitchFamily="34" charset="-122"/>
                <a:ea typeface="微软雅黑" panose="020B0503020204020204" pitchFamily="34" charset="-122"/>
              </a:rPr>
              <a:t>，能够说出数据绑定</a:t>
            </a:r>
            <a:r>
              <a:rPr lang="zh-CN" altLang="en-US" sz="2000" dirty="0">
                <a:solidFill>
                  <a:srgbClr val="595959"/>
                </a:solidFill>
                <a:latin typeface="微软雅黑" panose="020B0503020204020204" pitchFamily="34" charset="-122"/>
                <a:ea typeface="微软雅黑" panose="020B0503020204020204" pitchFamily="34" charset="-122"/>
                <a:sym typeface="+mn-ea"/>
              </a:rPr>
              <a:t>的</a:t>
            </a:r>
            <a:endParaRPr lang="zh-CN" altLang="en-US" sz="2000" dirty="0">
              <a:solidFill>
                <a:srgbClr val="595959"/>
              </a:solidFill>
              <a:latin typeface="微软雅黑" panose="020B0503020204020204" pitchFamily="34" charset="-122"/>
              <a:ea typeface="微软雅黑" panose="020B0503020204020204" pitchFamily="34" charset="-122"/>
              <a:sym typeface="+mn-ea"/>
            </a:endParaRPr>
          </a:p>
          <a:p>
            <a:pPr algn="just">
              <a:lnSpc>
                <a:spcPct val="150000"/>
              </a:lnSpc>
            </a:pPr>
            <a:r>
              <a:rPr lang="zh-CN" altLang="en-US" sz="2000" dirty="0">
                <a:solidFill>
                  <a:srgbClr val="1369B2"/>
                </a:solidFill>
                <a:latin typeface="微软雅黑" panose="020B0503020204020204" pitchFamily="34" charset="-122"/>
                <a:ea typeface="微软雅黑" panose="020B0503020204020204" pitchFamily="34" charset="-122"/>
                <a:sym typeface="+mn-ea"/>
              </a:rPr>
              <a:t>概念</a:t>
            </a:r>
            <a:r>
              <a:rPr lang="zh-CN" altLang="en-US" sz="2000" dirty="0">
                <a:solidFill>
                  <a:srgbClr val="595959"/>
                </a:solidFill>
                <a:latin typeface="微软雅黑" panose="020B0503020204020204" pitchFamily="34" charset="-122"/>
                <a:ea typeface="微软雅黑" panose="020B0503020204020204" pitchFamily="34" charset="-122"/>
                <a:sym typeface="+mn-ea"/>
              </a:rPr>
              <a:t>和</a:t>
            </a:r>
            <a:r>
              <a:rPr lang="zh-CN" altLang="en-US" sz="2000" dirty="0">
                <a:solidFill>
                  <a:srgbClr val="1369B2"/>
                </a:solidFill>
                <a:latin typeface="微软雅黑" panose="020B0503020204020204" pitchFamily="34" charset="-122"/>
                <a:ea typeface="微软雅黑" panose="020B0503020204020204" pitchFamily="34" charset="-122"/>
                <a:sym typeface="+mn-ea"/>
              </a:rPr>
              <a:t>过程</a:t>
            </a:r>
            <a:endParaRPr lang="zh-CN" altLang="en-US" sz="2000" dirty="0">
              <a:solidFill>
                <a:srgbClr val="595959"/>
              </a:solidFill>
              <a:latin typeface="微软雅黑" panose="020B0503020204020204" pitchFamily="34" charset="-122"/>
              <a:ea typeface="微软雅黑" panose="020B0503020204020204" pitchFamily="34" charset="-122"/>
            </a:endParaRPr>
          </a:p>
        </p:txBody>
      </p:sp>
      <p:grpSp>
        <p:nvGrpSpPr>
          <p:cNvPr id="11" name="组合 10"/>
          <p:cNvGrpSpPr/>
          <p:nvPr/>
        </p:nvGrpSpPr>
        <p:grpSpPr>
          <a:xfrm>
            <a:off x="5380420" y="2819382"/>
            <a:ext cx="405183" cy="405036"/>
            <a:chOff x="8881" y="4685"/>
            <a:chExt cx="638" cy="638"/>
          </a:xfrm>
        </p:grpSpPr>
        <p:sp>
          <p:nvSpPr>
            <p:cNvPr id="12" name="椭圆 11"/>
            <p:cNvSpPr/>
            <p:nvPr/>
          </p:nvSpPr>
          <p:spPr>
            <a:xfrm>
              <a:off x="8881" y="4685"/>
              <a:ext cx="638" cy="638"/>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8946" y="4750"/>
              <a:ext cx="508" cy="508"/>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03</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922020"/>
          </a:xfrm>
          <a:prstGeom prst="rect">
            <a:avLst/>
          </a:prstGeom>
          <a:noFill/>
          <a:ln>
            <a:noFill/>
          </a:ln>
        </p:spPr>
        <p:txBody>
          <a:bodyPr wrap="square" rtlCol="0">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在</a:t>
            </a:r>
            <a:r>
              <a:rPr lang="en-US" altLang="zh-CN" dirty="0" err="1">
                <a:solidFill>
                  <a:srgbClr val="595959"/>
                </a:solidFill>
                <a:latin typeface="微软雅黑" panose="020B0503020204020204" pitchFamily="34" charset="-122"/>
                <a:ea typeface="微软雅黑" panose="020B0503020204020204" pitchFamily="34" charset="-122"/>
                <a:cs typeface="+mn-ea"/>
              </a:rPr>
              <a:t>UserController.java</a:t>
            </a:r>
            <a:r>
              <a:rPr lang="zh-CN" altLang="zh-CN" dirty="0">
                <a:solidFill>
                  <a:srgbClr val="595959"/>
                </a:solidFill>
                <a:latin typeface="微软雅黑" panose="020B0503020204020204" pitchFamily="34" charset="-122"/>
                <a:ea typeface="微软雅黑" panose="020B0503020204020204" pitchFamily="34" charset="-122"/>
                <a:cs typeface="+mn-ea"/>
              </a:rPr>
              <a:t>类中定义方法</a:t>
            </a:r>
            <a:r>
              <a:rPr lang="en-US" altLang="zh-CN" dirty="0" err="1">
                <a:solidFill>
                  <a:srgbClr val="595959"/>
                </a:solidFill>
                <a:latin typeface="微软雅黑" panose="020B0503020204020204" pitchFamily="34" charset="-122"/>
                <a:ea typeface="微软雅黑" panose="020B0503020204020204" pitchFamily="34" charset="-122"/>
                <a:cs typeface="+mn-ea"/>
              </a:rPr>
              <a:t>findOrderWithUser</a:t>
            </a:r>
            <a:r>
              <a:rPr lang="en-US" altLang="zh-CN" dirty="0">
                <a:solidFill>
                  <a:srgbClr val="595959"/>
                </a:solidFill>
                <a:latin typeface="微软雅黑" panose="020B0503020204020204" pitchFamily="34" charset="-122"/>
                <a:ea typeface="微软雅黑" panose="020B0503020204020204" pitchFamily="34" charset="-122"/>
                <a:cs typeface="+mn-ea"/>
              </a:rPr>
              <a:t>( )</a:t>
            </a:r>
            <a:r>
              <a:rPr lang="zh-CN" altLang="zh-CN" dirty="0">
                <a:solidFill>
                  <a:srgbClr val="595959"/>
                </a:solidFill>
                <a:latin typeface="微软雅黑" panose="020B0503020204020204" pitchFamily="34" charset="-122"/>
                <a:ea typeface="微软雅黑" panose="020B0503020204020204" pitchFamily="34" charset="-122"/>
                <a:cs typeface="+mn-ea"/>
              </a:rPr>
              <a:t>，用于获取客户端请求中的</a:t>
            </a:r>
            <a:r>
              <a:rPr lang="en-US" altLang="zh-CN" dirty="0">
                <a:solidFill>
                  <a:srgbClr val="595959"/>
                </a:solidFill>
                <a:latin typeface="微软雅黑" panose="020B0503020204020204" pitchFamily="34" charset="-122"/>
                <a:ea typeface="微软雅黑" panose="020B0503020204020204" pitchFamily="34" charset="-122"/>
                <a:cs typeface="+mn-ea"/>
              </a:rPr>
              <a:t>User</a:t>
            </a:r>
            <a:r>
              <a:rPr lang="zh-CN" altLang="zh-CN" dirty="0">
                <a:solidFill>
                  <a:srgbClr val="595959"/>
                </a:solidFill>
                <a:latin typeface="微软雅黑" panose="020B0503020204020204" pitchFamily="34" charset="-122"/>
                <a:ea typeface="微软雅黑" panose="020B0503020204020204" pitchFamily="34" charset="-122"/>
                <a:cs typeface="+mn-ea"/>
              </a:rPr>
              <a:t>信息，</a:t>
            </a:r>
            <a:r>
              <a:rPr lang="en-US" altLang="zh-CN" dirty="0" err="1">
                <a:solidFill>
                  <a:srgbClr val="595959"/>
                </a:solidFill>
                <a:latin typeface="微软雅黑" panose="020B0503020204020204" pitchFamily="34" charset="-122"/>
                <a:ea typeface="微软雅黑" panose="020B0503020204020204" pitchFamily="34" charset="-122"/>
                <a:cs typeface="+mn-ea"/>
              </a:rPr>
              <a:t>findOrderWithUser</a:t>
            </a:r>
            <a:r>
              <a:rPr lang="en-US" altLang="zh-CN" dirty="0">
                <a:solidFill>
                  <a:srgbClr val="595959"/>
                </a:solidFill>
                <a:latin typeface="微软雅黑" panose="020B0503020204020204" pitchFamily="34" charset="-122"/>
                <a:ea typeface="微软雅黑" panose="020B0503020204020204" pitchFamily="34" charset="-122"/>
                <a:cs typeface="+mn-ea"/>
              </a:rPr>
              <a:t>( )</a:t>
            </a:r>
            <a:r>
              <a:rPr lang="zh-CN" altLang="zh-CN" dirty="0">
                <a:solidFill>
                  <a:srgbClr val="595959"/>
                </a:solidFill>
                <a:latin typeface="微软雅黑" panose="020B0503020204020204" pitchFamily="34" charset="-122"/>
                <a:ea typeface="微软雅黑" panose="020B0503020204020204" pitchFamily="34" charset="-122"/>
                <a:cs typeface="+mn-ea"/>
              </a:rPr>
              <a:t>方法的具体代码如下所示</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 </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pic>
        <p:nvPicPr>
          <p:cNvPr id="12" name="图片 11"/>
          <p:cNvPicPr>
            <a:picLocks noChangeAspect="1"/>
          </p:cNvPicPr>
          <p:nvPr/>
        </p:nvPicPr>
        <p:blipFill>
          <a:blip r:embed="rId2"/>
          <a:stretch>
            <a:fillRect/>
          </a:stretch>
        </p:blipFill>
        <p:spPr>
          <a:xfrm>
            <a:off x="2486203" y="2896688"/>
            <a:ext cx="7332167" cy="2691636"/>
          </a:xfrm>
          <a:prstGeom prst="rect">
            <a:avLst/>
          </a:prstGeom>
        </p:spPr>
      </p:pic>
      <p:sp>
        <p:nvSpPr>
          <p:cNvPr id="4" name="矩形 3"/>
          <p:cNvSpPr/>
          <p:nvPr/>
        </p:nvSpPr>
        <p:spPr>
          <a:xfrm>
            <a:off x="2795019" y="2939711"/>
            <a:ext cx="6876488" cy="2634119"/>
          </a:xfrm>
          <a:prstGeom prst="rect">
            <a:avLst/>
          </a:prstGeom>
        </p:spPr>
        <p:txBody>
          <a:bodyPr wrap="square">
            <a:spAutoFit/>
          </a:bodyPr>
          <a:lstStyle/>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RequestMapping</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findOrderWithUser</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public void </a:t>
            </a:r>
            <a:r>
              <a:rPr lang="en-US" altLang="zh-CN" sz="1600" dirty="0" err="1">
                <a:solidFill>
                  <a:srgbClr val="595959"/>
                </a:solidFill>
                <a:latin typeface="微软雅黑" panose="020B0503020204020204" pitchFamily="34" charset="-122"/>
                <a:ea typeface="微软雅黑" panose="020B0503020204020204" pitchFamily="34" charset="-122"/>
                <a:cs typeface="+mn-ea"/>
              </a:rPr>
              <a:t>findOrderWithUser</a:t>
            </a:r>
            <a:r>
              <a:rPr lang="en-US" altLang="zh-CN" sz="1600" dirty="0">
                <a:solidFill>
                  <a:srgbClr val="595959"/>
                </a:solidFill>
                <a:latin typeface="微软雅黑" panose="020B0503020204020204" pitchFamily="34" charset="-122"/>
                <a:ea typeface="微软雅黑" panose="020B0503020204020204" pitchFamily="34" charset="-122"/>
                <a:cs typeface="+mn-ea"/>
              </a:rPr>
              <a:t>(User user)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String username = </a:t>
            </a:r>
            <a:r>
              <a:rPr lang="en-US" altLang="zh-CN" sz="1600" dirty="0" err="1">
                <a:solidFill>
                  <a:srgbClr val="595959"/>
                </a:solidFill>
                <a:latin typeface="微软雅黑" panose="020B0503020204020204" pitchFamily="34" charset="-122"/>
                <a:ea typeface="微软雅黑" panose="020B0503020204020204" pitchFamily="34" charset="-122"/>
                <a:cs typeface="+mn-ea"/>
              </a:rPr>
              <a:t>user.getUsername</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String </a:t>
            </a:r>
            <a:r>
              <a:rPr lang="en-US" altLang="zh-CN" sz="1600" dirty="0" err="1">
                <a:solidFill>
                  <a:srgbClr val="595959"/>
                </a:solidFill>
                <a:latin typeface="微软雅黑" panose="020B0503020204020204" pitchFamily="34" charset="-122"/>
                <a:ea typeface="微软雅黑" panose="020B0503020204020204" pitchFamily="34" charset="-122"/>
                <a:cs typeface="+mn-ea"/>
              </a:rPr>
              <a:t>orderId</a:t>
            </a:r>
            <a:r>
              <a:rPr lang="en-US" altLang="zh-CN" sz="1600" dirty="0">
                <a:solidFill>
                  <a:srgbClr val="595959"/>
                </a:solidFill>
                <a:latin typeface="微软雅黑" panose="020B0503020204020204" pitchFamily="34" charset="-122"/>
                <a:ea typeface="微软雅黑" panose="020B0503020204020204" pitchFamily="34" charset="-122"/>
                <a:cs typeface="+mn-ea"/>
              </a:rPr>
              <a:t> = </a:t>
            </a:r>
            <a:r>
              <a:rPr lang="en-US" altLang="zh-CN" sz="1600" dirty="0" err="1">
                <a:solidFill>
                  <a:srgbClr val="595959"/>
                </a:solidFill>
                <a:latin typeface="微软雅黑" panose="020B0503020204020204" pitchFamily="34" charset="-122"/>
                <a:ea typeface="微软雅黑" panose="020B0503020204020204" pitchFamily="34" charset="-122"/>
                <a:cs typeface="+mn-ea"/>
              </a:rPr>
              <a:t>user.getOrder</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getOrderId</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System.out.println</a:t>
            </a:r>
            <a:r>
              <a:rPr lang="en-US" altLang="zh-CN" sz="1600" dirty="0">
                <a:solidFill>
                  <a:srgbClr val="595959"/>
                </a:solidFill>
                <a:latin typeface="微软雅黑" panose="020B0503020204020204" pitchFamily="34" charset="-122"/>
                <a:ea typeface="微软雅黑" panose="020B0503020204020204" pitchFamily="34" charset="-122"/>
                <a:cs typeface="+mn-ea"/>
              </a:rPr>
              <a:t>("username="+username+",</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orderId</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orderId</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9" y="266933"/>
            <a:ext cx="3273781"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12.3.3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复杂</a:t>
            </a: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POJO</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绑定</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04</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1337945"/>
          </a:xfrm>
          <a:prstGeom prst="rect">
            <a:avLst/>
          </a:prstGeom>
          <a:noFill/>
          <a:ln>
            <a:noFill/>
          </a:ln>
        </p:spPr>
        <p:txBody>
          <a:bodyPr wrap="square" rtlCol="0">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创建一个订单信息文件</a:t>
            </a:r>
            <a:r>
              <a:rPr lang="en-US" altLang="zh-CN" dirty="0" err="1">
                <a:solidFill>
                  <a:srgbClr val="595959"/>
                </a:solidFill>
                <a:latin typeface="微软雅黑" panose="020B0503020204020204" pitchFamily="34" charset="-122"/>
                <a:ea typeface="微软雅黑" panose="020B0503020204020204" pitchFamily="34" charset="-122"/>
                <a:cs typeface="+mn-ea"/>
              </a:rPr>
              <a:t>order.jsp</a:t>
            </a:r>
            <a:r>
              <a:rPr lang="zh-CN" altLang="zh-CN" dirty="0">
                <a:solidFill>
                  <a:srgbClr val="595959"/>
                </a:solidFill>
                <a:latin typeface="微软雅黑" panose="020B0503020204020204" pitchFamily="34" charset="-122"/>
                <a:ea typeface="微软雅黑" panose="020B0503020204020204" pitchFamily="34" charset="-122"/>
                <a:cs typeface="+mn-ea"/>
              </a:rPr>
              <a:t>，在</a:t>
            </a:r>
            <a:r>
              <a:rPr lang="en-US" altLang="zh-CN" dirty="0" err="1">
                <a:solidFill>
                  <a:srgbClr val="595959"/>
                </a:solidFill>
                <a:latin typeface="微软雅黑" panose="020B0503020204020204" pitchFamily="34" charset="-122"/>
                <a:ea typeface="微软雅黑" panose="020B0503020204020204" pitchFamily="34" charset="-122"/>
                <a:cs typeface="+mn-ea"/>
              </a:rPr>
              <a:t>order.jsp</a:t>
            </a:r>
            <a:r>
              <a:rPr lang="zh-CN" altLang="zh-CN" dirty="0">
                <a:solidFill>
                  <a:srgbClr val="595959"/>
                </a:solidFill>
                <a:latin typeface="微软雅黑" panose="020B0503020204020204" pitchFamily="34" charset="-122"/>
                <a:ea typeface="微软雅黑" panose="020B0503020204020204" pitchFamily="34" charset="-122"/>
                <a:cs typeface="+mn-ea"/>
              </a:rPr>
              <a:t>文件中创建一个表单，表单中包含用户名和订单编号。表单提交时将用户名和订单编号信息发送到处理器。</a:t>
            </a:r>
            <a:r>
              <a:rPr lang="en-US" altLang="zh-CN" dirty="0" err="1">
                <a:solidFill>
                  <a:srgbClr val="595959"/>
                </a:solidFill>
                <a:latin typeface="微软雅黑" panose="020B0503020204020204" pitchFamily="34" charset="-122"/>
                <a:ea typeface="微软雅黑" panose="020B0503020204020204" pitchFamily="34" charset="-122"/>
                <a:cs typeface="+mn-ea"/>
              </a:rPr>
              <a:t>order.jsp</a:t>
            </a:r>
            <a:r>
              <a:rPr lang="zh-CN" altLang="zh-CN" dirty="0">
                <a:solidFill>
                  <a:srgbClr val="595959"/>
                </a:solidFill>
                <a:latin typeface="微软雅黑" panose="020B0503020204020204" pitchFamily="34" charset="-122"/>
                <a:ea typeface="微软雅黑" panose="020B0503020204020204" pitchFamily="34" charset="-122"/>
                <a:cs typeface="+mn-ea"/>
              </a:rPr>
              <a:t>的具体代码如</a:t>
            </a:r>
            <a:r>
              <a:rPr lang="zh-CN" altLang="en-US" dirty="0">
                <a:solidFill>
                  <a:srgbClr val="595959"/>
                </a:solidFill>
                <a:latin typeface="微软雅黑" panose="020B0503020204020204" pitchFamily="34" charset="-122"/>
                <a:ea typeface="微软雅黑" panose="020B0503020204020204" pitchFamily="34" charset="-122"/>
                <a:cs typeface="+mn-ea"/>
              </a:rPr>
              <a:t>下</a:t>
            </a:r>
            <a:r>
              <a:rPr lang="zh-CN" altLang="zh-CN" dirty="0">
                <a:solidFill>
                  <a:srgbClr val="595959"/>
                </a:solidFill>
                <a:latin typeface="微软雅黑" panose="020B0503020204020204" pitchFamily="34" charset="-122"/>
                <a:ea typeface="微软雅黑" panose="020B0503020204020204" pitchFamily="34" charset="-122"/>
                <a:cs typeface="+mn-ea"/>
              </a:rPr>
              <a:t>所示</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 </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pic>
        <p:nvPicPr>
          <p:cNvPr id="12" name="图片 11"/>
          <p:cNvPicPr>
            <a:picLocks noChangeAspect="1"/>
          </p:cNvPicPr>
          <p:nvPr/>
        </p:nvPicPr>
        <p:blipFill>
          <a:blip r:embed="rId2"/>
          <a:stretch>
            <a:fillRect/>
          </a:stretch>
        </p:blipFill>
        <p:spPr>
          <a:xfrm>
            <a:off x="1868686" y="2497931"/>
            <a:ext cx="8640976" cy="3736613"/>
          </a:xfrm>
          <a:prstGeom prst="rect">
            <a:avLst/>
          </a:prstGeom>
        </p:spPr>
      </p:pic>
      <p:sp>
        <p:nvSpPr>
          <p:cNvPr id="4" name="矩形 3"/>
          <p:cNvSpPr/>
          <p:nvPr/>
        </p:nvSpPr>
        <p:spPr>
          <a:xfrm>
            <a:off x="1999372" y="2464698"/>
            <a:ext cx="8554300" cy="3742115"/>
          </a:xfrm>
          <a:prstGeom prst="rect">
            <a:avLst/>
          </a:prstGeom>
        </p:spPr>
        <p:txBody>
          <a:bodyPr wrap="square">
            <a:spAutoFit/>
          </a:bodyPr>
          <a:lstStyle/>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 page language="java" </a:t>
            </a:r>
            <a:r>
              <a:rPr lang="en-US" altLang="zh-CN" sz="1600" dirty="0" err="1">
                <a:solidFill>
                  <a:srgbClr val="595959"/>
                </a:solidFill>
                <a:latin typeface="微软雅黑" panose="020B0503020204020204" pitchFamily="34" charset="-122"/>
                <a:ea typeface="微软雅黑" panose="020B0503020204020204" pitchFamily="34" charset="-122"/>
                <a:cs typeface="+mn-ea"/>
              </a:rPr>
              <a:t>contentType</a:t>
            </a:r>
            <a:r>
              <a:rPr lang="en-US" altLang="zh-CN" sz="1600" dirty="0">
                <a:solidFill>
                  <a:srgbClr val="595959"/>
                </a:solidFill>
                <a:latin typeface="微软雅黑" panose="020B0503020204020204" pitchFamily="34" charset="-122"/>
                <a:ea typeface="微软雅黑" panose="020B0503020204020204" pitchFamily="34" charset="-122"/>
                <a:cs typeface="+mn-ea"/>
              </a:rPr>
              <a:t>="text/html; </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charset=UTF-8"</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pageEncoding</a:t>
            </a:r>
            <a:r>
              <a:rPr lang="en-US" altLang="zh-CN" sz="1600" dirty="0">
                <a:solidFill>
                  <a:srgbClr val="595959"/>
                </a:solidFill>
                <a:latin typeface="微软雅黑" panose="020B0503020204020204" pitchFamily="34" charset="-122"/>
                <a:ea typeface="微软雅黑" panose="020B0503020204020204" pitchFamily="34" charset="-122"/>
                <a:cs typeface="+mn-ea"/>
              </a:rPr>
              <a:t>="UTF-8"%&gt;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&lt;html&gt;&lt;head&gt;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&lt;meta http-</a:t>
            </a:r>
            <a:r>
              <a:rPr lang="en-US" altLang="zh-CN" sz="1600" dirty="0" err="1">
                <a:solidFill>
                  <a:srgbClr val="595959"/>
                </a:solidFill>
                <a:latin typeface="微软雅黑" panose="020B0503020204020204" pitchFamily="34" charset="-122"/>
                <a:ea typeface="微软雅黑" panose="020B0503020204020204" pitchFamily="34" charset="-122"/>
                <a:cs typeface="+mn-ea"/>
              </a:rPr>
              <a:t>equiv</a:t>
            </a:r>
            <a:r>
              <a:rPr lang="en-US" altLang="zh-CN" sz="1600" dirty="0">
                <a:solidFill>
                  <a:srgbClr val="595959"/>
                </a:solidFill>
                <a:latin typeface="微软雅黑" panose="020B0503020204020204" pitchFamily="34" charset="-122"/>
                <a:ea typeface="微软雅黑" panose="020B0503020204020204" pitchFamily="34" charset="-122"/>
                <a:cs typeface="+mn-ea"/>
              </a:rPr>
              <a:t>="Content-Type" content="text/html; charset=UTF-8"&gt;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&lt;title&gt;</a:t>
            </a:r>
            <a:r>
              <a:rPr lang="zh-CN" altLang="zh-CN" sz="1600" dirty="0">
                <a:solidFill>
                  <a:srgbClr val="595959"/>
                </a:solidFill>
                <a:latin typeface="微软雅黑" panose="020B0503020204020204" pitchFamily="34" charset="-122"/>
                <a:ea typeface="微软雅黑" panose="020B0503020204020204" pitchFamily="34" charset="-122"/>
                <a:cs typeface="+mn-ea"/>
              </a:rPr>
              <a:t>订单信息</a:t>
            </a:r>
            <a:r>
              <a:rPr lang="en-US" altLang="zh-CN" sz="1600" dirty="0">
                <a:solidFill>
                  <a:srgbClr val="595959"/>
                </a:solidFill>
                <a:latin typeface="微软雅黑" panose="020B0503020204020204" pitchFamily="34" charset="-122"/>
                <a:ea typeface="微软雅黑" panose="020B0503020204020204" pitchFamily="34" charset="-122"/>
                <a:cs typeface="+mn-ea"/>
              </a:rPr>
              <a:t>&lt;/title&gt;&lt;/head&gt;&lt;body&gt;</a:t>
            </a:r>
            <a:r>
              <a:rPr lang="en-US" altLang="zh-CN" sz="1600" dirty="0">
                <a:solidFill>
                  <a:srgbClr val="1369B2"/>
                </a:solidFill>
                <a:latin typeface="微软雅黑" panose="020B0503020204020204" pitchFamily="34" charset="-122"/>
                <a:ea typeface="微软雅黑" panose="020B0503020204020204" pitchFamily="34" charset="-122"/>
                <a:cs typeface="+mn-ea"/>
              </a:rPr>
              <a:t>&lt;form </a:t>
            </a:r>
            <a:endParaRPr lang="zh-CN" altLang="zh-CN" sz="1600" dirty="0">
              <a:solidFill>
                <a:srgbClr val="1369B2"/>
              </a:solidFill>
              <a:latin typeface="微软雅黑" panose="020B0503020204020204" pitchFamily="34" charset="-122"/>
              <a:ea typeface="微软雅黑" panose="020B0503020204020204" pitchFamily="34" charset="-122"/>
              <a:cs typeface="+mn-ea"/>
            </a:endParaRPr>
          </a:p>
          <a:p>
            <a:pPr lvl="0">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action="${</a:t>
            </a:r>
            <a:r>
              <a:rPr lang="en-US" altLang="zh-CN" sz="1600" dirty="0" err="1">
                <a:solidFill>
                  <a:srgbClr val="595959"/>
                </a:solidFill>
                <a:latin typeface="微软雅黑" panose="020B0503020204020204" pitchFamily="34" charset="-122"/>
                <a:ea typeface="微软雅黑" panose="020B0503020204020204" pitchFamily="34" charset="-122"/>
                <a:cs typeface="+mn-ea"/>
              </a:rPr>
              <a:t>pageContext.request.contextPath</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findOrderWithUser"method</a:t>
            </a:r>
            <a:r>
              <a:rPr lang="en-US" altLang="zh-CN" sz="1600" dirty="0">
                <a:solidFill>
                  <a:srgbClr val="595959"/>
                </a:solidFill>
                <a:latin typeface="微软雅黑" panose="020B0503020204020204" pitchFamily="34" charset="-122"/>
                <a:ea typeface="微软雅黑" panose="020B0503020204020204" pitchFamily="34" charset="-122"/>
                <a:cs typeface="+mn-ea"/>
              </a:rPr>
              <a:t>="post"&gt;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zh-CN" altLang="zh-CN" sz="1600" dirty="0">
                <a:solidFill>
                  <a:srgbClr val="595959"/>
                </a:solidFill>
                <a:latin typeface="微软雅黑" panose="020B0503020204020204" pitchFamily="34" charset="-122"/>
                <a:ea typeface="微软雅黑" panose="020B0503020204020204" pitchFamily="34" charset="-122"/>
                <a:cs typeface="+mn-ea"/>
              </a:rPr>
              <a:t>所属用户：</a:t>
            </a:r>
            <a:r>
              <a:rPr lang="en-US" altLang="zh-CN" sz="1600" dirty="0">
                <a:solidFill>
                  <a:srgbClr val="595959"/>
                </a:solidFill>
                <a:latin typeface="微软雅黑" panose="020B0503020204020204" pitchFamily="34" charset="-122"/>
                <a:ea typeface="微软雅黑" panose="020B0503020204020204" pitchFamily="34" charset="-122"/>
                <a:cs typeface="+mn-ea"/>
              </a:rPr>
              <a:t>&lt;input type="text" name="username" /&gt;&lt;</a:t>
            </a:r>
            <a:r>
              <a:rPr lang="en-US" altLang="zh-CN" sz="1600" dirty="0" err="1">
                <a:solidFill>
                  <a:srgbClr val="595959"/>
                </a:solidFill>
                <a:latin typeface="微软雅黑" panose="020B0503020204020204" pitchFamily="34" charset="-122"/>
                <a:ea typeface="微软雅黑" panose="020B0503020204020204" pitchFamily="34" charset="-122"/>
                <a:cs typeface="+mn-ea"/>
              </a:rPr>
              <a:t>br</a:t>
            </a:r>
            <a:r>
              <a:rPr lang="en-US" altLang="zh-CN" sz="1600" dirty="0">
                <a:solidFill>
                  <a:srgbClr val="595959"/>
                </a:solidFill>
                <a:latin typeface="微软雅黑" panose="020B0503020204020204" pitchFamily="34" charset="-122"/>
                <a:ea typeface="微软雅黑" panose="020B0503020204020204" pitchFamily="34" charset="-122"/>
                <a:cs typeface="+mn-ea"/>
              </a:rPr>
              <a:t> /&gt;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zh-CN" altLang="zh-CN" sz="1600" dirty="0">
                <a:solidFill>
                  <a:srgbClr val="595959"/>
                </a:solidFill>
                <a:latin typeface="微软雅黑" panose="020B0503020204020204" pitchFamily="34" charset="-122"/>
                <a:ea typeface="微软雅黑" panose="020B0503020204020204" pitchFamily="34" charset="-122"/>
                <a:cs typeface="+mn-ea"/>
              </a:rPr>
              <a:t>订单编号：</a:t>
            </a:r>
            <a:r>
              <a:rPr lang="en-US" altLang="zh-CN" sz="1600" dirty="0">
                <a:solidFill>
                  <a:srgbClr val="595959"/>
                </a:solidFill>
                <a:latin typeface="微软雅黑" panose="020B0503020204020204" pitchFamily="34" charset="-122"/>
                <a:ea typeface="微软雅黑" panose="020B0503020204020204" pitchFamily="34" charset="-122"/>
                <a:cs typeface="+mn-ea"/>
              </a:rPr>
              <a:t>&lt;input type="text" name="</a:t>
            </a:r>
            <a:r>
              <a:rPr lang="en-US" altLang="zh-CN" sz="1600" dirty="0" err="1">
                <a:solidFill>
                  <a:srgbClr val="595959"/>
                </a:solidFill>
                <a:latin typeface="微软雅黑" panose="020B0503020204020204" pitchFamily="34" charset="-122"/>
                <a:ea typeface="微软雅黑" panose="020B0503020204020204" pitchFamily="34" charset="-122"/>
                <a:cs typeface="+mn-ea"/>
              </a:rPr>
              <a:t>order.orderId</a:t>
            </a:r>
            <a:r>
              <a:rPr lang="en-US" altLang="zh-CN" sz="1600" dirty="0">
                <a:solidFill>
                  <a:srgbClr val="595959"/>
                </a:solidFill>
                <a:latin typeface="微软雅黑" panose="020B0503020204020204" pitchFamily="34" charset="-122"/>
                <a:ea typeface="微软雅黑" panose="020B0503020204020204" pitchFamily="34" charset="-122"/>
                <a:cs typeface="+mn-ea"/>
              </a:rPr>
              <a:t>" /&gt;&lt;</a:t>
            </a:r>
            <a:r>
              <a:rPr lang="en-US" altLang="zh-CN" sz="1600" dirty="0" err="1">
                <a:solidFill>
                  <a:srgbClr val="595959"/>
                </a:solidFill>
                <a:latin typeface="微软雅黑" panose="020B0503020204020204" pitchFamily="34" charset="-122"/>
                <a:ea typeface="微软雅黑" panose="020B0503020204020204" pitchFamily="34" charset="-122"/>
                <a:cs typeface="+mn-ea"/>
              </a:rPr>
              <a:t>br</a:t>
            </a:r>
            <a:r>
              <a:rPr lang="en-US" altLang="zh-CN" sz="1600" dirty="0">
                <a:solidFill>
                  <a:srgbClr val="595959"/>
                </a:solidFill>
                <a:latin typeface="微软雅黑" panose="020B0503020204020204" pitchFamily="34" charset="-122"/>
                <a:ea typeface="微软雅黑" panose="020B0503020204020204" pitchFamily="34" charset="-122"/>
                <a:cs typeface="+mn-ea"/>
              </a:rPr>
              <a:t> /&gt;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&lt;input type="submit" value="</a:t>
            </a:r>
            <a:r>
              <a:rPr lang="zh-CN" altLang="zh-CN" sz="1600" dirty="0">
                <a:solidFill>
                  <a:srgbClr val="595959"/>
                </a:solidFill>
                <a:latin typeface="微软雅黑" panose="020B0503020204020204" pitchFamily="34" charset="-122"/>
                <a:ea typeface="微软雅黑" panose="020B0503020204020204" pitchFamily="34" charset="-122"/>
                <a:cs typeface="+mn-ea"/>
              </a:rPr>
              <a:t>查询</a:t>
            </a:r>
            <a:r>
              <a:rPr lang="en-US" altLang="zh-CN" sz="1600" dirty="0">
                <a:solidFill>
                  <a:srgbClr val="595959"/>
                </a:solidFill>
                <a:latin typeface="微软雅黑" panose="020B0503020204020204" pitchFamily="34" charset="-122"/>
                <a:ea typeface="微软雅黑" panose="020B0503020204020204" pitchFamily="34" charset="-122"/>
                <a:cs typeface="+mn-ea"/>
              </a:rPr>
              <a:t>" /&gt;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1369B2"/>
                </a:solidFill>
                <a:latin typeface="微软雅黑" panose="020B0503020204020204" pitchFamily="34" charset="-122"/>
                <a:ea typeface="微软雅黑" panose="020B0503020204020204" pitchFamily="34" charset="-122"/>
                <a:cs typeface="+mn-ea"/>
              </a:rPr>
              <a:t>&lt;/form&gt;</a:t>
            </a:r>
            <a:r>
              <a:rPr lang="en-US" altLang="zh-CN" sz="1600" dirty="0">
                <a:solidFill>
                  <a:srgbClr val="595959"/>
                </a:solidFill>
                <a:latin typeface="微软雅黑" panose="020B0503020204020204" pitchFamily="34" charset="-122"/>
                <a:ea typeface="微软雅黑" panose="020B0503020204020204" pitchFamily="34" charset="-122"/>
                <a:cs typeface="+mn-ea"/>
              </a:rPr>
              <a:t>	&lt;/body&gt;&lt;/html&gt;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9" y="266933"/>
            <a:ext cx="3273781"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12.3.3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复杂</a:t>
            </a: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POJO</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绑定</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19" y="1091196"/>
            <a:ext cx="3643855"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3241850" cy="400110"/>
          </a:xfrm>
          <a:prstGeom prst="rect">
            <a:avLst/>
          </a:prstGeom>
          <a:noFill/>
        </p:spPr>
        <p:txBody>
          <a:bodyPr wrap="none" rtlCol="0">
            <a:spAutoFit/>
          </a:bodyPr>
          <a:lstStyle/>
          <a:p>
            <a:r>
              <a:rPr lang="zh-CN" altLang="en-US" sz="2000" dirty="0">
                <a:solidFill>
                  <a:srgbClr val="1369B2"/>
                </a:solidFill>
                <a:latin typeface="微软雅黑" panose="020B0503020204020204" pitchFamily="34" charset="-122"/>
                <a:ea typeface="微软雅黑" panose="020B0503020204020204" pitchFamily="34" charset="-122"/>
              </a:rPr>
              <a:t>复杂</a:t>
            </a:r>
            <a:r>
              <a:rPr lang="en-US" altLang="zh-CN" sz="2000" dirty="0">
                <a:solidFill>
                  <a:srgbClr val="1369B2"/>
                </a:solidFill>
                <a:latin typeface="微软雅黑" panose="020B0503020204020204" pitchFamily="34" charset="-122"/>
                <a:ea typeface="微软雅黑" panose="020B0503020204020204" pitchFamily="34" charset="-122"/>
              </a:rPr>
              <a:t>POJO</a:t>
            </a:r>
            <a:r>
              <a:rPr lang="zh-CN" altLang="en-US" sz="2000" dirty="0">
                <a:solidFill>
                  <a:srgbClr val="1369B2"/>
                </a:solidFill>
                <a:latin typeface="微软雅黑" panose="020B0503020204020204" pitchFamily="34" charset="-122"/>
                <a:ea typeface="微软雅黑" panose="020B0503020204020204" pitchFamily="34" charset="-122"/>
              </a:rPr>
              <a:t>数组绑定的格式</a:t>
            </a:r>
            <a:r>
              <a:rPr lang="zh-CN" altLang="zh-CN" sz="2000" dirty="0">
                <a:solidFill>
                  <a:srgbClr val="1369B2"/>
                </a:solidFill>
                <a:latin typeface="微软雅黑" panose="020B0503020204020204" pitchFamily="34" charset="-122"/>
                <a:ea typeface="微软雅黑" panose="020B0503020204020204" pitchFamily="34" charset="-122"/>
              </a:rPr>
              <a:t> </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3297533"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12.3.3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复杂</a:t>
            </a: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POJO</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绑定</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12" name="文本框 18"/>
          <p:cNvSpPr txBox="1"/>
          <p:nvPr>
            <p:custDataLst>
              <p:tags r:id="rId2"/>
            </p:custDataLst>
          </p:nvPr>
        </p:nvSpPr>
        <p:spPr>
          <a:xfrm>
            <a:off x="1725775" y="3288881"/>
            <a:ext cx="8876636" cy="1900635"/>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在复杂</a:t>
            </a:r>
            <a:r>
              <a:rPr lang="en-US" altLang="zh-CN" dirty="0">
                <a:solidFill>
                  <a:srgbClr val="595959"/>
                </a:solidFill>
                <a:latin typeface="微软雅黑" panose="020B0503020204020204" pitchFamily="34" charset="-122"/>
              </a:rPr>
              <a:t>POJO</a:t>
            </a:r>
            <a:r>
              <a:rPr lang="zh-CN" altLang="zh-CN" dirty="0">
                <a:solidFill>
                  <a:srgbClr val="595959"/>
                </a:solidFill>
                <a:latin typeface="微软雅黑" panose="020B0503020204020204" pitchFamily="34" charset="-122"/>
              </a:rPr>
              <a:t>数据绑定时，如果数据需要绑定到</a:t>
            </a:r>
            <a:r>
              <a:rPr lang="en-US" altLang="zh-CN" dirty="0">
                <a:solidFill>
                  <a:srgbClr val="595959"/>
                </a:solidFill>
                <a:latin typeface="微软雅黑" panose="020B0503020204020204" pitchFamily="34" charset="-122"/>
              </a:rPr>
              <a:t>POJO</a:t>
            </a:r>
            <a:r>
              <a:rPr lang="zh-CN" altLang="zh-CN" dirty="0">
                <a:solidFill>
                  <a:srgbClr val="595959"/>
                </a:solidFill>
                <a:latin typeface="微软雅黑" panose="020B0503020204020204" pitchFamily="34" charset="-122"/>
              </a:rPr>
              <a:t>属性对象的属性中，客户端请求的参数名（本例中指</a:t>
            </a:r>
            <a:r>
              <a:rPr lang="en-US" altLang="zh-CN" dirty="0">
                <a:solidFill>
                  <a:srgbClr val="595959"/>
                </a:solidFill>
                <a:latin typeface="微软雅黑" panose="020B0503020204020204" pitchFamily="34" charset="-122"/>
              </a:rPr>
              <a:t>form</a:t>
            </a:r>
            <a:r>
              <a:rPr lang="zh-CN" altLang="zh-CN" dirty="0">
                <a:solidFill>
                  <a:srgbClr val="595959"/>
                </a:solidFill>
                <a:latin typeface="微软雅黑" panose="020B0503020204020204" pitchFamily="34" charset="-122"/>
              </a:rPr>
              <a:t>表单内各元素</a:t>
            </a:r>
            <a:r>
              <a:rPr lang="en-US" altLang="zh-CN" dirty="0">
                <a:solidFill>
                  <a:srgbClr val="595959"/>
                </a:solidFill>
                <a:latin typeface="微软雅黑" panose="020B0503020204020204" pitchFamily="34" charset="-122"/>
              </a:rPr>
              <a:t>name</a:t>
            </a:r>
            <a:r>
              <a:rPr lang="zh-CN" altLang="zh-CN" dirty="0">
                <a:solidFill>
                  <a:srgbClr val="595959"/>
                </a:solidFill>
                <a:latin typeface="微软雅黑" panose="020B0503020204020204" pitchFamily="34" charset="-122"/>
              </a:rPr>
              <a:t>的属性值）的格式必须为“属性对象名称</a:t>
            </a:r>
            <a:r>
              <a:rPr lang="en-US" altLang="zh-CN"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属性”，其中“属性对象名称”要和</a:t>
            </a:r>
            <a:r>
              <a:rPr lang="en-US" altLang="zh-CN" dirty="0">
                <a:solidFill>
                  <a:srgbClr val="595959"/>
                </a:solidFill>
                <a:latin typeface="微软雅黑" panose="020B0503020204020204" pitchFamily="34" charset="-122"/>
              </a:rPr>
              <a:t>POJO</a:t>
            </a:r>
            <a:r>
              <a:rPr lang="zh-CN" altLang="zh-CN" dirty="0">
                <a:solidFill>
                  <a:srgbClr val="595959"/>
                </a:solidFill>
                <a:latin typeface="微软雅黑" panose="020B0503020204020204" pitchFamily="34" charset="-122"/>
              </a:rPr>
              <a:t>的属性对象名称一致，“属性”要和属性对象所属类的属性一致</a:t>
            </a:r>
            <a:r>
              <a:rPr lang="zh-CN" altLang="en-US" dirty="0">
                <a:solidFill>
                  <a:srgbClr val="595959"/>
                </a:solidFill>
                <a:latin typeface="微软雅黑" panose="020B0503020204020204" pitchFamily="34" charset="-122"/>
              </a:rPr>
              <a:t>。</a:t>
            </a:r>
            <a:endParaRPr lang="zh-CN" altLang="zh-CN" dirty="0">
              <a:solidFill>
                <a:srgbClr val="595959"/>
              </a:solidFill>
              <a:latin typeface="微软雅黑" panose="020B0503020204020204" pitchFamily="34" charset="-122"/>
            </a:endParaRPr>
          </a:p>
        </p:txBody>
      </p:sp>
      <p:sp>
        <p:nvSpPr>
          <p:cNvPr id="13" name="圆角矩形 12"/>
          <p:cNvSpPr/>
          <p:nvPr/>
        </p:nvSpPr>
        <p:spPr>
          <a:xfrm>
            <a:off x="1303055" y="2878258"/>
            <a:ext cx="9794240" cy="2534928"/>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4" name="矩形 93"/>
          <p:cNvSpPr/>
          <p:nvPr/>
        </p:nvSpPr>
        <p:spPr>
          <a:xfrm>
            <a:off x="1252831" y="2807864"/>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rot="10800000">
            <a:off x="10778975" y="5080679"/>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05</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4111447"/>
          </a:xfrm>
          <a:prstGeom prst="rect">
            <a:avLst/>
          </a:prstGeom>
          <a:noFill/>
          <a:ln>
            <a:noFill/>
          </a:ln>
        </p:spPr>
        <p:txBody>
          <a:bodyPr wrap="square" rtlCol="0">
            <a:spAutoFit/>
          </a:bodyPr>
          <a:lstStyle/>
          <a:p>
            <a:pPr>
              <a:lnSpc>
                <a:spcPct val="150000"/>
              </a:lnSpc>
            </a:pPr>
            <a:r>
              <a:rPr lang="zh-CN" altLang="zh-CN" sz="1600" dirty="0">
                <a:solidFill>
                  <a:srgbClr val="595959"/>
                </a:solidFill>
                <a:latin typeface="微软雅黑" panose="020B0503020204020204" pitchFamily="34" charset="-122"/>
                <a:ea typeface="微软雅黑" panose="020B0503020204020204" pitchFamily="34" charset="-122"/>
                <a:cs typeface="+mn-ea"/>
              </a:rPr>
              <a:t>启动</a:t>
            </a:r>
            <a:r>
              <a:rPr lang="en-US" altLang="zh-CN" sz="1600" dirty="0">
                <a:solidFill>
                  <a:srgbClr val="595959"/>
                </a:solidFill>
                <a:latin typeface="微软雅黑" panose="020B0503020204020204" pitchFamily="34" charset="-122"/>
                <a:ea typeface="微软雅黑" panose="020B0503020204020204" pitchFamily="34" charset="-122"/>
                <a:cs typeface="+mn-ea"/>
              </a:rPr>
              <a:t>chapter12</a:t>
            </a:r>
            <a:r>
              <a:rPr lang="zh-CN" altLang="zh-CN" sz="1600" dirty="0">
                <a:solidFill>
                  <a:srgbClr val="595959"/>
                </a:solidFill>
                <a:latin typeface="微软雅黑" panose="020B0503020204020204" pitchFamily="34" charset="-122"/>
                <a:ea typeface="微软雅黑" panose="020B0503020204020204" pitchFamily="34" charset="-122"/>
                <a:cs typeface="+mn-ea"/>
              </a:rPr>
              <a:t>项目，在浏览器中访问订单页面</a:t>
            </a:r>
            <a:r>
              <a:rPr lang="en-US" altLang="zh-CN" sz="1600" dirty="0" err="1">
                <a:solidFill>
                  <a:srgbClr val="595959"/>
                </a:solidFill>
                <a:latin typeface="微软雅黑" panose="020B0503020204020204" pitchFamily="34" charset="-122"/>
                <a:ea typeface="微软雅黑" panose="020B0503020204020204" pitchFamily="34" charset="-122"/>
                <a:cs typeface="+mn-ea"/>
              </a:rPr>
              <a:t>order.jsp</a:t>
            </a:r>
            <a:r>
              <a:rPr lang="zh-CN" altLang="zh-CN" sz="1600" dirty="0">
                <a:solidFill>
                  <a:srgbClr val="595959"/>
                </a:solidFill>
                <a:latin typeface="微软雅黑" panose="020B0503020204020204" pitchFamily="34" charset="-122"/>
                <a:ea typeface="微软雅黑" panose="020B0503020204020204" pitchFamily="34" charset="-122"/>
                <a:cs typeface="+mn-ea"/>
              </a:rPr>
              <a:t>，访问地址为</a:t>
            </a:r>
            <a:r>
              <a:rPr lang="en-US" altLang="zh-CN" sz="1600" dirty="0">
                <a:solidFill>
                  <a:srgbClr val="595959"/>
                </a:solidFill>
                <a:latin typeface="微软雅黑" panose="020B0503020204020204" pitchFamily="34" charset="-122"/>
                <a:ea typeface="微软雅黑" panose="020B0503020204020204" pitchFamily="34" charset="-122"/>
                <a:cs typeface="+mn-ea"/>
              </a:rPr>
              <a:t>http://localhost:8080/chapter12/</a:t>
            </a:r>
            <a:r>
              <a:rPr lang="en-US" altLang="zh-CN" sz="1600" dirty="0" err="1">
                <a:solidFill>
                  <a:srgbClr val="595959"/>
                </a:solidFill>
                <a:latin typeface="微软雅黑" panose="020B0503020204020204" pitchFamily="34" charset="-122"/>
                <a:ea typeface="微软雅黑" panose="020B0503020204020204" pitchFamily="34" charset="-122"/>
                <a:cs typeface="+mn-ea"/>
              </a:rPr>
              <a:t>order.jsp</a:t>
            </a:r>
            <a:r>
              <a:rPr lang="zh-CN"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order.jsp</a:t>
            </a:r>
            <a:r>
              <a:rPr lang="zh-CN" altLang="zh-CN" sz="1600" dirty="0">
                <a:solidFill>
                  <a:srgbClr val="595959"/>
                </a:solidFill>
                <a:latin typeface="微软雅黑" panose="020B0503020204020204" pitchFamily="34" charset="-122"/>
                <a:ea typeface="微软雅黑" panose="020B0503020204020204" pitchFamily="34" charset="-122"/>
                <a:cs typeface="+mn-ea"/>
              </a:rPr>
              <a:t>的显示效果如图所示</a:t>
            </a:r>
            <a:r>
              <a:rPr lang="zh-CN" altLang="en-US" sz="1600" dirty="0">
                <a:solidFill>
                  <a:srgbClr val="595959"/>
                </a:solidFill>
                <a:latin typeface="微软雅黑" panose="020B0503020204020204" pitchFamily="34" charset="-122"/>
                <a:ea typeface="微软雅黑" panose="020B0503020204020204" pitchFamily="34" charset="-122"/>
                <a:cs typeface="+mn-ea"/>
              </a:rPr>
              <a:t>。</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zh-CN" altLang="zh-CN" sz="1600" dirty="0">
                <a:solidFill>
                  <a:srgbClr val="595959"/>
                </a:solidFill>
                <a:latin typeface="微软雅黑" panose="020B0503020204020204" pitchFamily="34" charset="-122"/>
                <a:ea typeface="微软雅黑" panose="020B0503020204020204" pitchFamily="34" charset="-122"/>
                <a:cs typeface="+mn-ea"/>
              </a:rPr>
              <a:t>在</a:t>
            </a:r>
            <a:r>
              <a:rPr lang="zh-CN" altLang="en-US" sz="1600" dirty="0">
                <a:solidFill>
                  <a:srgbClr val="595959"/>
                </a:solidFill>
                <a:latin typeface="微软雅黑" panose="020B0503020204020204" pitchFamily="34" charset="-122"/>
                <a:ea typeface="微软雅黑" panose="020B0503020204020204" pitchFamily="34" charset="-122"/>
                <a:cs typeface="+mn-ea"/>
              </a:rPr>
              <a:t>上</a:t>
            </a:r>
            <a:r>
              <a:rPr lang="zh-CN" altLang="zh-CN" sz="1600" dirty="0">
                <a:solidFill>
                  <a:srgbClr val="595959"/>
                </a:solidFill>
                <a:latin typeface="微软雅黑" panose="020B0503020204020204" pitchFamily="34" charset="-122"/>
                <a:ea typeface="微软雅黑" panose="020B0503020204020204" pitchFamily="34" charset="-122"/>
                <a:cs typeface="+mn-ea"/>
              </a:rPr>
              <a:t>图所示的表单中，填写所属用户为“黑马”，订单编号为“</a:t>
            </a:r>
            <a:r>
              <a:rPr lang="en-US" altLang="zh-CN" sz="1600" dirty="0">
                <a:solidFill>
                  <a:srgbClr val="595959"/>
                </a:solidFill>
                <a:latin typeface="微软雅黑" panose="020B0503020204020204" pitchFamily="34" charset="-122"/>
                <a:ea typeface="微软雅黑" panose="020B0503020204020204" pitchFamily="34" charset="-122"/>
                <a:cs typeface="+mn-ea"/>
              </a:rPr>
              <a:t>9527</a:t>
            </a:r>
            <a:r>
              <a:rPr lang="zh-CN" altLang="zh-CN" sz="1600" dirty="0">
                <a:solidFill>
                  <a:srgbClr val="595959"/>
                </a:solidFill>
                <a:latin typeface="微软雅黑" panose="020B0503020204020204" pitchFamily="34" charset="-122"/>
                <a:ea typeface="微软雅黑" panose="020B0503020204020204" pitchFamily="34" charset="-122"/>
                <a:cs typeface="+mn-ea"/>
              </a:rPr>
              <a:t>”，单击“查询”按钮，控制台打印信息如</a:t>
            </a:r>
            <a:r>
              <a:rPr lang="zh-CN" altLang="en-US" sz="1600" dirty="0">
                <a:solidFill>
                  <a:srgbClr val="595959"/>
                </a:solidFill>
                <a:latin typeface="微软雅黑" panose="020B0503020204020204" pitchFamily="34" charset="-122"/>
                <a:ea typeface="微软雅黑" panose="020B0503020204020204" pitchFamily="34" charset="-122"/>
                <a:cs typeface="+mn-ea"/>
              </a:rPr>
              <a:t>下</a:t>
            </a:r>
            <a:r>
              <a:rPr lang="zh-CN" altLang="zh-CN" sz="1600" dirty="0">
                <a:solidFill>
                  <a:srgbClr val="595959"/>
                </a:solidFill>
                <a:latin typeface="微软雅黑" panose="020B0503020204020204" pitchFamily="34" charset="-122"/>
                <a:ea typeface="微软雅黑" panose="020B0503020204020204" pitchFamily="34" charset="-122"/>
                <a:cs typeface="+mn-ea"/>
              </a:rPr>
              <a:t>图所示。</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9" y="266933"/>
            <a:ext cx="3273781"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12.3.3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复杂</a:t>
            </a: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POJO</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绑定</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8" name="图片 7"/>
          <p:cNvPicPr/>
          <p:nvPr/>
        </p:nvPicPr>
        <p:blipFill>
          <a:blip r:embed="rId2">
            <a:extLst>
              <a:ext uri="{28A0092B-C50C-407E-A947-70E740481C1C}">
                <a14:useLocalDpi xmlns:a14="http://schemas.microsoft.com/office/drawing/2010/main" val="0"/>
              </a:ext>
            </a:extLst>
          </a:blip>
          <a:srcRect/>
          <a:stretch>
            <a:fillRect/>
          </a:stretch>
        </p:blipFill>
        <p:spPr bwMode="auto">
          <a:xfrm>
            <a:off x="3943525" y="2535407"/>
            <a:ext cx="4238576" cy="1525954"/>
          </a:xfrm>
          <a:prstGeom prst="rect">
            <a:avLst/>
          </a:prstGeom>
          <a:noFill/>
          <a:ln>
            <a:noFill/>
          </a:ln>
        </p:spPr>
      </p:pic>
      <p:pic>
        <p:nvPicPr>
          <p:cNvPr id="14" name="图片 13"/>
          <p:cNvPicPr/>
          <p:nvPr/>
        </p:nvPicPr>
        <p:blipFill>
          <a:blip r:embed="rId3">
            <a:extLst>
              <a:ext uri="{28A0092B-C50C-407E-A947-70E740481C1C}">
                <a14:useLocalDpi xmlns:a14="http://schemas.microsoft.com/office/drawing/2010/main" val="0"/>
              </a:ext>
            </a:extLst>
          </a:blip>
          <a:srcRect/>
          <a:stretch>
            <a:fillRect/>
          </a:stretch>
        </p:blipFill>
        <p:spPr bwMode="auto">
          <a:xfrm>
            <a:off x="3775896" y="5169299"/>
            <a:ext cx="4497705" cy="993994"/>
          </a:xfrm>
          <a:prstGeom prst="rect">
            <a:avLst/>
          </a:prstGeom>
          <a:noFill/>
          <a:ln>
            <a:noFill/>
          </a:ln>
          <a:effectLst/>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p:nvPr/>
        </p:nvSpPr>
        <p:spPr>
          <a:xfrm>
            <a:off x="1143840" y="266933"/>
            <a:ext cx="3309407"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12.3.3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复杂</a:t>
            </a: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POJO</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绑定</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pic>
        <p:nvPicPr>
          <p:cNvPr id="6" name="图片 5"/>
          <p:cNvPicPr>
            <a:picLocks noChangeAspect="1"/>
          </p:cNvPicPr>
          <p:nvPr/>
        </p:nvPicPr>
        <p:blipFill>
          <a:blip r:embed="rId1"/>
          <a:stretch>
            <a:fillRect/>
          </a:stretch>
        </p:blipFill>
        <p:spPr>
          <a:xfrm>
            <a:off x="945003" y="2215002"/>
            <a:ext cx="2798174" cy="3897363"/>
          </a:xfrm>
          <a:prstGeom prst="rect">
            <a:avLst/>
          </a:prstGeom>
        </p:spPr>
      </p:pic>
      <p:sp>
        <p:nvSpPr>
          <p:cNvPr id="7" name="TextBox 35"/>
          <p:cNvSpPr txBox="1">
            <a:spLocks noChangeArrowheads="1"/>
          </p:cNvSpPr>
          <p:nvPr/>
        </p:nvSpPr>
        <p:spPr bwMode="auto">
          <a:xfrm>
            <a:off x="3247813" y="1637921"/>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8" name="椭圆形标注 7"/>
          <p:cNvSpPr/>
          <p:nvPr/>
        </p:nvSpPr>
        <p:spPr>
          <a:xfrm>
            <a:off x="2969011" y="1559834"/>
            <a:ext cx="2071640" cy="1493174"/>
          </a:xfrm>
          <a:prstGeom prst="wedgeEllipseCallout">
            <a:avLst/>
          </a:prstGeom>
          <a:solidFill>
            <a:schemeClr val="bg1">
              <a:lumMod val="85000"/>
            </a:schemeClr>
          </a:solidFill>
          <a:ln>
            <a:solidFill>
              <a:srgbClr val="000000">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t> </a:t>
            </a:r>
            <a:endParaRPr lang="en-US" altLang="zh-CN"/>
          </a:p>
        </p:txBody>
      </p:sp>
      <p:sp>
        <p:nvSpPr>
          <p:cNvPr id="9" name="TextBox 35"/>
          <p:cNvSpPr txBox="1">
            <a:spLocks noChangeArrowheads="1"/>
          </p:cNvSpPr>
          <p:nvPr/>
        </p:nvSpPr>
        <p:spPr bwMode="auto">
          <a:xfrm>
            <a:off x="3215305" y="1697255"/>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10" name="TextBox 35"/>
          <p:cNvSpPr txBox="1">
            <a:spLocks noChangeArrowheads="1"/>
          </p:cNvSpPr>
          <p:nvPr/>
        </p:nvSpPr>
        <p:spPr bwMode="auto">
          <a:xfrm>
            <a:off x="5816722" y="2712938"/>
            <a:ext cx="5430275" cy="1505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掌握</a:t>
            </a:r>
            <a:r>
              <a:rPr lang="zh-CN" altLang="en-US" sz="2000" dirty="0">
                <a:solidFill>
                  <a:srgbClr val="1369B2"/>
                </a:solidFill>
                <a:latin typeface="微软雅黑" panose="020B0503020204020204" pitchFamily="34" charset="-122"/>
                <a:ea typeface="微软雅黑" panose="020B0503020204020204" pitchFamily="34" charset="-122"/>
              </a:rPr>
              <a:t>复杂</a:t>
            </a:r>
            <a:r>
              <a:rPr lang="en-US" altLang="zh-CN" sz="2000" dirty="0">
                <a:solidFill>
                  <a:srgbClr val="1369B2"/>
                </a:solidFill>
                <a:latin typeface="微软雅黑" panose="020B0503020204020204" pitchFamily="34" charset="-122"/>
                <a:ea typeface="微软雅黑" panose="020B0503020204020204" pitchFamily="34" charset="-122"/>
              </a:rPr>
              <a:t>POJO</a:t>
            </a:r>
            <a:r>
              <a:rPr lang="zh-CN" altLang="en-US" sz="2000" dirty="0">
                <a:solidFill>
                  <a:srgbClr val="1369B2"/>
                </a:solidFill>
                <a:latin typeface="微软雅黑" panose="020B0503020204020204" pitchFamily="34" charset="-122"/>
                <a:ea typeface="微软雅黑" panose="020B0503020204020204" pitchFamily="34" charset="-122"/>
              </a:rPr>
              <a:t>绑定</a:t>
            </a:r>
            <a:r>
              <a:rPr lang="en-US" altLang="zh-CN" sz="2000" dirty="0">
                <a:solidFill>
                  <a:srgbClr val="1369B2"/>
                </a:solidFill>
                <a:latin typeface="微软雅黑" panose="020B0503020204020204" pitchFamily="34" charset="-122"/>
                <a:ea typeface="微软雅黑" panose="020B0503020204020204" pitchFamily="34" charset="-122"/>
              </a:rPr>
              <a:t>-</a:t>
            </a:r>
            <a:r>
              <a:rPr lang="zh-CN" altLang="en-US" sz="2000" dirty="0">
                <a:solidFill>
                  <a:srgbClr val="1369B2"/>
                </a:solidFill>
                <a:latin typeface="微软雅黑" panose="020B0503020204020204" pitchFamily="34" charset="-122"/>
                <a:ea typeface="微软雅黑" panose="020B0503020204020204" pitchFamily="34" charset="-122"/>
              </a:rPr>
              <a:t>属性为</a:t>
            </a:r>
            <a:r>
              <a:rPr lang="en-US" altLang="zh-CN" sz="2000" dirty="0">
                <a:solidFill>
                  <a:srgbClr val="1369B2"/>
                </a:solidFill>
                <a:latin typeface="微软雅黑" panose="020B0503020204020204" pitchFamily="34" charset="-122"/>
                <a:ea typeface="微软雅黑" panose="020B0503020204020204" pitchFamily="34" charset="-122"/>
              </a:rPr>
              <a:t>List</a:t>
            </a:r>
            <a:r>
              <a:rPr lang="zh-CN" altLang="en-US" sz="2000" dirty="0">
                <a:solidFill>
                  <a:srgbClr val="1369B2"/>
                </a:solidFill>
                <a:latin typeface="微软雅黑" panose="020B0503020204020204" pitchFamily="34" charset="-122"/>
                <a:ea typeface="微软雅黑" panose="020B0503020204020204" pitchFamily="34" charset="-122"/>
              </a:rPr>
              <a:t>类型的数据绑定</a:t>
            </a:r>
            <a:r>
              <a:rPr lang="zh-CN" altLang="en-US" sz="2000" dirty="0">
                <a:solidFill>
                  <a:srgbClr val="595959"/>
                </a:solidFill>
                <a:latin typeface="微软雅黑" panose="020B0503020204020204" pitchFamily="34" charset="-122"/>
                <a:ea typeface="微软雅黑" panose="020B0503020204020204" pitchFamily="34" charset="-122"/>
              </a:rPr>
              <a:t>，能够在代码中使用</a:t>
            </a:r>
            <a:r>
              <a:rPr lang="en-US" altLang="zh-CN" sz="2000" dirty="0">
                <a:solidFill>
                  <a:srgbClr val="595959"/>
                </a:solidFill>
                <a:latin typeface="微软雅黑" panose="020B0503020204020204" pitchFamily="34" charset="-122"/>
                <a:ea typeface="微软雅黑" panose="020B0503020204020204" pitchFamily="34" charset="-122"/>
              </a:rPr>
              <a:t>List</a:t>
            </a:r>
            <a:r>
              <a:rPr lang="zh-CN" altLang="en-US" sz="2000" dirty="0">
                <a:solidFill>
                  <a:srgbClr val="595959"/>
                </a:solidFill>
                <a:latin typeface="微软雅黑" panose="020B0503020204020204" pitchFamily="34" charset="-122"/>
                <a:ea typeface="微软雅黑" panose="020B0503020204020204" pitchFamily="34" charset="-122"/>
              </a:rPr>
              <a:t>类型进行复杂的数据绑定</a:t>
            </a:r>
            <a:endParaRPr lang="zh-CN" altLang="en-US" sz="2000" dirty="0">
              <a:solidFill>
                <a:srgbClr val="595959"/>
              </a:solidFill>
              <a:latin typeface="微软雅黑" panose="020B0503020204020204" pitchFamily="34" charset="-122"/>
              <a:ea typeface="微软雅黑" panose="020B0503020204020204" pitchFamily="34" charset="-122"/>
            </a:endParaRPr>
          </a:p>
        </p:txBody>
      </p:sp>
      <p:grpSp>
        <p:nvGrpSpPr>
          <p:cNvPr id="11" name="组合 10"/>
          <p:cNvGrpSpPr/>
          <p:nvPr/>
        </p:nvGrpSpPr>
        <p:grpSpPr>
          <a:xfrm>
            <a:off x="5380420" y="2819382"/>
            <a:ext cx="405183" cy="405036"/>
            <a:chOff x="8881" y="4685"/>
            <a:chExt cx="638" cy="638"/>
          </a:xfrm>
        </p:grpSpPr>
        <p:sp>
          <p:nvSpPr>
            <p:cNvPr id="12" name="椭圆 11"/>
            <p:cNvSpPr/>
            <p:nvPr/>
          </p:nvSpPr>
          <p:spPr>
            <a:xfrm>
              <a:off x="8881" y="4685"/>
              <a:ext cx="638" cy="638"/>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8946" y="4750"/>
              <a:ext cx="508" cy="508"/>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2338000"/>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2473708"/>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01</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794992" y="2337776"/>
            <a:ext cx="8485746" cy="922020"/>
          </a:xfrm>
          <a:prstGeom prst="rect">
            <a:avLst/>
          </a:prstGeom>
          <a:noFill/>
          <a:ln>
            <a:noFill/>
          </a:ln>
        </p:spPr>
        <p:txBody>
          <a:bodyPr wrap="square" rtlCol="0">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修改</a:t>
            </a:r>
            <a:r>
              <a:rPr lang="en-US" altLang="zh-CN" dirty="0" err="1">
                <a:solidFill>
                  <a:srgbClr val="595959"/>
                </a:solidFill>
                <a:latin typeface="微软雅黑" panose="020B0503020204020204" pitchFamily="34" charset="-122"/>
                <a:ea typeface="微软雅黑" panose="020B0503020204020204" pitchFamily="34" charset="-122"/>
                <a:cs typeface="+mn-ea"/>
              </a:rPr>
              <a:t>User.java</a:t>
            </a:r>
            <a:r>
              <a:rPr lang="zh-CN" altLang="en-US" dirty="0">
                <a:solidFill>
                  <a:srgbClr val="595959"/>
                </a:solidFill>
                <a:latin typeface="微软雅黑" panose="020B0503020204020204" pitchFamily="34" charset="-122"/>
                <a:ea typeface="微软雅黑" panose="020B0503020204020204" pitchFamily="34" charset="-122"/>
                <a:cs typeface="+mn-ea"/>
              </a:rPr>
              <a:t>类</a:t>
            </a:r>
            <a:r>
              <a:rPr lang="zh-CN" altLang="zh-CN" dirty="0">
                <a:solidFill>
                  <a:srgbClr val="595959"/>
                </a:solidFill>
                <a:latin typeface="微软雅黑" panose="020B0503020204020204" pitchFamily="34" charset="-122"/>
                <a:ea typeface="微软雅黑" panose="020B0503020204020204" pitchFamily="34" charset="-122"/>
                <a:cs typeface="+mn-ea"/>
              </a:rPr>
              <a:t>，将</a:t>
            </a:r>
            <a:r>
              <a:rPr lang="en-US" altLang="zh-CN" dirty="0">
                <a:solidFill>
                  <a:srgbClr val="595959"/>
                </a:solidFill>
                <a:latin typeface="微软雅黑" panose="020B0503020204020204" pitchFamily="34" charset="-122"/>
                <a:ea typeface="微软雅黑" panose="020B0503020204020204" pitchFamily="34" charset="-122"/>
                <a:cs typeface="+mn-ea"/>
              </a:rPr>
              <a:t>User</a:t>
            </a:r>
            <a:r>
              <a:rPr lang="zh-CN" altLang="zh-CN" dirty="0">
                <a:solidFill>
                  <a:srgbClr val="595959"/>
                </a:solidFill>
                <a:latin typeface="微软雅黑" panose="020B0503020204020204" pitchFamily="34" charset="-122"/>
                <a:ea typeface="微软雅黑" panose="020B0503020204020204" pitchFamily="34" charset="-122"/>
                <a:cs typeface="+mn-ea"/>
              </a:rPr>
              <a:t>类中订单属性修改为</a:t>
            </a:r>
            <a:r>
              <a:rPr lang="en-US" altLang="zh-CN" dirty="0">
                <a:solidFill>
                  <a:srgbClr val="595959"/>
                </a:solidFill>
                <a:latin typeface="微软雅黑" panose="020B0503020204020204" pitchFamily="34" charset="-122"/>
                <a:ea typeface="微软雅黑" panose="020B0503020204020204" pitchFamily="34" charset="-122"/>
                <a:cs typeface="+mn-ea"/>
              </a:rPr>
              <a:t>List</a:t>
            </a:r>
            <a:r>
              <a:rPr lang="zh-CN" altLang="zh-CN" dirty="0">
                <a:solidFill>
                  <a:srgbClr val="595959"/>
                </a:solidFill>
                <a:latin typeface="微软雅黑" panose="020B0503020204020204" pitchFamily="34" charset="-122"/>
                <a:ea typeface="微软雅黑" panose="020B0503020204020204" pitchFamily="34" charset="-122"/>
                <a:cs typeface="+mn-ea"/>
              </a:rPr>
              <a:t>类型。由于用户一般拥有多个收货地址，在</a:t>
            </a:r>
            <a:r>
              <a:rPr lang="en-US" altLang="zh-CN" dirty="0">
                <a:solidFill>
                  <a:srgbClr val="595959"/>
                </a:solidFill>
                <a:latin typeface="微软雅黑" panose="020B0503020204020204" pitchFamily="34" charset="-122"/>
                <a:ea typeface="微软雅黑" panose="020B0503020204020204" pitchFamily="34" charset="-122"/>
                <a:cs typeface="+mn-ea"/>
              </a:rPr>
              <a:t>User</a:t>
            </a:r>
            <a:r>
              <a:rPr lang="zh-CN" altLang="zh-CN" dirty="0">
                <a:solidFill>
                  <a:srgbClr val="595959"/>
                </a:solidFill>
                <a:latin typeface="微软雅黑" panose="020B0503020204020204" pitchFamily="34" charset="-122"/>
                <a:ea typeface="微软雅黑" panose="020B0503020204020204" pitchFamily="34" charset="-122"/>
                <a:cs typeface="+mn-ea"/>
              </a:rPr>
              <a:t>类中新增</a:t>
            </a:r>
            <a:r>
              <a:rPr lang="en-US" altLang="zh-CN" dirty="0">
                <a:solidFill>
                  <a:srgbClr val="595959"/>
                </a:solidFill>
                <a:latin typeface="微软雅黑" panose="020B0503020204020204" pitchFamily="34" charset="-122"/>
                <a:ea typeface="微软雅黑" panose="020B0503020204020204" pitchFamily="34" charset="-122"/>
                <a:cs typeface="+mn-ea"/>
              </a:rPr>
              <a:t>List</a:t>
            </a:r>
            <a:r>
              <a:rPr lang="zh-CN" altLang="zh-CN" dirty="0">
                <a:solidFill>
                  <a:srgbClr val="595959"/>
                </a:solidFill>
                <a:latin typeface="微软雅黑" panose="020B0503020204020204" pitchFamily="34" charset="-122"/>
                <a:ea typeface="微软雅黑" panose="020B0503020204020204" pitchFamily="34" charset="-122"/>
                <a:cs typeface="+mn-ea"/>
              </a:rPr>
              <a:t>类型的地址属性。</a:t>
            </a:r>
            <a:r>
              <a:rPr lang="zh-CN" altLang="zh-CN" dirty="0"/>
              <a:t> </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pic>
        <p:nvPicPr>
          <p:cNvPr id="12" name="图片 11"/>
          <p:cNvPicPr>
            <a:picLocks noChangeAspect="1"/>
          </p:cNvPicPr>
          <p:nvPr/>
        </p:nvPicPr>
        <p:blipFill>
          <a:blip r:embed="rId2"/>
          <a:stretch>
            <a:fillRect/>
          </a:stretch>
        </p:blipFill>
        <p:spPr>
          <a:xfrm>
            <a:off x="2486203" y="3380542"/>
            <a:ext cx="7332167" cy="2634118"/>
          </a:xfrm>
          <a:prstGeom prst="rect">
            <a:avLst/>
          </a:prstGeom>
        </p:spPr>
      </p:pic>
      <p:sp>
        <p:nvSpPr>
          <p:cNvPr id="4" name="矩形 3"/>
          <p:cNvSpPr/>
          <p:nvPr/>
        </p:nvSpPr>
        <p:spPr>
          <a:xfrm>
            <a:off x="2795019" y="3339549"/>
            <a:ext cx="6876488" cy="2634119"/>
          </a:xfrm>
          <a:prstGeom prst="rect">
            <a:avLst/>
          </a:prstGeom>
        </p:spPr>
        <p:txBody>
          <a:bodyPr wrap="square">
            <a:spAutoFit/>
          </a:bodyPr>
          <a:lstStyle/>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public class User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private String username;			//</a:t>
            </a:r>
            <a:r>
              <a:rPr lang="zh-CN" altLang="zh-CN" sz="1600" dirty="0">
                <a:solidFill>
                  <a:srgbClr val="595959"/>
                </a:solidFill>
                <a:latin typeface="微软雅黑" panose="020B0503020204020204" pitchFamily="34" charset="-122"/>
                <a:ea typeface="微软雅黑" panose="020B0503020204020204" pitchFamily="34" charset="-122"/>
                <a:cs typeface="+mn-ea"/>
              </a:rPr>
              <a:t>用户名</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private String password;			//</a:t>
            </a:r>
            <a:r>
              <a:rPr lang="zh-CN" altLang="zh-CN" sz="1600" dirty="0">
                <a:solidFill>
                  <a:srgbClr val="595959"/>
                </a:solidFill>
                <a:latin typeface="微软雅黑" panose="020B0503020204020204" pitchFamily="34" charset="-122"/>
                <a:ea typeface="微软雅黑" panose="020B0503020204020204" pitchFamily="34" charset="-122"/>
                <a:cs typeface="+mn-ea"/>
              </a:rPr>
              <a:t>用户密码</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private List&lt;Order&gt; orders;		//</a:t>
            </a:r>
            <a:r>
              <a:rPr lang="zh-CN" altLang="zh-CN" sz="1600" dirty="0">
                <a:solidFill>
                  <a:srgbClr val="595959"/>
                </a:solidFill>
                <a:latin typeface="微软雅黑" panose="020B0503020204020204" pitchFamily="34" charset="-122"/>
                <a:ea typeface="微软雅黑" panose="020B0503020204020204" pitchFamily="34" charset="-122"/>
                <a:cs typeface="+mn-ea"/>
              </a:rPr>
              <a:t>用户订单</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private List&lt;String&gt; address;		//</a:t>
            </a:r>
            <a:r>
              <a:rPr lang="zh-CN" altLang="zh-CN" sz="1600" dirty="0">
                <a:solidFill>
                  <a:srgbClr val="595959"/>
                </a:solidFill>
                <a:latin typeface="微软雅黑" panose="020B0503020204020204" pitchFamily="34" charset="-122"/>
                <a:ea typeface="微软雅黑" panose="020B0503020204020204" pitchFamily="34" charset="-122"/>
                <a:cs typeface="+mn-ea"/>
              </a:rPr>
              <a:t>订单地址</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en-US" sz="1600" dirty="0">
                <a:solidFill>
                  <a:srgbClr val="595959"/>
                </a:solidFill>
                <a:latin typeface="微软雅黑" panose="020B0503020204020204" pitchFamily="34" charset="-122"/>
                <a:ea typeface="微软雅黑" panose="020B0503020204020204" pitchFamily="34" charset="-122"/>
                <a:cs typeface="+mn-ea"/>
              </a:rPr>
              <a:t> 省略</a:t>
            </a:r>
            <a:r>
              <a:rPr lang="en-US" altLang="zh-CN" sz="1600" dirty="0">
                <a:solidFill>
                  <a:srgbClr val="595959"/>
                </a:solidFill>
                <a:latin typeface="微软雅黑" panose="020B0503020204020204" pitchFamily="34" charset="-122"/>
                <a:ea typeface="微软雅黑" panose="020B0503020204020204" pitchFamily="34" charset="-122"/>
                <a:cs typeface="+mn-ea"/>
              </a:rPr>
              <a:t>getter/setter</a:t>
            </a:r>
            <a:r>
              <a:rPr lang="zh-CN" altLang="en-US" sz="1600" dirty="0">
                <a:solidFill>
                  <a:srgbClr val="595959"/>
                </a:solidFill>
                <a:latin typeface="微软雅黑" panose="020B0503020204020204" pitchFamily="34" charset="-122"/>
                <a:ea typeface="微软雅黑" panose="020B0503020204020204" pitchFamily="34" charset="-122"/>
                <a:cs typeface="+mn-ea"/>
              </a:rPr>
              <a:t>方法</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9" y="266933"/>
            <a:ext cx="3368783"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12.3.3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复杂</a:t>
            </a: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POJO</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绑定</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Chevron 3"/>
          <p:cNvSpPr/>
          <p:nvPr>
            <p:custDataLst>
              <p:tags r:id="rId3"/>
            </p:custDataLst>
          </p:nvPr>
        </p:nvSpPr>
        <p:spPr>
          <a:xfrm>
            <a:off x="892519" y="1091196"/>
            <a:ext cx="3631980"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4" name="文本框 1"/>
          <p:cNvSpPr txBox="1"/>
          <p:nvPr/>
        </p:nvSpPr>
        <p:spPr>
          <a:xfrm>
            <a:off x="1172537" y="1217734"/>
            <a:ext cx="3164649" cy="400110"/>
          </a:xfrm>
          <a:prstGeom prst="rect">
            <a:avLst/>
          </a:prstGeom>
          <a:noFill/>
        </p:spPr>
        <p:txBody>
          <a:bodyPr wrap="none" rtlCol="0">
            <a:spAutoFit/>
          </a:bodyPr>
          <a:lstStyle/>
          <a:p>
            <a:r>
              <a:rPr lang="zh-CN" altLang="zh-CN" sz="2000" dirty="0">
                <a:solidFill>
                  <a:srgbClr val="1369B2"/>
                </a:solidFill>
                <a:latin typeface="微软雅黑" panose="020B0503020204020204" pitchFamily="34" charset="-122"/>
                <a:ea typeface="微软雅黑" panose="020B0503020204020204" pitchFamily="34" charset="-122"/>
              </a:rPr>
              <a:t>属性为</a:t>
            </a:r>
            <a:r>
              <a:rPr lang="en-US" altLang="zh-CN" sz="2000" dirty="0">
                <a:solidFill>
                  <a:srgbClr val="1369B2"/>
                </a:solidFill>
                <a:latin typeface="微软雅黑" panose="020B0503020204020204" pitchFamily="34" charset="-122"/>
                <a:ea typeface="微软雅黑" panose="020B0503020204020204" pitchFamily="34" charset="-122"/>
              </a:rPr>
              <a:t>List</a:t>
            </a:r>
            <a:r>
              <a:rPr lang="zh-CN" altLang="zh-CN" sz="2000" dirty="0">
                <a:solidFill>
                  <a:srgbClr val="1369B2"/>
                </a:solidFill>
                <a:latin typeface="微软雅黑" panose="020B0503020204020204" pitchFamily="34" charset="-122"/>
                <a:ea typeface="微软雅黑" panose="020B0503020204020204" pitchFamily="34" charset="-122"/>
              </a:rPr>
              <a:t>类型的数据绑定</a:t>
            </a:r>
            <a:endParaRPr lang="zh-CN" altLang="zh-CN" sz="2000" dirty="0">
              <a:solidFill>
                <a:srgbClr val="1369B2"/>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4525010" y="1090930"/>
            <a:ext cx="6727825" cy="645160"/>
          </a:xfrm>
          <a:prstGeom prst="rect">
            <a:avLst/>
          </a:prstGeom>
          <a:noFill/>
        </p:spPr>
        <p:txBody>
          <a:bodyPr wrap="none" rtlCol="0" anchor="t">
            <a:spAutoFit/>
          </a:bodyPr>
          <a:p>
            <a:r>
              <a:rPr lang="zh-CN" altLang="zh-CN" dirty="0">
                <a:solidFill>
                  <a:srgbClr val="595959"/>
                </a:solidFill>
                <a:latin typeface="微软雅黑" panose="020B0503020204020204" pitchFamily="34" charset="-122"/>
                <a:ea typeface="微软雅黑" panose="020B0503020204020204" pitchFamily="34" charset="-122"/>
                <a:cs typeface="+mn-ea"/>
                <a:sym typeface="+mn-ea"/>
              </a:rPr>
              <a:t>接下来通过一个获取用户订单信息的例子，演示复杂</a:t>
            </a:r>
            <a:r>
              <a:rPr lang="en-US" altLang="zh-CN" dirty="0">
                <a:solidFill>
                  <a:srgbClr val="595959"/>
                </a:solidFill>
                <a:latin typeface="微软雅黑" panose="020B0503020204020204" pitchFamily="34" charset="-122"/>
                <a:ea typeface="微软雅黑" panose="020B0503020204020204" pitchFamily="34" charset="-122"/>
                <a:cs typeface="+mn-ea"/>
                <a:sym typeface="+mn-ea"/>
              </a:rPr>
              <a:t>POJO</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中属性</a:t>
            </a:r>
            <a:endParaRPr lang="zh-CN" altLang="zh-CN" dirty="0">
              <a:solidFill>
                <a:srgbClr val="595959"/>
              </a:solidFill>
              <a:latin typeface="微软雅黑" panose="020B0503020204020204" pitchFamily="34" charset="-122"/>
              <a:ea typeface="微软雅黑" panose="020B0503020204020204" pitchFamily="34" charset="-122"/>
              <a:cs typeface="+mn-ea"/>
              <a:sym typeface="+mn-ea"/>
            </a:endParaRPr>
          </a:p>
          <a:p>
            <a:r>
              <a:rPr lang="zh-CN" altLang="zh-CN" dirty="0">
                <a:solidFill>
                  <a:srgbClr val="595959"/>
                </a:solidFill>
                <a:latin typeface="微软雅黑" panose="020B0503020204020204" pitchFamily="34" charset="-122"/>
                <a:ea typeface="微软雅黑" panose="020B0503020204020204" pitchFamily="34" charset="-122"/>
                <a:cs typeface="+mn-ea"/>
                <a:sym typeface="+mn-ea"/>
              </a:rPr>
              <a:t>为</a:t>
            </a:r>
            <a:r>
              <a:rPr lang="en-US" altLang="zh-CN" dirty="0">
                <a:solidFill>
                  <a:srgbClr val="595959"/>
                </a:solidFill>
                <a:latin typeface="微软雅黑" panose="020B0503020204020204" pitchFamily="34" charset="-122"/>
                <a:ea typeface="微软雅黑" panose="020B0503020204020204" pitchFamily="34" charset="-122"/>
                <a:cs typeface="+mn-ea"/>
                <a:sym typeface="+mn-ea"/>
              </a:rPr>
              <a:t>List</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类型的数据绑定，案例具体实现步骤如下</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02</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1337945"/>
          </a:xfrm>
          <a:prstGeom prst="rect">
            <a:avLst/>
          </a:prstGeom>
          <a:noFill/>
          <a:ln>
            <a:noFill/>
          </a:ln>
        </p:spPr>
        <p:txBody>
          <a:bodyPr wrap="square" rtlCol="0">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创建一个订单处理器类</a:t>
            </a:r>
            <a:r>
              <a:rPr lang="en-US" altLang="zh-CN" dirty="0" err="1">
                <a:solidFill>
                  <a:srgbClr val="595959"/>
                </a:solidFill>
                <a:latin typeface="微软雅黑" panose="020B0503020204020204" pitchFamily="34" charset="-122"/>
                <a:ea typeface="微软雅黑" panose="020B0503020204020204" pitchFamily="34" charset="-122"/>
                <a:cs typeface="+mn-ea"/>
              </a:rPr>
              <a:t>OrderController</a:t>
            </a:r>
            <a:r>
              <a:rPr lang="zh-CN" altLang="zh-CN" dirty="0">
                <a:solidFill>
                  <a:srgbClr val="595959"/>
                </a:solidFill>
                <a:latin typeface="微软雅黑" panose="020B0503020204020204" pitchFamily="34" charset="-122"/>
                <a:ea typeface="微软雅黑" panose="020B0503020204020204" pitchFamily="34" charset="-122"/>
                <a:cs typeface="+mn-ea"/>
              </a:rPr>
              <a:t>，在</a:t>
            </a:r>
            <a:r>
              <a:rPr lang="en-US" altLang="zh-CN" dirty="0" err="1">
                <a:solidFill>
                  <a:srgbClr val="595959"/>
                </a:solidFill>
                <a:latin typeface="微软雅黑" panose="020B0503020204020204" pitchFamily="34" charset="-122"/>
                <a:ea typeface="微软雅黑" panose="020B0503020204020204" pitchFamily="34" charset="-122"/>
                <a:cs typeface="+mn-ea"/>
              </a:rPr>
              <a:t>OrderController</a:t>
            </a:r>
            <a:r>
              <a:rPr lang="zh-CN" altLang="zh-CN" dirty="0">
                <a:solidFill>
                  <a:srgbClr val="595959"/>
                </a:solidFill>
                <a:latin typeface="微软雅黑" panose="020B0503020204020204" pitchFamily="34" charset="-122"/>
                <a:ea typeface="微软雅黑" panose="020B0503020204020204" pitchFamily="34" charset="-122"/>
                <a:cs typeface="+mn-ea"/>
              </a:rPr>
              <a:t>类中定义</a:t>
            </a:r>
            <a:r>
              <a:rPr lang="en-US" altLang="zh-CN" dirty="0" err="1">
                <a:solidFill>
                  <a:srgbClr val="595959"/>
                </a:solidFill>
                <a:latin typeface="微软雅黑" panose="020B0503020204020204" pitchFamily="34" charset="-122"/>
                <a:ea typeface="微软雅黑" panose="020B0503020204020204" pitchFamily="34" charset="-122"/>
                <a:cs typeface="+mn-ea"/>
              </a:rPr>
              <a:t>showOrders</a:t>
            </a:r>
            <a:r>
              <a:rPr lang="en-US" altLang="zh-CN" dirty="0">
                <a:solidFill>
                  <a:srgbClr val="595959"/>
                </a:solidFill>
                <a:latin typeface="微软雅黑" panose="020B0503020204020204" pitchFamily="34" charset="-122"/>
                <a:ea typeface="微软雅黑" panose="020B0503020204020204" pitchFamily="34" charset="-122"/>
                <a:cs typeface="+mn-ea"/>
              </a:rPr>
              <a:t>( ) </a:t>
            </a:r>
            <a:r>
              <a:rPr lang="zh-CN" altLang="zh-CN" dirty="0">
                <a:solidFill>
                  <a:srgbClr val="595959"/>
                </a:solidFill>
                <a:latin typeface="微软雅黑" panose="020B0503020204020204" pitchFamily="34" charset="-122"/>
                <a:ea typeface="微软雅黑" panose="020B0503020204020204" pitchFamily="34" charset="-122"/>
                <a:cs typeface="+mn-ea"/>
              </a:rPr>
              <a:t>方法，用于展示用户的订单信息</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en-US" altLang="zh-CN" dirty="0" err="1">
                <a:solidFill>
                  <a:srgbClr val="595959"/>
                </a:solidFill>
                <a:latin typeface="微软雅黑" panose="020B0503020204020204" pitchFamily="34" charset="-122"/>
                <a:ea typeface="微软雅黑" panose="020B0503020204020204" pitchFamily="34" charset="-122"/>
                <a:cs typeface="+mn-ea"/>
              </a:rPr>
              <a:t>OrderController</a:t>
            </a:r>
            <a:r>
              <a:rPr lang="zh-CN" altLang="zh-CN" dirty="0">
                <a:solidFill>
                  <a:srgbClr val="595959"/>
                </a:solidFill>
                <a:latin typeface="微软雅黑" panose="020B0503020204020204" pitchFamily="34" charset="-122"/>
                <a:ea typeface="微软雅黑" panose="020B0503020204020204" pitchFamily="34" charset="-122"/>
                <a:cs typeface="+mn-ea"/>
              </a:rPr>
              <a:t>类的具体代码如</a:t>
            </a:r>
            <a:r>
              <a:rPr lang="zh-CN" altLang="en-US" dirty="0">
                <a:solidFill>
                  <a:srgbClr val="595959"/>
                </a:solidFill>
                <a:latin typeface="微软雅黑" panose="020B0503020204020204" pitchFamily="34" charset="-122"/>
                <a:ea typeface="微软雅黑" panose="020B0503020204020204" pitchFamily="34" charset="-122"/>
                <a:cs typeface="+mn-ea"/>
              </a:rPr>
              <a:t>下</a:t>
            </a:r>
            <a:r>
              <a:rPr lang="zh-CN" altLang="zh-CN" dirty="0">
                <a:solidFill>
                  <a:srgbClr val="595959"/>
                </a:solidFill>
                <a:latin typeface="微软雅黑" panose="020B0503020204020204" pitchFamily="34" charset="-122"/>
                <a:ea typeface="微软雅黑" panose="020B0503020204020204" pitchFamily="34" charset="-122"/>
                <a:cs typeface="+mn-ea"/>
              </a:rPr>
              <a:t>所示</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 </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pic>
        <p:nvPicPr>
          <p:cNvPr id="12" name="图片 11"/>
          <p:cNvPicPr>
            <a:picLocks noChangeAspect="1"/>
          </p:cNvPicPr>
          <p:nvPr/>
        </p:nvPicPr>
        <p:blipFill>
          <a:blip r:embed="rId2"/>
          <a:stretch>
            <a:fillRect/>
          </a:stretch>
        </p:blipFill>
        <p:spPr>
          <a:xfrm>
            <a:off x="1591294" y="2488742"/>
            <a:ext cx="9132124" cy="3817055"/>
          </a:xfrm>
          <a:prstGeom prst="rect">
            <a:avLst/>
          </a:prstGeom>
        </p:spPr>
      </p:pic>
      <p:sp>
        <p:nvSpPr>
          <p:cNvPr id="4" name="矩形 3"/>
          <p:cNvSpPr/>
          <p:nvPr/>
        </p:nvSpPr>
        <p:spPr>
          <a:xfrm>
            <a:off x="1911928" y="2500323"/>
            <a:ext cx="9512135" cy="3742115"/>
          </a:xfrm>
          <a:prstGeom prst="rect">
            <a:avLst/>
          </a:prstGeom>
        </p:spPr>
        <p:txBody>
          <a:bodyPr wrap="square">
            <a:spAutoFit/>
          </a:bodyPr>
          <a:lstStyle/>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@Controller</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public class </a:t>
            </a:r>
            <a:r>
              <a:rPr lang="en-US" altLang="zh-CN" sz="1600" dirty="0" err="1">
                <a:solidFill>
                  <a:srgbClr val="595959"/>
                </a:solidFill>
                <a:latin typeface="微软雅黑" panose="020B0503020204020204" pitchFamily="34" charset="-122"/>
                <a:ea typeface="微软雅黑" panose="020B0503020204020204" pitchFamily="34" charset="-122"/>
                <a:cs typeface="+mn-ea"/>
              </a:rPr>
              <a:t>OrderController</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zh-CN" altLang="zh-CN" sz="1600" dirty="0">
                <a:solidFill>
                  <a:srgbClr val="595959"/>
                </a:solidFill>
                <a:latin typeface="微软雅黑" panose="020B0503020204020204" pitchFamily="34" charset="-122"/>
                <a:ea typeface="微软雅黑" panose="020B0503020204020204" pitchFamily="34" charset="-122"/>
                <a:cs typeface="+mn-ea"/>
              </a:rPr>
              <a:t>获取用户中的订单信息</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RequestMapping</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showOrders</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public void </a:t>
            </a:r>
            <a:r>
              <a:rPr lang="en-US" altLang="zh-CN" sz="1600" dirty="0" err="1">
                <a:solidFill>
                  <a:srgbClr val="595959"/>
                </a:solidFill>
                <a:latin typeface="微软雅黑" panose="020B0503020204020204" pitchFamily="34" charset="-122"/>
                <a:ea typeface="微软雅黑" panose="020B0503020204020204" pitchFamily="34" charset="-122"/>
                <a:cs typeface="+mn-ea"/>
              </a:rPr>
              <a:t>showOrders</a:t>
            </a:r>
            <a:r>
              <a:rPr lang="en-US" altLang="zh-CN" sz="1600" dirty="0">
                <a:solidFill>
                  <a:srgbClr val="595959"/>
                </a:solidFill>
                <a:latin typeface="微软雅黑" panose="020B0503020204020204" pitchFamily="34" charset="-122"/>
                <a:ea typeface="微软雅黑" panose="020B0503020204020204" pitchFamily="34" charset="-122"/>
                <a:cs typeface="+mn-ea"/>
              </a:rPr>
              <a:t>(User user)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List&lt;Order&gt; orders = </a:t>
            </a:r>
            <a:r>
              <a:rPr lang="en-US" altLang="zh-CN" sz="1600" dirty="0" err="1">
                <a:solidFill>
                  <a:srgbClr val="595959"/>
                </a:solidFill>
                <a:latin typeface="微软雅黑" panose="020B0503020204020204" pitchFamily="34" charset="-122"/>
                <a:ea typeface="微软雅黑" panose="020B0503020204020204" pitchFamily="34" charset="-122"/>
                <a:cs typeface="+mn-ea"/>
              </a:rPr>
              <a:t>user.getOrders</a:t>
            </a:r>
            <a:r>
              <a:rPr lang="en-US" altLang="zh-CN" sz="1600" dirty="0">
                <a:solidFill>
                  <a:srgbClr val="595959"/>
                </a:solidFill>
                <a:latin typeface="微软雅黑" panose="020B0503020204020204" pitchFamily="34" charset="-122"/>
                <a:ea typeface="微软雅黑" panose="020B0503020204020204" pitchFamily="34" charset="-122"/>
                <a:cs typeface="+mn-ea"/>
              </a:rPr>
              <a:t>();List&lt;String&gt; </a:t>
            </a:r>
            <a:r>
              <a:rPr lang="en-US" altLang="zh-CN" sz="1600" dirty="0" err="1">
                <a:solidFill>
                  <a:srgbClr val="595959"/>
                </a:solidFill>
                <a:latin typeface="微软雅黑" panose="020B0503020204020204" pitchFamily="34" charset="-122"/>
                <a:ea typeface="微软雅黑" panose="020B0503020204020204" pitchFamily="34" charset="-122"/>
                <a:cs typeface="+mn-ea"/>
              </a:rPr>
              <a:t>addressList</a:t>
            </a:r>
            <a:r>
              <a:rPr lang="en-US" altLang="zh-CN" sz="1600" dirty="0">
                <a:solidFill>
                  <a:srgbClr val="595959"/>
                </a:solidFill>
                <a:latin typeface="微软雅黑" panose="020B0503020204020204" pitchFamily="34" charset="-122"/>
                <a:ea typeface="微软雅黑" panose="020B0503020204020204" pitchFamily="34" charset="-122"/>
                <a:cs typeface="+mn-ea"/>
              </a:rPr>
              <a:t> = </a:t>
            </a:r>
            <a:r>
              <a:rPr lang="en-US" altLang="zh-CN" sz="1600" dirty="0" err="1">
                <a:solidFill>
                  <a:srgbClr val="595959"/>
                </a:solidFill>
                <a:latin typeface="微软雅黑" panose="020B0503020204020204" pitchFamily="34" charset="-122"/>
                <a:ea typeface="微软雅黑" panose="020B0503020204020204" pitchFamily="34" charset="-122"/>
                <a:cs typeface="+mn-ea"/>
              </a:rPr>
              <a:t>user.getAddress</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System.out.println</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订单：</a:t>
            </a:r>
            <a:r>
              <a:rPr lang="en-US" altLang="zh-CN" sz="1600" dirty="0">
                <a:solidFill>
                  <a:srgbClr val="595959"/>
                </a:solidFill>
                <a:latin typeface="微软雅黑" panose="020B0503020204020204" pitchFamily="34" charset="-122"/>
                <a:ea typeface="微软雅黑" panose="020B0503020204020204" pitchFamily="34" charset="-122"/>
                <a:cs typeface="+mn-ea"/>
              </a:rPr>
              <a:t>");for (int </a:t>
            </a:r>
            <a:r>
              <a:rPr lang="en-US" altLang="zh-CN" sz="1600" dirty="0" err="1">
                <a:solidFill>
                  <a:srgbClr val="595959"/>
                </a:solidFill>
                <a:latin typeface="微软雅黑" panose="020B0503020204020204" pitchFamily="34" charset="-122"/>
                <a:ea typeface="微软雅黑" panose="020B0503020204020204" pitchFamily="34" charset="-122"/>
                <a:cs typeface="+mn-ea"/>
              </a:rPr>
              <a:t>i</a:t>
            </a:r>
            <a:r>
              <a:rPr lang="en-US" altLang="zh-CN" sz="1600" dirty="0">
                <a:solidFill>
                  <a:srgbClr val="595959"/>
                </a:solidFill>
                <a:latin typeface="微软雅黑" panose="020B0503020204020204" pitchFamily="34" charset="-122"/>
                <a:ea typeface="微软雅黑" panose="020B0503020204020204" pitchFamily="34" charset="-122"/>
                <a:cs typeface="+mn-ea"/>
              </a:rPr>
              <a:t> = 0; </a:t>
            </a:r>
            <a:r>
              <a:rPr lang="en-US" altLang="zh-CN" sz="1600" dirty="0" err="1">
                <a:solidFill>
                  <a:srgbClr val="595959"/>
                </a:solidFill>
                <a:latin typeface="微软雅黑" panose="020B0503020204020204" pitchFamily="34" charset="-122"/>
                <a:ea typeface="微软雅黑" panose="020B0503020204020204" pitchFamily="34" charset="-122"/>
                <a:cs typeface="+mn-ea"/>
              </a:rPr>
              <a:t>i</a:t>
            </a:r>
            <a:r>
              <a:rPr lang="en-US" altLang="zh-CN" sz="1600" dirty="0">
                <a:solidFill>
                  <a:srgbClr val="595959"/>
                </a:solidFill>
                <a:latin typeface="微软雅黑" panose="020B0503020204020204" pitchFamily="34" charset="-122"/>
                <a:ea typeface="微软雅黑" panose="020B0503020204020204" pitchFamily="34" charset="-122"/>
                <a:cs typeface="+mn-ea"/>
              </a:rPr>
              <a:t> &lt;</a:t>
            </a:r>
            <a:r>
              <a:rPr lang="en-US" altLang="zh-CN" sz="1600" dirty="0" err="1">
                <a:solidFill>
                  <a:srgbClr val="595959"/>
                </a:solidFill>
                <a:latin typeface="微软雅黑" panose="020B0503020204020204" pitchFamily="34" charset="-122"/>
                <a:ea typeface="微软雅黑" panose="020B0503020204020204" pitchFamily="34" charset="-122"/>
                <a:cs typeface="+mn-ea"/>
              </a:rPr>
              <a:t>orders.size</a:t>
            </a:r>
            <a:r>
              <a:rPr lang="en-US" altLang="zh-CN" sz="1600" dirty="0">
                <a:solidFill>
                  <a:srgbClr val="595959"/>
                </a:solidFill>
                <a:latin typeface="微软雅黑" panose="020B0503020204020204" pitchFamily="34" charset="-122"/>
                <a:ea typeface="微软雅黑" panose="020B0503020204020204" pitchFamily="34" charset="-122"/>
                <a:cs typeface="+mn-ea"/>
              </a:rPr>
              <a:t>() ; </a:t>
            </a:r>
            <a:r>
              <a:rPr lang="en-US" altLang="zh-CN" sz="1600" dirty="0" err="1">
                <a:solidFill>
                  <a:srgbClr val="595959"/>
                </a:solidFill>
                <a:latin typeface="微软雅黑" panose="020B0503020204020204" pitchFamily="34" charset="-122"/>
                <a:ea typeface="微软雅黑" panose="020B0503020204020204" pitchFamily="34" charset="-122"/>
                <a:cs typeface="+mn-ea"/>
              </a:rPr>
              <a:t>i</a:t>
            </a:r>
            <a:r>
              <a:rPr lang="en-US"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Order order = </a:t>
            </a:r>
            <a:r>
              <a:rPr lang="en-US" altLang="zh-CN" sz="1600" dirty="0" err="1">
                <a:solidFill>
                  <a:srgbClr val="595959"/>
                </a:solidFill>
                <a:latin typeface="微软雅黑" panose="020B0503020204020204" pitchFamily="34" charset="-122"/>
                <a:ea typeface="微软雅黑" panose="020B0503020204020204" pitchFamily="34" charset="-122"/>
                <a:cs typeface="+mn-ea"/>
              </a:rPr>
              <a:t>orders.get</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i</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String address = </a:t>
            </a:r>
            <a:r>
              <a:rPr lang="en-US" altLang="zh-CN" sz="1600" dirty="0" err="1">
                <a:solidFill>
                  <a:srgbClr val="595959"/>
                </a:solidFill>
                <a:latin typeface="微软雅黑" panose="020B0503020204020204" pitchFamily="34" charset="-122"/>
                <a:ea typeface="微软雅黑" panose="020B0503020204020204" pitchFamily="34" charset="-122"/>
                <a:cs typeface="+mn-ea"/>
              </a:rPr>
              <a:t>addressList.get</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i</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System.out.println</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订单</a:t>
            </a:r>
            <a:r>
              <a:rPr lang="en-US" altLang="zh-CN" sz="1600" dirty="0">
                <a:solidFill>
                  <a:srgbClr val="595959"/>
                </a:solidFill>
                <a:latin typeface="微软雅黑" panose="020B0503020204020204" pitchFamily="34" charset="-122"/>
                <a:ea typeface="微软雅黑" panose="020B0503020204020204" pitchFamily="34" charset="-122"/>
                <a:cs typeface="+mn-ea"/>
              </a:rPr>
              <a:t>Id:"+</a:t>
            </a:r>
            <a:r>
              <a:rPr lang="en-US" altLang="zh-CN" sz="1600" dirty="0" err="1">
                <a:solidFill>
                  <a:srgbClr val="595959"/>
                </a:solidFill>
                <a:latin typeface="微软雅黑" panose="020B0503020204020204" pitchFamily="34" charset="-122"/>
                <a:ea typeface="微软雅黑" panose="020B0503020204020204" pitchFamily="34" charset="-122"/>
                <a:cs typeface="+mn-ea"/>
              </a:rPr>
              <a:t>order.getOrderId</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System.out.println</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订单配送地址：</a:t>
            </a:r>
            <a:r>
              <a:rPr lang="en-US" altLang="zh-CN" sz="1600" dirty="0">
                <a:solidFill>
                  <a:srgbClr val="595959"/>
                </a:solidFill>
                <a:latin typeface="微软雅黑" panose="020B0503020204020204" pitchFamily="34" charset="-122"/>
                <a:ea typeface="微软雅黑" panose="020B0503020204020204" pitchFamily="34" charset="-122"/>
                <a:cs typeface="+mn-ea"/>
              </a:rPr>
              <a:t>"+address);	}}}</a:t>
            </a:r>
            <a:r>
              <a:rPr lang="zh-CN"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9" y="266933"/>
            <a:ext cx="3273781"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12.3.3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复杂</a:t>
            </a: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POJO</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绑定</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03</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850" y="979805"/>
            <a:ext cx="8740140" cy="1337945"/>
          </a:xfrm>
          <a:prstGeom prst="rect">
            <a:avLst/>
          </a:prstGeom>
          <a:noFill/>
          <a:ln>
            <a:noFill/>
          </a:ln>
        </p:spPr>
        <p:txBody>
          <a:bodyPr wrap="square" rtlCol="0">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创建一个订单信息文件</a:t>
            </a:r>
            <a:r>
              <a:rPr lang="en-US" altLang="zh-CN" dirty="0" err="1">
                <a:solidFill>
                  <a:srgbClr val="595959"/>
                </a:solidFill>
                <a:latin typeface="微软雅黑" panose="020B0503020204020204" pitchFamily="34" charset="-122"/>
                <a:ea typeface="微软雅黑" panose="020B0503020204020204" pitchFamily="34" charset="-122"/>
                <a:cs typeface="+mn-ea"/>
              </a:rPr>
              <a:t>orders.jsp</a:t>
            </a:r>
            <a:r>
              <a:rPr lang="zh-CN" altLang="zh-CN" dirty="0">
                <a:solidFill>
                  <a:srgbClr val="595959"/>
                </a:solidFill>
                <a:latin typeface="微软雅黑" panose="020B0503020204020204" pitchFamily="34" charset="-122"/>
                <a:ea typeface="微软雅黑" panose="020B0503020204020204" pitchFamily="34" charset="-122"/>
                <a:cs typeface="+mn-ea"/>
              </a:rPr>
              <a:t>，在</a:t>
            </a:r>
            <a:r>
              <a:rPr lang="en-US" altLang="zh-CN" dirty="0" err="1">
                <a:solidFill>
                  <a:srgbClr val="595959"/>
                </a:solidFill>
                <a:latin typeface="微软雅黑" panose="020B0503020204020204" pitchFamily="34" charset="-122"/>
                <a:ea typeface="微软雅黑" panose="020B0503020204020204" pitchFamily="34" charset="-122"/>
                <a:cs typeface="+mn-ea"/>
              </a:rPr>
              <a:t>orders.jsp</a:t>
            </a:r>
            <a:r>
              <a:rPr lang="zh-CN" altLang="zh-CN" dirty="0">
                <a:solidFill>
                  <a:srgbClr val="595959"/>
                </a:solidFill>
                <a:latin typeface="微软雅黑" panose="020B0503020204020204" pitchFamily="34" charset="-122"/>
                <a:ea typeface="微软雅黑" panose="020B0503020204020204" pitchFamily="34" charset="-122"/>
                <a:cs typeface="+mn-ea"/>
              </a:rPr>
              <a:t>中创建一个表单用于提交用户的订单信息。表单提交时，表单数据分别封装到</a:t>
            </a:r>
            <a:r>
              <a:rPr lang="en-US" altLang="zh-CN" dirty="0">
                <a:solidFill>
                  <a:srgbClr val="595959"/>
                </a:solidFill>
                <a:latin typeface="微软雅黑" panose="020B0503020204020204" pitchFamily="34" charset="-122"/>
                <a:ea typeface="微软雅黑" panose="020B0503020204020204" pitchFamily="34" charset="-122"/>
                <a:cs typeface="+mn-ea"/>
              </a:rPr>
              <a:t>User</a:t>
            </a:r>
            <a:r>
              <a:rPr lang="zh-CN" altLang="zh-CN" dirty="0">
                <a:solidFill>
                  <a:srgbClr val="595959"/>
                </a:solidFill>
                <a:latin typeface="微软雅黑" panose="020B0503020204020204" pitchFamily="34" charset="-122"/>
                <a:ea typeface="微软雅黑" panose="020B0503020204020204" pitchFamily="34" charset="-122"/>
                <a:cs typeface="+mn-ea"/>
              </a:rPr>
              <a:t>的订单属性</a:t>
            </a:r>
            <a:r>
              <a:rPr lang="en-US" altLang="zh-CN" dirty="0">
                <a:solidFill>
                  <a:srgbClr val="595959"/>
                </a:solidFill>
                <a:latin typeface="微软雅黑" panose="020B0503020204020204" pitchFamily="34" charset="-122"/>
                <a:ea typeface="微软雅黑" panose="020B0503020204020204" pitchFamily="34" charset="-122"/>
                <a:cs typeface="+mn-ea"/>
              </a:rPr>
              <a:t>orders</a:t>
            </a:r>
            <a:r>
              <a:rPr lang="zh-CN" altLang="zh-CN" dirty="0">
                <a:solidFill>
                  <a:srgbClr val="595959"/>
                </a:solidFill>
                <a:latin typeface="微软雅黑" panose="020B0503020204020204" pitchFamily="34" charset="-122"/>
                <a:ea typeface="微软雅黑" panose="020B0503020204020204" pitchFamily="34" charset="-122"/>
                <a:cs typeface="+mn-ea"/>
              </a:rPr>
              <a:t>和地址属性</a:t>
            </a:r>
            <a:r>
              <a:rPr lang="en-US" altLang="zh-CN" dirty="0">
                <a:solidFill>
                  <a:srgbClr val="595959"/>
                </a:solidFill>
                <a:latin typeface="微软雅黑" panose="020B0503020204020204" pitchFamily="34" charset="-122"/>
                <a:ea typeface="微软雅黑" panose="020B0503020204020204" pitchFamily="34" charset="-122"/>
                <a:cs typeface="+mn-ea"/>
              </a:rPr>
              <a:t>address</a:t>
            </a:r>
            <a:r>
              <a:rPr lang="zh-CN" altLang="zh-CN" dirty="0">
                <a:solidFill>
                  <a:srgbClr val="595959"/>
                </a:solidFill>
                <a:latin typeface="微软雅黑" panose="020B0503020204020204" pitchFamily="34" charset="-122"/>
                <a:ea typeface="微软雅黑" panose="020B0503020204020204" pitchFamily="34" charset="-122"/>
                <a:cs typeface="+mn-ea"/>
              </a:rPr>
              <a:t>中。</a:t>
            </a:r>
            <a:r>
              <a:rPr lang="en-US" altLang="zh-CN" dirty="0" err="1">
                <a:solidFill>
                  <a:srgbClr val="595959"/>
                </a:solidFill>
                <a:latin typeface="微软雅黑" panose="020B0503020204020204" pitchFamily="34" charset="-122"/>
                <a:ea typeface="微软雅黑" panose="020B0503020204020204" pitchFamily="34" charset="-122"/>
                <a:cs typeface="+mn-ea"/>
              </a:rPr>
              <a:t>orders.jsp</a:t>
            </a:r>
            <a:r>
              <a:rPr lang="zh-CN" altLang="zh-CN" dirty="0">
                <a:solidFill>
                  <a:srgbClr val="595959"/>
                </a:solidFill>
                <a:latin typeface="微软雅黑" panose="020B0503020204020204" pitchFamily="34" charset="-122"/>
                <a:ea typeface="微软雅黑" panose="020B0503020204020204" pitchFamily="34" charset="-122"/>
                <a:cs typeface="+mn-ea"/>
              </a:rPr>
              <a:t>的具体代码如</a:t>
            </a:r>
            <a:r>
              <a:rPr lang="zh-CN" altLang="en-US" dirty="0">
                <a:solidFill>
                  <a:srgbClr val="595959"/>
                </a:solidFill>
                <a:latin typeface="微软雅黑" panose="020B0503020204020204" pitchFamily="34" charset="-122"/>
                <a:ea typeface="微软雅黑" panose="020B0503020204020204" pitchFamily="34" charset="-122"/>
                <a:cs typeface="+mn-ea"/>
              </a:rPr>
              <a:t>下</a:t>
            </a:r>
            <a:r>
              <a:rPr lang="zh-CN" altLang="zh-CN" dirty="0">
                <a:solidFill>
                  <a:srgbClr val="595959"/>
                </a:solidFill>
                <a:latin typeface="微软雅黑" panose="020B0503020204020204" pitchFamily="34" charset="-122"/>
                <a:ea typeface="微软雅黑" panose="020B0503020204020204" pitchFamily="34" charset="-122"/>
                <a:cs typeface="+mn-ea"/>
              </a:rPr>
              <a:t>所示</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 </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pic>
        <p:nvPicPr>
          <p:cNvPr id="12" name="图片 11"/>
          <p:cNvPicPr>
            <a:picLocks noChangeAspect="1"/>
          </p:cNvPicPr>
          <p:nvPr/>
        </p:nvPicPr>
        <p:blipFill>
          <a:blip r:embed="rId2"/>
          <a:stretch>
            <a:fillRect/>
          </a:stretch>
        </p:blipFill>
        <p:spPr>
          <a:xfrm>
            <a:off x="1591294" y="2488742"/>
            <a:ext cx="9132124" cy="3817055"/>
          </a:xfrm>
          <a:prstGeom prst="rect">
            <a:avLst/>
          </a:prstGeom>
        </p:spPr>
      </p:pic>
      <p:sp>
        <p:nvSpPr>
          <p:cNvPr id="4" name="矩形 3"/>
          <p:cNvSpPr/>
          <p:nvPr/>
        </p:nvSpPr>
        <p:spPr>
          <a:xfrm>
            <a:off x="1543794" y="2512198"/>
            <a:ext cx="9512135" cy="3742115"/>
          </a:xfrm>
          <a:prstGeom prst="rect">
            <a:avLst/>
          </a:prstGeom>
        </p:spPr>
        <p:txBody>
          <a:bodyPr wrap="square">
            <a:spAutoFit/>
          </a:bodyPr>
          <a:lstStyle/>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 page language="java" </a:t>
            </a:r>
            <a:r>
              <a:rPr lang="en-US" altLang="zh-CN" sz="1600" dirty="0" err="1">
                <a:solidFill>
                  <a:srgbClr val="595959"/>
                </a:solidFill>
                <a:latin typeface="微软雅黑" panose="020B0503020204020204" pitchFamily="34" charset="-122"/>
                <a:ea typeface="微软雅黑" panose="020B0503020204020204" pitchFamily="34" charset="-122"/>
                <a:cs typeface="+mn-ea"/>
              </a:rPr>
              <a:t>contentType</a:t>
            </a:r>
            <a:r>
              <a:rPr lang="en-US" altLang="zh-CN" sz="1600" dirty="0">
                <a:solidFill>
                  <a:srgbClr val="595959"/>
                </a:solidFill>
                <a:latin typeface="微软雅黑" panose="020B0503020204020204" pitchFamily="34" charset="-122"/>
                <a:ea typeface="微软雅黑" panose="020B0503020204020204" pitchFamily="34" charset="-122"/>
                <a:cs typeface="+mn-ea"/>
              </a:rPr>
              <a:t>="text/html; charset=UTF-8”</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err="1">
                <a:solidFill>
                  <a:srgbClr val="595959"/>
                </a:solidFill>
                <a:latin typeface="微软雅黑" panose="020B0503020204020204" pitchFamily="34" charset="-122"/>
                <a:ea typeface="微软雅黑" panose="020B0503020204020204" pitchFamily="34" charset="-122"/>
                <a:cs typeface="+mn-ea"/>
              </a:rPr>
              <a:t>pageEncoding</a:t>
            </a:r>
            <a:r>
              <a:rPr lang="en-US" altLang="zh-CN" sz="1600" dirty="0">
                <a:solidFill>
                  <a:srgbClr val="595959"/>
                </a:solidFill>
                <a:latin typeface="微软雅黑" panose="020B0503020204020204" pitchFamily="34" charset="-122"/>
                <a:ea typeface="微软雅黑" panose="020B0503020204020204" pitchFamily="34" charset="-122"/>
                <a:cs typeface="+mn-ea"/>
              </a:rPr>
              <a:t>="UTF-8" %&gt;&lt;html&gt;&lt;head&gt;&lt;title&gt;</a:t>
            </a:r>
            <a:r>
              <a:rPr lang="zh-CN" altLang="zh-CN" sz="1600" dirty="0">
                <a:solidFill>
                  <a:srgbClr val="595959"/>
                </a:solidFill>
                <a:latin typeface="微软雅黑" panose="020B0503020204020204" pitchFamily="34" charset="-122"/>
                <a:ea typeface="微软雅黑" panose="020B0503020204020204" pitchFamily="34" charset="-122"/>
                <a:cs typeface="+mn-ea"/>
              </a:rPr>
              <a:t>订单信息</a:t>
            </a:r>
            <a:r>
              <a:rPr lang="en-US" altLang="zh-CN" sz="1600" dirty="0">
                <a:solidFill>
                  <a:srgbClr val="595959"/>
                </a:solidFill>
                <a:latin typeface="微软雅黑" panose="020B0503020204020204" pitchFamily="34" charset="-122"/>
                <a:ea typeface="微软雅黑" panose="020B0503020204020204" pitchFamily="34" charset="-122"/>
                <a:cs typeface="+mn-ea"/>
              </a:rPr>
              <a:t>&lt;/title&gt;&lt;/head&gt;&lt;body&gt;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1369B2"/>
                </a:solidFill>
                <a:latin typeface="微软雅黑" panose="020B0503020204020204" pitchFamily="34" charset="-122"/>
                <a:ea typeface="微软雅黑" panose="020B0503020204020204" pitchFamily="34" charset="-122"/>
                <a:cs typeface="+mn-ea"/>
              </a:rPr>
              <a:t>&lt;form </a:t>
            </a:r>
            <a:r>
              <a:rPr lang="en-US" altLang="zh-CN" sz="1600" dirty="0">
                <a:solidFill>
                  <a:srgbClr val="595959"/>
                </a:solidFill>
                <a:latin typeface="微软雅黑" panose="020B0503020204020204" pitchFamily="34" charset="-122"/>
                <a:ea typeface="微软雅黑" panose="020B0503020204020204" pitchFamily="34" charset="-122"/>
                <a:cs typeface="+mn-ea"/>
              </a:rPr>
              <a:t>action="${</a:t>
            </a:r>
            <a:r>
              <a:rPr lang="en-US" altLang="zh-CN" sz="1600" dirty="0" err="1">
                <a:solidFill>
                  <a:srgbClr val="595959"/>
                </a:solidFill>
                <a:latin typeface="微软雅黑" panose="020B0503020204020204" pitchFamily="34" charset="-122"/>
                <a:ea typeface="微软雅黑" panose="020B0503020204020204" pitchFamily="34" charset="-122"/>
                <a:cs typeface="+mn-ea"/>
              </a:rPr>
              <a:t>pageContext.request.contextPath</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showOrders"method</a:t>
            </a:r>
            <a:r>
              <a:rPr lang="en-US" altLang="zh-CN" sz="1600" dirty="0">
                <a:solidFill>
                  <a:srgbClr val="595959"/>
                </a:solidFill>
                <a:latin typeface="微软雅黑" panose="020B0503020204020204" pitchFamily="34" charset="-122"/>
                <a:ea typeface="微软雅黑" panose="020B0503020204020204" pitchFamily="34" charset="-122"/>
                <a:cs typeface="+mn-ea"/>
              </a:rPr>
              <a:t>="post"&gt;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&lt;table width="220px" border="1"&gt;&lt;!-- </a:t>
            </a:r>
            <a:r>
              <a:rPr lang="zh-CN" altLang="en-US" sz="1600" dirty="0">
                <a:solidFill>
                  <a:srgbClr val="595959"/>
                </a:solidFill>
                <a:latin typeface="微软雅黑" panose="020B0503020204020204" pitchFamily="34" charset="-122"/>
                <a:ea typeface="微软雅黑" panose="020B0503020204020204" pitchFamily="34" charset="-122"/>
                <a:cs typeface="+mn-ea"/>
              </a:rPr>
              <a:t>下面只展示一条数据</a:t>
            </a:r>
            <a:r>
              <a:rPr lang="en-US" altLang="zh-CN" sz="1600" dirty="0">
                <a:solidFill>
                  <a:srgbClr val="595959"/>
                </a:solidFill>
                <a:latin typeface="微软雅黑" panose="020B0503020204020204" pitchFamily="34" charset="-122"/>
                <a:ea typeface="微软雅黑" panose="020B0503020204020204" pitchFamily="34" charset="-122"/>
                <a:cs typeface="+mn-ea"/>
              </a:rPr>
              <a:t>-- &gt;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&lt;tr&gt;&lt;td&gt;</a:t>
            </a:r>
            <a:r>
              <a:rPr lang="zh-CN" altLang="zh-CN" sz="1600" dirty="0">
                <a:solidFill>
                  <a:srgbClr val="595959"/>
                </a:solidFill>
                <a:latin typeface="微软雅黑" panose="020B0503020204020204" pitchFamily="34" charset="-122"/>
                <a:ea typeface="微软雅黑" panose="020B0503020204020204" pitchFamily="34" charset="-122"/>
                <a:cs typeface="+mn-ea"/>
              </a:rPr>
              <a:t>订单号</a:t>
            </a:r>
            <a:r>
              <a:rPr lang="en-US" altLang="zh-CN" sz="1600" dirty="0">
                <a:solidFill>
                  <a:srgbClr val="595959"/>
                </a:solidFill>
                <a:latin typeface="微软雅黑" panose="020B0503020204020204" pitchFamily="34" charset="-122"/>
                <a:ea typeface="微软雅黑" panose="020B0503020204020204" pitchFamily="34" charset="-122"/>
                <a:cs typeface="+mn-ea"/>
              </a:rPr>
              <a:t>&lt;/td&gt;&lt;td&gt;</a:t>
            </a:r>
            <a:r>
              <a:rPr lang="zh-CN" altLang="zh-CN" sz="1600" dirty="0">
                <a:solidFill>
                  <a:srgbClr val="595959"/>
                </a:solidFill>
                <a:latin typeface="微软雅黑" panose="020B0503020204020204" pitchFamily="34" charset="-122"/>
                <a:ea typeface="微软雅黑" panose="020B0503020204020204" pitchFamily="34" charset="-122"/>
                <a:cs typeface="+mn-ea"/>
              </a:rPr>
              <a:t>订单名称</a:t>
            </a:r>
            <a:r>
              <a:rPr lang="en-US" altLang="zh-CN" sz="1600" dirty="0">
                <a:solidFill>
                  <a:srgbClr val="595959"/>
                </a:solidFill>
                <a:latin typeface="微软雅黑" panose="020B0503020204020204" pitchFamily="34" charset="-122"/>
                <a:ea typeface="微软雅黑" panose="020B0503020204020204" pitchFamily="34" charset="-122"/>
                <a:cs typeface="+mn-ea"/>
              </a:rPr>
              <a:t>&lt;/td&gt;&lt;td&gt;</a:t>
            </a:r>
            <a:r>
              <a:rPr lang="zh-CN" altLang="zh-CN" sz="1600" dirty="0">
                <a:solidFill>
                  <a:srgbClr val="595959"/>
                </a:solidFill>
                <a:latin typeface="微软雅黑" panose="020B0503020204020204" pitchFamily="34" charset="-122"/>
                <a:ea typeface="微软雅黑" panose="020B0503020204020204" pitchFamily="34" charset="-122"/>
                <a:cs typeface="+mn-ea"/>
              </a:rPr>
              <a:t>配送地址</a:t>
            </a:r>
            <a:r>
              <a:rPr lang="en-US" altLang="zh-CN" sz="1600" dirty="0">
                <a:solidFill>
                  <a:srgbClr val="595959"/>
                </a:solidFill>
                <a:latin typeface="微软雅黑" panose="020B0503020204020204" pitchFamily="34" charset="-122"/>
                <a:ea typeface="微软雅黑" panose="020B0503020204020204" pitchFamily="34" charset="-122"/>
                <a:cs typeface="+mn-ea"/>
              </a:rPr>
              <a:t>&lt;/td&gt;&lt;/tr&gt;</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&lt;tr&gt;&lt;td&gt;&lt;input name="orders[0].</a:t>
            </a:r>
            <a:r>
              <a:rPr lang="en-US" altLang="zh-CN" sz="1600" dirty="0" err="1">
                <a:solidFill>
                  <a:srgbClr val="595959"/>
                </a:solidFill>
                <a:latin typeface="微软雅黑" panose="020B0503020204020204" pitchFamily="34" charset="-122"/>
                <a:ea typeface="微软雅黑" panose="020B0503020204020204" pitchFamily="34" charset="-122"/>
                <a:cs typeface="+mn-ea"/>
              </a:rPr>
              <a:t>orderId</a:t>
            </a:r>
            <a:r>
              <a:rPr lang="en-US" altLang="zh-CN" sz="1600" dirty="0">
                <a:solidFill>
                  <a:srgbClr val="595959"/>
                </a:solidFill>
                <a:latin typeface="微软雅黑" panose="020B0503020204020204" pitchFamily="34" charset="-122"/>
                <a:ea typeface="微软雅黑" panose="020B0503020204020204" pitchFamily="34" charset="-122"/>
                <a:cs typeface="+mn-ea"/>
              </a:rPr>
              <a:t>" value="1" type="text"&gt;&lt;/td&gt;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&lt;td&gt;&lt;input name="orders[0].</a:t>
            </a:r>
            <a:r>
              <a:rPr lang="en-US" altLang="zh-CN" sz="1600" dirty="0" err="1">
                <a:solidFill>
                  <a:srgbClr val="595959"/>
                </a:solidFill>
                <a:latin typeface="微软雅黑" panose="020B0503020204020204" pitchFamily="34" charset="-122"/>
                <a:ea typeface="微软雅黑" panose="020B0503020204020204" pitchFamily="34" charset="-122"/>
                <a:cs typeface="+mn-ea"/>
              </a:rPr>
              <a:t>orderName</a:t>
            </a:r>
            <a:r>
              <a:rPr lang="en-US" altLang="zh-CN" sz="1600" dirty="0">
                <a:solidFill>
                  <a:srgbClr val="595959"/>
                </a:solidFill>
                <a:latin typeface="微软雅黑" panose="020B0503020204020204" pitchFamily="34" charset="-122"/>
                <a:ea typeface="微软雅黑" panose="020B0503020204020204" pitchFamily="34" charset="-122"/>
                <a:cs typeface="+mn-ea"/>
              </a:rPr>
              <a:t>" value="Java</a:t>
            </a:r>
            <a:r>
              <a:rPr lang="zh-CN" altLang="zh-CN" sz="1600" dirty="0">
                <a:solidFill>
                  <a:srgbClr val="595959"/>
                </a:solidFill>
                <a:latin typeface="微软雅黑" panose="020B0503020204020204" pitchFamily="34" charset="-122"/>
                <a:ea typeface="微软雅黑" panose="020B0503020204020204" pitchFamily="34" charset="-122"/>
                <a:cs typeface="+mn-ea"/>
              </a:rPr>
              <a:t>基础教程</a:t>
            </a:r>
            <a:r>
              <a:rPr lang="en-US" altLang="zh-CN" sz="1600" dirty="0">
                <a:solidFill>
                  <a:srgbClr val="595959"/>
                </a:solidFill>
                <a:latin typeface="微软雅黑" panose="020B0503020204020204" pitchFamily="34" charset="-122"/>
                <a:ea typeface="微软雅黑" panose="020B0503020204020204" pitchFamily="34" charset="-122"/>
                <a:cs typeface="+mn-ea"/>
              </a:rPr>
              <a:t>"type="text"&gt;&lt;/td&gt;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&lt;td&gt;&lt;input name="address" value="</a:t>
            </a:r>
            <a:r>
              <a:rPr lang="zh-CN" altLang="zh-CN" sz="1600" dirty="0">
                <a:solidFill>
                  <a:srgbClr val="595959"/>
                </a:solidFill>
                <a:latin typeface="微软雅黑" panose="020B0503020204020204" pitchFamily="34" charset="-122"/>
                <a:ea typeface="微软雅黑" panose="020B0503020204020204" pitchFamily="34" charset="-122"/>
                <a:cs typeface="+mn-ea"/>
              </a:rPr>
              <a:t>北京海淀</a:t>
            </a:r>
            <a:r>
              <a:rPr lang="en-US" altLang="zh-CN" sz="1600" dirty="0">
                <a:solidFill>
                  <a:srgbClr val="595959"/>
                </a:solidFill>
                <a:latin typeface="微软雅黑" panose="020B0503020204020204" pitchFamily="34" charset="-122"/>
                <a:ea typeface="微软雅黑" panose="020B0503020204020204" pitchFamily="34" charset="-122"/>
                <a:cs typeface="+mn-ea"/>
              </a:rPr>
              <a:t>" type="text"&gt;&lt;/td&gt;&lt;/tr&gt;&lt;/table&gt;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&lt;input type="submit" value="</a:t>
            </a:r>
            <a:r>
              <a:rPr lang="zh-CN" altLang="zh-CN" sz="1600" dirty="0">
                <a:solidFill>
                  <a:srgbClr val="595959"/>
                </a:solidFill>
                <a:latin typeface="微软雅黑" panose="020B0503020204020204" pitchFamily="34" charset="-122"/>
                <a:ea typeface="微软雅黑" panose="020B0503020204020204" pitchFamily="34" charset="-122"/>
                <a:cs typeface="+mn-ea"/>
              </a:rPr>
              <a:t>订单信息</a:t>
            </a:r>
            <a:r>
              <a:rPr lang="en-US" altLang="zh-CN" sz="1600" dirty="0">
                <a:solidFill>
                  <a:srgbClr val="595959"/>
                </a:solidFill>
                <a:latin typeface="微软雅黑" panose="020B0503020204020204" pitchFamily="34" charset="-122"/>
                <a:ea typeface="微软雅黑" panose="020B0503020204020204" pitchFamily="34" charset="-122"/>
                <a:cs typeface="+mn-ea"/>
              </a:rPr>
              <a:t>"/&gt;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1369B2"/>
                </a:solidFill>
                <a:latin typeface="微软雅黑" panose="020B0503020204020204" pitchFamily="34" charset="-122"/>
                <a:ea typeface="微软雅黑" panose="020B0503020204020204" pitchFamily="34" charset="-122"/>
                <a:cs typeface="+mn-ea"/>
              </a:rPr>
              <a:t>&lt;/form&gt;</a:t>
            </a:r>
            <a:r>
              <a:rPr lang="zh-CN" altLang="en-US" sz="1600" dirty="0">
                <a:solidFill>
                  <a:srgbClr val="1369B2"/>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&lt;/body&gt;&lt;/html&gt;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9" y="266933"/>
            <a:ext cx="3273781"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12.3.3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复杂</a:t>
            </a: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POJO</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绑定</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04</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922020"/>
          </a:xfrm>
          <a:prstGeom prst="rect">
            <a:avLst/>
          </a:prstGeom>
          <a:noFill/>
          <a:ln>
            <a:noFill/>
          </a:ln>
        </p:spPr>
        <p:txBody>
          <a:bodyPr wrap="square" rtlCol="0">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启动</a:t>
            </a:r>
            <a:r>
              <a:rPr lang="en-US" altLang="zh-CN" dirty="0">
                <a:solidFill>
                  <a:srgbClr val="595959"/>
                </a:solidFill>
                <a:latin typeface="微软雅黑" panose="020B0503020204020204" pitchFamily="34" charset="-122"/>
                <a:ea typeface="微软雅黑" panose="020B0503020204020204" pitchFamily="34" charset="-122"/>
                <a:cs typeface="+mn-ea"/>
              </a:rPr>
              <a:t>chapter12</a:t>
            </a:r>
            <a:r>
              <a:rPr lang="zh-CN" altLang="zh-CN" dirty="0">
                <a:solidFill>
                  <a:srgbClr val="595959"/>
                </a:solidFill>
                <a:latin typeface="微软雅黑" panose="020B0503020204020204" pitchFamily="34" charset="-122"/>
                <a:ea typeface="微软雅黑" panose="020B0503020204020204" pitchFamily="34" charset="-122"/>
                <a:cs typeface="+mn-ea"/>
              </a:rPr>
              <a:t>项目，在浏览器中访问订单信息页面</a:t>
            </a:r>
            <a:r>
              <a:rPr lang="en-US" altLang="zh-CN" dirty="0" err="1">
                <a:solidFill>
                  <a:srgbClr val="595959"/>
                </a:solidFill>
                <a:latin typeface="微软雅黑" panose="020B0503020204020204" pitchFamily="34" charset="-122"/>
                <a:ea typeface="微软雅黑" panose="020B0503020204020204" pitchFamily="34" charset="-122"/>
                <a:cs typeface="+mn-ea"/>
              </a:rPr>
              <a:t>orders.jsp</a:t>
            </a:r>
            <a:r>
              <a:rPr lang="zh-CN" altLang="zh-CN" dirty="0">
                <a:solidFill>
                  <a:srgbClr val="595959"/>
                </a:solidFill>
                <a:latin typeface="微软雅黑" panose="020B0503020204020204" pitchFamily="34" charset="-122"/>
                <a:ea typeface="微软雅黑" panose="020B0503020204020204" pitchFamily="34" charset="-122"/>
                <a:cs typeface="+mn-ea"/>
              </a:rPr>
              <a:t>，访问地址为</a:t>
            </a:r>
            <a:r>
              <a:rPr lang="en-US" altLang="zh-CN" dirty="0">
                <a:solidFill>
                  <a:srgbClr val="595959"/>
                </a:solidFill>
                <a:latin typeface="微软雅黑" panose="020B0503020204020204" pitchFamily="34" charset="-122"/>
                <a:ea typeface="微软雅黑" panose="020B0503020204020204" pitchFamily="34" charset="-122"/>
                <a:cs typeface="+mn-ea"/>
              </a:rPr>
              <a:t>http://localhost:8080/chapter12/</a:t>
            </a:r>
            <a:r>
              <a:rPr lang="en-US" altLang="zh-CN" dirty="0" err="1">
                <a:solidFill>
                  <a:srgbClr val="595959"/>
                </a:solidFill>
                <a:latin typeface="微软雅黑" panose="020B0503020204020204" pitchFamily="34" charset="-122"/>
                <a:ea typeface="微软雅黑" panose="020B0503020204020204" pitchFamily="34" charset="-122"/>
                <a:cs typeface="+mn-ea"/>
              </a:rPr>
              <a:t>orders.jsp</a:t>
            </a:r>
            <a:r>
              <a:rPr lang="zh-CN" altLang="zh-CN" dirty="0">
                <a:solidFill>
                  <a:srgbClr val="595959"/>
                </a:solidFill>
                <a:latin typeface="微软雅黑" panose="020B0503020204020204" pitchFamily="34" charset="-122"/>
                <a:ea typeface="微软雅黑" panose="020B0503020204020204" pitchFamily="34" charset="-122"/>
                <a:cs typeface="+mn-ea"/>
              </a:rPr>
              <a:t>，</a:t>
            </a:r>
            <a:r>
              <a:rPr lang="en-US" altLang="zh-CN" dirty="0" err="1">
                <a:solidFill>
                  <a:srgbClr val="595959"/>
                </a:solidFill>
                <a:latin typeface="微软雅黑" panose="020B0503020204020204" pitchFamily="34" charset="-122"/>
                <a:ea typeface="微软雅黑" panose="020B0503020204020204" pitchFamily="34" charset="-122"/>
                <a:cs typeface="+mn-ea"/>
              </a:rPr>
              <a:t>orders.jsp</a:t>
            </a:r>
            <a:r>
              <a:rPr lang="zh-CN" altLang="zh-CN" dirty="0">
                <a:solidFill>
                  <a:srgbClr val="595959"/>
                </a:solidFill>
                <a:latin typeface="微软雅黑" panose="020B0503020204020204" pitchFamily="34" charset="-122"/>
                <a:ea typeface="微软雅黑" panose="020B0503020204020204" pitchFamily="34" charset="-122"/>
                <a:cs typeface="+mn-ea"/>
              </a:rPr>
              <a:t>显示效果如图所示</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 </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9" y="266933"/>
            <a:ext cx="3273781"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12.3.3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复杂</a:t>
            </a: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POJO</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绑定</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8" name="图片 7"/>
          <p:cNvPicPr/>
          <p:nvPr/>
        </p:nvPicPr>
        <p:blipFill>
          <a:blip r:embed="rId2">
            <a:extLst>
              <a:ext uri="{28A0092B-C50C-407E-A947-70E740481C1C}">
                <a14:useLocalDpi xmlns:a14="http://schemas.microsoft.com/office/drawing/2010/main" val="0"/>
              </a:ext>
            </a:extLst>
          </a:blip>
          <a:srcRect/>
          <a:stretch>
            <a:fillRect/>
          </a:stretch>
        </p:blipFill>
        <p:spPr bwMode="auto">
          <a:xfrm>
            <a:off x="3863882" y="2876306"/>
            <a:ext cx="4781357" cy="2372587"/>
          </a:xfrm>
          <a:prstGeom prst="rect">
            <a:avLst/>
          </a:prstGeom>
          <a:noFill/>
          <a:ln>
            <a:noFill/>
          </a:ln>
          <a:effectLst/>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05</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1337945"/>
          </a:xfrm>
          <a:prstGeom prst="rect">
            <a:avLst/>
          </a:prstGeom>
          <a:noFill/>
          <a:ln>
            <a:noFill/>
          </a:ln>
        </p:spPr>
        <p:txBody>
          <a:bodyPr wrap="square" rtlCol="0">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在</a:t>
            </a:r>
            <a:r>
              <a:rPr lang="en-US" altLang="zh-CN" dirty="0" err="1">
                <a:solidFill>
                  <a:srgbClr val="595959"/>
                </a:solidFill>
                <a:latin typeface="微软雅黑" panose="020B0503020204020204" pitchFamily="34" charset="-122"/>
                <a:ea typeface="微软雅黑" panose="020B0503020204020204" pitchFamily="34" charset="-122"/>
                <a:cs typeface="+mn-ea"/>
              </a:rPr>
              <a:t>orders.jsp</a:t>
            </a:r>
            <a:r>
              <a:rPr lang="zh-CN" altLang="zh-CN" dirty="0">
                <a:solidFill>
                  <a:srgbClr val="595959"/>
                </a:solidFill>
                <a:latin typeface="微软雅黑" panose="020B0503020204020204" pitchFamily="34" charset="-122"/>
                <a:ea typeface="微软雅黑" panose="020B0503020204020204" pitchFamily="34" charset="-122"/>
                <a:cs typeface="+mn-ea"/>
              </a:rPr>
              <a:t>显示效果图所示的页面中，单击左下角“订单信息”按钮，</a:t>
            </a:r>
            <a:r>
              <a:rPr lang="en-US" altLang="zh-CN" dirty="0" err="1">
                <a:solidFill>
                  <a:srgbClr val="595959"/>
                </a:solidFill>
                <a:latin typeface="微软雅黑" panose="020B0503020204020204" pitchFamily="34" charset="-122"/>
                <a:ea typeface="微软雅黑" panose="020B0503020204020204" pitchFamily="34" charset="-122"/>
                <a:cs typeface="+mn-ea"/>
              </a:rPr>
              <a:t>orders.jsp</a:t>
            </a:r>
            <a:r>
              <a:rPr lang="zh-CN" altLang="zh-CN" dirty="0">
                <a:solidFill>
                  <a:srgbClr val="595959"/>
                </a:solidFill>
                <a:latin typeface="微软雅黑" panose="020B0503020204020204" pitchFamily="34" charset="-122"/>
                <a:ea typeface="微软雅黑" panose="020B0503020204020204" pitchFamily="34" charset="-122"/>
                <a:cs typeface="+mn-ea"/>
              </a:rPr>
              <a:t>表单中的订单信息发送到服务器端的</a:t>
            </a:r>
            <a:r>
              <a:rPr lang="en-US" altLang="zh-CN" dirty="0" err="1">
                <a:solidFill>
                  <a:srgbClr val="595959"/>
                </a:solidFill>
                <a:latin typeface="微软雅黑" panose="020B0503020204020204" pitchFamily="34" charset="-122"/>
                <a:ea typeface="微软雅黑" panose="020B0503020204020204" pitchFamily="34" charset="-122"/>
                <a:cs typeface="+mn-ea"/>
              </a:rPr>
              <a:t>showOrders</a:t>
            </a:r>
            <a:r>
              <a:rPr lang="en-US" altLang="zh-CN"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方法进行处理，控制台打印信息如图所示。 </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9" y="266933"/>
            <a:ext cx="3273781"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12.3.3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复杂</a:t>
            </a: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POJO</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绑定</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2" name="文本框 1"/>
          <p:cNvSpPr txBox="1"/>
          <p:nvPr/>
        </p:nvSpPr>
        <p:spPr>
          <a:xfrm>
            <a:off x="961390" y="4812030"/>
            <a:ext cx="9940925" cy="922020"/>
          </a:xfrm>
          <a:prstGeom prst="rect">
            <a:avLst/>
          </a:prstGeom>
          <a:noFill/>
        </p:spPr>
        <p:txBody>
          <a:bodyPr wrap="square" rtlCol="0" anchor="t">
            <a:spAutoFit/>
          </a:bodyPr>
          <a:lstStyle/>
          <a:p>
            <a:pPr fontAlgn="auto">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sym typeface="+mn-ea"/>
              </a:rPr>
              <a:t>从图</a:t>
            </a:r>
            <a:r>
              <a:rPr lang="zh-CN" altLang="en-US" dirty="0">
                <a:solidFill>
                  <a:srgbClr val="595959"/>
                </a:solidFill>
                <a:latin typeface="微软雅黑" panose="020B0503020204020204" pitchFamily="34" charset="-122"/>
                <a:ea typeface="微软雅黑" panose="020B0503020204020204" pitchFamily="34" charset="-122"/>
                <a:cs typeface="+mn-ea"/>
                <a:sym typeface="+mn-ea"/>
              </a:rPr>
              <a:t>中</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所示的打印信息可以得出，客户端中的请求参数成功绑定到了</a:t>
            </a:r>
            <a:r>
              <a:rPr lang="en-US" altLang="zh-CN" dirty="0" err="1">
                <a:solidFill>
                  <a:srgbClr val="595959"/>
                </a:solidFill>
                <a:latin typeface="微软雅黑" panose="020B0503020204020204" pitchFamily="34" charset="-122"/>
                <a:ea typeface="微软雅黑" panose="020B0503020204020204" pitchFamily="34" charset="-122"/>
                <a:cs typeface="+mn-ea"/>
                <a:sym typeface="+mn-ea"/>
              </a:rPr>
              <a:t>showOrders</a:t>
            </a:r>
            <a:r>
              <a:rPr lang="en-US" altLang="zh-CN" dirty="0">
                <a:solidFill>
                  <a:srgbClr val="595959"/>
                </a:solidFill>
                <a:latin typeface="微软雅黑" panose="020B0503020204020204" pitchFamily="34" charset="-122"/>
                <a:ea typeface="微软雅黑" panose="020B0503020204020204" pitchFamily="34" charset="-122"/>
                <a:cs typeface="+mn-ea"/>
                <a:sym typeface="+mn-ea"/>
              </a:rPr>
              <a:t>()</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方法的</a:t>
            </a:r>
            <a:r>
              <a:rPr lang="en-US" altLang="zh-CN" dirty="0">
                <a:solidFill>
                  <a:srgbClr val="595959"/>
                </a:solidFill>
                <a:latin typeface="微软雅黑" panose="020B0503020204020204" pitchFamily="34" charset="-122"/>
                <a:ea typeface="微软雅黑" panose="020B0503020204020204" pitchFamily="34" charset="-122"/>
                <a:cs typeface="+mn-ea"/>
                <a:sym typeface="+mn-ea"/>
              </a:rPr>
              <a:t>user</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形参中，完成了复杂</a:t>
            </a:r>
            <a:r>
              <a:rPr lang="en-US" altLang="zh-CN" dirty="0">
                <a:solidFill>
                  <a:srgbClr val="595959"/>
                </a:solidFill>
                <a:latin typeface="微软雅黑" panose="020B0503020204020204" pitchFamily="34" charset="-122"/>
                <a:ea typeface="微软雅黑" panose="020B0503020204020204" pitchFamily="34" charset="-122"/>
                <a:cs typeface="+mn-ea"/>
                <a:sym typeface="+mn-ea"/>
              </a:rPr>
              <a:t>POJO</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中属性为</a:t>
            </a:r>
            <a:r>
              <a:rPr lang="en-US" altLang="zh-CN" dirty="0">
                <a:solidFill>
                  <a:srgbClr val="595959"/>
                </a:solidFill>
                <a:latin typeface="微软雅黑" panose="020B0503020204020204" pitchFamily="34" charset="-122"/>
                <a:ea typeface="微软雅黑" panose="020B0503020204020204" pitchFamily="34" charset="-122"/>
                <a:cs typeface="+mn-ea"/>
                <a:sym typeface="+mn-ea"/>
              </a:rPr>
              <a:t>List</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类型的数据绑定</a:t>
            </a:r>
            <a:r>
              <a:rPr lang="zh-CN" altLang="en-US" dirty="0">
                <a:solidFill>
                  <a:srgbClr val="595959"/>
                </a:solidFill>
                <a:latin typeface="微软雅黑" panose="020B0503020204020204" pitchFamily="34" charset="-122"/>
                <a:ea typeface="微软雅黑" panose="020B0503020204020204" pitchFamily="34" charset="-122"/>
                <a:cs typeface="+mn-ea"/>
                <a:sym typeface="+mn-ea"/>
              </a:rPr>
              <a:t>。</a:t>
            </a:r>
            <a:endParaRPr lang="zh-CN" altLang="en-US"/>
          </a:p>
        </p:txBody>
      </p:sp>
      <p:pic>
        <p:nvPicPr>
          <p:cNvPr id="3" name="图片 2"/>
          <p:cNvPicPr>
            <a:picLocks noChangeAspect="1"/>
          </p:cNvPicPr>
          <p:nvPr/>
        </p:nvPicPr>
        <p:blipFill>
          <a:blip r:embed="rId2"/>
          <a:stretch>
            <a:fillRect/>
          </a:stretch>
        </p:blipFill>
        <p:spPr>
          <a:xfrm>
            <a:off x="2004060" y="2520950"/>
            <a:ext cx="8183273" cy="2088000"/>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20" y="1091196"/>
            <a:ext cx="2527574"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8" y="1217734"/>
            <a:ext cx="2116928" cy="400110"/>
          </a:xfrm>
          <a:prstGeom prst="rect">
            <a:avLst/>
          </a:prstGeom>
          <a:noFill/>
        </p:spPr>
        <p:txBody>
          <a:bodyPr wrap="square" rtlCol="0">
            <a:spAutoFit/>
          </a:bodyPr>
          <a:lstStyle/>
          <a:p>
            <a:r>
              <a:rPr lang="zh-CN" altLang="en-US" sz="2000" dirty="0">
                <a:solidFill>
                  <a:srgbClr val="1369B2"/>
                </a:solidFill>
                <a:latin typeface="微软雅黑" panose="020B0503020204020204" pitchFamily="34" charset="-122"/>
                <a:ea typeface="微软雅黑" panose="020B0503020204020204" pitchFamily="34" charset="-122"/>
              </a:rPr>
              <a:t>数据绑定的概念</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403395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数据绑定</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1604700" y="2823665"/>
            <a:ext cx="9087451" cy="1434392"/>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在程序运行时，</a:t>
            </a:r>
            <a:r>
              <a:rPr lang="en-US" altLang="zh-CN" dirty="0">
                <a:solidFill>
                  <a:srgbClr val="595959"/>
                </a:solidFill>
                <a:latin typeface="微软雅黑" panose="020B0503020204020204" pitchFamily="34" charset="-122"/>
              </a:rPr>
              <a:t>Spring MVC</a:t>
            </a:r>
            <a:r>
              <a:rPr lang="zh-CN" altLang="zh-CN" dirty="0">
                <a:solidFill>
                  <a:srgbClr val="595959"/>
                </a:solidFill>
                <a:latin typeface="微软雅黑" panose="020B0503020204020204" pitchFamily="34" charset="-122"/>
              </a:rPr>
              <a:t>接收到客户端的请求后，会根据客户端请求的参数和请求头等数据信息，将参数以特定的方式转换并绑定到处理器的形参中。</a:t>
            </a:r>
            <a:r>
              <a:rPr lang="en-US" altLang="zh-CN" dirty="0">
                <a:solidFill>
                  <a:srgbClr val="595959"/>
                </a:solidFill>
                <a:latin typeface="微软雅黑" panose="020B0503020204020204" pitchFamily="34" charset="-122"/>
              </a:rPr>
              <a:t>Spring MVC</a:t>
            </a:r>
            <a:r>
              <a:rPr lang="zh-CN" altLang="zh-CN" dirty="0">
                <a:solidFill>
                  <a:srgbClr val="595959"/>
                </a:solidFill>
                <a:latin typeface="微软雅黑" panose="020B0503020204020204" pitchFamily="34" charset="-122"/>
              </a:rPr>
              <a:t>中将请求消息数据与处理器的形参建立连接的过程就是</a:t>
            </a:r>
            <a:r>
              <a:rPr lang="en-US" altLang="zh-CN" dirty="0">
                <a:solidFill>
                  <a:srgbClr val="595959"/>
                </a:solidFill>
                <a:latin typeface="微软雅黑" panose="020B0503020204020204" pitchFamily="34" charset="-122"/>
              </a:rPr>
              <a:t>Spring MVC</a:t>
            </a:r>
            <a:r>
              <a:rPr lang="zh-CN" altLang="zh-CN" dirty="0">
                <a:solidFill>
                  <a:srgbClr val="595959"/>
                </a:solidFill>
                <a:latin typeface="微软雅黑" panose="020B0503020204020204" pitchFamily="34" charset="-122"/>
              </a:rPr>
              <a:t>的数据绑定</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 </a:t>
            </a:r>
            <a:endParaRPr lang="zh-CN" altLang="en-US" dirty="0">
              <a:solidFill>
                <a:srgbClr val="595959"/>
              </a:solidFill>
              <a:latin typeface="微软雅黑" panose="020B0503020204020204" pitchFamily="34" charset="-122"/>
            </a:endParaRPr>
          </a:p>
        </p:txBody>
      </p:sp>
      <p:sp>
        <p:nvSpPr>
          <p:cNvPr id="12" name="圆角矩形 11"/>
          <p:cNvSpPr/>
          <p:nvPr/>
        </p:nvSpPr>
        <p:spPr>
          <a:xfrm>
            <a:off x="1360245" y="2433265"/>
            <a:ext cx="9658732" cy="2138491"/>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a:off x="1310020" y="2377156"/>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6" name="矩形 93"/>
          <p:cNvSpPr/>
          <p:nvPr/>
        </p:nvSpPr>
        <p:spPr>
          <a:xfrm rot="10800000">
            <a:off x="10692151" y="4251124"/>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19" y="1091196"/>
            <a:ext cx="4190120"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3754810" cy="400110"/>
          </a:xfrm>
          <a:prstGeom prst="rect">
            <a:avLst/>
          </a:prstGeom>
          <a:noFill/>
        </p:spPr>
        <p:txBody>
          <a:bodyPr wrap="none" rtlCol="0">
            <a:spAutoFit/>
          </a:bodyPr>
          <a:lstStyle/>
          <a:p>
            <a:r>
              <a:rPr lang="zh-CN" altLang="en-US" sz="2000" dirty="0">
                <a:solidFill>
                  <a:srgbClr val="1369B2"/>
                </a:solidFill>
                <a:latin typeface="微软雅黑" panose="020B0503020204020204" pitchFamily="34" charset="-122"/>
                <a:ea typeface="微软雅黑" panose="020B0503020204020204" pitchFamily="34" charset="-122"/>
              </a:rPr>
              <a:t>复杂</a:t>
            </a:r>
            <a:r>
              <a:rPr lang="en-US" altLang="zh-CN" sz="2000" dirty="0">
                <a:solidFill>
                  <a:srgbClr val="1369B2"/>
                </a:solidFill>
                <a:latin typeface="微软雅黑" panose="020B0503020204020204" pitchFamily="34" charset="-122"/>
                <a:ea typeface="微软雅黑" panose="020B0503020204020204" pitchFamily="34" charset="-122"/>
              </a:rPr>
              <a:t>POJO</a:t>
            </a:r>
            <a:r>
              <a:rPr lang="zh-CN" altLang="en-US" sz="2000" dirty="0">
                <a:solidFill>
                  <a:srgbClr val="1369B2"/>
                </a:solidFill>
                <a:latin typeface="微软雅黑" panose="020B0503020204020204" pitchFamily="34" charset="-122"/>
                <a:ea typeface="微软雅黑" panose="020B0503020204020204" pitchFamily="34" charset="-122"/>
              </a:rPr>
              <a:t>数组绑定的编写要求</a:t>
            </a:r>
            <a:r>
              <a:rPr lang="zh-CN" altLang="zh-CN" sz="2000" dirty="0">
                <a:solidFill>
                  <a:srgbClr val="1369B2"/>
                </a:solidFill>
                <a:latin typeface="微软雅黑" panose="020B0503020204020204" pitchFamily="34" charset="-122"/>
                <a:ea typeface="微软雅黑" panose="020B0503020204020204" pitchFamily="34" charset="-122"/>
              </a:rPr>
              <a:t> </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3297533"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12.3.3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复杂</a:t>
            </a: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POJO</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绑定</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12" name="文本框 18"/>
          <p:cNvSpPr txBox="1"/>
          <p:nvPr>
            <p:custDataLst>
              <p:tags r:id="rId2"/>
            </p:custDataLst>
          </p:nvPr>
        </p:nvSpPr>
        <p:spPr>
          <a:xfrm>
            <a:off x="1725775" y="2470275"/>
            <a:ext cx="8876636" cy="2886289"/>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在复杂</a:t>
            </a:r>
            <a:r>
              <a:rPr lang="en-US" altLang="zh-CN" dirty="0">
                <a:solidFill>
                  <a:srgbClr val="595959"/>
                </a:solidFill>
                <a:latin typeface="微软雅黑" panose="020B0503020204020204" pitchFamily="34" charset="-122"/>
              </a:rPr>
              <a:t>POJO</a:t>
            </a:r>
            <a:r>
              <a:rPr lang="zh-CN" altLang="zh-CN" dirty="0">
                <a:solidFill>
                  <a:srgbClr val="595959"/>
                </a:solidFill>
                <a:latin typeface="微软雅黑" panose="020B0503020204020204" pitchFamily="34" charset="-122"/>
              </a:rPr>
              <a:t>数据绑定时，如果数据绑定到</a:t>
            </a:r>
            <a:r>
              <a:rPr lang="en-US" altLang="zh-CN" dirty="0">
                <a:solidFill>
                  <a:srgbClr val="595959"/>
                </a:solidFill>
                <a:latin typeface="微软雅黑" panose="020B0503020204020204" pitchFamily="34" charset="-122"/>
              </a:rPr>
              <a:t>List</a:t>
            </a:r>
            <a:r>
              <a:rPr lang="zh-CN" altLang="zh-CN" dirty="0">
                <a:solidFill>
                  <a:srgbClr val="595959"/>
                </a:solidFill>
                <a:latin typeface="微软雅黑" panose="020B0503020204020204" pitchFamily="34" charset="-122"/>
              </a:rPr>
              <a:t>类型的属性，客户端请求的参数名称（本例中指</a:t>
            </a:r>
            <a:r>
              <a:rPr lang="en-US" altLang="zh-CN" dirty="0">
                <a:solidFill>
                  <a:srgbClr val="595959"/>
                </a:solidFill>
                <a:latin typeface="微软雅黑" panose="020B0503020204020204" pitchFamily="34" charset="-122"/>
              </a:rPr>
              <a:t>form</a:t>
            </a:r>
            <a:r>
              <a:rPr lang="zh-CN" altLang="zh-CN" dirty="0">
                <a:solidFill>
                  <a:srgbClr val="595959"/>
                </a:solidFill>
                <a:latin typeface="微软雅黑" panose="020B0503020204020204" pitchFamily="34" charset="-122"/>
              </a:rPr>
              <a:t>表单内各元素</a:t>
            </a:r>
            <a:r>
              <a:rPr lang="en-US" altLang="zh-CN" dirty="0">
                <a:solidFill>
                  <a:srgbClr val="595959"/>
                </a:solidFill>
                <a:latin typeface="微软雅黑" panose="020B0503020204020204" pitchFamily="34" charset="-122"/>
              </a:rPr>
              <a:t>name</a:t>
            </a:r>
            <a:r>
              <a:rPr lang="zh-CN" altLang="zh-CN" dirty="0">
                <a:solidFill>
                  <a:srgbClr val="595959"/>
                </a:solidFill>
                <a:latin typeface="微软雅黑" panose="020B0503020204020204" pitchFamily="34" charset="-122"/>
              </a:rPr>
              <a:t>的属性值）编写必须符合以下要求。</a:t>
            </a:r>
            <a:endParaRPr lang="zh-CN" altLang="zh-CN" dirty="0">
              <a:solidFill>
                <a:srgbClr val="595959"/>
              </a:solidFill>
              <a:latin typeface="微软雅黑" panose="020B0503020204020204" pitchFamily="34" charset="-122"/>
            </a:endParaRPr>
          </a:p>
          <a:p>
            <a:pPr>
              <a:lnSpc>
                <a:spcPct val="150000"/>
              </a:lnSpc>
            </a:pPr>
            <a:r>
              <a:rPr lang="zh-CN" altLang="zh-CN" dirty="0">
                <a:solidFill>
                  <a:srgbClr val="595959"/>
                </a:solidFill>
                <a:latin typeface="微软雅黑" panose="020B0503020204020204" pitchFamily="34" charset="-122"/>
              </a:rPr>
              <a:t>①如果</a:t>
            </a:r>
            <a:r>
              <a:rPr lang="en-US" altLang="zh-CN" dirty="0">
                <a:solidFill>
                  <a:srgbClr val="595959"/>
                </a:solidFill>
                <a:latin typeface="微软雅黑" panose="020B0503020204020204" pitchFamily="34" charset="-122"/>
              </a:rPr>
              <a:t>List</a:t>
            </a:r>
            <a:r>
              <a:rPr lang="zh-CN" altLang="zh-CN" dirty="0">
                <a:solidFill>
                  <a:srgbClr val="595959"/>
                </a:solidFill>
                <a:latin typeface="微软雅黑" panose="020B0503020204020204" pitchFamily="34" charset="-122"/>
              </a:rPr>
              <a:t>的泛型为</a:t>
            </a:r>
            <a:r>
              <a:rPr lang="zh-CN" altLang="zh-CN" dirty="0">
                <a:solidFill>
                  <a:srgbClr val="1369B2"/>
                </a:solidFill>
                <a:latin typeface="微软雅黑" panose="020B0503020204020204" pitchFamily="34" charset="-122"/>
              </a:rPr>
              <a:t>简单类型</a:t>
            </a:r>
            <a:r>
              <a:rPr lang="zh-CN" altLang="zh-CN" dirty="0">
                <a:solidFill>
                  <a:srgbClr val="595959"/>
                </a:solidFill>
                <a:latin typeface="微软雅黑" panose="020B0503020204020204" pitchFamily="34" charset="-122"/>
              </a:rPr>
              <a:t>，则客户端参数名称必须和</a:t>
            </a:r>
            <a:r>
              <a:rPr lang="en-US" altLang="zh-CN" dirty="0">
                <a:solidFill>
                  <a:srgbClr val="595959"/>
                </a:solidFill>
                <a:latin typeface="微软雅黑" panose="020B0503020204020204" pitchFamily="34" charset="-122"/>
              </a:rPr>
              <a:t>POJO</a:t>
            </a:r>
            <a:r>
              <a:rPr lang="zh-CN" altLang="zh-CN" dirty="0">
                <a:solidFill>
                  <a:srgbClr val="595959"/>
                </a:solidFill>
                <a:latin typeface="微软雅黑" panose="020B0503020204020204" pitchFamily="34" charset="-122"/>
              </a:rPr>
              <a:t>类中</a:t>
            </a:r>
            <a:r>
              <a:rPr lang="en-US" altLang="zh-CN" dirty="0">
                <a:solidFill>
                  <a:srgbClr val="595959"/>
                </a:solidFill>
                <a:latin typeface="微软雅黑" panose="020B0503020204020204" pitchFamily="34" charset="-122"/>
              </a:rPr>
              <a:t>List</a:t>
            </a:r>
            <a:r>
              <a:rPr lang="zh-CN" altLang="zh-CN" dirty="0">
                <a:solidFill>
                  <a:srgbClr val="595959"/>
                </a:solidFill>
                <a:latin typeface="微软雅黑" panose="020B0503020204020204" pitchFamily="34" charset="-122"/>
              </a:rPr>
              <a:t>属性所属类中的属性名称保持一致。</a:t>
            </a:r>
            <a:endParaRPr lang="zh-CN" altLang="zh-CN" dirty="0">
              <a:solidFill>
                <a:srgbClr val="595959"/>
              </a:solidFill>
              <a:latin typeface="微软雅黑" panose="020B0503020204020204" pitchFamily="34" charset="-122"/>
            </a:endParaRPr>
          </a:p>
          <a:p>
            <a:pPr>
              <a:lnSpc>
                <a:spcPct val="150000"/>
              </a:lnSpc>
            </a:pPr>
            <a:r>
              <a:rPr lang="zh-CN" altLang="zh-CN" dirty="0">
                <a:solidFill>
                  <a:srgbClr val="595959"/>
                </a:solidFill>
                <a:latin typeface="微软雅黑" panose="020B0503020204020204" pitchFamily="34" charset="-122"/>
              </a:rPr>
              <a:t>②如果</a:t>
            </a:r>
            <a:r>
              <a:rPr lang="en-US" altLang="zh-CN" dirty="0">
                <a:solidFill>
                  <a:srgbClr val="595959"/>
                </a:solidFill>
                <a:latin typeface="微软雅黑" panose="020B0503020204020204" pitchFamily="34" charset="-122"/>
              </a:rPr>
              <a:t>List</a:t>
            </a:r>
            <a:r>
              <a:rPr lang="zh-CN" altLang="zh-CN" dirty="0">
                <a:solidFill>
                  <a:srgbClr val="595959"/>
                </a:solidFill>
                <a:latin typeface="微软雅黑" panose="020B0503020204020204" pitchFamily="34" charset="-122"/>
              </a:rPr>
              <a:t>的泛型参数为</a:t>
            </a:r>
            <a:r>
              <a:rPr lang="zh-CN" altLang="zh-CN" dirty="0">
                <a:solidFill>
                  <a:srgbClr val="1369B2"/>
                </a:solidFill>
                <a:latin typeface="微软雅黑" panose="020B0503020204020204" pitchFamily="34" charset="-122"/>
              </a:rPr>
              <a:t>对象类型</a:t>
            </a:r>
            <a:r>
              <a:rPr lang="zh-CN" altLang="zh-CN" dirty="0">
                <a:solidFill>
                  <a:srgbClr val="595959"/>
                </a:solidFill>
                <a:latin typeface="微软雅黑" panose="020B0503020204020204" pitchFamily="34" charset="-122"/>
              </a:rPr>
              <a:t>，则客户端参数名称必须与</a:t>
            </a:r>
            <a:r>
              <a:rPr lang="en-US" altLang="zh-CN" dirty="0">
                <a:solidFill>
                  <a:srgbClr val="595959"/>
                </a:solidFill>
                <a:latin typeface="微软雅黑" panose="020B0503020204020204" pitchFamily="34" charset="-122"/>
              </a:rPr>
              <a:t>POJO</a:t>
            </a:r>
            <a:r>
              <a:rPr lang="zh-CN" altLang="zh-CN" dirty="0">
                <a:solidFill>
                  <a:srgbClr val="595959"/>
                </a:solidFill>
                <a:latin typeface="微软雅黑" panose="020B0503020204020204" pitchFamily="34" charset="-122"/>
              </a:rPr>
              <a:t>类的层次结构名称保持一致，并使用数组格式描述对象在</a:t>
            </a:r>
            <a:r>
              <a:rPr lang="en-US" altLang="zh-CN" dirty="0">
                <a:solidFill>
                  <a:srgbClr val="595959"/>
                </a:solidFill>
                <a:latin typeface="微软雅黑" panose="020B0503020204020204" pitchFamily="34" charset="-122"/>
              </a:rPr>
              <a:t>List</a:t>
            </a:r>
            <a:r>
              <a:rPr lang="zh-CN" altLang="zh-CN" dirty="0">
                <a:solidFill>
                  <a:srgbClr val="595959"/>
                </a:solidFill>
                <a:latin typeface="微软雅黑" panose="020B0503020204020204" pitchFamily="34" charset="-122"/>
              </a:rPr>
              <a:t>中的位置，即客户端参数名称必须和最终绑定在</a:t>
            </a:r>
            <a:r>
              <a:rPr lang="en-US" altLang="zh-CN" dirty="0">
                <a:solidFill>
                  <a:srgbClr val="595959"/>
                </a:solidFill>
                <a:latin typeface="微软雅黑" panose="020B0503020204020204" pitchFamily="34" charset="-122"/>
              </a:rPr>
              <a:t>List</a:t>
            </a:r>
            <a:r>
              <a:rPr lang="zh-CN" altLang="zh-CN" dirty="0">
                <a:solidFill>
                  <a:srgbClr val="595959"/>
                </a:solidFill>
                <a:latin typeface="微软雅黑" panose="020B0503020204020204" pitchFamily="34" charset="-122"/>
              </a:rPr>
              <a:t>中的某个对象的某个属性的名称保持一致</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 </a:t>
            </a:r>
            <a:endParaRPr lang="zh-CN" altLang="zh-CN" dirty="0">
              <a:solidFill>
                <a:srgbClr val="595959"/>
              </a:solidFill>
              <a:latin typeface="微软雅黑" panose="020B0503020204020204" pitchFamily="34" charset="-122"/>
            </a:endParaRPr>
          </a:p>
        </p:txBody>
      </p:sp>
      <p:sp>
        <p:nvSpPr>
          <p:cNvPr id="13" name="圆角矩形 12"/>
          <p:cNvSpPr/>
          <p:nvPr/>
        </p:nvSpPr>
        <p:spPr>
          <a:xfrm>
            <a:off x="1303055" y="2142781"/>
            <a:ext cx="9794240" cy="3605669"/>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4" name="矩形 93"/>
          <p:cNvSpPr/>
          <p:nvPr/>
        </p:nvSpPr>
        <p:spPr>
          <a:xfrm>
            <a:off x="1252831" y="2072388"/>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rot="10800000">
            <a:off x="10778975" y="5437726"/>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p:nvPr/>
        </p:nvSpPr>
        <p:spPr>
          <a:xfrm>
            <a:off x="1143840" y="266933"/>
            <a:ext cx="3309407"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12.3.3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复杂</a:t>
            </a: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POJO</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绑定</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pic>
        <p:nvPicPr>
          <p:cNvPr id="6" name="图片 5"/>
          <p:cNvPicPr>
            <a:picLocks noChangeAspect="1"/>
          </p:cNvPicPr>
          <p:nvPr/>
        </p:nvPicPr>
        <p:blipFill>
          <a:blip r:embed="rId1"/>
          <a:stretch>
            <a:fillRect/>
          </a:stretch>
        </p:blipFill>
        <p:spPr>
          <a:xfrm>
            <a:off x="945003" y="2215002"/>
            <a:ext cx="2798174" cy="3897363"/>
          </a:xfrm>
          <a:prstGeom prst="rect">
            <a:avLst/>
          </a:prstGeom>
        </p:spPr>
      </p:pic>
      <p:sp>
        <p:nvSpPr>
          <p:cNvPr id="7" name="TextBox 35"/>
          <p:cNvSpPr txBox="1">
            <a:spLocks noChangeArrowheads="1"/>
          </p:cNvSpPr>
          <p:nvPr/>
        </p:nvSpPr>
        <p:spPr bwMode="auto">
          <a:xfrm>
            <a:off x="3247813" y="1637921"/>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8" name="椭圆形标注 7"/>
          <p:cNvSpPr/>
          <p:nvPr/>
        </p:nvSpPr>
        <p:spPr>
          <a:xfrm>
            <a:off x="2969011" y="1559834"/>
            <a:ext cx="2071640" cy="1493174"/>
          </a:xfrm>
          <a:prstGeom prst="wedgeEllipseCallout">
            <a:avLst/>
          </a:prstGeom>
          <a:solidFill>
            <a:schemeClr val="bg1">
              <a:lumMod val="85000"/>
            </a:schemeClr>
          </a:solidFill>
          <a:ln>
            <a:solidFill>
              <a:srgbClr val="000000">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t> </a:t>
            </a:r>
            <a:endParaRPr lang="en-US" altLang="zh-CN"/>
          </a:p>
        </p:txBody>
      </p:sp>
      <p:sp>
        <p:nvSpPr>
          <p:cNvPr id="9" name="TextBox 35"/>
          <p:cNvSpPr txBox="1">
            <a:spLocks noChangeArrowheads="1"/>
          </p:cNvSpPr>
          <p:nvPr/>
        </p:nvSpPr>
        <p:spPr bwMode="auto">
          <a:xfrm>
            <a:off x="3215305" y="1697255"/>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10" name="TextBox 35"/>
          <p:cNvSpPr txBox="1">
            <a:spLocks noChangeArrowheads="1"/>
          </p:cNvSpPr>
          <p:nvPr/>
        </p:nvSpPr>
        <p:spPr bwMode="auto">
          <a:xfrm>
            <a:off x="5816722" y="2712938"/>
            <a:ext cx="5430275" cy="1505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掌握</a:t>
            </a:r>
            <a:r>
              <a:rPr lang="zh-CN" altLang="en-US" sz="2000" dirty="0">
                <a:solidFill>
                  <a:srgbClr val="1369B2"/>
                </a:solidFill>
                <a:latin typeface="微软雅黑" panose="020B0503020204020204" pitchFamily="34" charset="-122"/>
                <a:ea typeface="微软雅黑" panose="020B0503020204020204" pitchFamily="34" charset="-122"/>
              </a:rPr>
              <a:t>复杂</a:t>
            </a:r>
            <a:r>
              <a:rPr lang="en-US" altLang="zh-CN" sz="2000" dirty="0">
                <a:solidFill>
                  <a:srgbClr val="1369B2"/>
                </a:solidFill>
                <a:latin typeface="微软雅黑" panose="020B0503020204020204" pitchFamily="34" charset="-122"/>
                <a:ea typeface="微软雅黑" panose="020B0503020204020204" pitchFamily="34" charset="-122"/>
              </a:rPr>
              <a:t>POJO</a:t>
            </a:r>
            <a:r>
              <a:rPr lang="zh-CN" altLang="en-US" sz="2000" dirty="0">
                <a:solidFill>
                  <a:srgbClr val="1369B2"/>
                </a:solidFill>
                <a:latin typeface="微软雅黑" panose="020B0503020204020204" pitchFamily="34" charset="-122"/>
                <a:ea typeface="微软雅黑" panose="020B0503020204020204" pitchFamily="34" charset="-122"/>
              </a:rPr>
              <a:t>绑定</a:t>
            </a:r>
            <a:r>
              <a:rPr lang="en-US" altLang="zh-CN" sz="2000" dirty="0">
                <a:solidFill>
                  <a:srgbClr val="1369B2"/>
                </a:solidFill>
                <a:latin typeface="微软雅黑" panose="020B0503020204020204" pitchFamily="34" charset="-122"/>
                <a:ea typeface="微软雅黑" panose="020B0503020204020204" pitchFamily="34" charset="-122"/>
              </a:rPr>
              <a:t>-</a:t>
            </a:r>
            <a:r>
              <a:rPr lang="zh-CN" altLang="en-US" sz="2000" dirty="0">
                <a:solidFill>
                  <a:srgbClr val="1369B2"/>
                </a:solidFill>
                <a:latin typeface="微软雅黑" panose="020B0503020204020204" pitchFamily="34" charset="-122"/>
                <a:ea typeface="微软雅黑" panose="020B0503020204020204" pitchFamily="34" charset="-122"/>
              </a:rPr>
              <a:t>属性为</a:t>
            </a:r>
            <a:r>
              <a:rPr lang="en-US" altLang="zh-CN" sz="2000" dirty="0">
                <a:solidFill>
                  <a:srgbClr val="1369B2"/>
                </a:solidFill>
                <a:latin typeface="微软雅黑" panose="020B0503020204020204" pitchFamily="34" charset="-122"/>
                <a:ea typeface="微软雅黑" panose="020B0503020204020204" pitchFamily="34" charset="-122"/>
              </a:rPr>
              <a:t>Map</a:t>
            </a:r>
            <a:r>
              <a:rPr lang="zh-CN" altLang="en-US" sz="2000" dirty="0">
                <a:solidFill>
                  <a:srgbClr val="1369B2"/>
                </a:solidFill>
                <a:latin typeface="微软雅黑" panose="020B0503020204020204" pitchFamily="34" charset="-122"/>
                <a:ea typeface="微软雅黑" panose="020B0503020204020204" pitchFamily="34" charset="-122"/>
              </a:rPr>
              <a:t>类型的数据绑定</a:t>
            </a:r>
            <a:r>
              <a:rPr lang="zh-CN" altLang="en-US" sz="2000" dirty="0">
                <a:solidFill>
                  <a:srgbClr val="595959"/>
                </a:solidFill>
                <a:latin typeface="微软雅黑" panose="020B0503020204020204" pitchFamily="34" charset="-122"/>
                <a:ea typeface="微软雅黑" panose="020B0503020204020204" pitchFamily="34" charset="-122"/>
              </a:rPr>
              <a:t>，能够在代码中使用</a:t>
            </a:r>
            <a:r>
              <a:rPr lang="en-US" altLang="zh-CN" sz="2000" dirty="0">
                <a:solidFill>
                  <a:srgbClr val="595959"/>
                </a:solidFill>
                <a:latin typeface="微软雅黑" panose="020B0503020204020204" pitchFamily="34" charset="-122"/>
                <a:ea typeface="微软雅黑" panose="020B0503020204020204" pitchFamily="34" charset="-122"/>
              </a:rPr>
              <a:t>Map</a:t>
            </a:r>
            <a:r>
              <a:rPr lang="zh-CN" altLang="en-US" sz="2000" dirty="0">
                <a:solidFill>
                  <a:srgbClr val="595959"/>
                </a:solidFill>
                <a:latin typeface="微软雅黑" panose="020B0503020204020204" pitchFamily="34" charset="-122"/>
                <a:ea typeface="微软雅黑" panose="020B0503020204020204" pitchFamily="34" charset="-122"/>
              </a:rPr>
              <a:t>类型进行复杂的数据绑定</a:t>
            </a:r>
            <a:endParaRPr lang="zh-CN" altLang="en-US" sz="2000" dirty="0">
              <a:solidFill>
                <a:srgbClr val="595959"/>
              </a:solidFill>
              <a:latin typeface="微软雅黑" panose="020B0503020204020204" pitchFamily="34" charset="-122"/>
              <a:ea typeface="微软雅黑" panose="020B0503020204020204" pitchFamily="34" charset="-122"/>
            </a:endParaRPr>
          </a:p>
        </p:txBody>
      </p:sp>
      <p:grpSp>
        <p:nvGrpSpPr>
          <p:cNvPr id="11" name="组合 10"/>
          <p:cNvGrpSpPr/>
          <p:nvPr/>
        </p:nvGrpSpPr>
        <p:grpSpPr>
          <a:xfrm>
            <a:off x="5380420" y="2819382"/>
            <a:ext cx="405183" cy="405036"/>
            <a:chOff x="8881" y="4685"/>
            <a:chExt cx="638" cy="638"/>
          </a:xfrm>
        </p:grpSpPr>
        <p:sp>
          <p:nvSpPr>
            <p:cNvPr id="12" name="椭圆 11"/>
            <p:cNvSpPr/>
            <p:nvPr/>
          </p:nvSpPr>
          <p:spPr>
            <a:xfrm>
              <a:off x="8881" y="4685"/>
              <a:ext cx="638" cy="638"/>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8946" y="4750"/>
              <a:ext cx="508" cy="508"/>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2604700"/>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2740408"/>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01</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76907" y="2417786"/>
            <a:ext cx="8485746" cy="1337945"/>
          </a:xfrm>
          <a:prstGeom prst="rect">
            <a:avLst/>
          </a:prstGeom>
          <a:noFill/>
          <a:ln>
            <a:noFill/>
          </a:ln>
        </p:spPr>
        <p:txBody>
          <a:bodyPr wrap="square" rtlCol="0">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修改</a:t>
            </a:r>
            <a:r>
              <a:rPr lang="en-US" altLang="zh-CN" dirty="0" err="1">
                <a:solidFill>
                  <a:srgbClr val="595959"/>
                </a:solidFill>
                <a:latin typeface="微软雅黑" panose="020B0503020204020204" pitchFamily="34" charset="-122"/>
                <a:ea typeface="微软雅黑" panose="020B0503020204020204" pitchFamily="34" charset="-122"/>
                <a:cs typeface="+mn-ea"/>
              </a:rPr>
              <a:t>Order.java</a:t>
            </a:r>
            <a:r>
              <a:rPr lang="zh-CN" altLang="en-US" dirty="0">
                <a:solidFill>
                  <a:srgbClr val="595959"/>
                </a:solidFill>
                <a:latin typeface="微软雅黑" panose="020B0503020204020204" pitchFamily="34" charset="-122"/>
                <a:ea typeface="微软雅黑" panose="020B0503020204020204" pitchFamily="34" charset="-122"/>
                <a:cs typeface="+mn-ea"/>
              </a:rPr>
              <a:t>类</a:t>
            </a:r>
            <a:r>
              <a:rPr lang="zh-CN" altLang="zh-CN" dirty="0">
                <a:solidFill>
                  <a:srgbClr val="595959"/>
                </a:solidFill>
                <a:latin typeface="微软雅黑" panose="020B0503020204020204" pitchFamily="34" charset="-122"/>
                <a:ea typeface="微软雅黑" panose="020B0503020204020204" pitchFamily="34" charset="-122"/>
                <a:cs typeface="+mn-ea"/>
              </a:rPr>
              <a:t>，在</a:t>
            </a:r>
            <a:r>
              <a:rPr lang="en-US" altLang="zh-CN" dirty="0">
                <a:solidFill>
                  <a:srgbClr val="595959"/>
                </a:solidFill>
                <a:latin typeface="微软雅黑" panose="020B0503020204020204" pitchFamily="34" charset="-122"/>
                <a:ea typeface="微软雅黑" panose="020B0503020204020204" pitchFamily="34" charset="-122"/>
                <a:cs typeface="+mn-ea"/>
              </a:rPr>
              <a:t>Order</a:t>
            </a:r>
            <a:r>
              <a:rPr lang="zh-CN" altLang="zh-CN" dirty="0">
                <a:solidFill>
                  <a:srgbClr val="595959"/>
                </a:solidFill>
                <a:latin typeface="微软雅黑" panose="020B0503020204020204" pitchFamily="34" charset="-122"/>
                <a:ea typeface="微软雅黑" panose="020B0503020204020204" pitchFamily="34" charset="-122"/>
                <a:cs typeface="+mn-ea"/>
              </a:rPr>
              <a:t>类中新增</a:t>
            </a:r>
            <a:r>
              <a:rPr lang="en-US" altLang="zh-CN" dirty="0">
                <a:solidFill>
                  <a:srgbClr val="595959"/>
                </a:solidFill>
                <a:latin typeface="微软雅黑" panose="020B0503020204020204" pitchFamily="34" charset="-122"/>
                <a:ea typeface="微软雅黑" panose="020B0503020204020204" pitchFamily="34" charset="-122"/>
                <a:cs typeface="+mn-ea"/>
              </a:rPr>
              <a:t>HashMap</a:t>
            </a:r>
            <a:r>
              <a:rPr lang="zh-CN" altLang="zh-CN" dirty="0">
                <a:solidFill>
                  <a:srgbClr val="595959"/>
                </a:solidFill>
                <a:latin typeface="微软雅黑" panose="020B0503020204020204" pitchFamily="34" charset="-122"/>
                <a:ea typeface="微软雅黑" panose="020B0503020204020204" pitchFamily="34" charset="-122"/>
                <a:cs typeface="+mn-ea"/>
              </a:rPr>
              <a:t>类型的属性</a:t>
            </a:r>
            <a:r>
              <a:rPr lang="en-US" altLang="zh-CN" dirty="0" err="1">
                <a:solidFill>
                  <a:srgbClr val="595959"/>
                </a:solidFill>
                <a:latin typeface="微软雅黑" panose="020B0503020204020204" pitchFamily="34" charset="-122"/>
                <a:ea typeface="微软雅黑" panose="020B0503020204020204" pitchFamily="34" charset="-122"/>
                <a:cs typeface="+mn-ea"/>
              </a:rPr>
              <a:t>productInfo</a:t>
            </a:r>
            <a:r>
              <a:rPr lang="zh-CN" altLang="zh-CN" dirty="0">
                <a:solidFill>
                  <a:srgbClr val="595959"/>
                </a:solidFill>
                <a:latin typeface="微软雅黑" panose="020B0503020204020204" pitchFamily="34" charset="-122"/>
                <a:ea typeface="微软雅黑" panose="020B0503020204020204" pitchFamily="34" charset="-122"/>
                <a:cs typeface="+mn-ea"/>
              </a:rPr>
              <a:t>，用于封装订单中的商品信息，其中</a:t>
            </a:r>
            <a:r>
              <a:rPr lang="en-US" altLang="zh-CN" dirty="0" err="1">
                <a:solidFill>
                  <a:srgbClr val="595959"/>
                </a:solidFill>
                <a:latin typeface="微软雅黑" panose="020B0503020204020204" pitchFamily="34" charset="-122"/>
                <a:ea typeface="微软雅黑" panose="020B0503020204020204" pitchFamily="34" charset="-122"/>
                <a:cs typeface="+mn-ea"/>
              </a:rPr>
              <a:t>productInfo</a:t>
            </a:r>
            <a:r>
              <a:rPr lang="zh-CN" altLang="zh-CN" dirty="0">
                <a:solidFill>
                  <a:srgbClr val="595959"/>
                </a:solidFill>
                <a:latin typeface="微软雅黑" panose="020B0503020204020204" pitchFamily="34" charset="-122"/>
                <a:ea typeface="微软雅黑" panose="020B0503020204020204" pitchFamily="34" charset="-122"/>
                <a:cs typeface="+mn-ea"/>
              </a:rPr>
              <a:t>的键用来存放商品的类别，</a:t>
            </a:r>
            <a:r>
              <a:rPr lang="en-US" altLang="zh-CN" dirty="0" err="1">
                <a:solidFill>
                  <a:srgbClr val="595959"/>
                </a:solidFill>
                <a:latin typeface="微软雅黑" panose="020B0503020204020204" pitchFamily="34" charset="-122"/>
                <a:ea typeface="微软雅黑" panose="020B0503020204020204" pitchFamily="34" charset="-122"/>
                <a:cs typeface="+mn-ea"/>
              </a:rPr>
              <a:t>productInfo</a:t>
            </a:r>
            <a:r>
              <a:rPr lang="zh-CN" altLang="zh-CN" dirty="0">
                <a:solidFill>
                  <a:srgbClr val="595959"/>
                </a:solidFill>
                <a:latin typeface="微软雅黑" panose="020B0503020204020204" pitchFamily="34" charset="-122"/>
                <a:ea typeface="微软雅黑" panose="020B0503020204020204" pitchFamily="34" charset="-122"/>
                <a:cs typeface="+mn-ea"/>
              </a:rPr>
              <a:t>的值用来存放商品类别对应的商品</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 </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pic>
        <p:nvPicPr>
          <p:cNvPr id="12" name="图片 11"/>
          <p:cNvPicPr>
            <a:picLocks noChangeAspect="1"/>
          </p:cNvPicPr>
          <p:nvPr/>
        </p:nvPicPr>
        <p:blipFill>
          <a:blip r:embed="rId2"/>
          <a:stretch>
            <a:fillRect/>
          </a:stretch>
        </p:blipFill>
        <p:spPr>
          <a:xfrm>
            <a:off x="2486203" y="3871351"/>
            <a:ext cx="7332167" cy="1937542"/>
          </a:xfrm>
          <a:prstGeom prst="rect">
            <a:avLst/>
          </a:prstGeom>
        </p:spPr>
      </p:pic>
      <p:sp>
        <p:nvSpPr>
          <p:cNvPr id="4" name="矩形 3"/>
          <p:cNvSpPr/>
          <p:nvPr/>
        </p:nvSpPr>
        <p:spPr>
          <a:xfrm>
            <a:off x="2795019" y="3937239"/>
            <a:ext cx="6876488" cy="1705403"/>
          </a:xfrm>
          <a:prstGeom prst="rect">
            <a:avLst/>
          </a:prstGeom>
        </p:spPr>
        <p:txBody>
          <a:bodyPr wrap="square">
            <a:spAutoFit/>
          </a:bodyPr>
          <a:lstStyle/>
          <a:p>
            <a:pPr lvl="0">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public class Order {</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    private String </a:t>
            </a:r>
            <a:r>
              <a:rPr lang="en-US" altLang="zh-CN" dirty="0" err="1">
                <a:solidFill>
                  <a:srgbClr val="595959"/>
                </a:solidFill>
                <a:latin typeface="微软雅黑" panose="020B0503020204020204" pitchFamily="34" charset="-122"/>
                <a:ea typeface="微软雅黑" panose="020B0503020204020204" pitchFamily="34" charset="-122"/>
                <a:cs typeface="+mn-ea"/>
              </a:rPr>
              <a:t>orderId</a:t>
            </a:r>
            <a:r>
              <a:rPr lang="en-US" altLang="zh-CN" dirty="0">
                <a:solidFill>
                  <a:srgbClr val="595959"/>
                </a:solidFill>
                <a:latin typeface="微软雅黑" panose="020B0503020204020204" pitchFamily="34" charset="-122"/>
                <a:ea typeface="微软雅黑" panose="020B0503020204020204" pitchFamily="34" charset="-122"/>
                <a:cs typeface="+mn-ea"/>
              </a:rPr>
              <a:t>;				//</a:t>
            </a:r>
            <a:r>
              <a:rPr lang="zh-CN" altLang="zh-CN" dirty="0">
                <a:solidFill>
                  <a:srgbClr val="595959"/>
                </a:solidFill>
                <a:latin typeface="微软雅黑" panose="020B0503020204020204" pitchFamily="34" charset="-122"/>
                <a:ea typeface="微软雅黑" panose="020B0503020204020204" pitchFamily="34" charset="-122"/>
                <a:cs typeface="+mn-ea"/>
              </a:rPr>
              <a:t>订单</a:t>
            </a:r>
            <a:r>
              <a:rPr lang="en-US" altLang="zh-CN" dirty="0">
                <a:solidFill>
                  <a:srgbClr val="595959"/>
                </a:solidFill>
                <a:latin typeface="微软雅黑" panose="020B0503020204020204" pitchFamily="34" charset="-122"/>
                <a:ea typeface="微软雅黑" panose="020B0503020204020204" pitchFamily="34" charset="-122"/>
                <a:cs typeface="+mn-ea"/>
              </a:rPr>
              <a:t>id</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    private HashMap&lt;</a:t>
            </a:r>
            <a:r>
              <a:rPr lang="en-US" altLang="zh-CN" dirty="0" err="1">
                <a:solidFill>
                  <a:srgbClr val="595959"/>
                </a:solidFill>
                <a:latin typeface="微软雅黑" panose="020B0503020204020204" pitchFamily="34" charset="-122"/>
                <a:ea typeface="微软雅黑" panose="020B0503020204020204" pitchFamily="34" charset="-122"/>
                <a:cs typeface="+mn-ea"/>
              </a:rPr>
              <a:t>String,Product</a:t>
            </a:r>
            <a:r>
              <a:rPr lang="en-US" altLang="zh-CN" dirty="0">
                <a:solidFill>
                  <a:srgbClr val="595959"/>
                </a:solidFill>
                <a:latin typeface="微软雅黑" panose="020B0503020204020204" pitchFamily="34" charset="-122"/>
                <a:ea typeface="微软雅黑" panose="020B0503020204020204" pitchFamily="34" charset="-122"/>
                <a:cs typeface="+mn-ea"/>
              </a:rPr>
              <a:t>&gt; </a:t>
            </a:r>
            <a:r>
              <a:rPr lang="en-US" altLang="zh-CN" dirty="0" err="1">
                <a:solidFill>
                  <a:srgbClr val="595959"/>
                </a:solidFill>
                <a:latin typeface="微软雅黑" panose="020B0503020204020204" pitchFamily="34" charset="-122"/>
                <a:ea typeface="微软雅黑" panose="020B0503020204020204" pitchFamily="34" charset="-122"/>
                <a:cs typeface="+mn-ea"/>
              </a:rPr>
              <a:t>productInfo</a:t>
            </a:r>
            <a:r>
              <a:rPr lang="en-US" altLang="zh-CN" dirty="0">
                <a:solidFill>
                  <a:srgbClr val="595959"/>
                </a:solidFill>
                <a:latin typeface="微软雅黑" panose="020B0503020204020204" pitchFamily="34" charset="-122"/>
                <a:ea typeface="微软雅黑" panose="020B0503020204020204" pitchFamily="34" charset="-122"/>
                <a:cs typeface="+mn-ea"/>
              </a:rPr>
              <a:t>;	//</a:t>
            </a:r>
            <a:r>
              <a:rPr lang="zh-CN" altLang="zh-CN" dirty="0">
                <a:solidFill>
                  <a:srgbClr val="595959"/>
                </a:solidFill>
                <a:latin typeface="微软雅黑" panose="020B0503020204020204" pitchFamily="34" charset="-122"/>
                <a:ea typeface="微软雅黑" panose="020B0503020204020204" pitchFamily="34" charset="-122"/>
                <a:cs typeface="+mn-ea"/>
              </a:rPr>
              <a:t>商品信息</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a:t>
            </a:r>
            <a:endParaRPr lang="zh-CN" altLang="zh-CN"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9" y="266933"/>
            <a:ext cx="3368783"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12.3.3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复杂</a:t>
            </a: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POJO</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绑定</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Chevron 3"/>
          <p:cNvSpPr/>
          <p:nvPr>
            <p:custDataLst>
              <p:tags r:id="rId3"/>
            </p:custDataLst>
          </p:nvPr>
        </p:nvSpPr>
        <p:spPr>
          <a:xfrm>
            <a:off x="892519" y="1091196"/>
            <a:ext cx="3631980"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4" name="文本框 1"/>
          <p:cNvSpPr txBox="1"/>
          <p:nvPr/>
        </p:nvSpPr>
        <p:spPr>
          <a:xfrm>
            <a:off x="1172537" y="1217734"/>
            <a:ext cx="3304110" cy="400110"/>
          </a:xfrm>
          <a:prstGeom prst="rect">
            <a:avLst/>
          </a:prstGeom>
          <a:noFill/>
        </p:spPr>
        <p:txBody>
          <a:bodyPr wrap="none" rtlCol="0">
            <a:spAutoFit/>
          </a:bodyPr>
          <a:lstStyle/>
          <a:p>
            <a:r>
              <a:rPr lang="zh-CN" altLang="zh-CN" sz="2000" dirty="0">
                <a:solidFill>
                  <a:srgbClr val="1369B2"/>
                </a:solidFill>
                <a:latin typeface="微软雅黑" panose="020B0503020204020204" pitchFamily="34" charset="-122"/>
                <a:ea typeface="微软雅黑" panose="020B0503020204020204" pitchFamily="34" charset="-122"/>
              </a:rPr>
              <a:t>属性为</a:t>
            </a:r>
            <a:r>
              <a:rPr lang="en-US" altLang="zh-CN" sz="2000" dirty="0">
                <a:solidFill>
                  <a:srgbClr val="1369B2"/>
                </a:solidFill>
                <a:latin typeface="微软雅黑" panose="020B0503020204020204" pitchFamily="34" charset="-122"/>
                <a:ea typeface="微软雅黑" panose="020B0503020204020204" pitchFamily="34" charset="-122"/>
              </a:rPr>
              <a:t>Map</a:t>
            </a:r>
            <a:r>
              <a:rPr lang="zh-CN" altLang="zh-CN" sz="2000" dirty="0">
                <a:solidFill>
                  <a:srgbClr val="1369B2"/>
                </a:solidFill>
                <a:latin typeface="微软雅黑" panose="020B0503020204020204" pitchFamily="34" charset="-122"/>
                <a:ea typeface="微软雅黑" panose="020B0503020204020204" pitchFamily="34" charset="-122"/>
              </a:rPr>
              <a:t>类型的数据绑定</a:t>
            </a:r>
            <a:endParaRPr lang="zh-CN" altLang="zh-CN" sz="2000" dirty="0">
              <a:solidFill>
                <a:srgbClr val="1369B2"/>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4525010" y="1090930"/>
            <a:ext cx="6727825" cy="645160"/>
          </a:xfrm>
          <a:prstGeom prst="rect">
            <a:avLst/>
          </a:prstGeom>
          <a:noFill/>
        </p:spPr>
        <p:txBody>
          <a:bodyPr wrap="none" rtlCol="0" anchor="t">
            <a:spAutoFit/>
          </a:bodyPr>
          <a:p>
            <a:r>
              <a:rPr lang="zh-CN" altLang="zh-CN" dirty="0">
                <a:solidFill>
                  <a:srgbClr val="595959"/>
                </a:solidFill>
                <a:latin typeface="微软雅黑" panose="020B0503020204020204" pitchFamily="34" charset="-122"/>
                <a:ea typeface="微软雅黑" panose="020B0503020204020204" pitchFamily="34" charset="-122"/>
                <a:cs typeface="+mn-ea"/>
                <a:sym typeface="+mn-ea"/>
              </a:rPr>
              <a:t>接下来，通过一个获取订单信息的案例，演示复杂</a:t>
            </a:r>
            <a:r>
              <a:rPr lang="en-US" altLang="zh-CN" dirty="0">
                <a:solidFill>
                  <a:srgbClr val="595959"/>
                </a:solidFill>
                <a:latin typeface="微软雅黑" panose="020B0503020204020204" pitchFamily="34" charset="-122"/>
                <a:ea typeface="微软雅黑" panose="020B0503020204020204" pitchFamily="34" charset="-122"/>
                <a:cs typeface="+mn-ea"/>
                <a:sym typeface="+mn-ea"/>
              </a:rPr>
              <a:t>POJO</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中属性为</a:t>
            </a:r>
            <a:endParaRPr lang="zh-CN" altLang="zh-CN" dirty="0">
              <a:solidFill>
                <a:srgbClr val="595959"/>
              </a:solidFill>
              <a:latin typeface="微软雅黑" panose="020B0503020204020204" pitchFamily="34" charset="-122"/>
              <a:ea typeface="微软雅黑" panose="020B0503020204020204" pitchFamily="34" charset="-122"/>
              <a:cs typeface="+mn-ea"/>
              <a:sym typeface="+mn-ea"/>
            </a:endParaRPr>
          </a:p>
          <a:p>
            <a:r>
              <a:rPr lang="en-US" altLang="zh-CN" dirty="0">
                <a:solidFill>
                  <a:srgbClr val="595959"/>
                </a:solidFill>
                <a:latin typeface="微软雅黑" panose="020B0503020204020204" pitchFamily="34" charset="-122"/>
                <a:ea typeface="微软雅黑" panose="020B0503020204020204" pitchFamily="34" charset="-122"/>
                <a:cs typeface="+mn-ea"/>
                <a:sym typeface="+mn-ea"/>
              </a:rPr>
              <a:t>Map</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类型的数据绑定，具体实现如下。</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02</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1337945"/>
          </a:xfrm>
          <a:prstGeom prst="rect">
            <a:avLst/>
          </a:prstGeom>
          <a:noFill/>
          <a:ln>
            <a:noFill/>
          </a:ln>
        </p:spPr>
        <p:txBody>
          <a:bodyPr wrap="square" rtlCol="0">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修改</a:t>
            </a:r>
            <a:r>
              <a:rPr lang="en-US" altLang="zh-CN" dirty="0" err="1">
                <a:solidFill>
                  <a:srgbClr val="595959"/>
                </a:solidFill>
                <a:latin typeface="微软雅黑" panose="020B0503020204020204" pitchFamily="34" charset="-122"/>
                <a:ea typeface="微软雅黑" panose="020B0503020204020204" pitchFamily="34" charset="-122"/>
                <a:cs typeface="+mn-ea"/>
              </a:rPr>
              <a:t>OrderController.java</a:t>
            </a:r>
            <a:r>
              <a:rPr lang="zh-CN" altLang="en-US" dirty="0">
                <a:solidFill>
                  <a:srgbClr val="595959"/>
                </a:solidFill>
                <a:latin typeface="微软雅黑" panose="020B0503020204020204" pitchFamily="34" charset="-122"/>
                <a:ea typeface="微软雅黑" panose="020B0503020204020204" pitchFamily="34" charset="-122"/>
                <a:cs typeface="+mn-ea"/>
              </a:rPr>
              <a:t>类</a:t>
            </a:r>
            <a:r>
              <a:rPr lang="zh-CN" altLang="zh-CN" dirty="0">
                <a:solidFill>
                  <a:srgbClr val="595959"/>
                </a:solidFill>
                <a:latin typeface="微软雅黑" panose="020B0503020204020204" pitchFamily="34" charset="-122"/>
                <a:ea typeface="微软雅黑" panose="020B0503020204020204" pitchFamily="34" charset="-122"/>
                <a:cs typeface="+mn-ea"/>
              </a:rPr>
              <a:t>，在</a:t>
            </a:r>
            <a:r>
              <a:rPr lang="en-US" altLang="zh-CN" dirty="0" err="1">
                <a:solidFill>
                  <a:srgbClr val="595959"/>
                </a:solidFill>
                <a:latin typeface="微软雅黑" panose="020B0503020204020204" pitchFamily="34" charset="-122"/>
                <a:ea typeface="微软雅黑" panose="020B0503020204020204" pitchFamily="34" charset="-122"/>
                <a:cs typeface="+mn-ea"/>
              </a:rPr>
              <a:t>OrderController</a:t>
            </a:r>
            <a:r>
              <a:rPr lang="zh-CN" altLang="zh-CN" dirty="0">
                <a:solidFill>
                  <a:srgbClr val="595959"/>
                </a:solidFill>
                <a:latin typeface="微软雅黑" panose="020B0503020204020204" pitchFamily="34" charset="-122"/>
                <a:ea typeface="微软雅黑" panose="020B0503020204020204" pitchFamily="34" charset="-122"/>
                <a:cs typeface="+mn-ea"/>
              </a:rPr>
              <a:t>类中新增</a:t>
            </a:r>
            <a:r>
              <a:rPr lang="en-US" altLang="zh-CN" dirty="0" err="1">
                <a:solidFill>
                  <a:srgbClr val="595959"/>
                </a:solidFill>
                <a:latin typeface="微软雅黑" panose="020B0503020204020204" pitchFamily="34" charset="-122"/>
                <a:ea typeface="微软雅黑" panose="020B0503020204020204" pitchFamily="34" charset="-122"/>
                <a:cs typeface="+mn-ea"/>
              </a:rPr>
              <a:t>getOrderInfo</a:t>
            </a:r>
            <a:r>
              <a:rPr lang="en-US" altLang="zh-CN"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方法，用于获取客户端提交的订单信息，并将获取到的订单信息打印在控制台。</a:t>
            </a:r>
            <a:r>
              <a:rPr lang="en-US" altLang="zh-CN" dirty="0" err="1">
                <a:solidFill>
                  <a:srgbClr val="595959"/>
                </a:solidFill>
                <a:latin typeface="微软雅黑" panose="020B0503020204020204" pitchFamily="34" charset="-122"/>
                <a:ea typeface="微软雅黑" panose="020B0503020204020204" pitchFamily="34" charset="-122"/>
                <a:cs typeface="+mn-ea"/>
              </a:rPr>
              <a:t>getOrderInfo</a:t>
            </a:r>
            <a:r>
              <a:rPr lang="en-US" altLang="zh-CN"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方法的具体代码如下所示</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 </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pic>
        <p:nvPicPr>
          <p:cNvPr id="12" name="图片 11"/>
          <p:cNvPicPr>
            <a:picLocks noChangeAspect="1"/>
          </p:cNvPicPr>
          <p:nvPr/>
        </p:nvPicPr>
        <p:blipFill>
          <a:blip r:embed="rId2"/>
          <a:stretch>
            <a:fillRect/>
          </a:stretch>
        </p:blipFill>
        <p:spPr>
          <a:xfrm>
            <a:off x="1591294" y="2488742"/>
            <a:ext cx="9132124" cy="3817055"/>
          </a:xfrm>
          <a:prstGeom prst="rect">
            <a:avLst/>
          </a:prstGeom>
        </p:spPr>
      </p:pic>
      <p:sp>
        <p:nvSpPr>
          <p:cNvPr id="4" name="矩形 3"/>
          <p:cNvSpPr/>
          <p:nvPr/>
        </p:nvSpPr>
        <p:spPr>
          <a:xfrm>
            <a:off x="1911928" y="2500323"/>
            <a:ext cx="9512135" cy="3742115"/>
          </a:xfrm>
          <a:prstGeom prst="rect">
            <a:avLst/>
          </a:prstGeom>
        </p:spPr>
        <p:txBody>
          <a:bodyPr wrap="square">
            <a:spAutoFit/>
          </a:bodyPr>
          <a:lstStyle/>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RequestMapping</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orderInfo</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public void </a:t>
            </a:r>
            <a:r>
              <a:rPr lang="en-US" altLang="zh-CN" sz="1600" dirty="0" err="1">
                <a:solidFill>
                  <a:srgbClr val="595959"/>
                </a:solidFill>
                <a:latin typeface="微软雅黑" panose="020B0503020204020204" pitchFamily="34" charset="-122"/>
                <a:ea typeface="微软雅黑" panose="020B0503020204020204" pitchFamily="34" charset="-122"/>
                <a:cs typeface="+mn-ea"/>
              </a:rPr>
              <a:t>getOrderInfo</a:t>
            </a:r>
            <a:r>
              <a:rPr lang="en-US" altLang="zh-CN" sz="1600" dirty="0">
                <a:solidFill>
                  <a:srgbClr val="595959"/>
                </a:solidFill>
                <a:latin typeface="微软雅黑" panose="020B0503020204020204" pitchFamily="34" charset="-122"/>
                <a:ea typeface="微软雅黑" panose="020B0503020204020204" pitchFamily="34" charset="-122"/>
                <a:cs typeface="+mn-ea"/>
              </a:rPr>
              <a:t>(Order order)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String </a:t>
            </a:r>
            <a:r>
              <a:rPr lang="en-US" altLang="zh-CN" sz="1600" dirty="0" err="1">
                <a:solidFill>
                  <a:srgbClr val="595959"/>
                </a:solidFill>
                <a:latin typeface="微软雅黑" panose="020B0503020204020204" pitchFamily="34" charset="-122"/>
                <a:ea typeface="微软雅黑" panose="020B0503020204020204" pitchFamily="34" charset="-122"/>
                <a:cs typeface="+mn-ea"/>
              </a:rPr>
              <a:t>orderId</a:t>
            </a:r>
            <a:r>
              <a:rPr lang="en-US" altLang="zh-CN" sz="1600" dirty="0">
                <a:solidFill>
                  <a:srgbClr val="595959"/>
                </a:solidFill>
                <a:latin typeface="微软雅黑" panose="020B0503020204020204" pitchFamily="34" charset="-122"/>
                <a:ea typeface="微软雅黑" panose="020B0503020204020204" pitchFamily="34" charset="-122"/>
                <a:cs typeface="+mn-ea"/>
              </a:rPr>
              <a:t> = </a:t>
            </a:r>
            <a:r>
              <a:rPr lang="en-US" altLang="zh-CN" sz="1600" dirty="0" err="1">
                <a:solidFill>
                  <a:srgbClr val="595959"/>
                </a:solidFill>
                <a:latin typeface="微软雅黑" panose="020B0503020204020204" pitchFamily="34" charset="-122"/>
                <a:ea typeface="微软雅黑" panose="020B0503020204020204" pitchFamily="34" charset="-122"/>
                <a:cs typeface="+mn-ea"/>
              </a:rPr>
              <a:t>order.getOrderId</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zh-CN" altLang="zh-CN" sz="1600" dirty="0">
                <a:solidFill>
                  <a:srgbClr val="595959"/>
                </a:solidFill>
                <a:latin typeface="微软雅黑" panose="020B0503020204020204" pitchFamily="34" charset="-122"/>
                <a:ea typeface="微软雅黑" panose="020B0503020204020204" pitchFamily="34" charset="-122"/>
                <a:cs typeface="+mn-ea"/>
              </a:rPr>
              <a:t>获取订单</a:t>
            </a:r>
            <a:r>
              <a:rPr lang="en-US" altLang="zh-CN" sz="1600" dirty="0">
                <a:solidFill>
                  <a:srgbClr val="595959"/>
                </a:solidFill>
                <a:latin typeface="微软雅黑" panose="020B0503020204020204" pitchFamily="34" charset="-122"/>
                <a:ea typeface="微软雅黑" panose="020B0503020204020204" pitchFamily="34" charset="-122"/>
                <a:cs typeface="+mn-ea"/>
              </a:rPr>
              <a:t>id</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zh-CN" altLang="zh-CN" sz="1600" dirty="0">
                <a:solidFill>
                  <a:srgbClr val="595959"/>
                </a:solidFill>
                <a:latin typeface="微软雅黑" panose="020B0503020204020204" pitchFamily="34" charset="-122"/>
                <a:ea typeface="微软雅黑" panose="020B0503020204020204" pitchFamily="34" charset="-122"/>
                <a:cs typeface="+mn-ea"/>
              </a:rPr>
              <a:t>获取商品信息</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HashMap&lt;String, Product&gt; </a:t>
            </a:r>
            <a:r>
              <a:rPr lang="en-US" altLang="zh-CN" sz="1600" dirty="0" err="1">
                <a:solidFill>
                  <a:srgbClr val="595959"/>
                </a:solidFill>
                <a:latin typeface="微软雅黑" panose="020B0503020204020204" pitchFamily="34" charset="-122"/>
                <a:ea typeface="微软雅黑" panose="020B0503020204020204" pitchFamily="34" charset="-122"/>
                <a:cs typeface="+mn-ea"/>
              </a:rPr>
              <a:t>orderInfo</a:t>
            </a:r>
            <a:r>
              <a:rPr lang="en-US" altLang="zh-CN" sz="1600" dirty="0">
                <a:solidFill>
                  <a:srgbClr val="595959"/>
                </a:solidFill>
                <a:latin typeface="微软雅黑" panose="020B0503020204020204" pitchFamily="34" charset="-122"/>
                <a:ea typeface="微软雅黑" panose="020B0503020204020204" pitchFamily="34" charset="-122"/>
                <a:cs typeface="+mn-ea"/>
              </a:rPr>
              <a:t> = </a:t>
            </a:r>
            <a:r>
              <a:rPr lang="en-US" altLang="zh-CN" sz="1600" dirty="0" err="1">
                <a:solidFill>
                  <a:srgbClr val="595959"/>
                </a:solidFill>
                <a:latin typeface="微软雅黑" panose="020B0503020204020204" pitchFamily="34" charset="-122"/>
                <a:ea typeface="微软雅黑" panose="020B0503020204020204" pitchFamily="34" charset="-122"/>
                <a:cs typeface="+mn-ea"/>
              </a:rPr>
              <a:t>order.getProductInfo</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Set&lt;String&gt; keys = </a:t>
            </a:r>
            <a:r>
              <a:rPr lang="en-US" altLang="zh-CN" sz="1600" dirty="0" err="1">
                <a:solidFill>
                  <a:srgbClr val="595959"/>
                </a:solidFill>
                <a:latin typeface="微软雅黑" panose="020B0503020204020204" pitchFamily="34" charset="-122"/>
                <a:ea typeface="微软雅黑" panose="020B0503020204020204" pitchFamily="34" charset="-122"/>
                <a:cs typeface="+mn-ea"/>
              </a:rPr>
              <a:t>orderInfo.keySet</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System.out.println</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订单</a:t>
            </a:r>
            <a:r>
              <a:rPr lang="en-US" altLang="zh-CN" sz="1600" dirty="0">
                <a:solidFill>
                  <a:srgbClr val="595959"/>
                </a:solidFill>
                <a:latin typeface="微软雅黑" panose="020B0503020204020204" pitchFamily="34" charset="-122"/>
                <a:ea typeface="微软雅黑" panose="020B0503020204020204" pitchFamily="34" charset="-122"/>
                <a:cs typeface="+mn-ea"/>
              </a:rPr>
              <a:t>id:"+</a:t>
            </a:r>
            <a:r>
              <a:rPr lang="en-US" altLang="zh-CN" sz="1600" dirty="0" err="1">
                <a:solidFill>
                  <a:srgbClr val="595959"/>
                </a:solidFill>
                <a:latin typeface="微软雅黑" panose="020B0503020204020204" pitchFamily="34" charset="-122"/>
                <a:ea typeface="微软雅黑" panose="020B0503020204020204" pitchFamily="34" charset="-122"/>
                <a:cs typeface="+mn-ea"/>
              </a:rPr>
              <a:t>orderId</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System.out.println</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订单商品信息</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for (String key : keys) {	Product product = </a:t>
            </a:r>
            <a:r>
              <a:rPr lang="en-US" altLang="zh-CN" sz="1600" dirty="0" err="1">
                <a:solidFill>
                  <a:srgbClr val="595959"/>
                </a:solidFill>
                <a:latin typeface="微软雅黑" panose="020B0503020204020204" pitchFamily="34" charset="-122"/>
                <a:ea typeface="微软雅黑" panose="020B0503020204020204" pitchFamily="34" charset="-122"/>
                <a:cs typeface="+mn-ea"/>
              </a:rPr>
              <a:t>orderInfo.get</a:t>
            </a:r>
            <a:r>
              <a:rPr lang="en-US" altLang="zh-CN" sz="1600" dirty="0">
                <a:solidFill>
                  <a:srgbClr val="595959"/>
                </a:solidFill>
                <a:latin typeface="微软雅黑" panose="020B0503020204020204" pitchFamily="34" charset="-122"/>
                <a:ea typeface="微软雅黑" panose="020B0503020204020204" pitchFamily="34" charset="-122"/>
                <a:cs typeface="+mn-ea"/>
              </a:rPr>
              <a:t>(key);</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String </a:t>
            </a:r>
            <a:r>
              <a:rPr lang="en-US" altLang="zh-CN" sz="1600" dirty="0" err="1">
                <a:solidFill>
                  <a:srgbClr val="595959"/>
                </a:solidFill>
                <a:latin typeface="微软雅黑" panose="020B0503020204020204" pitchFamily="34" charset="-122"/>
                <a:ea typeface="微软雅黑" panose="020B0503020204020204" pitchFamily="34" charset="-122"/>
                <a:cs typeface="+mn-ea"/>
              </a:rPr>
              <a:t>proId</a:t>
            </a:r>
            <a:r>
              <a:rPr lang="en-US" altLang="zh-CN" sz="1600" dirty="0">
                <a:solidFill>
                  <a:srgbClr val="595959"/>
                </a:solidFill>
                <a:latin typeface="微软雅黑" panose="020B0503020204020204" pitchFamily="34" charset="-122"/>
                <a:ea typeface="微软雅黑" panose="020B0503020204020204" pitchFamily="34" charset="-122"/>
                <a:cs typeface="+mn-ea"/>
              </a:rPr>
              <a:t> = </a:t>
            </a:r>
            <a:r>
              <a:rPr lang="en-US" altLang="zh-CN" sz="1600" dirty="0" err="1">
                <a:solidFill>
                  <a:srgbClr val="595959"/>
                </a:solidFill>
                <a:latin typeface="微软雅黑" panose="020B0503020204020204" pitchFamily="34" charset="-122"/>
                <a:ea typeface="微软雅黑" panose="020B0503020204020204" pitchFamily="34" charset="-122"/>
                <a:cs typeface="+mn-ea"/>
              </a:rPr>
              <a:t>product.getProId</a:t>
            </a:r>
            <a:r>
              <a:rPr lang="en-US" altLang="zh-CN" sz="1600" dirty="0">
                <a:solidFill>
                  <a:srgbClr val="595959"/>
                </a:solidFill>
                <a:latin typeface="微软雅黑" panose="020B0503020204020204" pitchFamily="34" charset="-122"/>
                <a:ea typeface="微软雅黑" panose="020B0503020204020204" pitchFamily="34" charset="-122"/>
                <a:cs typeface="+mn-ea"/>
              </a:rPr>
              <a:t>();String </a:t>
            </a:r>
            <a:r>
              <a:rPr lang="en-US" altLang="zh-CN" sz="1600" dirty="0" err="1">
                <a:solidFill>
                  <a:srgbClr val="595959"/>
                </a:solidFill>
                <a:latin typeface="微软雅黑" panose="020B0503020204020204" pitchFamily="34" charset="-122"/>
                <a:ea typeface="微软雅黑" panose="020B0503020204020204" pitchFamily="34" charset="-122"/>
                <a:cs typeface="+mn-ea"/>
              </a:rPr>
              <a:t>proName</a:t>
            </a:r>
            <a:r>
              <a:rPr lang="en-US" altLang="zh-CN" sz="1600" dirty="0">
                <a:solidFill>
                  <a:srgbClr val="595959"/>
                </a:solidFill>
                <a:latin typeface="微软雅黑" panose="020B0503020204020204" pitchFamily="34" charset="-122"/>
                <a:ea typeface="微软雅黑" panose="020B0503020204020204" pitchFamily="34" charset="-122"/>
                <a:cs typeface="+mn-ea"/>
              </a:rPr>
              <a:t> = </a:t>
            </a:r>
            <a:r>
              <a:rPr lang="en-US" altLang="zh-CN" sz="1600" dirty="0" err="1">
                <a:solidFill>
                  <a:srgbClr val="595959"/>
                </a:solidFill>
                <a:latin typeface="微软雅黑" panose="020B0503020204020204" pitchFamily="34" charset="-122"/>
                <a:ea typeface="微软雅黑" panose="020B0503020204020204" pitchFamily="34" charset="-122"/>
                <a:cs typeface="+mn-ea"/>
              </a:rPr>
              <a:t>product.getProName</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System.out.println</a:t>
            </a:r>
            <a:r>
              <a:rPr lang="en-US" altLang="zh-CN" sz="1600" dirty="0">
                <a:solidFill>
                  <a:srgbClr val="595959"/>
                </a:solidFill>
                <a:latin typeface="微软雅黑" panose="020B0503020204020204" pitchFamily="34" charset="-122"/>
                <a:ea typeface="微软雅黑" panose="020B0503020204020204" pitchFamily="34" charset="-122"/>
                <a:cs typeface="+mn-ea"/>
              </a:rPr>
              <a:t>( key+"</a:t>
            </a:r>
            <a:r>
              <a:rPr lang="zh-CN" altLang="zh-CN" sz="1600" dirty="0">
                <a:solidFill>
                  <a:srgbClr val="595959"/>
                </a:solidFill>
                <a:latin typeface="微软雅黑" panose="020B0503020204020204" pitchFamily="34" charset="-122"/>
                <a:ea typeface="微软雅黑" panose="020B0503020204020204" pitchFamily="34" charset="-122"/>
                <a:cs typeface="+mn-ea"/>
              </a:rPr>
              <a:t>类</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商品</a:t>
            </a:r>
            <a:r>
              <a:rPr lang="en-US" altLang="zh-CN" sz="1600" dirty="0">
                <a:solidFill>
                  <a:srgbClr val="595959"/>
                </a:solidFill>
                <a:latin typeface="微软雅黑" panose="020B0503020204020204" pitchFamily="34" charset="-122"/>
                <a:ea typeface="微软雅黑" panose="020B0503020204020204" pitchFamily="34" charset="-122"/>
                <a:cs typeface="+mn-ea"/>
              </a:rPr>
              <a:t>id:"+</a:t>
            </a:r>
            <a:r>
              <a:rPr lang="en-US" altLang="zh-CN" sz="1600" dirty="0" err="1">
                <a:solidFill>
                  <a:srgbClr val="595959"/>
                </a:solidFill>
                <a:latin typeface="微软雅黑" panose="020B0503020204020204" pitchFamily="34" charset="-122"/>
                <a:ea typeface="微软雅黑" panose="020B0503020204020204" pitchFamily="34" charset="-122"/>
                <a:cs typeface="+mn-ea"/>
              </a:rPr>
              <a:t>proId</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商品名称：</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proName</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9" y="266933"/>
            <a:ext cx="3273781"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12.3.3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复杂</a:t>
            </a: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POJO</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绑定</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03</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1337945"/>
          </a:xfrm>
          <a:prstGeom prst="rect">
            <a:avLst/>
          </a:prstGeom>
          <a:noFill/>
          <a:ln>
            <a:noFill/>
          </a:ln>
        </p:spPr>
        <p:txBody>
          <a:bodyPr wrap="square" rtlCol="0">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创建一个订单信息页面</a:t>
            </a:r>
            <a:r>
              <a:rPr lang="en-US" altLang="zh-CN" dirty="0" err="1">
                <a:solidFill>
                  <a:srgbClr val="595959"/>
                </a:solidFill>
                <a:latin typeface="微软雅黑" panose="020B0503020204020204" pitchFamily="34" charset="-122"/>
                <a:ea typeface="微软雅黑" panose="020B0503020204020204" pitchFamily="34" charset="-122"/>
                <a:cs typeface="+mn-ea"/>
              </a:rPr>
              <a:t>order_info.jsp</a:t>
            </a:r>
            <a:r>
              <a:rPr lang="zh-CN" altLang="zh-CN" dirty="0">
                <a:solidFill>
                  <a:srgbClr val="595959"/>
                </a:solidFill>
                <a:latin typeface="微软雅黑" panose="020B0503020204020204" pitchFamily="34" charset="-122"/>
                <a:ea typeface="微软雅黑" panose="020B0503020204020204" pitchFamily="34" charset="-122"/>
                <a:cs typeface="+mn-ea"/>
              </a:rPr>
              <a:t>，在</a:t>
            </a:r>
            <a:r>
              <a:rPr lang="en-US" altLang="zh-CN" dirty="0" err="1">
                <a:solidFill>
                  <a:srgbClr val="595959"/>
                </a:solidFill>
                <a:latin typeface="微软雅黑" panose="020B0503020204020204" pitchFamily="34" charset="-122"/>
                <a:ea typeface="微软雅黑" panose="020B0503020204020204" pitchFamily="34" charset="-122"/>
                <a:cs typeface="+mn-ea"/>
              </a:rPr>
              <a:t>order_info.jsp</a:t>
            </a:r>
            <a:r>
              <a:rPr lang="zh-CN" altLang="zh-CN" dirty="0">
                <a:solidFill>
                  <a:srgbClr val="595959"/>
                </a:solidFill>
                <a:latin typeface="微软雅黑" panose="020B0503020204020204" pitchFamily="34" charset="-122"/>
                <a:ea typeface="微软雅黑" panose="020B0503020204020204" pitchFamily="34" charset="-122"/>
                <a:cs typeface="+mn-ea"/>
              </a:rPr>
              <a:t>中创建一个表单用于提交订单信息。表单提交时，表单数据分别封装到</a:t>
            </a:r>
            <a:r>
              <a:rPr lang="en-US" altLang="zh-CN" dirty="0">
                <a:solidFill>
                  <a:srgbClr val="595959"/>
                </a:solidFill>
                <a:latin typeface="微软雅黑" panose="020B0503020204020204" pitchFamily="34" charset="-122"/>
                <a:ea typeface="微软雅黑" panose="020B0503020204020204" pitchFamily="34" charset="-122"/>
                <a:cs typeface="+mn-ea"/>
              </a:rPr>
              <a:t>Order</a:t>
            </a:r>
            <a:r>
              <a:rPr lang="zh-CN" altLang="zh-CN" dirty="0">
                <a:solidFill>
                  <a:srgbClr val="595959"/>
                </a:solidFill>
                <a:latin typeface="微软雅黑" panose="020B0503020204020204" pitchFamily="34" charset="-122"/>
                <a:ea typeface="微软雅黑" panose="020B0503020204020204" pitchFamily="34" charset="-122"/>
                <a:cs typeface="+mn-ea"/>
              </a:rPr>
              <a:t>的</a:t>
            </a:r>
            <a:r>
              <a:rPr lang="en-US" altLang="zh-CN" dirty="0" err="1">
                <a:solidFill>
                  <a:srgbClr val="595959"/>
                </a:solidFill>
                <a:latin typeface="微软雅黑" panose="020B0503020204020204" pitchFamily="34" charset="-122"/>
                <a:ea typeface="微软雅黑" panose="020B0503020204020204" pitchFamily="34" charset="-122"/>
                <a:cs typeface="+mn-ea"/>
              </a:rPr>
              <a:t>orderId</a:t>
            </a:r>
            <a:r>
              <a:rPr lang="zh-CN" altLang="zh-CN" dirty="0">
                <a:solidFill>
                  <a:srgbClr val="595959"/>
                </a:solidFill>
                <a:latin typeface="微软雅黑" panose="020B0503020204020204" pitchFamily="34" charset="-122"/>
                <a:ea typeface="微软雅黑" panose="020B0503020204020204" pitchFamily="34" charset="-122"/>
                <a:cs typeface="+mn-ea"/>
              </a:rPr>
              <a:t>属性和商品信息属性</a:t>
            </a:r>
            <a:r>
              <a:rPr lang="en-US" altLang="zh-CN" dirty="0" err="1">
                <a:solidFill>
                  <a:srgbClr val="595959"/>
                </a:solidFill>
                <a:latin typeface="微软雅黑" panose="020B0503020204020204" pitchFamily="34" charset="-122"/>
                <a:ea typeface="微软雅黑" panose="020B0503020204020204" pitchFamily="34" charset="-122"/>
                <a:cs typeface="+mn-ea"/>
              </a:rPr>
              <a:t>productInfo</a:t>
            </a:r>
            <a:r>
              <a:rPr lang="zh-CN" altLang="zh-CN" dirty="0">
                <a:solidFill>
                  <a:srgbClr val="595959"/>
                </a:solidFill>
                <a:latin typeface="微软雅黑" panose="020B0503020204020204" pitchFamily="34" charset="-122"/>
                <a:ea typeface="微软雅黑" panose="020B0503020204020204" pitchFamily="34" charset="-122"/>
                <a:cs typeface="+mn-ea"/>
              </a:rPr>
              <a:t>中</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 </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pic>
        <p:nvPicPr>
          <p:cNvPr id="12" name="图片 11"/>
          <p:cNvPicPr>
            <a:picLocks noChangeAspect="1"/>
          </p:cNvPicPr>
          <p:nvPr/>
        </p:nvPicPr>
        <p:blipFill>
          <a:blip r:embed="rId2"/>
          <a:stretch>
            <a:fillRect/>
          </a:stretch>
        </p:blipFill>
        <p:spPr>
          <a:xfrm>
            <a:off x="1282150" y="2512493"/>
            <a:ext cx="9761903" cy="3742116"/>
          </a:xfrm>
          <a:prstGeom prst="rect">
            <a:avLst/>
          </a:prstGeom>
        </p:spPr>
      </p:pic>
      <p:sp>
        <p:nvSpPr>
          <p:cNvPr id="4" name="矩形 3"/>
          <p:cNvSpPr/>
          <p:nvPr/>
        </p:nvSpPr>
        <p:spPr>
          <a:xfrm>
            <a:off x="1413165" y="2476573"/>
            <a:ext cx="9927771" cy="3742115"/>
          </a:xfrm>
          <a:prstGeom prst="rect">
            <a:avLst/>
          </a:prstGeom>
        </p:spPr>
        <p:txBody>
          <a:bodyPr wrap="square">
            <a:spAutoFit/>
          </a:bodyPr>
          <a:lstStyle/>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  </a:t>
            </a:r>
            <a:r>
              <a:rPr lang="zh-CN" altLang="en-US" sz="1600" dirty="0">
                <a:solidFill>
                  <a:srgbClr val="595959"/>
                </a:solidFill>
                <a:latin typeface="微软雅黑" panose="020B0503020204020204" pitchFamily="34" charset="-122"/>
                <a:ea typeface="微软雅黑" panose="020B0503020204020204" pitchFamily="34" charset="-122"/>
                <a:cs typeface="+mn-ea"/>
              </a:rPr>
              <a:t>只展示了</a:t>
            </a:r>
            <a:r>
              <a:rPr lang="en-US" altLang="zh-CN" sz="1600" dirty="0">
                <a:solidFill>
                  <a:srgbClr val="595959"/>
                </a:solidFill>
                <a:latin typeface="微软雅黑" panose="020B0503020204020204" pitchFamily="34" charset="-122"/>
                <a:ea typeface="微软雅黑" panose="020B0503020204020204" pitchFamily="34" charset="-122"/>
                <a:cs typeface="+mn-ea"/>
              </a:rPr>
              <a:t>form</a:t>
            </a:r>
            <a:r>
              <a:rPr lang="zh-CN" altLang="en-US" sz="1600" dirty="0">
                <a:solidFill>
                  <a:srgbClr val="595959"/>
                </a:solidFill>
                <a:latin typeface="微软雅黑" panose="020B0503020204020204" pitchFamily="34" charset="-122"/>
                <a:ea typeface="微软雅黑" panose="020B0503020204020204" pitchFamily="34" charset="-122"/>
                <a:cs typeface="+mn-ea"/>
              </a:rPr>
              <a:t>表单的内容，和一条标签内容</a:t>
            </a:r>
            <a:r>
              <a:rPr lang="en-US" altLang="zh-CN" sz="1600" dirty="0">
                <a:solidFill>
                  <a:srgbClr val="595959"/>
                </a:solidFill>
                <a:latin typeface="微软雅黑" panose="020B0503020204020204" pitchFamily="34" charset="-122"/>
                <a:ea typeface="微软雅黑" panose="020B0503020204020204" pitchFamily="34" charset="-122"/>
                <a:cs typeface="+mn-ea"/>
                <a:sym typeface="Wingdings" panose="05000000000000000000" pitchFamily="2" charset="2"/>
              </a:rPr>
              <a:t>-- &gt;</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&lt;form action="${</a:t>
            </a:r>
            <a:r>
              <a:rPr lang="en-US" altLang="zh-CN" sz="1600" dirty="0" err="1">
                <a:solidFill>
                  <a:srgbClr val="595959"/>
                </a:solidFill>
                <a:latin typeface="微软雅黑" panose="020B0503020204020204" pitchFamily="34" charset="-122"/>
                <a:ea typeface="微软雅黑" panose="020B0503020204020204" pitchFamily="34" charset="-122"/>
                <a:cs typeface="+mn-ea"/>
              </a:rPr>
              <a:t>pageContext.request.contextPath</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orderInfo"method</a:t>
            </a:r>
            <a:r>
              <a:rPr lang="en-US" altLang="zh-CN" sz="1600" dirty="0">
                <a:solidFill>
                  <a:srgbClr val="595959"/>
                </a:solidFill>
                <a:latin typeface="微软雅黑" panose="020B0503020204020204" pitchFamily="34" charset="-122"/>
                <a:ea typeface="微软雅黑" panose="020B0503020204020204" pitchFamily="34" charset="-122"/>
                <a:cs typeface="+mn-ea"/>
              </a:rPr>
              <a:t>="post"&gt;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&lt;table border="1"&gt;&lt;tr&gt;&lt;td </a:t>
            </a:r>
            <a:r>
              <a:rPr lang="en-US" altLang="zh-CN" sz="1600" dirty="0" err="1">
                <a:solidFill>
                  <a:srgbClr val="595959"/>
                </a:solidFill>
                <a:latin typeface="微软雅黑" panose="020B0503020204020204" pitchFamily="34" charset="-122"/>
                <a:ea typeface="微软雅黑" panose="020B0503020204020204" pitchFamily="34" charset="-122"/>
                <a:cs typeface="+mn-ea"/>
              </a:rPr>
              <a:t>colspan</a:t>
            </a:r>
            <a:r>
              <a:rPr lang="en-US" altLang="zh-CN" sz="1600" dirty="0">
                <a:solidFill>
                  <a:srgbClr val="595959"/>
                </a:solidFill>
                <a:latin typeface="微软雅黑" panose="020B0503020204020204" pitchFamily="34" charset="-122"/>
                <a:ea typeface="微软雅黑" panose="020B0503020204020204" pitchFamily="34" charset="-122"/>
                <a:cs typeface="+mn-ea"/>
              </a:rPr>
              <a:t>="2" &gt;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zh-CN" altLang="zh-CN" sz="1600" dirty="0">
                <a:solidFill>
                  <a:srgbClr val="595959"/>
                </a:solidFill>
                <a:latin typeface="微软雅黑" panose="020B0503020204020204" pitchFamily="34" charset="-122"/>
                <a:ea typeface="微软雅黑" panose="020B0503020204020204" pitchFamily="34" charset="-122"/>
                <a:cs typeface="+mn-ea"/>
              </a:rPr>
              <a:t>订单</a:t>
            </a:r>
            <a:r>
              <a:rPr lang="en-US" altLang="zh-CN" sz="1600" dirty="0">
                <a:solidFill>
                  <a:srgbClr val="595959"/>
                </a:solidFill>
                <a:latin typeface="微软雅黑" panose="020B0503020204020204" pitchFamily="34" charset="-122"/>
                <a:ea typeface="微软雅黑" panose="020B0503020204020204" pitchFamily="34" charset="-122"/>
                <a:cs typeface="+mn-ea"/>
              </a:rPr>
              <a:t>id:&lt;input type="text" name="</a:t>
            </a:r>
            <a:r>
              <a:rPr lang="en-US" altLang="zh-CN" sz="1600" dirty="0" err="1">
                <a:solidFill>
                  <a:srgbClr val="595959"/>
                </a:solidFill>
                <a:latin typeface="微软雅黑" panose="020B0503020204020204" pitchFamily="34" charset="-122"/>
                <a:ea typeface="微软雅黑" panose="020B0503020204020204" pitchFamily="34" charset="-122"/>
                <a:cs typeface="+mn-ea"/>
              </a:rPr>
              <a:t>orderId</a:t>
            </a:r>
            <a:r>
              <a:rPr lang="en-US" altLang="zh-CN" sz="1600" dirty="0">
                <a:solidFill>
                  <a:srgbClr val="595959"/>
                </a:solidFill>
                <a:latin typeface="微软雅黑" panose="020B0503020204020204" pitchFamily="34" charset="-122"/>
                <a:ea typeface="微软雅黑" panose="020B0503020204020204" pitchFamily="34" charset="-122"/>
                <a:cs typeface="+mn-ea"/>
              </a:rPr>
              <a:t>" value="1"&gt;&lt;/td&gt;&lt;/tr&gt;</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&lt;tr&gt;&lt;td&gt;</a:t>
            </a:r>
            <a:r>
              <a:rPr lang="zh-CN" altLang="zh-CN" sz="1600" dirty="0">
                <a:solidFill>
                  <a:srgbClr val="595959"/>
                </a:solidFill>
                <a:latin typeface="微软雅黑" panose="020B0503020204020204" pitchFamily="34" charset="-122"/>
                <a:ea typeface="微软雅黑" panose="020B0503020204020204" pitchFamily="34" charset="-122"/>
                <a:cs typeface="+mn-ea"/>
              </a:rPr>
              <a:t>商品</a:t>
            </a:r>
            <a:r>
              <a:rPr lang="en-US" altLang="zh-CN" sz="1600" dirty="0">
                <a:solidFill>
                  <a:srgbClr val="595959"/>
                </a:solidFill>
                <a:latin typeface="微软雅黑" panose="020B0503020204020204" pitchFamily="34" charset="-122"/>
                <a:ea typeface="微软雅黑" panose="020B0503020204020204" pitchFamily="34" charset="-122"/>
                <a:cs typeface="+mn-ea"/>
              </a:rPr>
              <a:t>Id&lt;/td&gt;&lt;td&gt;</a:t>
            </a:r>
            <a:r>
              <a:rPr lang="zh-CN" altLang="zh-CN" sz="1600" dirty="0">
                <a:solidFill>
                  <a:srgbClr val="595959"/>
                </a:solidFill>
                <a:latin typeface="微软雅黑" panose="020B0503020204020204" pitchFamily="34" charset="-122"/>
                <a:ea typeface="微软雅黑" panose="020B0503020204020204" pitchFamily="34" charset="-122"/>
                <a:cs typeface="+mn-ea"/>
              </a:rPr>
              <a:t>商品名称</a:t>
            </a:r>
            <a:r>
              <a:rPr lang="en-US" altLang="zh-CN" sz="1600" dirty="0">
                <a:solidFill>
                  <a:srgbClr val="595959"/>
                </a:solidFill>
                <a:latin typeface="微软雅黑" panose="020B0503020204020204" pitchFamily="34" charset="-122"/>
                <a:ea typeface="微软雅黑" panose="020B0503020204020204" pitchFamily="34" charset="-122"/>
                <a:cs typeface="+mn-ea"/>
              </a:rPr>
              <a:t>&lt;/td&gt;&lt;/tr&gt;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&lt;tr&gt;&lt;td&gt;&lt;input name="</a:t>
            </a:r>
            <a:r>
              <a:rPr lang="en-US" altLang="zh-CN" sz="1600" dirty="0" err="1">
                <a:solidFill>
                  <a:srgbClr val="595959"/>
                </a:solidFill>
                <a:latin typeface="微软雅黑" panose="020B0503020204020204" pitchFamily="34" charset="-122"/>
                <a:ea typeface="微软雅黑" panose="020B0503020204020204" pitchFamily="34" charset="-122"/>
                <a:cs typeface="+mn-ea"/>
              </a:rPr>
              <a:t>productInfo</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生鲜</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proId</a:t>
            </a:r>
            <a:r>
              <a:rPr lang="en-US" altLang="zh-CN" sz="1600" dirty="0">
                <a:solidFill>
                  <a:srgbClr val="595959"/>
                </a:solidFill>
                <a:latin typeface="微软雅黑" panose="020B0503020204020204" pitchFamily="34" charset="-122"/>
                <a:ea typeface="微软雅黑" panose="020B0503020204020204" pitchFamily="34" charset="-122"/>
                <a:cs typeface="+mn-ea"/>
              </a:rPr>
              <a:t>" value="1"type="text"&gt;&lt;/td&gt;</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&lt;td&gt;&lt;input name="</a:t>
            </a:r>
            <a:r>
              <a:rPr lang="en-US" altLang="zh-CN" sz="1600" dirty="0" err="1">
                <a:solidFill>
                  <a:srgbClr val="595959"/>
                </a:solidFill>
                <a:latin typeface="微软雅黑" panose="020B0503020204020204" pitchFamily="34" charset="-122"/>
                <a:ea typeface="微软雅黑" panose="020B0503020204020204" pitchFamily="34" charset="-122"/>
                <a:cs typeface="+mn-ea"/>
              </a:rPr>
              <a:t>productInfo</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生鲜</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proName</a:t>
            </a:r>
            <a:r>
              <a:rPr lang="en-US" altLang="zh-CN" sz="1600" dirty="0">
                <a:solidFill>
                  <a:srgbClr val="595959"/>
                </a:solidFill>
                <a:latin typeface="微软雅黑" panose="020B0503020204020204" pitchFamily="34" charset="-122"/>
                <a:ea typeface="微软雅黑" panose="020B0503020204020204" pitchFamily="34" charset="-122"/>
                <a:cs typeface="+mn-ea"/>
              </a:rPr>
              <a:t>" value="</a:t>
            </a:r>
            <a:r>
              <a:rPr lang="zh-CN" altLang="zh-CN" sz="1600" dirty="0">
                <a:solidFill>
                  <a:srgbClr val="595959"/>
                </a:solidFill>
                <a:latin typeface="微软雅黑" panose="020B0503020204020204" pitchFamily="34" charset="-122"/>
                <a:ea typeface="微软雅黑" panose="020B0503020204020204" pitchFamily="34" charset="-122"/>
                <a:cs typeface="+mn-ea"/>
              </a:rPr>
              <a:t>三文鱼</a:t>
            </a:r>
            <a:r>
              <a:rPr lang="en-US" altLang="zh-CN" sz="1600" dirty="0">
                <a:solidFill>
                  <a:srgbClr val="595959"/>
                </a:solidFill>
                <a:latin typeface="微软雅黑" panose="020B0503020204020204" pitchFamily="34" charset="-122"/>
                <a:ea typeface="微软雅黑" panose="020B0503020204020204" pitchFamily="34" charset="-122"/>
                <a:cs typeface="+mn-ea"/>
              </a:rPr>
              <a:t>" type="text"&gt;&lt;/td&gt;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&lt;/tr&gt;&lt;tr&gt;&lt;/tr&gt;&lt;/table&gt;</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&lt;input type="submit" value="</a:t>
            </a:r>
            <a:r>
              <a:rPr lang="zh-CN" altLang="zh-CN" sz="1600" dirty="0">
                <a:solidFill>
                  <a:srgbClr val="595959"/>
                </a:solidFill>
                <a:latin typeface="微软雅黑" panose="020B0503020204020204" pitchFamily="34" charset="-122"/>
                <a:ea typeface="微软雅黑" panose="020B0503020204020204" pitchFamily="34" charset="-122"/>
                <a:cs typeface="+mn-ea"/>
              </a:rPr>
              <a:t>提交</a:t>
            </a:r>
            <a:r>
              <a:rPr lang="en-US" altLang="zh-CN" sz="1600" dirty="0">
                <a:solidFill>
                  <a:srgbClr val="595959"/>
                </a:solidFill>
                <a:latin typeface="微软雅黑" panose="020B0503020204020204" pitchFamily="34" charset="-122"/>
                <a:ea typeface="微软雅黑" panose="020B0503020204020204" pitchFamily="34" charset="-122"/>
                <a:cs typeface="+mn-ea"/>
              </a:rPr>
              <a:t>"/&gt;</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&lt;/form&gt;</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9" y="266933"/>
            <a:ext cx="3273781"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12.3.3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复杂</a:t>
            </a: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POJO</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绑定</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19" y="1091196"/>
            <a:ext cx="5711313"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5431295" cy="400110"/>
          </a:xfrm>
          <a:prstGeom prst="rect">
            <a:avLst/>
          </a:prstGeom>
          <a:noFill/>
        </p:spPr>
        <p:txBody>
          <a:bodyPr wrap="none" rtlCol="0">
            <a:spAutoFit/>
          </a:bodyPr>
          <a:lstStyle/>
          <a:p>
            <a:r>
              <a:rPr lang="zh-CN" altLang="en-US" sz="2000" dirty="0">
                <a:solidFill>
                  <a:srgbClr val="1369B2"/>
                </a:solidFill>
                <a:latin typeface="微软雅黑" panose="020B0503020204020204" pitchFamily="34" charset="-122"/>
                <a:ea typeface="微软雅黑" panose="020B0503020204020204" pitchFamily="34" charset="-122"/>
              </a:rPr>
              <a:t>数据绑定到</a:t>
            </a:r>
            <a:r>
              <a:rPr lang="en-US" altLang="zh-CN" sz="2000" dirty="0">
                <a:solidFill>
                  <a:srgbClr val="1369B2"/>
                </a:solidFill>
                <a:latin typeface="微软雅黑" panose="020B0503020204020204" pitchFamily="34" charset="-122"/>
                <a:ea typeface="微软雅黑" panose="020B0503020204020204" pitchFamily="34" charset="-122"/>
              </a:rPr>
              <a:t>Map</a:t>
            </a:r>
            <a:r>
              <a:rPr lang="zh-CN" altLang="en-US" sz="2000" dirty="0">
                <a:solidFill>
                  <a:srgbClr val="1369B2"/>
                </a:solidFill>
                <a:latin typeface="微软雅黑" panose="020B0503020204020204" pitchFamily="34" charset="-122"/>
                <a:ea typeface="微软雅黑" panose="020B0503020204020204" pitchFamily="34" charset="-122"/>
              </a:rPr>
              <a:t>类型的属性时的参数命名要求</a:t>
            </a:r>
            <a:r>
              <a:rPr lang="zh-CN" altLang="zh-CN" sz="2000" dirty="0">
                <a:solidFill>
                  <a:srgbClr val="1369B2"/>
                </a:solidFill>
                <a:latin typeface="微软雅黑" panose="020B0503020204020204" pitchFamily="34" charset="-122"/>
                <a:ea typeface="微软雅黑" panose="020B0503020204020204" pitchFamily="34" charset="-122"/>
              </a:rPr>
              <a:t> </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3297533"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12.3.3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复杂</a:t>
            </a: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POJO</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绑定</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12" name="文本框 18"/>
          <p:cNvSpPr txBox="1"/>
          <p:nvPr>
            <p:custDataLst>
              <p:tags r:id="rId2"/>
            </p:custDataLst>
          </p:nvPr>
        </p:nvSpPr>
        <p:spPr>
          <a:xfrm>
            <a:off x="1725775" y="2879941"/>
            <a:ext cx="8876636" cy="1900635"/>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在复杂</a:t>
            </a:r>
            <a:r>
              <a:rPr lang="en-US" altLang="zh-CN" dirty="0">
                <a:solidFill>
                  <a:srgbClr val="595959"/>
                </a:solidFill>
                <a:latin typeface="微软雅黑" panose="020B0503020204020204" pitchFamily="34" charset="-122"/>
              </a:rPr>
              <a:t>POJO</a:t>
            </a:r>
            <a:r>
              <a:rPr lang="zh-CN" altLang="zh-CN" dirty="0">
                <a:solidFill>
                  <a:srgbClr val="595959"/>
                </a:solidFill>
                <a:latin typeface="微软雅黑" panose="020B0503020204020204" pitchFamily="34" charset="-122"/>
              </a:rPr>
              <a:t>数据绑定时，如果数据绑定到</a:t>
            </a:r>
            <a:r>
              <a:rPr lang="en-US" altLang="zh-CN" dirty="0">
                <a:solidFill>
                  <a:srgbClr val="595959"/>
                </a:solidFill>
                <a:latin typeface="微软雅黑" panose="020B0503020204020204" pitchFamily="34" charset="-122"/>
              </a:rPr>
              <a:t>Map</a:t>
            </a:r>
            <a:r>
              <a:rPr lang="zh-CN" altLang="zh-CN" dirty="0">
                <a:solidFill>
                  <a:srgbClr val="595959"/>
                </a:solidFill>
                <a:latin typeface="微软雅黑" panose="020B0503020204020204" pitchFamily="34" charset="-122"/>
              </a:rPr>
              <a:t>类型的属性，客户端请求的参数名称（本例中指</a:t>
            </a:r>
            <a:r>
              <a:rPr lang="en-US" altLang="zh-CN" dirty="0">
                <a:solidFill>
                  <a:srgbClr val="595959"/>
                </a:solidFill>
                <a:latin typeface="微软雅黑" panose="020B0503020204020204" pitchFamily="34" charset="-122"/>
              </a:rPr>
              <a:t>form</a:t>
            </a:r>
            <a:r>
              <a:rPr lang="zh-CN" altLang="zh-CN" dirty="0">
                <a:solidFill>
                  <a:srgbClr val="595959"/>
                </a:solidFill>
                <a:latin typeface="微软雅黑" panose="020B0503020204020204" pitchFamily="34" charset="-122"/>
              </a:rPr>
              <a:t>表单内各元素</a:t>
            </a:r>
            <a:r>
              <a:rPr lang="en-US" altLang="zh-CN" dirty="0">
                <a:solidFill>
                  <a:srgbClr val="595959"/>
                </a:solidFill>
                <a:latin typeface="微软雅黑" panose="020B0503020204020204" pitchFamily="34" charset="-122"/>
              </a:rPr>
              <a:t>name</a:t>
            </a:r>
            <a:r>
              <a:rPr lang="zh-CN" altLang="zh-CN" dirty="0">
                <a:solidFill>
                  <a:srgbClr val="595959"/>
                </a:solidFill>
                <a:latin typeface="微软雅黑" panose="020B0503020204020204" pitchFamily="34" charset="-122"/>
              </a:rPr>
              <a:t>的属性值）必须与</a:t>
            </a:r>
            <a:r>
              <a:rPr lang="en-US" altLang="zh-CN" dirty="0">
                <a:solidFill>
                  <a:srgbClr val="595959"/>
                </a:solidFill>
                <a:latin typeface="微软雅黑" panose="020B0503020204020204" pitchFamily="34" charset="-122"/>
              </a:rPr>
              <a:t>POJO</a:t>
            </a:r>
            <a:r>
              <a:rPr lang="zh-CN" altLang="zh-CN" dirty="0">
                <a:solidFill>
                  <a:srgbClr val="595959"/>
                </a:solidFill>
                <a:latin typeface="微软雅黑" panose="020B0503020204020204" pitchFamily="34" charset="-122"/>
              </a:rPr>
              <a:t>类的层次结构名称保持一致，并使用键值的映射格式描述对象在</a:t>
            </a:r>
            <a:r>
              <a:rPr lang="en-US" altLang="zh-CN" dirty="0">
                <a:solidFill>
                  <a:srgbClr val="595959"/>
                </a:solidFill>
                <a:latin typeface="微软雅黑" panose="020B0503020204020204" pitchFamily="34" charset="-122"/>
              </a:rPr>
              <a:t>Map</a:t>
            </a:r>
            <a:r>
              <a:rPr lang="zh-CN" altLang="zh-CN" dirty="0">
                <a:solidFill>
                  <a:srgbClr val="595959"/>
                </a:solidFill>
                <a:latin typeface="微软雅黑" panose="020B0503020204020204" pitchFamily="34" charset="-122"/>
              </a:rPr>
              <a:t>中的位置，即客户端参数名称必须和要绑定的</a:t>
            </a:r>
            <a:r>
              <a:rPr lang="en-US" altLang="zh-CN" dirty="0">
                <a:solidFill>
                  <a:srgbClr val="595959"/>
                </a:solidFill>
                <a:latin typeface="微软雅黑" panose="020B0503020204020204" pitchFamily="34" charset="-122"/>
              </a:rPr>
              <a:t>Map</a:t>
            </a:r>
            <a:r>
              <a:rPr lang="zh-CN" altLang="zh-CN" dirty="0">
                <a:solidFill>
                  <a:srgbClr val="595959"/>
                </a:solidFill>
                <a:latin typeface="微软雅黑" panose="020B0503020204020204" pitchFamily="34" charset="-122"/>
              </a:rPr>
              <a:t>中的具体对象的具体属性的名称保持一致。</a:t>
            </a:r>
            <a:endParaRPr lang="zh-CN" altLang="zh-CN" dirty="0">
              <a:solidFill>
                <a:srgbClr val="595959"/>
              </a:solidFill>
              <a:latin typeface="微软雅黑" panose="020B0503020204020204" pitchFamily="34" charset="-122"/>
            </a:endParaRPr>
          </a:p>
        </p:txBody>
      </p:sp>
      <p:sp>
        <p:nvSpPr>
          <p:cNvPr id="13" name="圆角矩形 12"/>
          <p:cNvSpPr/>
          <p:nvPr/>
        </p:nvSpPr>
        <p:spPr>
          <a:xfrm>
            <a:off x="1303055" y="2469318"/>
            <a:ext cx="9794240" cy="2534928"/>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4" name="矩形 93"/>
          <p:cNvSpPr/>
          <p:nvPr/>
        </p:nvSpPr>
        <p:spPr>
          <a:xfrm>
            <a:off x="1252831" y="2398924"/>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rot="10800000">
            <a:off x="10778975" y="4671739"/>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04</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1337945"/>
          </a:xfrm>
          <a:prstGeom prst="rect">
            <a:avLst/>
          </a:prstGeom>
          <a:noFill/>
          <a:ln>
            <a:noFill/>
          </a:ln>
        </p:spPr>
        <p:txBody>
          <a:bodyPr wrap="square" rtlCol="0">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启动</a:t>
            </a:r>
            <a:r>
              <a:rPr lang="en-US" altLang="zh-CN" dirty="0">
                <a:solidFill>
                  <a:srgbClr val="595959"/>
                </a:solidFill>
                <a:latin typeface="微软雅黑" panose="020B0503020204020204" pitchFamily="34" charset="-122"/>
                <a:ea typeface="微软雅黑" panose="020B0503020204020204" pitchFamily="34" charset="-122"/>
                <a:cs typeface="+mn-ea"/>
              </a:rPr>
              <a:t>chapter12</a:t>
            </a:r>
            <a:r>
              <a:rPr lang="zh-CN" altLang="zh-CN" dirty="0">
                <a:solidFill>
                  <a:srgbClr val="595959"/>
                </a:solidFill>
                <a:latin typeface="微软雅黑" panose="020B0503020204020204" pitchFamily="34" charset="-122"/>
                <a:ea typeface="微软雅黑" panose="020B0503020204020204" pitchFamily="34" charset="-122"/>
                <a:cs typeface="+mn-ea"/>
              </a:rPr>
              <a:t>项目，在浏览器中访问订单信息页面</a:t>
            </a:r>
            <a:r>
              <a:rPr lang="en-US" altLang="zh-CN" dirty="0" err="1">
                <a:solidFill>
                  <a:srgbClr val="595959"/>
                </a:solidFill>
                <a:latin typeface="微软雅黑" panose="020B0503020204020204" pitchFamily="34" charset="-122"/>
                <a:ea typeface="微软雅黑" panose="020B0503020204020204" pitchFamily="34" charset="-122"/>
                <a:cs typeface="+mn-ea"/>
              </a:rPr>
              <a:t>order_info.jsp</a:t>
            </a:r>
            <a:r>
              <a:rPr lang="zh-CN" altLang="zh-CN" dirty="0">
                <a:solidFill>
                  <a:srgbClr val="595959"/>
                </a:solidFill>
                <a:latin typeface="微软雅黑" panose="020B0503020204020204" pitchFamily="34" charset="-122"/>
                <a:ea typeface="微软雅黑" panose="020B0503020204020204" pitchFamily="34" charset="-122"/>
                <a:cs typeface="+mn-ea"/>
              </a:rPr>
              <a:t>，访问地址为</a:t>
            </a:r>
            <a:r>
              <a:rPr lang="en-US" altLang="zh-CN" dirty="0">
                <a:solidFill>
                  <a:srgbClr val="595959"/>
                </a:solidFill>
                <a:latin typeface="微软雅黑" panose="020B0503020204020204" pitchFamily="34" charset="-122"/>
                <a:ea typeface="微软雅黑" panose="020B0503020204020204" pitchFamily="34" charset="-122"/>
                <a:cs typeface="+mn-ea"/>
              </a:rPr>
              <a:t>http://localhost:8080/chapter12/</a:t>
            </a:r>
            <a:r>
              <a:rPr lang="en-US" altLang="zh-CN" dirty="0" err="1">
                <a:solidFill>
                  <a:srgbClr val="595959"/>
                </a:solidFill>
                <a:latin typeface="微软雅黑" panose="020B0503020204020204" pitchFamily="34" charset="-122"/>
                <a:ea typeface="微软雅黑" panose="020B0503020204020204" pitchFamily="34" charset="-122"/>
                <a:cs typeface="+mn-ea"/>
              </a:rPr>
              <a:t>order_info.jsp</a:t>
            </a:r>
            <a:r>
              <a:rPr lang="zh-CN" altLang="zh-CN" dirty="0">
                <a:solidFill>
                  <a:srgbClr val="595959"/>
                </a:solidFill>
                <a:latin typeface="微软雅黑" panose="020B0503020204020204" pitchFamily="34" charset="-122"/>
                <a:ea typeface="微软雅黑" panose="020B0503020204020204" pitchFamily="34" charset="-122"/>
                <a:cs typeface="+mn-ea"/>
              </a:rPr>
              <a:t>，</a:t>
            </a:r>
            <a:r>
              <a:rPr lang="en-US" altLang="zh-CN" dirty="0" err="1">
                <a:solidFill>
                  <a:srgbClr val="595959"/>
                </a:solidFill>
                <a:latin typeface="微软雅黑" panose="020B0503020204020204" pitchFamily="34" charset="-122"/>
                <a:ea typeface="微软雅黑" panose="020B0503020204020204" pitchFamily="34" charset="-122"/>
                <a:cs typeface="+mn-ea"/>
              </a:rPr>
              <a:t>order_info.jsp</a:t>
            </a:r>
            <a:r>
              <a:rPr lang="zh-CN" altLang="zh-CN" dirty="0">
                <a:solidFill>
                  <a:srgbClr val="595959"/>
                </a:solidFill>
                <a:latin typeface="微软雅黑" panose="020B0503020204020204" pitchFamily="34" charset="-122"/>
                <a:ea typeface="微软雅黑" panose="020B0503020204020204" pitchFamily="34" charset="-122"/>
                <a:cs typeface="+mn-ea"/>
              </a:rPr>
              <a:t>显示效果如图所示</a:t>
            </a:r>
            <a:r>
              <a:rPr lang="zh-CN" altLang="en-US" dirty="0">
                <a:solidFill>
                  <a:srgbClr val="595959"/>
                </a:solidFill>
                <a:latin typeface="微软雅黑" panose="020B0503020204020204" pitchFamily="34" charset="-122"/>
                <a:ea typeface="微软雅黑" panose="020B0503020204020204" pitchFamily="34" charset="-122"/>
                <a:cs typeface="+mn-ea"/>
              </a:rPr>
              <a:t>。</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9" y="266933"/>
            <a:ext cx="3273781"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12.3.3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复杂</a:t>
            </a: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POJO</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绑定</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2" name="图片 1"/>
          <p:cNvPicPr>
            <a:picLocks noChangeAspect="1"/>
          </p:cNvPicPr>
          <p:nvPr/>
        </p:nvPicPr>
        <p:blipFill>
          <a:blip r:embed="rId2"/>
          <a:stretch>
            <a:fillRect/>
          </a:stretch>
        </p:blipFill>
        <p:spPr>
          <a:xfrm>
            <a:off x="2751455" y="2945765"/>
            <a:ext cx="6690000" cy="2520000"/>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05</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1337945"/>
          </a:xfrm>
          <a:prstGeom prst="rect">
            <a:avLst/>
          </a:prstGeom>
          <a:noFill/>
          <a:ln>
            <a:noFill/>
          </a:ln>
        </p:spPr>
        <p:txBody>
          <a:bodyPr wrap="square" rtlCol="0">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在</a:t>
            </a:r>
            <a:r>
              <a:rPr lang="en-US" altLang="zh-CN" dirty="0" err="1">
                <a:solidFill>
                  <a:srgbClr val="595959"/>
                </a:solidFill>
                <a:latin typeface="微软雅黑" panose="020B0503020204020204" pitchFamily="34" charset="-122"/>
                <a:ea typeface="微软雅黑" panose="020B0503020204020204" pitchFamily="34" charset="-122"/>
                <a:cs typeface="+mn-ea"/>
              </a:rPr>
              <a:t>order_info.jsp</a:t>
            </a:r>
            <a:r>
              <a:rPr lang="zh-CN" altLang="zh-CN" dirty="0">
                <a:solidFill>
                  <a:srgbClr val="595959"/>
                </a:solidFill>
                <a:latin typeface="微软雅黑" panose="020B0503020204020204" pitchFamily="34" charset="-122"/>
                <a:ea typeface="微软雅黑" panose="020B0503020204020204" pitchFamily="34" charset="-122"/>
                <a:cs typeface="+mn-ea"/>
              </a:rPr>
              <a:t>显示效果图所示的页面中，单击左下角“提交”按钮，</a:t>
            </a:r>
            <a:r>
              <a:rPr lang="en-US" altLang="zh-CN" dirty="0" err="1">
                <a:solidFill>
                  <a:srgbClr val="595959"/>
                </a:solidFill>
                <a:latin typeface="微软雅黑" panose="020B0503020204020204" pitchFamily="34" charset="-122"/>
                <a:ea typeface="微软雅黑" panose="020B0503020204020204" pitchFamily="34" charset="-122"/>
                <a:cs typeface="+mn-ea"/>
              </a:rPr>
              <a:t>order_info.jsp</a:t>
            </a:r>
            <a:r>
              <a:rPr lang="zh-CN" altLang="zh-CN" dirty="0">
                <a:solidFill>
                  <a:srgbClr val="595959"/>
                </a:solidFill>
                <a:latin typeface="微软雅黑" panose="020B0503020204020204" pitchFamily="34" charset="-122"/>
                <a:ea typeface="微软雅黑" panose="020B0503020204020204" pitchFamily="34" charset="-122"/>
                <a:cs typeface="+mn-ea"/>
              </a:rPr>
              <a:t>表单中的订单信息发送到服务器端的</a:t>
            </a:r>
            <a:r>
              <a:rPr lang="en-US" altLang="zh-CN" dirty="0" err="1">
                <a:solidFill>
                  <a:srgbClr val="595959"/>
                </a:solidFill>
                <a:latin typeface="微软雅黑" panose="020B0503020204020204" pitchFamily="34" charset="-122"/>
                <a:ea typeface="微软雅黑" panose="020B0503020204020204" pitchFamily="34" charset="-122"/>
                <a:cs typeface="+mn-ea"/>
              </a:rPr>
              <a:t>getOrderInfo</a:t>
            </a:r>
            <a:r>
              <a:rPr lang="en-US" altLang="zh-CN"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方法进行处理，控制台打印信息如图所示</a:t>
            </a:r>
            <a:r>
              <a:rPr lang="zh-CN" altLang="en-US" dirty="0">
                <a:solidFill>
                  <a:srgbClr val="595959"/>
                </a:solidFill>
                <a:latin typeface="微软雅黑" panose="020B0503020204020204" pitchFamily="34" charset="-122"/>
                <a:ea typeface="微软雅黑" panose="020B0503020204020204" pitchFamily="34" charset="-122"/>
                <a:cs typeface="+mn-ea"/>
              </a:rPr>
              <a:t>。</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9" y="266933"/>
            <a:ext cx="3273781"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12.3.3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复杂</a:t>
            </a: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POJO</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绑定</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2" name="文本框 1"/>
          <p:cNvSpPr txBox="1"/>
          <p:nvPr/>
        </p:nvSpPr>
        <p:spPr>
          <a:xfrm>
            <a:off x="961390" y="4943475"/>
            <a:ext cx="10031095" cy="922020"/>
          </a:xfrm>
          <a:prstGeom prst="rect">
            <a:avLst/>
          </a:prstGeom>
          <a:noFill/>
        </p:spPr>
        <p:txBody>
          <a:bodyPr wrap="square" rtlCol="0" anchor="t">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sym typeface="+mn-ea"/>
              </a:rPr>
              <a:t>由图所示打印的信息可以得出，客户端中的请求参数成功绑定到了</a:t>
            </a:r>
            <a:r>
              <a:rPr lang="en-US" altLang="zh-CN" dirty="0" err="1">
                <a:solidFill>
                  <a:srgbClr val="595959"/>
                </a:solidFill>
                <a:latin typeface="微软雅黑" panose="020B0503020204020204" pitchFamily="34" charset="-122"/>
                <a:ea typeface="微软雅黑" panose="020B0503020204020204" pitchFamily="34" charset="-122"/>
                <a:cs typeface="+mn-ea"/>
                <a:sym typeface="+mn-ea"/>
              </a:rPr>
              <a:t>getOrderInfo</a:t>
            </a:r>
            <a:r>
              <a:rPr lang="en-US" altLang="zh-CN" dirty="0">
                <a:solidFill>
                  <a:srgbClr val="595959"/>
                </a:solidFill>
                <a:latin typeface="微软雅黑" panose="020B0503020204020204" pitchFamily="34" charset="-122"/>
                <a:ea typeface="微软雅黑" panose="020B0503020204020204" pitchFamily="34" charset="-122"/>
                <a:cs typeface="+mn-ea"/>
                <a:sym typeface="+mn-ea"/>
              </a:rPr>
              <a:t>()</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方法的</a:t>
            </a:r>
            <a:r>
              <a:rPr lang="en-US" altLang="zh-CN" dirty="0">
                <a:solidFill>
                  <a:srgbClr val="595959"/>
                </a:solidFill>
                <a:latin typeface="微软雅黑" panose="020B0503020204020204" pitchFamily="34" charset="-122"/>
                <a:ea typeface="微软雅黑" panose="020B0503020204020204" pitchFamily="34" charset="-122"/>
                <a:cs typeface="+mn-ea"/>
                <a:sym typeface="+mn-ea"/>
              </a:rPr>
              <a:t>order</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形参中，完成了复杂</a:t>
            </a:r>
            <a:r>
              <a:rPr lang="en-US" altLang="zh-CN" dirty="0">
                <a:solidFill>
                  <a:srgbClr val="595959"/>
                </a:solidFill>
                <a:latin typeface="微软雅黑" panose="020B0503020204020204" pitchFamily="34" charset="-122"/>
                <a:ea typeface="微软雅黑" panose="020B0503020204020204" pitchFamily="34" charset="-122"/>
                <a:cs typeface="+mn-ea"/>
                <a:sym typeface="+mn-ea"/>
              </a:rPr>
              <a:t>POJO</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中属性为</a:t>
            </a:r>
            <a:r>
              <a:rPr lang="en-US" altLang="zh-CN" dirty="0">
                <a:solidFill>
                  <a:srgbClr val="595959"/>
                </a:solidFill>
                <a:latin typeface="微软雅黑" panose="020B0503020204020204" pitchFamily="34" charset="-122"/>
                <a:ea typeface="微软雅黑" panose="020B0503020204020204" pitchFamily="34" charset="-122"/>
                <a:cs typeface="+mn-ea"/>
                <a:sym typeface="+mn-ea"/>
              </a:rPr>
              <a:t>Map</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类型的数据绑定</a:t>
            </a:r>
            <a:r>
              <a:rPr lang="zh-CN" altLang="en-US" dirty="0">
                <a:solidFill>
                  <a:srgbClr val="595959"/>
                </a:solidFill>
                <a:latin typeface="微软雅黑" panose="020B0503020204020204" pitchFamily="34" charset="-122"/>
                <a:ea typeface="微软雅黑" panose="020B0503020204020204" pitchFamily="34" charset="-122"/>
                <a:cs typeface="+mn-ea"/>
                <a:sym typeface="+mn-ea"/>
              </a:rPr>
              <a:t>。</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 </a:t>
            </a:r>
            <a:endParaRPr lang="zh-CN" altLang="en-US"/>
          </a:p>
        </p:txBody>
      </p:sp>
      <p:pic>
        <p:nvPicPr>
          <p:cNvPr id="3" name="图片 2"/>
          <p:cNvPicPr>
            <a:picLocks noChangeAspect="1"/>
          </p:cNvPicPr>
          <p:nvPr/>
        </p:nvPicPr>
        <p:blipFill>
          <a:blip r:embed="rId2"/>
          <a:stretch>
            <a:fillRect/>
          </a:stretch>
        </p:blipFill>
        <p:spPr>
          <a:xfrm>
            <a:off x="940435" y="2653665"/>
            <a:ext cx="10310292" cy="1800000"/>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p:nvPr/>
        </p:nvSpPr>
        <p:spPr>
          <a:xfrm>
            <a:off x="1143840" y="266933"/>
            <a:ext cx="3309407"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12.3.4  JSON</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数据绑定</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pic>
        <p:nvPicPr>
          <p:cNvPr id="6" name="图片 5"/>
          <p:cNvPicPr>
            <a:picLocks noChangeAspect="1"/>
          </p:cNvPicPr>
          <p:nvPr/>
        </p:nvPicPr>
        <p:blipFill>
          <a:blip r:embed="rId1"/>
          <a:stretch>
            <a:fillRect/>
          </a:stretch>
        </p:blipFill>
        <p:spPr>
          <a:xfrm>
            <a:off x="945003" y="2215002"/>
            <a:ext cx="2798174" cy="3897363"/>
          </a:xfrm>
          <a:prstGeom prst="rect">
            <a:avLst/>
          </a:prstGeom>
        </p:spPr>
      </p:pic>
      <p:sp>
        <p:nvSpPr>
          <p:cNvPr id="7" name="TextBox 35"/>
          <p:cNvSpPr txBox="1">
            <a:spLocks noChangeArrowheads="1"/>
          </p:cNvSpPr>
          <p:nvPr/>
        </p:nvSpPr>
        <p:spPr bwMode="auto">
          <a:xfrm>
            <a:off x="3247813" y="1637921"/>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8" name="椭圆形标注 7"/>
          <p:cNvSpPr/>
          <p:nvPr/>
        </p:nvSpPr>
        <p:spPr>
          <a:xfrm>
            <a:off x="2969011" y="1559834"/>
            <a:ext cx="2071640" cy="1493174"/>
          </a:xfrm>
          <a:prstGeom prst="wedgeEllipseCallout">
            <a:avLst/>
          </a:prstGeom>
          <a:solidFill>
            <a:schemeClr val="bg1">
              <a:lumMod val="85000"/>
            </a:schemeClr>
          </a:solidFill>
          <a:ln>
            <a:solidFill>
              <a:srgbClr val="000000">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t> </a:t>
            </a:r>
            <a:endParaRPr lang="en-US" altLang="zh-CN"/>
          </a:p>
        </p:txBody>
      </p:sp>
      <p:sp>
        <p:nvSpPr>
          <p:cNvPr id="9" name="TextBox 35"/>
          <p:cNvSpPr txBox="1">
            <a:spLocks noChangeArrowheads="1"/>
          </p:cNvSpPr>
          <p:nvPr/>
        </p:nvSpPr>
        <p:spPr bwMode="auto">
          <a:xfrm>
            <a:off x="3215305" y="1697255"/>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10" name="TextBox 35"/>
          <p:cNvSpPr txBox="1">
            <a:spLocks noChangeArrowheads="1"/>
          </p:cNvSpPr>
          <p:nvPr/>
        </p:nvSpPr>
        <p:spPr bwMode="auto">
          <a:xfrm>
            <a:off x="5816600" y="2641600"/>
            <a:ext cx="4657090" cy="10439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掌握</a:t>
            </a:r>
            <a:r>
              <a:rPr lang="en-US" altLang="zh-CN" sz="2000" dirty="0">
                <a:solidFill>
                  <a:srgbClr val="1369B2"/>
                </a:solidFill>
                <a:latin typeface="微软雅黑" panose="020B0503020204020204" pitchFamily="34" charset="-122"/>
                <a:ea typeface="微软雅黑" panose="020B0503020204020204" pitchFamily="34" charset="-122"/>
              </a:rPr>
              <a:t>JSON</a:t>
            </a:r>
            <a:r>
              <a:rPr lang="zh-CN" altLang="en-US" sz="2000" dirty="0">
                <a:solidFill>
                  <a:srgbClr val="1369B2"/>
                </a:solidFill>
                <a:latin typeface="微软雅黑" panose="020B0503020204020204" pitchFamily="34" charset="-122"/>
                <a:ea typeface="微软雅黑" panose="020B0503020204020204" pitchFamily="34" charset="-122"/>
              </a:rPr>
              <a:t>数据绑定</a:t>
            </a:r>
            <a:r>
              <a:rPr lang="zh-CN" altLang="en-US" sz="2000" dirty="0">
                <a:solidFill>
                  <a:srgbClr val="595959"/>
                </a:solidFill>
                <a:latin typeface="微软雅黑" panose="020B0503020204020204" pitchFamily="34" charset="-122"/>
                <a:ea typeface="微软雅黑" panose="020B0503020204020204" pitchFamily="34" charset="-122"/>
              </a:rPr>
              <a:t>，能够在代码中使用</a:t>
            </a:r>
            <a:r>
              <a:rPr lang="en-US" altLang="zh-CN" sz="2000" dirty="0">
                <a:solidFill>
                  <a:srgbClr val="595959"/>
                </a:solidFill>
                <a:latin typeface="微软雅黑" panose="020B0503020204020204" pitchFamily="34" charset="-122"/>
                <a:ea typeface="微软雅黑" panose="020B0503020204020204" pitchFamily="34" charset="-122"/>
              </a:rPr>
              <a:t>JSON</a:t>
            </a:r>
            <a:r>
              <a:rPr lang="zh-CN" altLang="en-US" sz="2000" dirty="0">
                <a:solidFill>
                  <a:srgbClr val="595959"/>
                </a:solidFill>
                <a:latin typeface="微软雅黑" panose="020B0503020204020204" pitchFamily="34" charset="-122"/>
                <a:ea typeface="微软雅黑" panose="020B0503020204020204" pitchFamily="34" charset="-122"/>
              </a:rPr>
              <a:t>格式进行数据绑定</a:t>
            </a:r>
            <a:endParaRPr lang="zh-CN" altLang="en-US" sz="2000" dirty="0">
              <a:solidFill>
                <a:srgbClr val="595959"/>
              </a:solidFill>
              <a:latin typeface="微软雅黑" panose="020B0503020204020204" pitchFamily="34" charset="-122"/>
              <a:ea typeface="微软雅黑" panose="020B0503020204020204" pitchFamily="34" charset="-122"/>
            </a:endParaRPr>
          </a:p>
        </p:txBody>
      </p:sp>
      <p:grpSp>
        <p:nvGrpSpPr>
          <p:cNvPr id="11" name="组合 10"/>
          <p:cNvGrpSpPr/>
          <p:nvPr/>
        </p:nvGrpSpPr>
        <p:grpSpPr>
          <a:xfrm>
            <a:off x="5380420" y="2819382"/>
            <a:ext cx="405183" cy="405036"/>
            <a:chOff x="8881" y="4685"/>
            <a:chExt cx="638" cy="638"/>
          </a:xfrm>
        </p:grpSpPr>
        <p:sp>
          <p:nvSpPr>
            <p:cNvPr id="12" name="椭圆 11"/>
            <p:cNvSpPr/>
            <p:nvPr/>
          </p:nvSpPr>
          <p:spPr>
            <a:xfrm>
              <a:off x="8881" y="4685"/>
              <a:ext cx="638" cy="638"/>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8946" y="4750"/>
              <a:ext cx="508" cy="508"/>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19" y="1091196"/>
            <a:ext cx="5711313"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5111784" cy="400110"/>
          </a:xfrm>
          <a:prstGeom prst="rect">
            <a:avLst/>
          </a:prstGeom>
          <a:noFill/>
        </p:spPr>
        <p:txBody>
          <a:bodyPr wrap="none" rtlCol="0">
            <a:spAutoFit/>
          </a:bodyPr>
          <a:lstStyle/>
          <a:p>
            <a:r>
              <a:rPr lang="zh-CN" altLang="en-US" sz="2000" dirty="0">
                <a:solidFill>
                  <a:srgbClr val="1369B2"/>
                </a:solidFill>
                <a:latin typeface="微软雅黑" panose="020B0503020204020204" pitchFamily="34" charset="-122"/>
                <a:ea typeface="微软雅黑" panose="020B0503020204020204" pitchFamily="34" charset="-122"/>
              </a:rPr>
              <a:t>消息转换器</a:t>
            </a:r>
            <a:r>
              <a:rPr lang="en-US" altLang="zh-CN" sz="2000" dirty="0">
                <a:solidFill>
                  <a:srgbClr val="1369B2"/>
                </a:solidFill>
                <a:latin typeface="微软雅黑" panose="020B0503020204020204" pitchFamily="34" charset="-122"/>
                <a:ea typeface="微软雅黑" panose="020B0503020204020204" pitchFamily="34" charset="-122"/>
              </a:rPr>
              <a:t>—</a:t>
            </a:r>
            <a:r>
              <a:rPr lang="en-US" altLang="zh-CN" sz="2000" dirty="0" err="1">
                <a:solidFill>
                  <a:srgbClr val="1369B2"/>
                </a:solidFill>
                <a:latin typeface="微软雅黑" panose="020B0503020204020204" pitchFamily="34" charset="-122"/>
                <a:ea typeface="微软雅黑" panose="020B0503020204020204" pitchFamily="34" charset="-122"/>
              </a:rPr>
              <a:t>HttpMessageConverter</a:t>
            </a:r>
            <a:r>
              <a:rPr lang="zh-CN" altLang="zh-CN" sz="2000" dirty="0">
                <a:solidFill>
                  <a:srgbClr val="1369B2"/>
                </a:solidFill>
                <a:latin typeface="微软雅黑" panose="020B0503020204020204" pitchFamily="34" charset="-122"/>
                <a:ea typeface="微软雅黑" panose="020B0503020204020204" pitchFamily="34" charset="-122"/>
              </a:rPr>
              <a:t>接口</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3297533"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12.3.4  JSON</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数据绑定</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12" name="文本框 18"/>
          <p:cNvSpPr txBox="1"/>
          <p:nvPr>
            <p:custDataLst>
              <p:tags r:id="rId2"/>
            </p:custDataLst>
          </p:nvPr>
        </p:nvSpPr>
        <p:spPr>
          <a:xfrm>
            <a:off x="1725775" y="2742620"/>
            <a:ext cx="8876636" cy="3075434"/>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客户端不同的请求，</a:t>
            </a:r>
            <a:r>
              <a:rPr lang="en-US" altLang="zh-CN" dirty="0" err="1">
                <a:solidFill>
                  <a:srgbClr val="595959"/>
                </a:solidFill>
                <a:latin typeface="微软雅黑" panose="020B0503020204020204" pitchFamily="34" charset="-122"/>
              </a:rPr>
              <a:t>HttpServletRequest</a:t>
            </a:r>
            <a:r>
              <a:rPr lang="zh-CN" altLang="zh-CN" dirty="0">
                <a:solidFill>
                  <a:srgbClr val="595959"/>
                </a:solidFill>
                <a:latin typeface="微软雅黑" panose="020B0503020204020204" pitchFamily="34" charset="-122"/>
              </a:rPr>
              <a:t>中数据的</a:t>
            </a:r>
            <a:r>
              <a:rPr lang="en-US" altLang="zh-CN" dirty="0">
                <a:solidFill>
                  <a:srgbClr val="595959"/>
                </a:solidFill>
                <a:latin typeface="微软雅黑" panose="020B0503020204020204" pitchFamily="34" charset="-122"/>
              </a:rPr>
              <a:t>MediaType</a:t>
            </a:r>
            <a:r>
              <a:rPr lang="zh-CN" altLang="zh-CN" dirty="0">
                <a:solidFill>
                  <a:srgbClr val="595959"/>
                </a:solidFill>
                <a:latin typeface="微软雅黑" panose="020B0503020204020204" pitchFamily="34" charset="-122"/>
              </a:rPr>
              <a:t>可能会不同，如果想将</a:t>
            </a:r>
            <a:r>
              <a:rPr lang="en-US" altLang="zh-CN" dirty="0" err="1">
                <a:solidFill>
                  <a:srgbClr val="595959"/>
                </a:solidFill>
                <a:latin typeface="微软雅黑" panose="020B0503020204020204" pitchFamily="34" charset="-122"/>
              </a:rPr>
              <a:t>HttpServletRequest</a:t>
            </a:r>
            <a:r>
              <a:rPr lang="zh-CN" altLang="zh-CN" dirty="0">
                <a:solidFill>
                  <a:srgbClr val="595959"/>
                </a:solidFill>
                <a:latin typeface="微软雅黑" panose="020B0503020204020204" pitchFamily="34" charset="-122"/>
              </a:rPr>
              <a:t>中的数据转换成指定对象，或者将对象转换成指定格式的数据，就需要使用对应的消息转换器来实现。</a:t>
            </a:r>
            <a:r>
              <a:rPr lang="en-US" altLang="zh-CN" dirty="0">
                <a:solidFill>
                  <a:srgbClr val="595959"/>
                </a:solidFill>
                <a:latin typeface="微软雅黑" panose="020B0503020204020204" pitchFamily="34" charset="-122"/>
              </a:rPr>
              <a:t>Spring</a:t>
            </a:r>
            <a:r>
              <a:rPr lang="zh-CN" altLang="zh-CN" dirty="0">
                <a:solidFill>
                  <a:srgbClr val="595959"/>
                </a:solidFill>
                <a:latin typeface="微软雅黑" panose="020B0503020204020204" pitchFamily="34" charset="-122"/>
              </a:rPr>
              <a:t>中提供了一个</a:t>
            </a:r>
            <a:r>
              <a:rPr lang="en-US" altLang="zh-CN" dirty="0" err="1">
                <a:solidFill>
                  <a:srgbClr val="595959"/>
                </a:solidFill>
                <a:latin typeface="微软雅黑" panose="020B0503020204020204" pitchFamily="34" charset="-122"/>
              </a:rPr>
              <a:t>HttpMessageConverter</a:t>
            </a:r>
            <a:r>
              <a:rPr lang="zh-CN" altLang="zh-CN" dirty="0">
                <a:solidFill>
                  <a:srgbClr val="595959"/>
                </a:solidFill>
                <a:latin typeface="微软雅黑" panose="020B0503020204020204" pitchFamily="34" charset="-122"/>
              </a:rPr>
              <a:t>接口作为消息转换器。因为数据的类型有多种，所以</a:t>
            </a:r>
            <a:r>
              <a:rPr lang="en-US" altLang="zh-CN" dirty="0">
                <a:solidFill>
                  <a:srgbClr val="595959"/>
                </a:solidFill>
                <a:latin typeface="微软雅黑" panose="020B0503020204020204" pitchFamily="34" charset="-122"/>
              </a:rPr>
              <a:t>Spring</a:t>
            </a:r>
            <a:r>
              <a:rPr lang="zh-CN" altLang="zh-CN" dirty="0">
                <a:solidFill>
                  <a:srgbClr val="595959"/>
                </a:solidFill>
                <a:latin typeface="微软雅黑" panose="020B0503020204020204" pitchFamily="34" charset="-122"/>
              </a:rPr>
              <a:t>中提供了多个</a:t>
            </a:r>
            <a:r>
              <a:rPr lang="en-US" altLang="zh-CN" dirty="0" err="1">
                <a:solidFill>
                  <a:srgbClr val="595959"/>
                </a:solidFill>
                <a:latin typeface="微软雅黑" panose="020B0503020204020204" pitchFamily="34" charset="-122"/>
              </a:rPr>
              <a:t>HttpMessageConverter</a:t>
            </a:r>
            <a:r>
              <a:rPr lang="zh-CN" altLang="zh-CN" dirty="0">
                <a:solidFill>
                  <a:srgbClr val="595959"/>
                </a:solidFill>
                <a:latin typeface="微软雅黑" panose="020B0503020204020204" pitchFamily="34" charset="-122"/>
              </a:rPr>
              <a:t>接口的实现类，其中</a:t>
            </a:r>
            <a:r>
              <a:rPr lang="en-US" altLang="zh-CN" dirty="0">
                <a:solidFill>
                  <a:srgbClr val="595959"/>
                </a:solidFill>
                <a:latin typeface="微软雅黑" panose="020B0503020204020204" pitchFamily="34" charset="-122"/>
              </a:rPr>
              <a:t>MappingJackson2HttpMessageConverter</a:t>
            </a:r>
            <a:r>
              <a:rPr lang="zh-CN" altLang="zh-CN" dirty="0">
                <a:solidFill>
                  <a:srgbClr val="595959"/>
                </a:solidFill>
                <a:latin typeface="微软雅黑" panose="020B0503020204020204" pitchFamily="34" charset="-122"/>
              </a:rPr>
              <a:t>是</a:t>
            </a:r>
            <a:r>
              <a:rPr lang="en-US" altLang="zh-CN" dirty="0" err="1">
                <a:solidFill>
                  <a:srgbClr val="595959"/>
                </a:solidFill>
                <a:latin typeface="微软雅黑" panose="020B0503020204020204" pitchFamily="34" charset="-122"/>
              </a:rPr>
              <a:t>HttpMessageConverter</a:t>
            </a:r>
            <a:r>
              <a:rPr lang="zh-CN" altLang="zh-CN" dirty="0">
                <a:solidFill>
                  <a:srgbClr val="595959"/>
                </a:solidFill>
                <a:latin typeface="微软雅黑" panose="020B0503020204020204" pitchFamily="34" charset="-122"/>
              </a:rPr>
              <a:t>接口的实现类之一，在处理请求时，可以将请求的</a:t>
            </a:r>
            <a:r>
              <a:rPr lang="en-US" altLang="zh-CN" dirty="0">
                <a:solidFill>
                  <a:srgbClr val="595959"/>
                </a:solidFill>
                <a:latin typeface="微软雅黑" panose="020B0503020204020204" pitchFamily="34" charset="-122"/>
              </a:rPr>
              <a:t>JSON</a:t>
            </a:r>
            <a:r>
              <a:rPr lang="zh-CN" altLang="zh-CN" dirty="0">
                <a:solidFill>
                  <a:srgbClr val="595959"/>
                </a:solidFill>
                <a:latin typeface="微软雅黑" panose="020B0503020204020204" pitchFamily="34" charset="-122"/>
              </a:rPr>
              <a:t>报文绑定到处理器的形参对象，在响应请求时，将处理器的返回值转换成</a:t>
            </a:r>
            <a:r>
              <a:rPr lang="en-US" altLang="zh-CN" dirty="0">
                <a:solidFill>
                  <a:srgbClr val="595959"/>
                </a:solidFill>
                <a:latin typeface="微软雅黑" panose="020B0503020204020204" pitchFamily="34" charset="-122"/>
              </a:rPr>
              <a:t>JSON</a:t>
            </a:r>
            <a:r>
              <a:rPr lang="zh-CN" altLang="zh-CN" dirty="0">
                <a:solidFill>
                  <a:srgbClr val="595959"/>
                </a:solidFill>
                <a:latin typeface="微软雅黑" panose="020B0503020204020204" pitchFamily="34" charset="-122"/>
              </a:rPr>
              <a:t>报文</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 </a:t>
            </a:r>
            <a:endParaRPr lang="zh-CN" altLang="zh-CN" dirty="0">
              <a:solidFill>
                <a:srgbClr val="595959"/>
              </a:solidFill>
              <a:latin typeface="微软雅黑" panose="020B0503020204020204" pitchFamily="34" charset="-122"/>
            </a:endParaRPr>
          </a:p>
        </p:txBody>
      </p:sp>
      <p:sp>
        <p:nvSpPr>
          <p:cNvPr id="13" name="圆角矩形 12"/>
          <p:cNvSpPr/>
          <p:nvPr/>
        </p:nvSpPr>
        <p:spPr>
          <a:xfrm>
            <a:off x="1303055" y="2581376"/>
            <a:ext cx="9794240" cy="3712546"/>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4" name="矩形 93"/>
          <p:cNvSpPr/>
          <p:nvPr/>
        </p:nvSpPr>
        <p:spPr>
          <a:xfrm>
            <a:off x="1252831" y="2510983"/>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rot="10800000">
            <a:off x="10778975" y="5971329"/>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19" y="1091196"/>
            <a:ext cx="4033951"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8" y="1217734"/>
            <a:ext cx="3753932" cy="400110"/>
          </a:xfrm>
          <a:prstGeom prst="rect">
            <a:avLst/>
          </a:prstGeom>
          <a:noFill/>
        </p:spPr>
        <p:txBody>
          <a:bodyPr wrap="square" rtlCol="0">
            <a:spAutoFit/>
          </a:bodyPr>
          <a:lstStyle/>
          <a:p>
            <a:r>
              <a:rPr lang="en-US" altLang="zh-CN" sz="2000" dirty="0">
                <a:solidFill>
                  <a:srgbClr val="1369B2"/>
                </a:solidFill>
                <a:latin typeface="微软雅黑" panose="020B0503020204020204" pitchFamily="34" charset="-122"/>
                <a:ea typeface="微软雅黑" panose="020B0503020204020204" pitchFamily="34" charset="-122"/>
              </a:rPr>
              <a:t>Spring</a:t>
            </a:r>
            <a:r>
              <a:rPr lang="zh-CN" altLang="en-US" sz="2000" dirty="0">
                <a:solidFill>
                  <a:srgbClr val="1369B2"/>
                </a:solidFill>
                <a:latin typeface="微软雅黑" panose="020B0503020204020204" pitchFamily="34" charset="-122"/>
                <a:ea typeface="微软雅黑" panose="020B0503020204020204" pitchFamily="34" charset="-122"/>
              </a:rPr>
              <a:t> </a:t>
            </a:r>
            <a:r>
              <a:rPr lang="en-US" altLang="zh-CN" sz="2000" dirty="0">
                <a:solidFill>
                  <a:srgbClr val="1369B2"/>
                </a:solidFill>
                <a:latin typeface="微软雅黑" panose="020B0503020204020204" pitchFamily="34" charset="-122"/>
                <a:ea typeface="微软雅黑" panose="020B0503020204020204" pitchFamily="34" charset="-122"/>
              </a:rPr>
              <a:t>MVC</a:t>
            </a:r>
            <a:r>
              <a:rPr lang="zh-CN" altLang="en-US" sz="2000" dirty="0">
                <a:solidFill>
                  <a:srgbClr val="1369B2"/>
                </a:solidFill>
                <a:latin typeface="微软雅黑" panose="020B0503020204020204" pitchFamily="34" charset="-122"/>
                <a:ea typeface="微软雅黑" panose="020B0503020204020204" pitchFamily="34" charset="-122"/>
              </a:rPr>
              <a:t>数据绑定的过程图</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403395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数据绑定</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13" name="图片 1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939143" y="2296802"/>
            <a:ext cx="6550572" cy="3600000"/>
          </a:xfrm>
          <a:prstGeom prst="rect">
            <a:avLst/>
          </a:prstGeom>
          <a:noFill/>
          <a:ln>
            <a:noFill/>
          </a:ln>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18" y="1091196"/>
            <a:ext cx="6980821"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6563592" cy="400110"/>
          </a:xfrm>
          <a:prstGeom prst="rect">
            <a:avLst/>
          </a:prstGeom>
          <a:noFill/>
        </p:spPr>
        <p:txBody>
          <a:bodyPr wrap="none" rtlCol="0">
            <a:spAutoFit/>
          </a:bodyPr>
          <a:lstStyle/>
          <a:p>
            <a:r>
              <a:rPr lang="en-US" altLang="zh-CN" sz="2000" dirty="0" err="1">
                <a:solidFill>
                  <a:srgbClr val="1369B2"/>
                </a:solidFill>
                <a:latin typeface="微软雅黑" panose="020B0503020204020204" pitchFamily="34" charset="-122"/>
                <a:ea typeface="微软雅黑" panose="020B0503020204020204" pitchFamily="34" charset="-122"/>
              </a:rPr>
              <a:t>HttpMessageConverter</a:t>
            </a:r>
            <a:r>
              <a:rPr lang="zh-CN" altLang="en-US" sz="2000" dirty="0">
                <a:solidFill>
                  <a:srgbClr val="1369B2"/>
                </a:solidFill>
                <a:latin typeface="微软雅黑" panose="020B0503020204020204" pitchFamily="34" charset="-122"/>
                <a:ea typeface="微软雅黑" panose="020B0503020204020204" pitchFamily="34" charset="-122"/>
              </a:rPr>
              <a:t>与</a:t>
            </a:r>
            <a:r>
              <a:rPr lang="en-US" altLang="zh-CN" sz="2000" dirty="0">
                <a:solidFill>
                  <a:srgbClr val="1369B2"/>
                </a:solidFill>
                <a:latin typeface="微软雅黑" panose="020B0503020204020204" pitchFamily="34" charset="-122"/>
                <a:ea typeface="微软雅黑" panose="020B0503020204020204" pitchFamily="34" charset="-122"/>
              </a:rPr>
              <a:t>Converter</a:t>
            </a:r>
            <a:r>
              <a:rPr lang="zh-CN" altLang="en-US" sz="2000" dirty="0">
                <a:solidFill>
                  <a:srgbClr val="1369B2"/>
                </a:solidFill>
                <a:latin typeface="微软雅黑" panose="020B0503020204020204" pitchFamily="34" charset="-122"/>
                <a:ea typeface="微软雅黑" panose="020B0503020204020204" pitchFamily="34" charset="-122"/>
              </a:rPr>
              <a:t>类型转换器的区别</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3297533"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12.3.4  JSON</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数据绑定</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12" name="文本框 18"/>
          <p:cNvSpPr txBox="1"/>
          <p:nvPr>
            <p:custDataLst>
              <p:tags r:id="rId2"/>
            </p:custDataLst>
          </p:nvPr>
        </p:nvSpPr>
        <p:spPr>
          <a:xfrm>
            <a:off x="1725775" y="3229505"/>
            <a:ext cx="8876636" cy="1781879"/>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en-US" dirty="0">
                <a:solidFill>
                  <a:srgbClr val="595959"/>
                </a:solidFill>
                <a:latin typeface="微软雅黑" panose="020B0503020204020204" pitchFamily="34" charset="-122"/>
              </a:rPr>
              <a:t>        </a:t>
            </a:r>
            <a:r>
              <a:rPr lang="zh-CN" altLang="zh-CN" dirty="0">
                <a:solidFill>
                  <a:srgbClr val="FF0000"/>
                </a:solidFill>
                <a:latin typeface="微软雅黑" panose="020B0503020204020204" pitchFamily="34" charset="-122"/>
              </a:rPr>
              <a:t>需要注意的是</a:t>
            </a:r>
            <a:r>
              <a:rPr lang="zh-CN" altLang="zh-CN" dirty="0">
                <a:solidFill>
                  <a:srgbClr val="595959"/>
                </a:solidFill>
                <a:latin typeface="微软雅黑" panose="020B0503020204020204" pitchFamily="34" charset="-122"/>
              </a:rPr>
              <a:t>，</a:t>
            </a:r>
            <a:r>
              <a:rPr lang="en-US" altLang="zh-CN" dirty="0" err="1">
                <a:solidFill>
                  <a:srgbClr val="595959"/>
                </a:solidFill>
                <a:latin typeface="微软雅黑" panose="020B0503020204020204" pitchFamily="34" charset="-122"/>
              </a:rPr>
              <a:t>HttpMessageConverter</a:t>
            </a:r>
            <a:r>
              <a:rPr lang="zh-CN" altLang="zh-CN" dirty="0">
                <a:solidFill>
                  <a:srgbClr val="595959"/>
                </a:solidFill>
                <a:latin typeface="微软雅黑" panose="020B0503020204020204" pitchFamily="34" charset="-122"/>
              </a:rPr>
              <a:t>消息转换器和之前所学习的</a:t>
            </a:r>
            <a:r>
              <a:rPr lang="en-US" altLang="zh-CN" dirty="0">
                <a:solidFill>
                  <a:srgbClr val="595959"/>
                </a:solidFill>
                <a:latin typeface="微软雅黑" panose="020B0503020204020204" pitchFamily="34" charset="-122"/>
              </a:rPr>
              <a:t>Converter</a:t>
            </a:r>
            <a:r>
              <a:rPr lang="zh-CN" altLang="zh-CN" dirty="0">
                <a:solidFill>
                  <a:srgbClr val="595959"/>
                </a:solidFill>
                <a:latin typeface="微软雅黑" panose="020B0503020204020204" pitchFamily="34" charset="-122"/>
              </a:rPr>
              <a:t>类型转换器是有区别的。</a:t>
            </a:r>
            <a:r>
              <a:rPr lang="en-US" altLang="zh-CN" dirty="0" err="1">
                <a:solidFill>
                  <a:srgbClr val="595959"/>
                </a:solidFill>
                <a:latin typeface="微软雅黑" panose="020B0503020204020204" pitchFamily="34" charset="-122"/>
              </a:rPr>
              <a:t>HttpMessageConverter</a:t>
            </a:r>
            <a:r>
              <a:rPr lang="zh-CN" altLang="zh-CN" dirty="0">
                <a:solidFill>
                  <a:srgbClr val="595959"/>
                </a:solidFill>
                <a:latin typeface="微软雅黑" panose="020B0503020204020204" pitchFamily="34" charset="-122"/>
              </a:rPr>
              <a:t>消息转换器用于将请求消息中的报文数据转换成指定对象，或者将对象转换成指定格式的报文进行响应；</a:t>
            </a:r>
            <a:r>
              <a:rPr lang="en-US" altLang="zh-CN" dirty="0">
                <a:solidFill>
                  <a:srgbClr val="595959"/>
                </a:solidFill>
                <a:latin typeface="微软雅黑" panose="020B0503020204020204" pitchFamily="34" charset="-122"/>
              </a:rPr>
              <a:t>Converter</a:t>
            </a:r>
            <a:r>
              <a:rPr lang="zh-CN" altLang="zh-CN" dirty="0">
                <a:solidFill>
                  <a:srgbClr val="595959"/>
                </a:solidFill>
                <a:latin typeface="微软雅黑" panose="020B0503020204020204" pitchFamily="34" charset="-122"/>
              </a:rPr>
              <a:t>类型转换器用于对象之间的类型转换</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 </a:t>
            </a:r>
            <a:endParaRPr lang="zh-CN" altLang="zh-CN" dirty="0">
              <a:solidFill>
                <a:srgbClr val="595959"/>
              </a:solidFill>
              <a:latin typeface="微软雅黑" panose="020B0503020204020204" pitchFamily="34" charset="-122"/>
            </a:endParaRPr>
          </a:p>
        </p:txBody>
      </p:sp>
      <p:sp>
        <p:nvSpPr>
          <p:cNvPr id="13" name="圆角矩形 12"/>
          <p:cNvSpPr/>
          <p:nvPr/>
        </p:nvSpPr>
        <p:spPr>
          <a:xfrm>
            <a:off x="1303055" y="2997011"/>
            <a:ext cx="9794240" cy="2228130"/>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4" name="矩形 93"/>
          <p:cNvSpPr/>
          <p:nvPr/>
        </p:nvSpPr>
        <p:spPr>
          <a:xfrm>
            <a:off x="1252831" y="2926618"/>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rot="10800000">
            <a:off x="10778975" y="4914425"/>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783715" y="18324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872839" y="19681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01</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712085" y="1832610"/>
            <a:ext cx="8868410" cy="506730"/>
          </a:xfrm>
          <a:prstGeom prst="rect">
            <a:avLst/>
          </a:prstGeom>
          <a:noFill/>
          <a:ln>
            <a:noFill/>
          </a:ln>
        </p:spPr>
        <p:txBody>
          <a:bodyPr wrap="square" rtlCol="0">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在项目的</a:t>
            </a:r>
            <a:r>
              <a:rPr lang="en-US" altLang="zh-CN" dirty="0" err="1">
                <a:solidFill>
                  <a:srgbClr val="595959"/>
                </a:solidFill>
                <a:latin typeface="微软雅黑" panose="020B0503020204020204" pitchFamily="34" charset="-122"/>
                <a:ea typeface="微软雅黑" panose="020B0503020204020204" pitchFamily="34" charset="-122"/>
                <a:cs typeface="+mn-ea"/>
              </a:rPr>
              <a:t>pom.xml</a:t>
            </a:r>
            <a:r>
              <a:rPr lang="zh-CN" altLang="zh-CN" dirty="0">
                <a:solidFill>
                  <a:srgbClr val="595959"/>
                </a:solidFill>
                <a:latin typeface="微软雅黑" panose="020B0503020204020204" pitchFamily="34" charset="-122"/>
                <a:ea typeface="微软雅黑" panose="020B0503020204020204" pitchFamily="34" charset="-122"/>
                <a:cs typeface="+mn-ea"/>
              </a:rPr>
              <a:t>文件中导入</a:t>
            </a:r>
            <a:r>
              <a:rPr lang="en-US" altLang="zh-CN" dirty="0">
                <a:solidFill>
                  <a:srgbClr val="595959"/>
                </a:solidFill>
                <a:latin typeface="微软雅黑" panose="020B0503020204020204" pitchFamily="34" charset="-122"/>
                <a:ea typeface="微软雅黑" panose="020B0503020204020204" pitchFamily="34" charset="-122"/>
                <a:cs typeface="+mn-ea"/>
              </a:rPr>
              <a:t>Jackson</a:t>
            </a:r>
            <a:r>
              <a:rPr lang="zh-CN" altLang="zh-CN" dirty="0">
                <a:solidFill>
                  <a:srgbClr val="595959"/>
                </a:solidFill>
                <a:latin typeface="微软雅黑" panose="020B0503020204020204" pitchFamily="34" charset="-122"/>
                <a:ea typeface="微软雅黑" panose="020B0503020204020204" pitchFamily="34" charset="-122"/>
                <a:cs typeface="+mn-ea"/>
              </a:rPr>
              <a:t>的依赖。</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pic>
        <p:nvPicPr>
          <p:cNvPr id="12" name="图片 11"/>
          <p:cNvPicPr>
            <a:picLocks noChangeAspect="1"/>
          </p:cNvPicPr>
          <p:nvPr/>
        </p:nvPicPr>
        <p:blipFill>
          <a:blip r:embed="rId2"/>
          <a:stretch>
            <a:fillRect/>
          </a:stretch>
        </p:blipFill>
        <p:spPr>
          <a:xfrm>
            <a:off x="2486203" y="2896688"/>
            <a:ext cx="7332167" cy="3046474"/>
          </a:xfrm>
          <a:prstGeom prst="rect">
            <a:avLst/>
          </a:prstGeom>
        </p:spPr>
      </p:pic>
      <p:sp>
        <p:nvSpPr>
          <p:cNvPr id="4" name="矩形 3"/>
          <p:cNvSpPr/>
          <p:nvPr/>
        </p:nvSpPr>
        <p:spPr>
          <a:xfrm>
            <a:off x="2795019" y="2868461"/>
            <a:ext cx="6876488" cy="3003451"/>
          </a:xfrm>
          <a:prstGeom prst="rect">
            <a:avLst/>
          </a:prstGeom>
        </p:spPr>
        <p:txBody>
          <a:bodyPr wrap="square">
            <a:spAutoFit/>
          </a:bodyPr>
          <a:lstStyle/>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&lt;!--Jackson</a:t>
            </a:r>
            <a:r>
              <a:rPr lang="zh-CN" altLang="zh-CN" sz="1600" dirty="0">
                <a:solidFill>
                  <a:srgbClr val="595959"/>
                </a:solidFill>
                <a:latin typeface="微软雅黑" panose="020B0503020204020204" pitchFamily="34" charset="-122"/>
                <a:ea typeface="微软雅黑" panose="020B0503020204020204" pitchFamily="34" charset="-122"/>
                <a:cs typeface="+mn-ea"/>
              </a:rPr>
              <a:t>转换核心包依赖</a:t>
            </a:r>
            <a:r>
              <a:rPr lang="en-US" altLang="zh-CN" sz="1600" dirty="0">
                <a:solidFill>
                  <a:srgbClr val="595959"/>
                </a:solidFill>
                <a:latin typeface="微软雅黑" panose="020B0503020204020204" pitchFamily="34" charset="-122"/>
                <a:ea typeface="微软雅黑" panose="020B0503020204020204" pitchFamily="34" charset="-122"/>
                <a:cs typeface="+mn-ea"/>
              </a:rPr>
              <a:t>--&gt;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&lt;dependency&gt;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a:t>
            </a:r>
            <a:r>
              <a:rPr lang="en-US" altLang="zh-CN" sz="1600" dirty="0" err="1">
                <a:solidFill>
                  <a:srgbClr val="595959"/>
                </a:solidFill>
                <a:latin typeface="微软雅黑" panose="020B0503020204020204" pitchFamily="34" charset="-122"/>
                <a:ea typeface="微软雅黑" panose="020B0503020204020204" pitchFamily="34" charset="-122"/>
                <a:cs typeface="+mn-ea"/>
              </a:rPr>
              <a:t>groupId</a:t>
            </a:r>
            <a:r>
              <a:rPr lang="en-US" altLang="zh-CN" sz="1600" dirty="0">
                <a:solidFill>
                  <a:srgbClr val="595959"/>
                </a:solidFill>
                <a:latin typeface="微软雅黑" panose="020B0503020204020204" pitchFamily="34" charset="-122"/>
                <a:ea typeface="微软雅黑" panose="020B0503020204020204" pitchFamily="34" charset="-122"/>
                <a:cs typeface="+mn-ea"/>
              </a:rPr>
              <a:t>&gt;</a:t>
            </a:r>
            <a:r>
              <a:rPr lang="en-US" altLang="zh-CN" sz="1600" dirty="0" err="1">
                <a:solidFill>
                  <a:srgbClr val="595959"/>
                </a:solidFill>
                <a:latin typeface="微软雅黑" panose="020B0503020204020204" pitchFamily="34" charset="-122"/>
                <a:ea typeface="微软雅黑" panose="020B0503020204020204" pitchFamily="34" charset="-122"/>
                <a:cs typeface="+mn-ea"/>
              </a:rPr>
              <a:t>com.fasterxml.jackson.core</a:t>
            </a:r>
            <a:r>
              <a:rPr lang="en-US" altLang="zh-CN" sz="1600" dirty="0">
                <a:solidFill>
                  <a:srgbClr val="595959"/>
                </a:solidFill>
                <a:latin typeface="微软雅黑" panose="020B0503020204020204" pitchFamily="34" charset="-122"/>
                <a:ea typeface="微软雅黑" panose="020B0503020204020204" pitchFamily="34" charset="-122"/>
                <a:cs typeface="+mn-ea"/>
              </a:rPr>
              <a:t>&lt;/</a:t>
            </a:r>
            <a:r>
              <a:rPr lang="en-US" altLang="zh-CN" sz="1600" dirty="0" err="1">
                <a:solidFill>
                  <a:srgbClr val="595959"/>
                </a:solidFill>
                <a:latin typeface="微软雅黑" panose="020B0503020204020204" pitchFamily="34" charset="-122"/>
                <a:ea typeface="微软雅黑" panose="020B0503020204020204" pitchFamily="34" charset="-122"/>
                <a:cs typeface="+mn-ea"/>
              </a:rPr>
              <a:t>groupId</a:t>
            </a:r>
            <a:r>
              <a:rPr lang="en-US" altLang="zh-CN" sz="1600" dirty="0">
                <a:solidFill>
                  <a:srgbClr val="595959"/>
                </a:solidFill>
                <a:latin typeface="微软雅黑" panose="020B0503020204020204" pitchFamily="34" charset="-122"/>
                <a:ea typeface="微软雅黑" panose="020B0503020204020204" pitchFamily="34" charset="-122"/>
                <a:cs typeface="+mn-ea"/>
              </a:rPr>
              <a:t>&gt;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a:t>
            </a:r>
            <a:r>
              <a:rPr lang="en-US" altLang="zh-CN" sz="1600" dirty="0" err="1">
                <a:solidFill>
                  <a:srgbClr val="595959"/>
                </a:solidFill>
                <a:latin typeface="微软雅黑" panose="020B0503020204020204" pitchFamily="34" charset="-122"/>
                <a:ea typeface="微软雅黑" panose="020B0503020204020204" pitchFamily="34" charset="-122"/>
                <a:cs typeface="+mn-ea"/>
              </a:rPr>
              <a:t>artifactId</a:t>
            </a:r>
            <a:r>
              <a:rPr lang="en-US" altLang="zh-CN" sz="1600" dirty="0">
                <a:solidFill>
                  <a:srgbClr val="595959"/>
                </a:solidFill>
                <a:latin typeface="微软雅黑" panose="020B0503020204020204" pitchFamily="34" charset="-122"/>
                <a:ea typeface="微软雅黑" panose="020B0503020204020204" pitchFamily="34" charset="-122"/>
                <a:cs typeface="+mn-ea"/>
              </a:rPr>
              <a:t>&gt;</a:t>
            </a:r>
            <a:r>
              <a:rPr lang="en-US" altLang="zh-CN" sz="1600" dirty="0" err="1">
                <a:solidFill>
                  <a:srgbClr val="595959"/>
                </a:solidFill>
                <a:latin typeface="微软雅黑" panose="020B0503020204020204" pitchFamily="34" charset="-122"/>
                <a:ea typeface="微软雅黑" panose="020B0503020204020204" pitchFamily="34" charset="-122"/>
                <a:cs typeface="+mn-ea"/>
              </a:rPr>
              <a:t>jackson</a:t>
            </a:r>
            <a:r>
              <a:rPr lang="en-US" altLang="zh-CN" sz="1600" dirty="0">
                <a:solidFill>
                  <a:srgbClr val="595959"/>
                </a:solidFill>
                <a:latin typeface="微软雅黑" panose="020B0503020204020204" pitchFamily="34" charset="-122"/>
                <a:ea typeface="微软雅黑" panose="020B0503020204020204" pitchFamily="34" charset="-122"/>
                <a:cs typeface="+mn-ea"/>
              </a:rPr>
              <a:t>-core&lt;/</a:t>
            </a:r>
            <a:r>
              <a:rPr lang="en-US" altLang="zh-CN" sz="1600" dirty="0" err="1">
                <a:solidFill>
                  <a:srgbClr val="595959"/>
                </a:solidFill>
                <a:latin typeface="微软雅黑" panose="020B0503020204020204" pitchFamily="34" charset="-122"/>
                <a:ea typeface="微软雅黑" panose="020B0503020204020204" pitchFamily="34" charset="-122"/>
                <a:cs typeface="+mn-ea"/>
              </a:rPr>
              <a:t>artifactId</a:t>
            </a:r>
            <a:r>
              <a:rPr lang="en-US" altLang="zh-CN" sz="1600" dirty="0">
                <a:solidFill>
                  <a:srgbClr val="595959"/>
                </a:solidFill>
                <a:latin typeface="微软雅黑" panose="020B0503020204020204" pitchFamily="34" charset="-122"/>
                <a:ea typeface="微软雅黑" panose="020B0503020204020204" pitchFamily="34" charset="-122"/>
                <a:cs typeface="+mn-ea"/>
              </a:rPr>
              <a:t>&gt;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&lt;version&gt;2.9.2&lt;/version&gt;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&lt;/dependency&gt;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&lt;!--Jackson</a:t>
            </a:r>
            <a:r>
              <a:rPr lang="zh-CN" altLang="zh-CN" sz="1600" dirty="0">
                <a:solidFill>
                  <a:srgbClr val="595959"/>
                </a:solidFill>
                <a:latin typeface="微软雅黑" panose="020B0503020204020204" pitchFamily="34" charset="-122"/>
                <a:ea typeface="微软雅黑" panose="020B0503020204020204" pitchFamily="34" charset="-122"/>
                <a:cs typeface="+mn-ea"/>
              </a:rPr>
              <a:t>转换的数据绑定包依赖</a:t>
            </a:r>
            <a:r>
              <a:rPr lang="zh-CN" altLang="en-US" sz="1600" dirty="0">
                <a:solidFill>
                  <a:srgbClr val="595959"/>
                </a:solidFill>
                <a:latin typeface="微软雅黑" panose="020B0503020204020204" pitchFamily="34" charset="-122"/>
                <a:ea typeface="微软雅黑" panose="020B0503020204020204" pitchFamily="34" charset="-122"/>
                <a:cs typeface="+mn-ea"/>
              </a:rPr>
              <a:t>，省略</a:t>
            </a:r>
            <a:r>
              <a:rPr lang="en-US" altLang="zh-CN" sz="1600" dirty="0">
                <a:solidFill>
                  <a:srgbClr val="595959"/>
                </a:solidFill>
                <a:latin typeface="微软雅黑" panose="020B0503020204020204" pitchFamily="34" charset="-122"/>
                <a:ea typeface="微软雅黑" panose="020B0503020204020204" pitchFamily="34" charset="-122"/>
                <a:cs typeface="+mn-ea"/>
              </a:rPr>
              <a:t>--&gt;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&lt;!--Jackson JSON</a:t>
            </a:r>
            <a:r>
              <a:rPr lang="zh-CN" altLang="zh-CN" sz="1600" dirty="0">
                <a:solidFill>
                  <a:srgbClr val="595959"/>
                </a:solidFill>
                <a:latin typeface="微软雅黑" panose="020B0503020204020204" pitchFamily="34" charset="-122"/>
                <a:ea typeface="微软雅黑" panose="020B0503020204020204" pitchFamily="34" charset="-122"/>
                <a:cs typeface="+mn-ea"/>
              </a:rPr>
              <a:t>转换注解包</a:t>
            </a:r>
            <a:r>
              <a:rPr lang="zh-CN" altLang="en-US" sz="1600" dirty="0">
                <a:solidFill>
                  <a:srgbClr val="595959"/>
                </a:solidFill>
                <a:latin typeface="微软雅黑" panose="020B0503020204020204" pitchFamily="34" charset="-122"/>
                <a:ea typeface="微软雅黑" panose="020B0503020204020204" pitchFamily="34" charset="-122"/>
                <a:cs typeface="+mn-ea"/>
              </a:rPr>
              <a:t>，省略</a:t>
            </a:r>
            <a:r>
              <a:rPr lang="en-US" altLang="zh-CN" sz="1600" dirty="0">
                <a:solidFill>
                  <a:srgbClr val="595959"/>
                </a:solidFill>
                <a:latin typeface="微软雅黑" panose="020B0503020204020204" pitchFamily="34" charset="-122"/>
                <a:ea typeface="微软雅黑" panose="020B0503020204020204" pitchFamily="34" charset="-122"/>
                <a:cs typeface="+mn-ea"/>
              </a:rPr>
              <a:t>--&gt;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9" y="266933"/>
            <a:ext cx="3273781"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12.3.4  JSON</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数据绑定</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2" name="1"/>
          <p:cNvSpPr txBox="1"/>
          <p:nvPr>
            <p:custDataLst>
              <p:tags r:id="rId3"/>
            </p:custDataLst>
          </p:nvPr>
        </p:nvSpPr>
        <p:spPr>
          <a:xfrm>
            <a:off x="1143635" y="910590"/>
            <a:ext cx="10292715" cy="922020"/>
          </a:xfrm>
          <a:prstGeom prst="rect">
            <a:avLst/>
          </a:prstGeom>
          <a:noFill/>
          <a:ln>
            <a:noFill/>
          </a:ln>
        </p:spPr>
        <p:txBody>
          <a:bodyPr wrap="square" rtlCol="0">
            <a:spAutoFit/>
          </a:bodyPr>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接下来通过一个异步提交商品信息案例，演示</a:t>
            </a:r>
            <a:r>
              <a:rPr lang="en-US" altLang="zh-CN" dirty="0">
                <a:solidFill>
                  <a:srgbClr val="595959"/>
                </a:solidFill>
                <a:latin typeface="微软雅黑" panose="020B0503020204020204" pitchFamily="34" charset="-122"/>
                <a:ea typeface="微软雅黑" panose="020B0503020204020204" pitchFamily="34" charset="-122"/>
                <a:cs typeface="+mn-ea"/>
              </a:rPr>
              <a:t>Spring MVC</a:t>
            </a:r>
            <a:r>
              <a:rPr lang="zh-CN" altLang="zh-CN" dirty="0">
                <a:solidFill>
                  <a:srgbClr val="595959"/>
                </a:solidFill>
                <a:latin typeface="微软雅黑" panose="020B0503020204020204" pitchFamily="34" charset="-122"/>
                <a:ea typeface="微软雅黑" panose="020B0503020204020204" pitchFamily="34" charset="-122"/>
                <a:cs typeface="+mn-ea"/>
              </a:rPr>
              <a:t>中的</a:t>
            </a:r>
            <a:r>
              <a:rPr lang="en-US" altLang="zh-CN" dirty="0">
                <a:solidFill>
                  <a:srgbClr val="595959"/>
                </a:solidFill>
                <a:latin typeface="微软雅黑" panose="020B0503020204020204" pitchFamily="34" charset="-122"/>
                <a:ea typeface="微软雅黑" panose="020B0503020204020204" pitchFamily="34" charset="-122"/>
                <a:cs typeface="+mn-ea"/>
              </a:rPr>
              <a:t>JSON</a:t>
            </a:r>
            <a:r>
              <a:rPr lang="zh-CN" altLang="zh-CN" dirty="0">
                <a:solidFill>
                  <a:srgbClr val="595959"/>
                </a:solidFill>
                <a:latin typeface="微软雅黑" panose="020B0503020204020204" pitchFamily="34" charset="-122"/>
                <a:ea typeface="微软雅黑" panose="020B0503020204020204" pitchFamily="34" charset="-122"/>
                <a:cs typeface="+mn-ea"/>
              </a:rPr>
              <a:t>数据绑定，案例具体实现步骤如下。</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02</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850" y="1229360"/>
            <a:ext cx="4476750" cy="506730"/>
          </a:xfrm>
          <a:prstGeom prst="rect">
            <a:avLst/>
          </a:prstGeom>
          <a:noFill/>
          <a:ln>
            <a:noFill/>
          </a:ln>
        </p:spPr>
        <p:txBody>
          <a:bodyPr wrap="square" rtlCol="0">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在项目中导入</a:t>
            </a:r>
            <a:r>
              <a:rPr lang="en-US" altLang="zh-CN" dirty="0">
                <a:solidFill>
                  <a:srgbClr val="595959"/>
                </a:solidFill>
                <a:latin typeface="微软雅黑" panose="020B0503020204020204" pitchFamily="34" charset="-122"/>
                <a:ea typeface="微软雅黑" panose="020B0503020204020204" pitchFamily="34" charset="-122"/>
                <a:cs typeface="+mn-ea"/>
              </a:rPr>
              <a:t>jQuery</a:t>
            </a:r>
            <a:r>
              <a:rPr lang="zh-CN" altLang="zh-CN" dirty="0">
                <a:solidFill>
                  <a:srgbClr val="595959"/>
                </a:solidFill>
                <a:latin typeface="微软雅黑" panose="020B0503020204020204" pitchFamily="34" charset="-122"/>
                <a:ea typeface="微软雅黑" panose="020B0503020204020204" pitchFamily="34" charset="-122"/>
                <a:cs typeface="+mn-ea"/>
              </a:rPr>
              <a:t>文件。</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9" y="266933"/>
            <a:ext cx="3273781"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12.3.4  JSON</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数据绑定</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1725775" y="3312631"/>
            <a:ext cx="8876636" cy="1401872"/>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ea typeface="微软雅黑" panose="020B0503020204020204" pitchFamily="34" charset="-122"/>
              </a:rPr>
              <a:t>由于本次演示的是异步数据提交，需要使用</a:t>
            </a:r>
            <a:r>
              <a:rPr lang="en-US" altLang="zh-CN" dirty="0">
                <a:solidFill>
                  <a:srgbClr val="595959"/>
                </a:solidFill>
                <a:latin typeface="微软雅黑" panose="020B0503020204020204" pitchFamily="34" charset="-122"/>
                <a:ea typeface="微软雅黑" panose="020B0503020204020204" pitchFamily="34" charset="-122"/>
              </a:rPr>
              <a:t>jQuery</a:t>
            </a:r>
            <a:r>
              <a:rPr lang="zh-CN" altLang="zh-CN" dirty="0">
                <a:solidFill>
                  <a:srgbClr val="595959"/>
                </a:solidFill>
                <a:latin typeface="微软雅黑" panose="020B0503020204020204" pitchFamily="34" charset="-122"/>
                <a:ea typeface="微软雅黑" panose="020B0503020204020204" pitchFamily="34" charset="-122"/>
              </a:rPr>
              <a:t>，所以需要将</a:t>
            </a:r>
            <a:r>
              <a:rPr lang="en-US" altLang="zh-CN" dirty="0">
                <a:solidFill>
                  <a:srgbClr val="595959"/>
                </a:solidFill>
                <a:latin typeface="微软雅黑" panose="020B0503020204020204" pitchFamily="34" charset="-122"/>
                <a:ea typeface="微软雅黑" panose="020B0503020204020204" pitchFamily="34" charset="-122"/>
              </a:rPr>
              <a:t>jQuery</a:t>
            </a:r>
            <a:r>
              <a:rPr lang="zh-CN" altLang="zh-CN" dirty="0">
                <a:solidFill>
                  <a:srgbClr val="595959"/>
                </a:solidFill>
                <a:latin typeface="微软雅黑" panose="020B0503020204020204" pitchFamily="34" charset="-122"/>
                <a:ea typeface="微软雅黑" panose="020B0503020204020204" pitchFamily="34" charset="-122"/>
              </a:rPr>
              <a:t>文件导入到项目中，以便发送</a:t>
            </a:r>
            <a:r>
              <a:rPr lang="en-US" altLang="zh-CN" dirty="0">
                <a:solidFill>
                  <a:srgbClr val="595959"/>
                </a:solidFill>
                <a:latin typeface="微软雅黑" panose="020B0503020204020204" pitchFamily="34" charset="-122"/>
                <a:ea typeface="微软雅黑" panose="020B0503020204020204" pitchFamily="34" charset="-122"/>
              </a:rPr>
              <a:t>ajax</a:t>
            </a:r>
            <a:r>
              <a:rPr lang="zh-CN" altLang="zh-CN" dirty="0">
                <a:solidFill>
                  <a:srgbClr val="595959"/>
                </a:solidFill>
                <a:latin typeface="微软雅黑" panose="020B0503020204020204" pitchFamily="34" charset="-122"/>
                <a:ea typeface="微软雅黑" panose="020B0503020204020204" pitchFamily="34" charset="-122"/>
              </a:rPr>
              <a:t>请求。在项目的</a:t>
            </a:r>
            <a:r>
              <a:rPr lang="en-US" altLang="zh-CN" dirty="0">
                <a:solidFill>
                  <a:srgbClr val="595959"/>
                </a:solidFill>
                <a:latin typeface="微软雅黑" panose="020B0503020204020204" pitchFamily="34" charset="-122"/>
                <a:ea typeface="微软雅黑" panose="020B0503020204020204" pitchFamily="34" charset="-122"/>
              </a:rPr>
              <a:t>/webapp</a:t>
            </a:r>
            <a:r>
              <a:rPr lang="zh-CN" altLang="zh-CN" dirty="0">
                <a:solidFill>
                  <a:srgbClr val="595959"/>
                </a:solidFill>
                <a:latin typeface="微软雅黑" panose="020B0503020204020204" pitchFamily="34" charset="-122"/>
                <a:ea typeface="微软雅黑" panose="020B0503020204020204" pitchFamily="34" charset="-122"/>
              </a:rPr>
              <a:t>文件夹下创建名称为</a:t>
            </a:r>
            <a:r>
              <a:rPr lang="en-US" altLang="zh-CN" dirty="0" err="1">
                <a:solidFill>
                  <a:srgbClr val="595959"/>
                </a:solidFill>
                <a:latin typeface="微软雅黑" panose="020B0503020204020204" pitchFamily="34" charset="-122"/>
                <a:ea typeface="微软雅黑" panose="020B0503020204020204" pitchFamily="34" charset="-122"/>
              </a:rPr>
              <a:t>js</a:t>
            </a:r>
            <a:r>
              <a:rPr lang="zh-CN" altLang="zh-CN" dirty="0">
                <a:solidFill>
                  <a:srgbClr val="595959"/>
                </a:solidFill>
                <a:latin typeface="微软雅黑" panose="020B0503020204020204" pitchFamily="34" charset="-122"/>
                <a:ea typeface="微软雅黑" panose="020B0503020204020204" pitchFamily="34" charset="-122"/>
              </a:rPr>
              <a:t>的文件夹，在</a:t>
            </a:r>
            <a:r>
              <a:rPr lang="en-US" altLang="zh-CN" dirty="0" err="1">
                <a:solidFill>
                  <a:srgbClr val="595959"/>
                </a:solidFill>
                <a:latin typeface="微软雅黑" panose="020B0503020204020204" pitchFamily="34" charset="-122"/>
                <a:ea typeface="微软雅黑" panose="020B0503020204020204" pitchFamily="34" charset="-122"/>
              </a:rPr>
              <a:t>js</a:t>
            </a:r>
            <a:r>
              <a:rPr lang="zh-CN" altLang="zh-CN" dirty="0">
                <a:solidFill>
                  <a:srgbClr val="595959"/>
                </a:solidFill>
                <a:latin typeface="微软雅黑" panose="020B0503020204020204" pitchFamily="34" charset="-122"/>
                <a:ea typeface="微软雅黑" panose="020B0503020204020204" pitchFamily="34" charset="-122"/>
              </a:rPr>
              <a:t>文件夹中导入</a:t>
            </a:r>
            <a:r>
              <a:rPr lang="en-US" altLang="zh-CN" dirty="0">
                <a:solidFill>
                  <a:srgbClr val="595959"/>
                </a:solidFill>
                <a:latin typeface="微软雅黑" panose="020B0503020204020204" pitchFamily="34" charset="-122"/>
                <a:ea typeface="微软雅黑" panose="020B0503020204020204" pitchFamily="34" charset="-122"/>
              </a:rPr>
              <a:t>jQuery</a:t>
            </a:r>
            <a:r>
              <a:rPr lang="zh-CN" altLang="zh-CN" dirty="0">
                <a:solidFill>
                  <a:srgbClr val="595959"/>
                </a:solidFill>
                <a:latin typeface="微软雅黑" panose="020B0503020204020204" pitchFamily="34" charset="-122"/>
                <a:ea typeface="微软雅黑" panose="020B0503020204020204" pitchFamily="34" charset="-122"/>
              </a:rPr>
              <a:t>文件。 </a:t>
            </a:r>
            <a:endParaRPr lang="en-US" altLang="zh-CN" dirty="0">
              <a:solidFill>
                <a:srgbClr val="595959"/>
              </a:solidFill>
              <a:latin typeface="微软雅黑" panose="020B0503020204020204" pitchFamily="34" charset="-122"/>
              <a:ea typeface="微软雅黑" panose="020B0503020204020204" pitchFamily="34" charset="-122"/>
            </a:endParaRPr>
          </a:p>
          <a:p>
            <a:pPr>
              <a:lnSpc>
                <a:spcPct val="150000"/>
              </a:lnSpc>
            </a:pPr>
            <a:r>
              <a:rPr lang="zh-CN" altLang="zh-CN" dirty="0">
                <a:solidFill>
                  <a:srgbClr val="595959"/>
                </a:solidFill>
                <a:latin typeface="微软雅黑" panose="020B0503020204020204" pitchFamily="34" charset="-122"/>
              </a:rPr>
              <a:t> </a:t>
            </a:r>
            <a:endParaRPr lang="zh-CN" altLang="zh-CN" dirty="0">
              <a:solidFill>
                <a:srgbClr val="595959"/>
              </a:solidFill>
              <a:latin typeface="微软雅黑" panose="020B0503020204020204" pitchFamily="34" charset="-122"/>
            </a:endParaRPr>
          </a:p>
        </p:txBody>
      </p:sp>
      <p:sp>
        <p:nvSpPr>
          <p:cNvPr id="14" name="圆角矩形 13"/>
          <p:cNvSpPr/>
          <p:nvPr/>
        </p:nvSpPr>
        <p:spPr>
          <a:xfrm>
            <a:off x="1303055" y="2997011"/>
            <a:ext cx="9794240" cy="1917414"/>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a:off x="1252831" y="2926618"/>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6" name="矩形 93"/>
          <p:cNvSpPr/>
          <p:nvPr/>
        </p:nvSpPr>
        <p:spPr>
          <a:xfrm rot="10800000">
            <a:off x="10778975" y="4581918"/>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03</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1337945"/>
          </a:xfrm>
          <a:prstGeom prst="rect">
            <a:avLst/>
          </a:prstGeom>
          <a:noFill/>
          <a:ln>
            <a:noFill/>
          </a:ln>
        </p:spPr>
        <p:txBody>
          <a:bodyPr wrap="square" rtlCol="0">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创建一个商品信息页面</a:t>
            </a:r>
            <a:r>
              <a:rPr lang="en-US" altLang="zh-CN" dirty="0" err="1">
                <a:solidFill>
                  <a:srgbClr val="595959"/>
                </a:solidFill>
                <a:latin typeface="微软雅黑" panose="020B0503020204020204" pitchFamily="34" charset="-122"/>
                <a:ea typeface="微软雅黑" panose="020B0503020204020204" pitchFamily="34" charset="-122"/>
                <a:cs typeface="+mn-ea"/>
              </a:rPr>
              <a:t>product.jsp</a:t>
            </a:r>
            <a:r>
              <a:rPr lang="zh-CN" altLang="zh-CN" dirty="0">
                <a:solidFill>
                  <a:srgbClr val="595959"/>
                </a:solidFill>
                <a:latin typeface="微软雅黑" panose="020B0503020204020204" pitchFamily="34" charset="-122"/>
                <a:ea typeface="微软雅黑" panose="020B0503020204020204" pitchFamily="34" charset="-122"/>
                <a:cs typeface="+mn-ea"/>
              </a:rPr>
              <a:t>，在</a:t>
            </a:r>
            <a:r>
              <a:rPr lang="en-US" altLang="zh-CN" dirty="0" err="1">
                <a:solidFill>
                  <a:srgbClr val="595959"/>
                </a:solidFill>
                <a:latin typeface="微软雅黑" panose="020B0503020204020204" pitchFamily="34" charset="-122"/>
                <a:ea typeface="微软雅黑" panose="020B0503020204020204" pitchFamily="34" charset="-122"/>
                <a:cs typeface="+mn-ea"/>
              </a:rPr>
              <a:t>product.jsp</a:t>
            </a:r>
            <a:r>
              <a:rPr lang="zh-CN" altLang="zh-CN" dirty="0">
                <a:solidFill>
                  <a:srgbClr val="595959"/>
                </a:solidFill>
                <a:latin typeface="微软雅黑" panose="020B0503020204020204" pitchFamily="34" charset="-122"/>
                <a:ea typeface="微软雅黑" panose="020B0503020204020204" pitchFamily="34" charset="-122"/>
                <a:cs typeface="+mn-ea"/>
              </a:rPr>
              <a:t>中创建一个表单用于填写商品信息，表单提交时，表单发送异步请求将表单的商品信息发送到处理器。</a:t>
            </a:r>
            <a:r>
              <a:rPr lang="en-US" altLang="zh-CN" dirty="0" err="1">
                <a:solidFill>
                  <a:srgbClr val="595959"/>
                </a:solidFill>
                <a:latin typeface="微软雅黑" panose="020B0503020204020204" pitchFamily="34" charset="-122"/>
                <a:ea typeface="微软雅黑" panose="020B0503020204020204" pitchFamily="34" charset="-122"/>
                <a:cs typeface="+mn-ea"/>
              </a:rPr>
              <a:t>product.jsp</a:t>
            </a:r>
            <a:r>
              <a:rPr lang="zh-CN" altLang="zh-CN" dirty="0">
                <a:solidFill>
                  <a:srgbClr val="595959"/>
                </a:solidFill>
                <a:latin typeface="微软雅黑" panose="020B0503020204020204" pitchFamily="34" charset="-122"/>
                <a:ea typeface="微软雅黑" panose="020B0503020204020204" pitchFamily="34" charset="-122"/>
                <a:cs typeface="+mn-ea"/>
              </a:rPr>
              <a:t>的</a:t>
            </a:r>
            <a:r>
              <a:rPr lang="zh-CN" altLang="en-US" dirty="0">
                <a:solidFill>
                  <a:srgbClr val="595959"/>
                </a:solidFill>
                <a:latin typeface="微软雅黑" panose="020B0503020204020204" pitchFamily="34" charset="-122"/>
                <a:ea typeface="微软雅黑" panose="020B0503020204020204" pitchFamily="34" charset="-122"/>
                <a:cs typeface="+mn-ea"/>
              </a:rPr>
              <a:t>部分</a:t>
            </a:r>
            <a:r>
              <a:rPr lang="zh-CN" altLang="zh-CN" dirty="0">
                <a:solidFill>
                  <a:srgbClr val="595959"/>
                </a:solidFill>
                <a:latin typeface="微软雅黑" panose="020B0503020204020204" pitchFamily="34" charset="-122"/>
                <a:ea typeface="微软雅黑" panose="020B0503020204020204" pitchFamily="34" charset="-122"/>
                <a:cs typeface="+mn-ea"/>
              </a:rPr>
              <a:t>代码</a:t>
            </a:r>
            <a:r>
              <a:rPr lang="zh-CN" altLang="en-US" dirty="0">
                <a:solidFill>
                  <a:srgbClr val="595959"/>
                </a:solidFill>
                <a:latin typeface="微软雅黑" panose="020B0503020204020204" pitchFamily="34" charset="-122"/>
                <a:ea typeface="微软雅黑" panose="020B0503020204020204" pitchFamily="34" charset="-122"/>
                <a:cs typeface="+mn-ea"/>
              </a:rPr>
              <a:t>如下</a:t>
            </a:r>
            <a:r>
              <a:rPr lang="zh-CN" altLang="zh-CN" dirty="0">
                <a:solidFill>
                  <a:srgbClr val="595959"/>
                </a:solidFill>
                <a:latin typeface="微软雅黑" panose="020B0503020204020204" pitchFamily="34" charset="-122"/>
                <a:ea typeface="微软雅黑" panose="020B0503020204020204" pitchFamily="34" charset="-122"/>
                <a:cs typeface="+mn-ea"/>
              </a:rPr>
              <a:t>所示</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 </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pic>
        <p:nvPicPr>
          <p:cNvPr id="12" name="图片 11"/>
          <p:cNvPicPr>
            <a:picLocks noChangeAspect="1"/>
          </p:cNvPicPr>
          <p:nvPr/>
        </p:nvPicPr>
        <p:blipFill>
          <a:blip r:embed="rId2"/>
          <a:stretch>
            <a:fillRect/>
          </a:stretch>
        </p:blipFill>
        <p:spPr>
          <a:xfrm>
            <a:off x="2486203" y="2662351"/>
            <a:ext cx="7332167" cy="3584067"/>
          </a:xfrm>
          <a:prstGeom prst="rect">
            <a:avLst/>
          </a:prstGeom>
        </p:spPr>
      </p:pic>
      <p:sp>
        <p:nvSpPr>
          <p:cNvPr id="4" name="矩形 3"/>
          <p:cNvSpPr/>
          <p:nvPr/>
        </p:nvSpPr>
        <p:spPr>
          <a:xfrm>
            <a:off x="2581262" y="2547829"/>
            <a:ext cx="7227755" cy="3742115"/>
          </a:xfrm>
          <a:prstGeom prst="rect">
            <a:avLst/>
          </a:prstGeom>
        </p:spPr>
        <p:txBody>
          <a:bodyPr wrap="square">
            <a:spAutoFit/>
          </a:bodyPr>
          <a:lstStyle/>
          <a:p>
            <a:pPr lvl="0">
              <a:lnSpc>
                <a:spcPct val="150000"/>
              </a:lnSpc>
            </a:pPr>
            <a:r>
              <a:rPr lang="en-US" altLang="zh-CN" sz="1600" dirty="0">
                <a:solidFill>
                  <a:srgbClr val="1369B2"/>
                </a:solidFill>
                <a:latin typeface="微软雅黑" panose="020B0503020204020204" pitchFamily="34" charset="-122"/>
                <a:ea typeface="微软雅黑" panose="020B0503020204020204" pitchFamily="34" charset="-122"/>
                <a:cs typeface="+mn-ea"/>
              </a:rPr>
              <a:t>&lt;script </a:t>
            </a:r>
            <a:r>
              <a:rPr lang="en-US" altLang="zh-CN" sz="1600" dirty="0">
                <a:solidFill>
                  <a:srgbClr val="595959"/>
                </a:solidFill>
                <a:latin typeface="微软雅黑" panose="020B0503020204020204" pitchFamily="34" charset="-122"/>
                <a:ea typeface="微软雅黑" panose="020B0503020204020204" pitchFamily="34" charset="-122"/>
                <a:cs typeface="+mn-ea"/>
              </a:rPr>
              <a:t>type="text/</a:t>
            </a:r>
            <a:r>
              <a:rPr lang="en-US" altLang="zh-CN" sz="1600" dirty="0" err="1">
                <a:solidFill>
                  <a:srgbClr val="595959"/>
                </a:solidFill>
                <a:latin typeface="微软雅黑" panose="020B0503020204020204" pitchFamily="34" charset="-122"/>
                <a:ea typeface="微软雅黑" panose="020B0503020204020204" pitchFamily="34" charset="-122"/>
                <a:cs typeface="+mn-ea"/>
              </a:rPr>
              <a:t>javascript</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a:solidFill>
                  <a:srgbClr val="1369B2"/>
                </a:solidFill>
                <a:latin typeface="微软雅黑" panose="020B0503020204020204" pitchFamily="34" charset="-122"/>
                <a:ea typeface="微软雅黑" panose="020B0503020204020204" pitchFamily="34" charset="-122"/>
                <a:cs typeface="+mn-ea"/>
              </a:rPr>
              <a:t>&gt;</a:t>
            </a:r>
            <a:endParaRPr lang="zh-CN" altLang="zh-CN" sz="1600" dirty="0">
              <a:solidFill>
                <a:srgbClr val="1369B2"/>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function </a:t>
            </a:r>
            <a:r>
              <a:rPr lang="en-US" altLang="zh-CN" sz="1600" dirty="0" err="1">
                <a:solidFill>
                  <a:srgbClr val="595959"/>
                </a:solidFill>
                <a:latin typeface="微软雅黑" panose="020B0503020204020204" pitchFamily="34" charset="-122"/>
                <a:ea typeface="微软雅黑" panose="020B0503020204020204" pitchFamily="34" charset="-122"/>
                <a:cs typeface="+mn-ea"/>
              </a:rPr>
              <a:t>sumbmitProduct</a:t>
            </a:r>
            <a:r>
              <a:rPr lang="en-US"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var </a:t>
            </a:r>
            <a:r>
              <a:rPr lang="en-US" altLang="zh-CN" sz="1600" dirty="0" err="1">
                <a:solidFill>
                  <a:srgbClr val="595959"/>
                </a:solidFill>
                <a:latin typeface="微软雅黑" panose="020B0503020204020204" pitchFamily="34" charset="-122"/>
                <a:ea typeface="微软雅黑" panose="020B0503020204020204" pitchFamily="34" charset="-122"/>
                <a:cs typeface="+mn-ea"/>
              </a:rPr>
              <a:t>proId</a:t>
            </a:r>
            <a:r>
              <a:rPr lang="en-US" altLang="zh-CN" sz="1600" dirty="0">
                <a:solidFill>
                  <a:srgbClr val="595959"/>
                </a:solidFill>
                <a:latin typeface="微软雅黑" panose="020B0503020204020204" pitchFamily="34" charset="-122"/>
                <a:ea typeface="微软雅黑" panose="020B0503020204020204" pitchFamily="34" charset="-122"/>
                <a:cs typeface="+mn-ea"/>
              </a:rPr>
              <a:t> = $(“#</a:t>
            </a:r>
            <a:r>
              <a:rPr lang="en-US" altLang="zh-CN" sz="1600" dirty="0" err="1">
                <a:solidFill>
                  <a:srgbClr val="595959"/>
                </a:solidFill>
                <a:latin typeface="微软雅黑" panose="020B0503020204020204" pitchFamily="34" charset="-122"/>
                <a:ea typeface="微软雅黑" panose="020B0503020204020204" pitchFamily="34" charset="-122"/>
                <a:cs typeface="+mn-ea"/>
              </a:rPr>
              <a:t>proId</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val</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 var </a:t>
            </a:r>
            <a:r>
              <a:rPr lang="en-US" altLang="zh-CN" sz="1600" dirty="0" err="1">
                <a:solidFill>
                  <a:srgbClr val="595959"/>
                </a:solidFill>
                <a:latin typeface="微软雅黑" panose="020B0503020204020204" pitchFamily="34" charset="-122"/>
                <a:ea typeface="微软雅黑" panose="020B0503020204020204" pitchFamily="34" charset="-122"/>
                <a:cs typeface="+mn-ea"/>
              </a:rPr>
              <a:t>proName</a:t>
            </a:r>
            <a:r>
              <a:rPr lang="en-US" altLang="zh-CN" sz="1600" dirty="0">
                <a:solidFill>
                  <a:srgbClr val="595959"/>
                </a:solidFill>
                <a:latin typeface="微软雅黑" panose="020B0503020204020204" pitchFamily="34" charset="-122"/>
                <a:ea typeface="微软雅黑" panose="020B0503020204020204" pitchFamily="34" charset="-122"/>
                <a:cs typeface="+mn-ea"/>
              </a:rPr>
              <a:t> = $("#</a:t>
            </a:r>
            <a:r>
              <a:rPr lang="en-US" altLang="zh-CN" sz="1600" dirty="0" err="1">
                <a:solidFill>
                  <a:srgbClr val="595959"/>
                </a:solidFill>
                <a:latin typeface="微软雅黑" panose="020B0503020204020204" pitchFamily="34" charset="-122"/>
                <a:ea typeface="微软雅黑" panose="020B0503020204020204" pitchFamily="34" charset="-122"/>
                <a:cs typeface="+mn-ea"/>
              </a:rPr>
              <a:t>proName</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val</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$.ajax({</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1369B2"/>
                </a:solidFill>
                <a:latin typeface="微软雅黑" panose="020B0503020204020204" pitchFamily="34" charset="-122"/>
                <a:ea typeface="微软雅黑" panose="020B0503020204020204" pitchFamily="34" charset="-122"/>
                <a:cs typeface="+mn-ea"/>
              </a:rPr>
              <a:t>url</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pageContext.request.contextPath</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getProduct</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1369B2"/>
                </a:solidFill>
                <a:latin typeface="微软雅黑" panose="020B0503020204020204" pitchFamily="34" charset="-122"/>
                <a:ea typeface="微软雅黑" panose="020B0503020204020204" pitchFamily="34" charset="-122"/>
                <a:cs typeface="+mn-ea"/>
              </a:rPr>
              <a:t>type</a:t>
            </a:r>
            <a:r>
              <a:rPr lang="en-US" altLang="zh-CN" sz="1600" dirty="0">
                <a:solidFill>
                  <a:srgbClr val="595959"/>
                </a:solidFill>
                <a:latin typeface="微软雅黑" panose="020B0503020204020204" pitchFamily="34" charset="-122"/>
                <a:ea typeface="微软雅黑" panose="020B0503020204020204" pitchFamily="34" charset="-122"/>
                <a:cs typeface="+mn-ea"/>
              </a:rPr>
              <a:t>: "post",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1369B2"/>
                </a:solidFill>
                <a:latin typeface="微软雅黑" panose="020B0503020204020204" pitchFamily="34" charset="-122"/>
                <a:ea typeface="微软雅黑" panose="020B0503020204020204" pitchFamily="34" charset="-122"/>
                <a:cs typeface="+mn-ea"/>
              </a:rPr>
              <a:t>data</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JSON.stringify</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proId</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proId</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proName</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proName</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1369B2"/>
                </a:solidFill>
                <a:latin typeface="微软雅黑" panose="020B0503020204020204" pitchFamily="34" charset="-122"/>
                <a:ea typeface="微软雅黑" panose="020B0503020204020204" pitchFamily="34" charset="-122"/>
                <a:cs typeface="+mn-ea"/>
              </a:rPr>
              <a:t>contentType</a:t>
            </a:r>
            <a:r>
              <a:rPr lang="en-US" altLang="zh-CN" sz="1600" dirty="0">
                <a:solidFill>
                  <a:srgbClr val="595959"/>
                </a:solidFill>
                <a:latin typeface="微软雅黑" panose="020B0503020204020204" pitchFamily="34" charset="-122"/>
                <a:ea typeface="微软雅黑" panose="020B0503020204020204" pitchFamily="34" charset="-122"/>
                <a:cs typeface="+mn-ea"/>
              </a:rPr>
              <a:t>: "application/</a:t>
            </a:r>
            <a:r>
              <a:rPr lang="en-US" altLang="zh-CN" sz="1600" dirty="0" err="1">
                <a:solidFill>
                  <a:srgbClr val="595959"/>
                </a:solidFill>
                <a:latin typeface="微软雅黑" panose="020B0503020204020204" pitchFamily="34" charset="-122"/>
                <a:ea typeface="微软雅黑" panose="020B0503020204020204" pitchFamily="34" charset="-122"/>
                <a:cs typeface="+mn-ea"/>
              </a:rPr>
              <a:t>json;charset</a:t>
            </a:r>
            <a:r>
              <a:rPr lang="en-US" altLang="zh-CN" sz="1600" dirty="0">
                <a:solidFill>
                  <a:srgbClr val="595959"/>
                </a:solidFill>
                <a:latin typeface="微软雅黑" panose="020B0503020204020204" pitchFamily="34" charset="-122"/>
                <a:ea typeface="微软雅黑" panose="020B0503020204020204" pitchFamily="34" charset="-122"/>
                <a:cs typeface="+mn-ea"/>
              </a:rPr>
              <a:t>=UTF-8",</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1369B2"/>
                </a:solidFill>
                <a:latin typeface="微软雅黑" panose="020B0503020204020204" pitchFamily="34" charset="-122"/>
                <a:ea typeface="微软雅黑" panose="020B0503020204020204" pitchFamily="34" charset="-122"/>
                <a:cs typeface="+mn-ea"/>
              </a:rPr>
              <a:t>dataType</a:t>
            </a:r>
            <a:r>
              <a:rPr lang="en-US" altLang="zh-CN" sz="1600" dirty="0">
                <a:solidFill>
                  <a:srgbClr val="595959"/>
                </a:solidFill>
                <a:latin typeface="微软雅黑" panose="020B0503020204020204" pitchFamily="34" charset="-122"/>
                <a:ea typeface="微软雅黑" panose="020B0503020204020204" pitchFamily="34" charset="-122"/>
                <a:cs typeface="+mn-ea"/>
              </a:rPr>
              <a:t>: "json",</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1369B2"/>
                </a:solidFill>
                <a:latin typeface="微软雅黑" panose="020B0503020204020204" pitchFamily="34" charset="-122"/>
                <a:ea typeface="微软雅黑" panose="020B0503020204020204" pitchFamily="34" charset="-122"/>
                <a:cs typeface="+mn-ea"/>
              </a:rPr>
              <a:t>success</a:t>
            </a:r>
            <a:r>
              <a:rPr lang="en-US" altLang="zh-CN" sz="1600" dirty="0">
                <a:solidFill>
                  <a:srgbClr val="595959"/>
                </a:solidFill>
                <a:latin typeface="微软雅黑" panose="020B0503020204020204" pitchFamily="34" charset="-122"/>
                <a:ea typeface="微软雅黑" panose="020B0503020204020204" pitchFamily="34" charset="-122"/>
                <a:cs typeface="+mn-ea"/>
              </a:rPr>
              <a:t>: function (response) {alert(response);}  });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1369B2"/>
                </a:solidFill>
                <a:latin typeface="微软雅黑" panose="020B0503020204020204" pitchFamily="34" charset="-122"/>
                <a:ea typeface="微软雅黑" panose="020B0503020204020204" pitchFamily="34" charset="-122"/>
                <a:cs typeface="+mn-ea"/>
              </a:rPr>
              <a:t>&lt;/script&gt;</a:t>
            </a:r>
            <a:endParaRPr lang="zh-CN" altLang="zh-CN" sz="1600" dirty="0">
              <a:solidFill>
                <a:srgbClr val="1369B2"/>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9" y="266933"/>
            <a:ext cx="3273781"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12.3.4  JSON</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数据绑定</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85483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94395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04</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614930" y="1066165"/>
            <a:ext cx="9050655" cy="922020"/>
          </a:xfrm>
          <a:prstGeom prst="rect">
            <a:avLst/>
          </a:prstGeom>
          <a:noFill/>
          <a:ln>
            <a:noFill/>
          </a:ln>
        </p:spPr>
        <p:txBody>
          <a:bodyPr wrap="square" rtlCol="0">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修改</a:t>
            </a:r>
            <a:r>
              <a:rPr lang="en-US" altLang="zh-CN" dirty="0" err="1">
                <a:solidFill>
                  <a:srgbClr val="595959"/>
                </a:solidFill>
                <a:latin typeface="微软雅黑" panose="020B0503020204020204" pitchFamily="34" charset="-122"/>
                <a:ea typeface="微软雅黑" panose="020B0503020204020204" pitchFamily="34" charset="-122"/>
                <a:cs typeface="+mn-ea"/>
              </a:rPr>
              <a:t>ProductController.java</a:t>
            </a:r>
            <a:r>
              <a:rPr lang="zh-CN" altLang="en-US" dirty="0">
                <a:solidFill>
                  <a:srgbClr val="595959"/>
                </a:solidFill>
                <a:latin typeface="微软雅黑" panose="020B0503020204020204" pitchFamily="34" charset="-122"/>
                <a:ea typeface="微软雅黑" panose="020B0503020204020204" pitchFamily="34" charset="-122"/>
                <a:cs typeface="+mn-ea"/>
              </a:rPr>
              <a:t>类</a:t>
            </a:r>
            <a:r>
              <a:rPr lang="zh-CN" altLang="zh-CN" dirty="0">
                <a:solidFill>
                  <a:srgbClr val="595959"/>
                </a:solidFill>
                <a:latin typeface="微软雅黑" panose="020B0503020204020204" pitchFamily="34" charset="-122"/>
                <a:ea typeface="微软雅黑" panose="020B0503020204020204" pitchFamily="34" charset="-122"/>
                <a:cs typeface="+mn-ea"/>
              </a:rPr>
              <a:t>，在</a:t>
            </a:r>
            <a:r>
              <a:rPr lang="en-US" altLang="zh-CN" dirty="0" err="1">
                <a:solidFill>
                  <a:srgbClr val="595959"/>
                </a:solidFill>
                <a:latin typeface="微软雅黑" panose="020B0503020204020204" pitchFamily="34" charset="-122"/>
                <a:ea typeface="微软雅黑" panose="020B0503020204020204" pitchFamily="34" charset="-122"/>
                <a:cs typeface="+mn-ea"/>
              </a:rPr>
              <a:t>ProductController</a:t>
            </a:r>
            <a:r>
              <a:rPr lang="zh-CN" altLang="zh-CN" dirty="0">
                <a:solidFill>
                  <a:srgbClr val="595959"/>
                </a:solidFill>
                <a:latin typeface="微软雅黑" panose="020B0503020204020204" pitchFamily="34" charset="-122"/>
                <a:ea typeface="微软雅黑" panose="020B0503020204020204" pitchFamily="34" charset="-122"/>
                <a:cs typeface="+mn-ea"/>
              </a:rPr>
              <a:t>类中新增</a:t>
            </a:r>
            <a:r>
              <a:rPr lang="en-US" altLang="zh-CN" dirty="0" err="1">
                <a:solidFill>
                  <a:srgbClr val="595959"/>
                </a:solidFill>
                <a:latin typeface="微软雅黑" panose="020B0503020204020204" pitchFamily="34" charset="-122"/>
                <a:ea typeface="微软雅黑" panose="020B0503020204020204" pitchFamily="34" charset="-122"/>
                <a:cs typeface="+mn-ea"/>
              </a:rPr>
              <a:t>getProduct</a:t>
            </a:r>
            <a:r>
              <a:rPr lang="en-US" altLang="zh-CN"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方法和</a:t>
            </a:r>
            <a:r>
              <a:rPr lang="en-US" altLang="zh-CN" dirty="0" err="1">
                <a:solidFill>
                  <a:srgbClr val="595959"/>
                </a:solidFill>
                <a:latin typeface="微软雅黑" panose="020B0503020204020204" pitchFamily="34" charset="-122"/>
                <a:ea typeface="微软雅黑" panose="020B0503020204020204" pitchFamily="34" charset="-122"/>
                <a:cs typeface="+mn-ea"/>
              </a:rPr>
              <a:t>getProductList</a:t>
            </a:r>
            <a:r>
              <a:rPr lang="en-US" altLang="zh-CN"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方法，分别用于获取客户端提交的单个商品信息和多个商品信息。</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pic>
        <p:nvPicPr>
          <p:cNvPr id="12" name="图片 11"/>
          <p:cNvPicPr>
            <a:picLocks noChangeAspect="1"/>
          </p:cNvPicPr>
          <p:nvPr/>
        </p:nvPicPr>
        <p:blipFill>
          <a:blip r:embed="rId2"/>
          <a:stretch>
            <a:fillRect/>
          </a:stretch>
        </p:blipFill>
        <p:spPr>
          <a:xfrm>
            <a:off x="2486203" y="2662351"/>
            <a:ext cx="7332167" cy="3584067"/>
          </a:xfrm>
          <a:prstGeom prst="rect">
            <a:avLst/>
          </a:prstGeom>
        </p:spPr>
      </p:pic>
      <p:sp>
        <p:nvSpPr>
          <p:cNvPr id="4" name="矩形 3"/>
          <p:cNvSpPr/>
          <p:nvPr/>
        </p:nvSpPr>
        <p:spPr>
          <a:xfrm>
            <a:off x="2581262" y="2547829"/>
            <a:ext cx="7227755" cy="3742115"/>
          </a:xfrm>
          <a:prstGeom prst="rect">
            <a:avLst/>
          </a:prstGeom>
        </p:spPr>
        <p:txBody>
          <a:bodyPr wrap="square">
            <a:spAutoFit/>
          </a:bodyPr>
          <a:lstStyle/>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 </a:t>
            </a:r>
            <a:r>
              <a:rPr lang="zh-CN" altLang="en-US" sz="1600" dirty="0">
                <a:solidFill>
                  <a:srgbClr val="595959"/>
                </a:solidFill>
                <a:latin typeface="微软雅黑" panose="020B0503020204020204" pitchFamily="34" charset="-122"/>
                <a:ea typeface="微软雅黑" panose="020B0503020204020204" pitchFamily="34" charset="-122"/>
                <a:cs typeface="+mn-ea"/>
              </a:rPr>
              <a:t>只展示了个体</a:t>
            </a:r>
            <a:r>
              <a:rPr lang="en-US" altLang="zh-CN" sz="1600" dirty="0">
                <a:solidFill>
                  <a:srgbClr val="595959"/>
                </a:solidFill>
                <a:latin typeface="微软雅黑" panose="020B0503020204020204" pitchFamily="34" charset="-122"/>
                <a:ea typeface="微软雅黑" panose="020B0503020204020204" pitchFamily="34" charset="-122"/>
                <a:cs typeface="+mn-ea"/>
              </a:rPr>
              <a:t>Product()</a:t>
            </a:r>
            <a:r>
              <a:rPr lang="zh-CN" altLang="en-US" sz="1600" dirty="0">
                <a:solidFill>
                  <a:srgbClr val="595959"/>
                </a:solidFill>
                <a:latin typeface="微软雅黑" panose="020B0503020204020204" pitchFamily="34" charset="-122"/>
                <a:ea typeface="微软雅黑" panose="020B0503020204020204" pitchFamily="34" charset="-122"/>
                <a:cs typeface="+mn-ea"/>
              </a:rPr>
              <a:t>方法，</a:t>
            </a:r>
            <a:r>
              <a:rPr lang="zh-CN" altLang="zh-CN" sz="1600" dirty="0">
                <a:solidFill>
                  <a:srgbClr val="595959"/>
                </a:solidFill>
                <a:latin typeface="微软雅黑" panose="020B0503020204020204" pitchFamily="34" charset="-122"/>
                <a:ea typeface="微软雅黑" panose="020B0503020204020204" pitchFamily="34" charset="-122"/>
                <a:cs typeface="+mn-ea"/>
              </a:rPr>
              <a:t>获取单个商品信息</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RequestMapping</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getProduct</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public void </a:t>
            </a:r>
            <a:r>
              <a:rPr lang="en-US" altLang="zh-CN" sz="1600" dirty="0" err="1">
                <a:solidFill>
                  <a:srgbClr val="595959"/>
                </a:solidFill>
                <a:latin typeface="微软雅黑" panose="020B0503020204020204" pitchFamily="34" charset="-122"/>
                <a:ea typeface="微软雅黑" panose="020B0503020204020204" pitchFamily="34" charset="-122"/>
                <a:cs typeface="+mn-ea"/>
              </a:rPr>
              <a:t>getProduct</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RequestBody</a:t>
            </a:r>
            <a:r>
              <a:rPr lang="en-US" altLang="zh-CN" sz="1600" dirty="0">
                <a:solidFill>
                  <a:srgbClr val="595959"/>
                </a:solidFill>
                <a:latin typeface="微软雅黑" panose="020B0503020204020204" pitchFamily="34" charset="-122"/>
                <a:ea typeface="微软雅黑" panose="020B0503020204020204" pitchFamily="34" charset="-122"/>
                <a:cs typeface="+mn-ea"/>
              </a:rPr>
              <a:t> Product product)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String </a:t>
            </a:r>
            <a:r>
              <a:rPr lang="en-US" altLang="zh-CN" sz="1600" dirty="0" err="1">
                <a:solidFill>
                  <a:srgbClr val="595959"/>
                </a:solidFill>
                <a:latin typeface="微软雅黑" panose="020B0503020204020204" pitchFamily="34" charset="-122"/>
                <a:ea typeface="微软雅黑" panose="020B0503020204020204" pitchFamily="34" charset="-122"/>
                <a:cs typeface="+mn-ea"/>
              </a:rPr>
              <a:t>proId</a:t>
            </a:r>
            <a:r>
              <a:rPr lang="en-US" altLang="zh-CN" sz="1600" dirty="0">
                <a:solidFill>
                  <a:srgbClr val="595959"/>
                </a:solidFill>
                <a:latin typeface="微软雅黑" panose="020B0503020204020204" pitchFamily="34" charset="-122"/>
                <a:ea typeface="微软雅黑" panose="020B0503020204020204" pitchFamily="34" charset="-122"/>
                <a:cs typeface="+mn-ea"/>
              </a:rPr>
              <a:t> = </a:t>
            </a:r>
            <a:r>
              <a:rPr lang="en-US" altLang="zh-CN" sz="1600" dirty="0" err="1">
                <a:solidFill>
                  <a:srgbClr val="595959"/>
                </a:solidFill>
                <a:latin typeface="微软雅黑" panose="020B0503020204020204" pitchFamily="34" charset="-122"/>
                <a:ea typeface="微软雅黑" panose="020B0503020204020204" pitchFamily="34" charset="-122"/>
                <a:cs typeface="+mn-ea"/>
              </a:rPr>
              <a:t>product.getProId</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String </a:t>
            </a:r>
            <a:r>
              <a:rPr lang="en-US" altLang="zh-CN" sz="1600" dirty="0" err="1">
                <a:solidFill>
                  <a:srgbClr val="595959"/>
                </a:solidFill>
                <a:latin typeface="微软雅黑" panose="020B0503020204020204" pitchFamily="34" charset="-122"/>
                <a:ea typeface="微软雅黑" panose="020B0503020204020204" pitchFamily="34" charset="-122"/>
                <a:cs typeface="+mn-ea"/>
              </a:rPr>
              <a:t>proName</a:t>
            </a:r>
            <a:r>
              <a:rPr lang="en-US" altLang="zh-CN" sz="1600" dirty="0">
                <a:solidFill>
                  <a:srgbClr val="595959"/>
                </a:solidFill>
                <a:latin typeface="微软雅黑" panose="020B0503020204020204" pitchFamily="34" charset="-122"/>
                <a:ea typeface="微软雅黑" panose="020B0503020204020204" pitchFamily="34" charset="-122"/>
                <a:cs typeface="+mn-ea"/>
              </a:rPr>
              <a:t> = </a:t>
            </a:r>
            <a:r>
              <a:rPr lang="en-US" altLang="zh-CN" sz="1600" dirty="0" err="1">
                <a:solidFill>
                  <a:srgbClr val="595959"/>
                </a:solidFill>
                <a:latin typeface="微软雅黑" panose="020B0503020204020204" pitchFamily="34" charset="-122"/>
                <a:ea typeface="微软雅黑" panose="020B0503020204020204" pitchFamily="34" charset="-122"/>
                <a:cs typeface="+mn-ea"/>
              </a:rPr>
              <a:t>product.getProName</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System.out.println</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获取到了</a:t>
            </a:r>
            <a:r>
              <a:rPr lang="en-US" altLang="zh-CN" sz="1600" dirty="0">
                <a:solidFill>
                  <a:srgbClr val="595959"/>
                </a:solidFill>
                <a:latin typeface="微软雅黑" panose="020B0503020204020204" pitchFamily="34" charset="-122"/>
                <a:ea typeface="微软雅黑" panose="020B0503020204020204" pitchFamily="34" charset="-122"/>
                <a:cs typeface="+mn-ea"/>
              </a:rPr>
              <a:t>Id</a:t>
            </a:r>
            <a:r>
              <a:rPr lang="zh-CN" altLang="zh-CN" sz="1600" dirty="0">
                <a:solidFill>
                  <a:srgbClr val="595959"/>
                </a:solidFill>
                <a:latin typeface="微软雅黑" panose="020B0503020204020204" pitchFamily="34" charset="-122"/>
                <a:ea typeface="微软雅黑" panose="020B0503020204020204" pitchFamily="34" charset="-122"/>
                <a:cs typeface="+mn-ea"/>
              </a:rPr>
              <a:t>为</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proId</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名称为</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proName</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的商品</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9" y="266933"/>
            <a:ext cx="3273781"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12.3.4  JSON</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数据绑定</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05</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1753235"/>
          </a:xfrm>
          <a:prstGeom prst="rect">
            <a:avLst/>
          </a:prstGeom>
          <a:noFill/>
          <a:ln>
            <a:noFill/>
          </a:ln>
        </p:spPr>
        <p:txBody>
          <a:bodyPr wrap="square" rtlCol="0">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在项目的</a:t>
            </a:r>
            <a:r>
              <a:rPr lang="en-US" altLang="zh-CN" dirty="0" err="1">
                <a:solidFill>
                  <a:srgbClr val="595959"/>
                </a:solidFill>
                <a:latin typeface="微软雅黑" panose="020B0503020204020204" pitchFamily="34" charset="-122"/>
                <a:ea typeface="微软雅黑" panose="020B0503020204020204" pitchFamily="34" charset="-122"/>
                <a:cs typeface="+mn-ea"/>
              </a:rPr>
              <a:t>web.xml</a:t>
            </a:r>
            <a:r>
              <a:rPr lang="zh-CN" altLang="zh-CN" dirty="0">
                <a:solidFill>
                  <a:srgbClr val="595959"/>
                </a:solidFill>
                <a:latin typeface="微软雅黑" panose="020B0503020204020204" pitchFamily="34" charset="-122"/>
                <a:ea typeface="微软雅黑" panose="020B0503020204020204" pitchFamily="34" charset="-122"/>
                <a:cs typeface="+mn-ea"/>
              </a:rPr>
              <a:t>文件中配置的</a:t>
            </a:r>
            <a:r>
              <a:rPr lang="en-US" altLang="zh-CN" dirty="0" err="1">
                <a:solidFill>
                  <a:srgbClr val="595959"/>
                </a:solidFill>
                <a:latin typeface="微软雅黑" panose="020B0503020204020204" pitchFamily="34" charset="-122"/>
                <a:ea typeface="微软雅黑" panose="020B0503020204020204" pitchFamily="34" charset="-122"/>
                <a:cs typeface="+mn-ea"/>
              </a:rPr>
              <a:t>DispatcherServlet</a:t>
            </a:r>
            <a:r>
              <a:rPr lang="zh-CN" altLang="zh-CN" dirty="0">
                <a:solidFill>
                  <a:srgbClr val="595959"/>
                </a:solidFill>
                <a:latin typeface="微软雅黑" panose="020B0503020204020204" pitchFamily="34" charset="-122"/>
                <a:ea typeface="微软雅黑" panose="020B0503020204020204" pitchFamily="34" charset="-122"/>
                <a:cs typeface="+mn-ea"/>
              </a:rPr>
              <a:t>会拦截所有</a:t>
            </a:r>
            <a:r>
              <a:rPr lang="en-US" altLang="zh-CN" dirty="0">
                <a:solidFill>
                  <a:srgbClr val="595959"/>
                </a:solidFill>
                <a:latin typeface="微软雅黑" panose="020B0503020204020204" pitchFamily="34" charset="-122"/>
                <a:ea typeface="微软雅黑" panose="020B0503020204020204" pitchFamily="34" charset="-122"/>
                <a:cs typeface="+mn-ea"/>
              </a:rPr>
              <a:t>URL</a:t>
            </a:r>
            <a:r>
              <a:rPr lang="zh-CN" altLang="zh-CN" dirty="0">
                <a:solidFill>
                  <a:srgbClr val="595959"/>
                </a:solidFill>
                <a:latin typeface="微软雅黑" panose="020B0503020204020204" pitchFamily="34" charset="-122"/>
                <a:ea typeface="微软雅黑" panose="020B0503020204020204" pitchFamily="34" charset="-122"/>
                <a:cs typeface="+mn-ea"/>
              </a:rPr>
              <a:t>，导致项目中的静态资源（如</a:t>
            </a:r>
            <a:r>
              <a:rPr lang="en-US" altLang="zh-CN" dirty="0" err="1">
                <a:solidFill>
                  <a:srgbClr val="595959"/>
                </a:solidFill>
                <a:latin typeface="微软雅黑" panose="020B0503020204020204" pitchFamily="34" charset="-122"/>
                <a:ea typeface="微软雅黑" panose="020B0503020204020204" pitchFamily="34" charset="-122"/>
                <a:cs typeface="+mn-ea"/>
              </a:rPr>
              <a:t>css</a:t>
            </a:r>
            <a:r>
              <a:rPr lang="zh-CN" altLang="zh-CN" dirty="0">
                <a:solidFill>
                  <a:srgbClr val="595959"/>
                </a:solidFill>
                <a:latin typeface="微软雅黑" panose="020B0503020204020204" pitchFamily="34" charset="-122"/>
                <a:ea typeface="微软雅黑" panose="020B0503020204020204" pitchFamily="34" charset="-122"/>
                <a:cs typeface="+mn-ea"/>
              </a:rPr>
              <a:t>、</a:t>
            </a:r>
            <a:r>
              <a:rPr lang="en-US" altLang="zh-CN" dirty="0" err="1">
                <a:solidFill>
                  <a:srgbClr val="595959"/>
                </a:solidFill>
                <a:latin typeface="微软雅黑" panose="020B0503020204020204" pitchFamily="34" charset="-122"/>
                <a:ea typeface="微软雅黑" panose="020B0503020204020204" pitchFamily="34" charset="-122"/>
                <a:cs typeface="+mn-ea"/>
              </a:rPr>
              <a:t>jsp</a:t>
            </a:r>
            <a:r>
              <a:rPr lang="zh-CN" altLang="zh-CN" dirty="0">
                <a:solidFill>
                  <a:srgbClr val="595959"/>
                </a:solidFill>
                <a:latin typeface="微软雅黑" panose="020B0503020204020204" pitchFamily="34" charset="-122"/>
                <a:ea typeface="微软雅黑" panose="020B0503020204020204" pitchFamily="34" charset="-122"/>
                <a:cs typeface="+mn-ea"/>
              </a:rPr>
              <a:t>、</a:t>
            </a:r>
            <a:r>
              <a:rPr lang="en-US" altLang="zh-CN" dirty="0" err="1">
                <a:solidFill>
                  <a:srgbClr val="595959"/>
                </a:solidFill>
                <a:latin typeface="微软雅黑" panose="020B0503020204020204" pitchFamily="34" charset="-122"/>
                <a:ea typeface="微软雅黑" panose="020B0503020204020204" pitchFamily="34" charset="-122"/>
                <a:cs typeface="+mn-ea"/>
              </a:rPr>
              <a:t>js</a:t>
            </a:r>
            <a:r>
              <a:rPr lang="zh-CN" altLang="zh-CN" dirty="0">
                <a:solidFill>
                  <a:srgbClr val="595959"/>
                </a:solidFill>
                <a:latin typeface="微软雅黑" panose="020B0503020204020204" pitchFamily="34" charset="-122"/>
                <a:ea typeface="微软雅黑" panose="020B0503020204020204" pitchFamily="34" charset="-122"/>
                <a:cs typeface="+mn-ea"/>
              </a:rPr>
              <a:t>等）也被</a:t>
            </a:r>
            <a:r>
              <a:rPr lang="en-US" altLang="zh-CN" dirty="0" err="1">
                <a:solidFill>
                  <a:srgbClr val="595959"/>
                </a:solidFill>
                <a:latin typeface="微软雅黑" panose="020B0503020204020204" pitchFamily="34" charset="-122"/>
                <a:ea typeface="微软雅黑" panose="020B0503020204020204" pitchFamily="34" charset="-122"/>
                <a:cs typeface="+mn-ea"/>
              </a:rPr>
              <a:t>DispatcherServlet</a:t>
            </a:r>
            <a:r>
              <a:rPr lang="zh-CN" altLang="zh-CN" dirty="0">
                <a:solidFill>
                  <a:srgbClr val="595959"/>
                </a:solidFill>
                <a:latin typeface="微软雅黑" panose="020B0503020204020204" pitchFamily="34" charset="-122"/>
                <a:ea typeface="微软雅黑" panose="020B0503020204020204" pitchFamily="34" charset="-122"/>
                <a:cs typeface="+mn-ea"/>
              </a:rPr>
              <a:t>拦截。如果想放行静态资源，可以在</a:t>
            </a:r>
            <a:r>
              <a:rPr lang="en-US" altLang="zh-CN" dirty="0">
                <a:solidFill>
                  <a:srgbClr val="595959"/>
                </a:solidFill>
                <a:latin typeface="微软雅黑" panose="020B0503020204020204" pitchFamily="34" charset="-122"/>
                <a:ea typeface="微软雅黑" panose="020B0503020204020204" pitchFamily="34" charset="-122"/>
                <a:cs typeface="+mn-ea"/>
              </a:rPr>
              <a:t>Spring MVC</a:t>
            </a:r>
            <a:r>
              <a:rPr lang="zh-CN" altLang="zh-CN" dirty="0">
                <a:solidFill>
                  <a:srgbClr val="595959"/>
                </a:solidFill>
                <a:latin typeface="微软雅黑" panose="020B0503020204020204" pitchFamily="34" charset="-122"/>
                <a:ea typeface="微软雅黑" panose="020B0503020204020204" pitchFamily="34" charset="-122"/>
                <a:cs typeface="+mn-ea"/>
              </a:rPr>
              <a:t>的配置文件中进行静态资源配置</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en-US" altLang="zh-CN" dirty="0">
                <a:solidFill>
                  <a:srgbClr val="595959"/>
                </a:solidFill>
                <a:latin typeface="微软雅黑" panose="020B0503020204020204" pitchFamily="34" charset="-122"/>
                <a:ea typeface="微软雅黑" panose="020B0503020204020204" pitchFamily="34" charset="-122"/>
                <a:cs typeface="+mn-ea"/>
              </a:rPr>
              <a:t>Spring MVC</a:t>
            </a:r>
            <a:r>
              <a:rPr lang="zh-CN" altLang="zh-CN" dirty="0">
                <a:solidFill>
                  <a:srgbClr val="595959"/>
                </a:solidFill>
                <a:latin typeface="微软雅黑" panose="020B0503020204020204" pitchFamily="34" charset="-122"/>
                <a:ea typeface="微软雅黑" panose="020B0503020204020204" pitchFamily="34" charset="-122"/>
                <a:cs typeface="+mn-ea"/>
              </a:rPr>
              <a:t>配置文件的</a:t>
            </a:r>
            <a:r>
              <a:rPr lang="zh-CN" altLang="en-US" dirty="0">
                <a:solidFill>
                  <a:srgbClr val="595959"/>
                </a:solidFill>
                <a:latin typeface="微软雅黑" panose="020B0503020204020204" pitchFamily="34" charset="-122"/>
                <a:ea typeface="微软雅黑" panose="020B0503020204020204" pitchFamily="34" charset="-122"/>
                <a:cs typeface="+mn-ea"/>
              </a:rPr>
              <a:t>部分</a:t>
            </a:r>
            <a:r>
              <a:rPr lang="zh-CN" altLang="zh-CN" dirty="0">
                <a:solidFill>
                  <a:srgbClr val="595959"/>
                </a:solidFill>
                <a:latin typeface="微软雅黑" panose="020B0503020204020204" pitchFamily="34" charset="-122"/>
                <a:ea typeface="微软雅黑" panose="020B0503020204020204" pitchFamily="34" charset="-122"/>
                <a:cs typeface="+mn-ea"/>
              </a:rPr>
              <a:t>配置代码如</a:t>
            </a:r>
            <a:r>
              <a:rPr lang="zh-CN" altLang="en-US" dirty="0">
                <a:solidFill>
                  <a:srgbClr val="595959"/>
                </a:solidFill>
                <a:latin typeface="微软雅黑" panose="020B0503020204020204" pitchFamily="34" charset="-122"/>
                <a:ea typeface="微软雅黑" panose="020B0503020204020204" pitchFamily="34" charset="-122"/>
                <a:cs typeface="+mn-ea"/>
              </a:rPr>
              <a:t>下</a:t>
            </a:r>
            <a:r>
              <a:rPr lang="zh-CN" altLang="zh-CN" dirty="0">
                <a:solidFill>
                  <a:srgbClr val="595959"/>
                </a:solidFill>
                <a:latin typeface="微软雅黑" panose="020B0503020204020204" pitchFamily="34" charset="-122"/>
                <a:ea typeface="微软雅黑" panose="020B0503020204020204" pitchFamily="34" charset="-122"/>
                <a:cs typeface="+mn-ea"/>
              </a:rPr>
              <a:t>所示</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 </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pic>
        <p:nvPicPr>
          <p:cNvPr id="12" name="图片 11"/>
          <p:cNvPicPr>
            <a:picLocks noChangeAspect="1"/>
          </p:cNvPicPr>
          <p:nvPr/>
        </p:nvPicPr>
        <p:blipFill>
          <a:blip r:embed="rId2"/>
          <a:stretch>
            <a:fillRect/>
          </a:stretch>
        </p:blipFill>
        <p:spPr>
          <a:xfrm>
            <a:off x="2486203" y="2697977"/>
            <a:ext cx="7332167" cy="3477192"/>
          </a:xfrm>
          <a:prstGeom prst="rect">
            <a:avLst/>
          </a:prstGeom>
        </p:spPr>
      </p:pic>
      <p:sp>
        <p:nvSpPr>
          <p:cNvPr id="4" name="矩形 3"/>
          <p:cNvSpPr/>
          <p:nvPr/>
        </p:nvSpPr>
        <p:spPr>
          <a:xfrm>
            <a:off x="2581262" y="2714082"/>
            <a:ext cx="7797772" cy="3372783"/>
          </a:xfrm>
          <a:prstGeom prst="rect">
            <a:avLst/>
          </a:prstGeom>
        </p:spPr>
        <p:txBody>
          <a:bodyPr wrap="square">
            <a:spAutoFit/>
          </a:bodyPr>
          <a:lstStyle/>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 </a:t>
            </a:r>
            <a:r>
              <a:rPr lang="zh-CN" altLang="zh-CN" sz="1600" dirty="0">
                <a:solidFill>
                  <a:srgbClr val="595959"/>
                </a:solidFill>
                <a:latin typeface="微软雅黑" panose="020B0503020204020204" pitchFamily="34" charset="-122"/>
                <a:ea typeface="微软雅黑" panose="020B0503020204020204" pitchFamily="34" charset="-122"/>
                <a:cs typeface="+mn-ea"/>
              </a:rPr>
              <a:t>配置要扫描的包</a:t>
            </a:r>
            <a:r>
              <a:rPr lang="en-US" altLang="zh-CN" sz="1600" dirty="0">
                <a:solidFill>
                  <a:srgbClr val="595959"/>
                </a:solidFill>
                <a:latin typeface="微软雅黑" panose="020B0503020204020204" pitchFamily="34" charset="-122"/>
                <a:ea typeface="微软雅黑" panose="020B0503020204020204" pitchFamily="34" charset="-122"/>
                <a:cs typeface="+mn-ea"/>
              </a:rPr>
              <a:t> --&gt;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a:t>
            </a:r>
            <a:r>
              <a:rPr lang="en-US" altLang="zh-CN" sz="1600" dirty="0" err="1">
                <a:solidFill>
                  <a:srgbClr val="595959"/>
                </a:solidFill>
                <a:latin typeface="微软雅黑" panose="020B0503020204020204" pitchFamily="34" charset="-122"/>
                <a:ea typeface="微软雅黑" panose="020B0503020204020204" pitchFamily="34" charset="-122"/>
                <a:cs typeface="+mn-ea"/>
              </a:rPr>
              <a:t>context:component-scan</a:t>
            </a:r>
            <a:r>
              <a:rPr lang="en-US" altLang="zh-CN" sz="1600" dirty="0">
                <a:solidFill>
                  <a:srgbClr val="595959"/>
                </a:solidFill>
                <a:latin typeface="微软雅黑" panose="020B0503020204020204" pitchFamily="34" charset="-122"/>
                <a:ea typeface="微软雅黑" panose="020B0503020204020204" pitchFamily="34" charset="-122"/>
                <a:cs typeface="+mn-ea"/>
              </a:rPr>
              <a:t> base-package="</a:t>
            </a:r>
            <a:r>
              <a:rPr lang="en-US" altLang="zh-CN" sz="1600" dirty="0" err="1">
                <a:solidFill>
                  <a:srgbClr val="595959"/>
                </a:solidFill>
                <a:latin typeface="微软雅黑" panose="020B0503020204020204" pitchFamily="34" charset="-122"/>
                <a:ea typeface="微软雅黑" panose="020B0503020204020204" pitchFamily="34" charset="-122"/>
                <a:cs typeface="+mn-ea"/>
              </a:rPr>
              <a:t>com.itheima.controller</a:t>
            </a:r>
            <a:r>
              <a:rPr lang="en-US" altLang="zh-CN" sz="1600" dirty="0">
                <a:solidFill>
                  <a:srgbClr val="595959"/>
                </a:solidFill>
                <a:latin typeface="微软雅黑" panose="020B0503020204020204" pitchFamily="34" charset="-122"/>
                <a:ea typeface="微软雅黑" panose="020B0503020204020204" pitchFamily="34" charset="-122"/>
                <a:cs typeface="+mn-ea"/>
              </a:rPr>
              <a:t>"/&gt;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 </a:t>
            </a:r>
            <a:r>
              <a:rPr lang="zh-CN" altLang="zh-CN" sz="1600" dirty="0">
                <a:solidFill>
                  <a:srgbClr val="595959"/>
                </a:solidFill>
                <a:latin typeface="微软雅黑" panose="020B0503020204020204" pitchFamily="34" charset="-122"/>
                <a:ea typeface="微软雅黑" panose="020B0503020204020204" pitchFamily="34" charset="-122"/>
                <a:cs typeface="+mn-ea"/>
              </a:rPr>
              <a:t>配置视图解析器</a:t>
            </a:r>
            <a:r>
              <a:rPr lang="en-US" altLang="zh-CN" sz="1600" dirty="0">
                <a:solidFill>
                  <a:srgbClr val="595959"/>
                </a:solidFill>
                <a:latin typeface="微软雅黑" panose="020B0503020204020204" pitchFamily="34" charset="-122"/>
                <a:ea typeface="微软雅黑" panose="020B0503020204020204" pitchFamily="34" charset="-122"/>
                <a:cs typeface="+mn-ea"/>
              </a:rPr>
              <a:t> --&gt;&lt;bean class= “org.springframework.web.servlet.view.InternalResourceViewResolver"&gt;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&lt;property name="prefix" value="/WEB-INF/pages/"/&gt;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&lt;property name="suffix" value=".</a:t>
            </a:r>
            <a:r>
              <a:rPr lang="en-US" altLang="zh-CN" sz="1600" dirty="0" err="1">
                <a:solidFill>
                  <a:srgbClr val="595959"/>
                </a:solidFill>
                <a:latin typeface="微软雅黑" panose="020B0503020204020204" pitchFamily="34" charset="-122"/>
                <a:ea typeface="微软雅黑" panose="020B0503020204020204" pitchFamily="34" charset="-122"/>
                <a:cs typeface="+mn-ea"/>
              </a:rPr>
              <a:t>jsp</a:t>
            </a:r>
            <a:r>
              <a:rPr lang="en-US" altLang="zh-CN" sz="1600" dirty="0">
                <a:solidFill>
                  <a:srgbClr val="595959"/>
                </a:solidFill>
                <a:latin typeface="微软雅黑" panose="020B0503020204020204" pitchFamily="34" charset="-122"/>
                <a:ea typeface="微软雅黑" panose="020B0503020204020204" pitchFamily="34" charset="-122"/>
                <a:cs typeface="+mn-ea"/>
              </a:rPr>
              <a:t>"/&gt;&lt;/bean&gt;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 </a:t>
            </a:r>
            <a:r>
              <a:rPr lang="zh-CN" altLang="zh-CN" sz="1600" dirty="0">
                <a:solidFill>
                  <a:srgbClr val="595959"/>
                </a:solidFill>
                <a:latin typeface="微软雅黑" panose="020B0503020204020204" pitchFamily="34" charset="-122"/>
                <a:ea typeface="微软雅黑" panose="020B0503020204020204" pitchFamily="34" charset="-122"/>
                <a:cs typeface="+mn-ea"/>
              </a:rPr>
              <a:t>配置注解驱动</a:t>
            </a:r>
            <a:r>
              <a:rPr lang="en-US" altLang="zh-CN" sz="1600" dirty="0">
                <a:solidFill>
                  <a:srgbClr val="595959"/>
                </a:solidFill>
                <a:latin typeface="微软雅黑" panose="020B0503020204020204" pitchFamily="34" charset="-122"/>
                <a:ea typeface="微软雅黑" panose="020B0503020204020204" pitchFamily="34" charset="-122"/>
                <a:cs typeface="+mn-ea"/>
              </a:rPr>
              <a:t> --&gt;&lt;</a:t>
            </a:r>
            <a:r>
              <a:rPr lang="en-US" altLang="zh-CN" sz="1600" dirty="0" err="1">
                <a:solidFill>
                  <a:srgbClr val="595959"/>
                </a:solidFill>
                <a:latin typeface="微软雅黑" panose="020B0503020204020204" pitchFamily="34" charset="-122"/>
                <a:ea typeface="微软雅黑" panose="020B0503020204020204" pitchFamily="34" charset="-122"/>
                <a:cs typeface="+mn-ea"/>
              </a:rPr>
              <a:t>mvc:annotation-driven</a:t>
            </a:r>
            <a:r>
              <a:rPr lang="en-US" altLang="zh-CN" sz="1600" dirty="0">
                <a:solidFill>
                  <a:srgbClr val="595959"/>
                </a:solidFill>
                <a:latin typeface="微软雅黑" panose="020B0503020204020204" pitchFamily="34" charset="-122"/>
                <a:ea typeface="微软雅黑" panose="020B0503020204020204" pitchFamily="34" charset="-122"/>
                <a:cs typeface="+mn-ea"/>
              </a:rPr>
              <a:t> /&gt;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a:t>
            </a:r>
            <a:r>
              <a:rPr lang="zh-CN" altLang="zh-CN" sz="1600" dirty="0">
                <a:solidFill>
                  <a:srgbClr val="595959"/>
                </a:solidFill>
                <a:latin typeface="微软雅黑" panose="020B0503020204020204" pitchFamily="34" charset="-122"/>
                <a:ea typeface="微软雅黑" panose="020B0503020204020204" pitchFamily="34" charset="-122"/>
                <a:cs typeface="+mn-ea"/>
              </a:rPr>
              <a:t>配置静态资源的访问映射，此配置中的文件，将不被前端控制器拦截</a:t>
            </a:r>
            <a:r>
              <a:rPr lang="en-US" altLang="zh-CN" sz="1600" dirty="0">
                <a:solidFill>
                  <a:srgbClr val="595959"/>
                </a:solidFill>
                <a:latin typeface="微软雅黑" panose="020B0503020204020204" pitchFamily="34" charset="-122"/>
                <a:ea typeface="微软雅黑" panose="020B0503020204020204" pitchFamily="34" charset="-122"/>
                <a:cs typeface="+mn-ea"/>
              </a:rPr>
              <a:t> --&gt;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1369B2"/>
                </a:solidFill>
                <a:latin typeface="微软雅黑" panose="020B0503020204020204" pitchFamily="34" charset="-122"/>
                <a:ea typeface="微软雅黑" panose="020B0503020204020204" pitchFamily="34" charset="-122"/>
                <a:cs typeface="+mn-ea"/>
              </a:rPr>
              <a:t>&lt;</a:t>
            </a:r>
            <a:r>
              <a:rPr lang="en-US" altLang="zh-CN" sz="1600" dirty="0" err="1">
                <a:solidFill>
                  <a:srgbClr val="1369B2"/>
                </a:solidFill>
                <a:latin typeface="微软雅黑" panose="020B0503020204020204" pitchFamily="34" charset="-122"/>
                <a:ea typeface="微软雅黑" panose="020B0503020204020204" pitchFamily="34" charset="-122"/>
                <a:cs typeface="+mn-ea"/>
              </a:rPr>
              <a:t>mvc:resources</a:t>
            </a:r>
            <a:r>
              <a:rPr lang="en-US" altLang="zh-CN" sz="1600" dirty="0">
                <a:solidFill>
                  <a:srgbClr val="1369B2"/>
                </a:solidFill>
                <a:latin typeface="微软雅黑" panose="020B0503020204020204" pitchFamily="34" charset="-122"/>
                <a:ea typeface="微软雅黑" panose="020B0503020204020204" pitchFamily="34" charset="-122"/>
                <a:cs typeface="+mn-ea"/>
              </a:rPr>
              <a:t> mapping="/</a:t>
            </a:r>
            <a:r>
              <a:rPr lang="en-US" altLang="zh-CN" sz="1600" dirty="0" err="1">
                <a:solidFill>
                  <a:srgbClr val="1369B2"/>
                </a:solidFill>
                <a:latin typeface="微软雅黑" panose="020B0503020204020204" pitchFamily="34" charset="-122"/>
                <a:ea typeface="微软雅黑" panose="020B0503020204020204" pitchFamily="34" charset="-122"/>
                <a:cs typeface="+mn-ea"/>
              </a:rPr>
              <a:t>js</a:t>
            </a:r>
            <a:r>
              <a:rPr lang="en-US" altLang="zh-CN" sz="1600" dirty="0">
                <a:solidFill>
                  <a:srgbClr val="1369B2"/>
                </a:solidFill>
                <a:latin typeface="微软雅黑" panose="020B0503020204020204" pitchFamily="34" charset="-122"/>
                <a:ea typeface="微软雅黑" panose="020B0503020204020204" pitchFamily="34" charset="-122"/>
                <a:cs typeface="+mn-ea"/>
              </a:rPr>
              <a:t>/**" location="/</a:t>
            </a:r>
            <a:r>
              <a:rPr lang="en-US" altLang="zh-CN" sz="1600" dirty="0" err="1">
                <a:solidFill>
                  <a:srgbClr val="1369B2"/>
                </a:solidFill>
                <a:latin typeface="微软雅黑" panose="020B0503020204020204" pitchFamily="34" charset="-122"/>
                <a:ea typeface="微软雅黑" panose="020B0503020204020204" pitchFamily="34" charset="-122"/>
                <a:cs typeface="+mn-ea"/>
              </a:rPr>
              <a:t>js</a:t>
            </a:r>
            <a:r>
              <a:rPr lang="en-US" altLang="zh-CN" sz="1600" dirty="0">
                <a:solidFill>
                  <a:srgbClr val="1369B2"/>
                </a:solidFill>
                <a:latin typeface="微软雅黑" panose="020B0503020204020204" pitchFamily="34" charset="-122"/>
                <a:ea typeface="微软雅黑" panose="020B0503020204020204" pitchFamily="34" charset="-122"/>
                <a:cs typeface="+mn-ea"/>
              </a:rPr>
              <a:t>/" /&gt;</a:t>
            </a:r>
            <a:endParaRPr lang="zh-CN" altLang="zh-CN" sz="1600" dirty="0">
              <a:solidFill>
                <a:srgbClr val="1369B2"/>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9" y="266933"/>
            <a:ext cx="3273781"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12.3.4  JSON</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数据绑定</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18" y="1091196"/>
            <a:ext cx="4950142"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4555158" cy="400110"/>
          </a:xfrm>
          <a:prstGeom prst="rect">
            <a:avLst/>
          </a:prstGeom>
          <a:noFill/>
        </p:spPr>
        <p:txBody>
          <a:bodyPr wrap="none" rtlCol="0">
            <a:spAutoFit/>
          </a:bodyPr>
          <a:lstStyle/>
          <a:p>
            <a:r>
              <a:rPr lang="en-US" altLang="zh-CN" sz="2000" dirty="0">
                <a:solidFill>
                  <a:srgbClr val="1369B2"/>
                </a:solidFill>
                <a:latin typeface="微软雅黑" panose="020B0503020204020204" pitchFamily="34" charset="-122"/>
                <a:ea typeface="微软雅黑" panose="020B0503020204020204" pitchFamily="34" charset="-122"/>
              </a:rPr>
              <a:t>&lt;</a:t>
            </a:r>
            <a:r>
              <a:rPr lang="en-US" altLang="zh-CN" sz="2000" dirty="0" err="1">
                <a:solidFill>
                  <a:srgbClr val="1369B2"/>
                </a:solidFill>
                <a:latin typeface="微软雅黑" panose="020B0503020204020204" pitchFamily="34" charset="-122"/>
                <a:ea typeface="微软雅黑" panose="020B0503020204020204" pitchFamily="34" charset="-122"/>
              </a:rPr>
              <a:t>mvc:resources</a:t>
            </a:r>
            <a:r>
              <a:rPr lang="en-US" altLang="zh-CN" sz="2000" dirty="0">
                <a:solidFill>
                  <a:srgbClr val="1369B2"/>
                </a:solidFill>
                <a:latin typeface="微软雅黑" panose="020B0503020204020204" pitchFamily="34" charset="-122"/>
                <a:ea typeface="微软雅黑" panose="020B0503020204020204" pitchFamily="34" charset="-122"/>
              </a:rPr>
              <a:t> …/&gt;</a:t>
            </a:r>
            <a:r>
              <a:rPr lang="zh-CN" altLang="en-US" sz="2000" dirty="0">
                <a:solidFill>
                  <a:srgbClr val="1369B2"/>
                </a:solidFill>
                <a:latin typeface="微软雅黑" panose="020B0503020204020204" pitchFamily="34" charset="-122"/>
                <a:ea typeface="微软雅黑" panose="020B0503020204020204" pitchFamily="34" charset="-122"/>
              </a:rPr>
              <a:t>的</a:t>
            </a:r>
            <a:r>
              <a:rPr lang="zh-CN" altLang="zh-CN" sz="2000" dirty="0">
                <a:solidFill>
                  <a:srgbClr val="1369B2"/>
                </a:solidFill>
                <a:latin typeface="微软雅黑" panose="020B0503020204020204" pitchFamily="34" charset="-122"/>
                <a:ea typeface="微软雅黑" panose="020B0503020204020204" pitchFamily="34" charset="-122"/>
              </a:rPr>
              <a:t>两个重要属性</a:t>
            </a:r>
            <a:endParaRPr lang="zh-CN" altLang="zh-CN"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3404411"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12.3.4  JSON</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数据绑定</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graphicFrame>
        <p:nvGraphicFramePr>
          <p:cNvPr id="13" name="表格 12"/>
          <p:cNvGraphicFramePr>
            <a:graphicFrameLocks noGrp="1"/>
          </p:cNvGraphicFramePr>
          <p:nvPr>
            <p:custDataLst>
              <p:tags r:id="rId2"/>
            </p:custDataLst>
          </p:nvPr>
        </p:nvGraphicFramePr>
        <p:xfrm>
          <a:off x="993775" y="2451735"/>
          <a:ext cx="9992995" cy="1954530"/>
        </p:xfrm>
        <a:graphic>
          <a:graphicData uri="http://schemas.openxmlformats.org/drawingml/2006/table">
            <a:tbl>
              <a:tblPr>
                <a:tableStyleId>{5C22544A-7EE6-4342-B048-85BDC9FD1C3A}</a:tableStyleId>
              </a:tblPr>
              <a:tblGrid>
                <a:gridCol w="1707515"/>
                <a:gridCol w="8285480"/>
              </a:tblGrid>
              <a:tr h="367200">
                <a:tc>
                  <a:txBody>
                    <a:bodyPr/>
                    <a:lstStyle/>
                    <a:p>
                      <a:pPr marR="292100" indent="0" algn="ctr" defTabSz="1219200" rtl="0" eaLnBrk="1" latinLnBrk="0" hangingPunct="1">
                        <a:lnSpc>
                          <a:spcPct val="120000"/>
                        </a:lnSpc>
                        <a:spcBef>
                          <a:spcPts val="0"/>
                        </a:spcBef>
                        <a:spcAft>
                          <a:spcPts val="0"/>
                        </a:spcAft>
                        <a:tabLst>
                          <a:tab pos="228600" algn="l"/>
                          <a:tab pos="266700" algn="l"/>
                        </a:tabLst>
                      </a:pPr>
                      <a:r>
                        <a:rPr lang="zh-CN" altLang="en-US" sz="1600" b="1">
                          <a:solidFill>
                            <a:schemeClr val="tx1">
                              <a:lumMod val="65000"/>
                              <a:lumOff val="35000"/>
                            </a:schemeClr>
                          </a:solidFill>
                          <a:latin typeface="微软雅黑" panose="020B0503020204020204" pitchFamily="34" charset="-122"/>
                          <a:ea typeface="微软雅黑" panose="020B0503020204020204" pitchFamily="34" charset="-122"/>
                        </a:rPr>
                        <a:t>属性</a:t>
                      </a:r>
                      <a:endParaRPr lang="zh-CN" altLang="en-US" sz="1600" b="1">
                        <a:solidFill>
                          <a:schemeClr val="tx1">
                            <a:lumMod val="65000"/>
                            <a:lumOff val="35000"/>
                          </a:schemeClr>
                        </a:solidFill>
                        <a:latin typeface="微软雅黑" panose="020B0503020204020204" pitchFamily="34" charset="-122"/>
                        <a:ea typeface="微软雅黑" panose="020B0503020204020204" pitchFamily="34" charset="-122"/>
                      </a:endParaRPr>
                    </a:p>
                  </a:txBody>
                  <a:tcPr marL="317500" marR="317500" marT="179705" marB="179705" vert="horz" anchor="ctr" anchorCtr="0">
                    <a:lnL>
                      <a:noFill/>
                    </a:lnL>
                    <a:lnR w="12700">
                      <a:solidFill>
                        <a:schemeClr val="bg1"/>
                      </a:solidFill>
                      <a:prstDash val="solid"/>
                    </a:lnR>
                    <a:lnT>
                      <a:noFill/>
                    </a:lnT>
                    <a:lnB w="12700">
                      <a:solidFill>
                        <a:schemeClr val="bg1"/>
                      </a:solidFill>
                      <a:prstDash val="solid"/>
                    </a:lnB>
                    <a:lnTlToBr>
                      <a:noFill/>
                    </a:lnTlToBr>
                    <a:lnBlToTr>
                      <a:noFill/>
                    </a:lnBlToTr>
                    <a:solidFill>
                      <a:srgbClr val="F2F2F2"/>
                    </a:solidFill>
                  </a:tcPr>
                </a:tc>
                <a:tc>
                  <a:txBody>
                    <a:bodyPr/>
                    <a:lstStyle/>
                    <a:p>
                      <a:pPr marR="292100" indent="0" algn="ctr" defTabSz="1219200" rtl="0" eaLnBrk="1" latinLnBrk="0" hangingPunct="1">
                        <a:lnSpc>
                          <a:spcPct val="120000"/>
                        </a:lnSpc>
                        <a:spcBef>
                          <a:spcPts val="0"/>
                        </a:spcBef>
                        <a:spcAft>
                          <a:spcPts val="0"/>
                        </a:spcAft>
                        <a:tabLst>
                          <a:tab pos="228600" algn="l"/>
                          <a:tab pos="266700" algn="l"/>
                        </a:tabLst>
                      </a:pPr>
                      <a:r>
                        <a:rPr lang="zh-CN" altLang="en-US" sz="1600" b="1">
                          <a:solidFill>
                            <a:schemeClr val="tx1">
                              <a:lumMod val="65000"/>
                              <a:lumOff val="35000"/>
                            </a:schemeClr>
                          </a:solidFill>
                          <a:latin typeface="微软雅黑" panose="020B0503020204020204" pitchFamily="34" charset="-122"/>
                          <a:ea typeface="微软雅黑" panose="020B0503020204020204" pitchFamily="34" charset="-122"/>
                        </a:rPr>
                        <a:t>说明</a:t>
                      </a:r>
                      <a:endParaRPr lang="zh-CN" altLang="en-US" sz="1600" b="1">
                        <a:solidFill>
                          <a:schemeClr val="tx1">
                            <a:lumMod val="65000"/>
                            <a:lumOff val="35000"/>
                          </a:schemeClr>
                        </a:solidFill>
                        <a:latin typeface="微软雅黑" panose="020B0503020204020204" pitchFamily="34" charset="-122"/>
                        <a:ea typeface="微软雅黑" panose="020B0503020204020204" pitchFamily="34" charset="-122"/>
                      </a:endParaRPr>
                    </a:p>
                  </a:txBody>
                  <a:tcPr marL="317500" marR="317500" marT="179705" marB="179705" vert="horz" anchor="ctr" anchorCtr="0">
                    <a:lnL w="12700">
                      <a:solidFill>
                        <a:schemeClr val="bg1"/>
                      </a:solidFill>
                      <a:prstDash val="solid"/>
                    </a:lnL>
                    <a:lnR>
                      <a:noFill/>
                    </a:lnR>
                    <a:lnT>
                      <a:noFill/>
                    </a:lnT>
                    <a:lnB w="12700">
                      <a:solidFill>
                        <a:schemeClr val="bg1"/>
                      </a:solidFill>
                      <a:prstDash val="solid"/>
                    </a:lnB>
                    <a:lnTlToBr>
                      <a:noFill/>
                    </a:lnTlToBr>
                    <a:lnBlToTr>
                      <a:noFill/>
                    </a:lnBlToTr>
                    <a:solidFill>
                      <a:srgbClr val="F2F2F2"/>
                    </a:solidFill>
                  </a:tcPr>
                </a:tc>
              </a:tr>
              <a:tr h="367200">
                <a:tc>
                  <a:txBody>
                    <a:bodyPr/>
                    <a:lstStyle/>
                    <a:p>
                      <a:pPr indent="0" algn="ctr">
                        <a:lnSpc>
                          <a:spcPct val="120000"/>
                        </a:lnSpc>
                        <a:spcBef>
                          <a:spcPts val="0"/>
                        </a:spcBef>
                        <a:spcAft>
                          <a:spcPts val="0"/>
                        </a:spcAft>
                      </a:pPr>
                      <a:r>
                        <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rPr>
                        <a:t>location</a:t>
                      </a:r>
                      <a:endPar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317500" marR="317500" marT="179705" marB="179705" vert="horz" anchor="ctr" anchorCtr="0">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l">
                        <a:lnSpc>
                          <a:spcPct val="120000"/>
                        </a:lnSpc>
                        <a:spcBef>
                          <a:spcPts val="0"/>
                        </a:spcBef>
                        <a:spcAft>
                          <a:spcPts val="0"/>
                        </a:spcAft>
                      </a:pPr>
                      <a:r>
                        <a:rPr lang="zh-CN" altLang="en-US" sz="1600" b="0" spc="130">
                          <a:solidFill>
                            <a:schemeClr val="tx1">
                              <a:lumMod val="65000"/>
                              <a:lumOff val="35000"/>
                            </a:schemeClr>
                          </a:solidFill>
                          <a:latin typeface="微软雅黑" panose="020B0503020204020204" pitchFamily="34" charset="-122"/>
                          <a:ea typeface="微软雅黑" panose="020B0503020204020204" pitchFamily="34" charset="-122"/>
                        </a:rPr>
                        <a:t>用于定位需要访问的本地静态资源文件路径，具体到某个文件夹</a:t>
                      </a:r>
                      <a:endParaRPr lang="zh-CN" altLang="en-US"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317500" marR="317500" marT="179705" marB="179705" vert="horz" anchor="ctr" anchorCtr="0">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367200">
                <a:tc>
                  <a:txBody>
                    <a:bodyPr/>
                    <a:lstStyle/>
                    <a:p>
                      <a:pPr marR="292100" indent="0" algn="ctr" defTabSz="1219200" rtl="0" eaLnBrk="1" latinLnBrk="0" hangingPunct="1">
                        <a:lnSpc>
                          <a:spcPct val="120000"/>
                        </a:lnSpc>
                        <a:spcBef>
                          <a:spcPts val="0"/>
                        </a:spcBef>
                        <a:spcAft>
                          <a:spcPts val="0"/>
                        </a:spcAft>
                        <a:tabLst>
                          <a:tab pos="228600" algn="l"/>
                          <a:tab pos="266700" algn="l"/>
                        </a:tabLst>
                      </a:pPr>
                      <a:r>
                        <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rPr>
                        <a:t>mapping</a:t>
                      </a:r>
                      <a:endPar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317500" marR="317500" marT="179705" marB="179705" vert="horz" anchor="ctr" anchorCtr="0">
                    <a:lnL>
                      <a:noFill/>
                    </a:lnL>
                    <a:lnR w="12700">
                      <a:solidFill>
                        <a:schemeClr val="bg1"/>
                      </a:solidFill>
                      <a:prstDash val="solid"/>
                    </a:lnR>
                    <a:lnT w="12700">
                      <a:solidFill>
                        <a:schemeClr val="bg1"/>
                      </a:solidFill>
                      <a:prstDash val="solid"/>
                    </a:lnT>
                    <a:lnB>
                      <a:noFill/>
                    </a:lnB>
                    <a:lnTlToBr>
                      <a:noFill/>
                    </a:lnTlToBr>
                    <a:lnBlToTr>
                      <a:noFill/>
                    </a:lnBlToTr>
                    <a:solidFill>
                      <a:srgbClr val="F2F2F2"/>
                    </a:solidFill>
                  </a:tcPr>
                </a:tc>
                <a:tc>
                  <a:txBody>
                    <a:bodyPr/>
                    <a:lstStyle/>
                    <a:p>
                      <a:pPr indent="0" algn="l">
                        <a:lnSpc>
                          <a:spcPct val="120000"/>
                        </a:lnSpc>
                        <a:spcBef>
                          <a:spcPts val="0"/>
                        </a:spcBef>
                        <a:spcAft>
                          <a:spcPts val="0"/>
                        </a:spcAft>
                      </a:pPr>
                      <a:r>
                        <a:rPr lang="zh-CN" altLang="en-US" sz="1600" b="0" spc="13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rPr>
                        <a:t>匹配静态资源全路径，其中“/**”表示文件夹及其子文件夹下的某个具体文件</a:t>
                      </a:r>
                      <a:endParaRPr lang="zh-CN" altLang="en-US" sz="1600" b="0" spc="13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endParaRPr>
                    </a:p>
                  </a:txBody>
                  <a:tcPr marL="317500" marR="317500" marT="179705" marB="179705" vert="horz" anchor="ctr" anchorCtr="0">
                    <a:lnL w="12700">
                      <a:solidFill>
                        <a:schemeClr val="bg1"/>
                      </a:solidFill>
                      <a:prstDash val="solid"/>
                    </a:lnL>
                    <a:lnR>
                      <a:noFill/>
                    </a:lnR>
                    <a:lnT w="12700">
                      <a:solidFill>
                        <a:schemeClr val="bg1"/>
                      </a:solidFill>
                      <a:prstDash val="solid"/>
                    </a:lnT>
                    <a:lnB>
                      <a:noFill/>
                    </a:lnB>
                    <a:lnTlToBr>
                      <a:noFill/>
                    </a:lnTlToBr>
                    <a:lnBlToTr>
                      <a:noFill/>
                    </a:lnBlToTr>
                    <a:solidFill>
                      <a:srgbClr val="F2F2F2"/>
                    </a:solid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06</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1337945"/>
          </a:xfrm>
          <a:prstGeom prst="rect">
            <a:avLst/>
          </a:prstGeom>
          <a:noFill/>
          <a:ln>
            <a:noFill/>
          </a:ln>
        </p:spPr>
        <p:txBody>
          <a:bodyPr wrap="square" rtlCol="0">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启动</a:t>
            </a:r>
            <a:r>
              <a:rPr lang="en-US" altLang="zh-CN" dirty="0">
                <a:solidFill>
                  <a:srgbClr val="595959"/>
                </a:solidFill>
                <a:latin typeface="微软雅黑" panose="020B0503020204020204" pitchFamily="34" charset="-122"/>
                <a:ea typeface="微软雅黑" panose="020B0503020204020204" pitchFamily="34" charset="-122"/>
                <a:cs typeface="+mn-ea"/>
              </a:rPr>
              <a:t>chapter12</a:t>
            </a:r>
            <a:r>
              <a:rPr lang="zh-CN" altLang="zh-CN" dirty="0">
                <a:solidFill>
                  <a:srgbClr val="595959"/>
                </a:solidFill>
                <a:latin typeface="微软雅黑" panose="020B0503020204020204" pitchFamily="34" charset="-122"/>
                <a:ea typeface="微软雅黑" panose="020B0503020204020204" pitchFamily="34" charset="-122"/>
                <a:cs typeface="+mn-ea"/>
              </a:rPr>
              <a:t>项目，在浏览器中访问商品信息页面</a:t>
            </a:r>
            <a:r>
              <a:rPr lang="en-US" altLang="zh-CN" dirty="0" err="1">
                <a:solidFill>
                  <a:srgbClr val="595959"/>
                </a:solidFill>
                <a:latin typeface="微软雅黑" panose="020B0503020204020204" pitchFamily="34" charset="-122"/>
                <a:ea typeface="微软雅黑" panose="020B0503020204020204" pitchFamily="34" charset="-122"/>
                <a:cs typeface="+mn-ea"/>
              </a:rPr>
              <a:t>product.jsp</a:t>
            </a:r>
            <a:r>
              <a:rPr lang="zh-CN" altLang="zh-CN" dirty="0">
                <a:solidFill>
                  <a:srgbClr val="595959"/>
                </a:solidFill>
                <a:latin typeface="微软雅黑" panose="020B0503020204020204" pitchFamily="34" charset="-122"/>
                <a:ea typeface="微软雅黑" panose="020B0503020204020204" pitchFamily="34" charset="-122"/>
                <a:cs typeface="+mn-ea"/>
              </a:rPr>
              <a:t>，访问地址为</a:t>
            </a:r>
            <a:r>
              <a:rPr lang="en-US" altLang="zh-CN" dirty="0">
                <a:solidFill>
                  <a:srgbClr val="595959"/>
                </a:solidFill>
                <a:latin typeface="微软雅黑" panose="020B0503020204020204" pitchFamily="34" charset="-122"/>
                <a:ea typeface="微软雅黑" panose="020B0503020204020204" pitchFamily="34" charset="-122"/>
                <a:cs typeface="+mn-ea"/>
              </a:rPr>
              <a:t>http://localhost:8080/chapter12/</a:t>
            </a:r>
            <a:r>
              <a:rPr lang="en-US" altLang="zh-CN" dirty="0" err="1">
                <a:solidFill>
                  <a:srgbClr val="595959"/>
                </a:solidFill>
                <a:latin typeface="微软雅黑" panose="020B0503020204020204" pitchFamily="34" charset="-122"/>
                <a:ea typeface="微软雅黑" panose="020B0503020204020204" pitchFamily="34" charset="-122"/>
                <a:cs typeface="+mn-ea"/>
              </a:rPr>
              <a:t>product.jsp</a:t>
            </a:r>
            <a:r>
              <a:rPr lang="zh-CN" altLang="zh-CN" dirty="0">
                <a:solidFill>
                  <a:srgbClr val="595959"/>
                </a:solidFill>
                <a:latin typeface="微软雅黑" panose="020B0503020204020204" pitchFamily="34" charset="-122"/>
                <a:ea typeface="微软雅黑" panose="020B0503020204020204" pitchFamily="34" charset="-122"/>
                <a:cs typeface="+mn-ea"/>
              </a:rPr>
              <a:t>，</a:t>
            </a:r>
            <a:r>
              <a:rPr lang="en-US" altLang="zh-CN" dirty="0" err="1">
                <a:solidFill>
                  <a:srgbClr val="595959"/>
                </a:solidFill>
                <a:latin typeface="微软雅黑" panose="020B0503020204020204" pitchFamily="34" charset="-122"/>
                <a:ea typeface="微软雅黑" panose="020B0503020204020204" pitchFamily="34" charset="-122"/>
                <a:cs typeface="+mn-ea"/>
              </a:rPr>
              <a:t>product.jsp</a:t>
            </a:r>
            <a:r>
              <a:rPr lang="zh-CN" altLang="zh-CN" dirty="0">
                <a:solidFill>
                  <a:srgbClr val="595959"/>
                </a:solidFill>
                <a:latin typeface="微软雅黑" panose="020B0503020204020204" pitchFamily="34" charset="-122"/>
                <a:ea typeface="微软雅黑" panose="020B0503020204020204" pitchFamily="34" charset="-122"/>
                <a:cs typeface="+mn-ea"/>
              </a:rPr>
              <a:t>的显示效果如图所示</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 </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9" y="266933"/>
            <a:ext cx="3273781"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12.3.4  JSON</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数据绑定</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8" name="图片 7"/>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632296" y="2911919"/>
            <a:ext cx="4350038" cy="2268000"/>
          </a:xfrm>
          <a:prstGeom prst="rect">
            <a:avLst/>
          </a:prstGeom>
          <a:noFill/>
          <a:ln>
            <a:noFill/>
          </a:ln>
          <a:effectLst/>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07</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1337945"/>
          </a:xfrm>
          <a:prstGeom prst="rect">
            <a:avLst/>
          </a:prstGeom>
          <a:noFill/>
          <a:ln>
            <a:noFill/>
          </a:ln>
        </p:spPr>
        <p:txBody>
          <a:bodyPr wrap="square" rtlCol="0">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在</a:t>
            </a:r>
            <a:r>
              <a:rPr lang="en-US" altLang="zh-CN" dirty="0" err="1">
                <a:solidFill>
                  <a:srgbClr val="595959"/>
                </a:solidFill>
                <a:latin typeface="微软雅黑" panose="020B0503020204020204" pitchFamily="34" charset="-122"/>
                <a:ea typeface="微软雅黑" panose="020B0503020204020204" pitchFamily="34" charset="-122"/>
                <a:cs typeface="+mn-ea"/>
              </a:rPr>
              <a:t>product.jsp</a:t>
            </a:r>
            <a:r>
              <a:rPr lang="zh-CN" altLang="zh-CN" dirty="0">
                <a:solidFill>
                  <a:srgbClr val="595959"/>
                </a:solidFill>
                <a:latin typeface="微软雅黑" panose="020B0503020204020204" pitchFamily="34" charset="-122"/>
                <a:ea typeface="微软雅黑" panose="020B0503020204020204" pitchFamily="34" charset="-122"/>
                <a:cs typeface="+mn-ea"/>
              </a:rPr>
              <a:t>的显示效果图所示的页面中，单击右侧“提交单个商品”按钮，</a:t>
            </a:r>
            <a:r>
              <a:rPr lang="en-US" altLang="zh-CN" dirty="0" err="1">
                <a:solidFill>
                  <a:srgbClr val="595959"/>
                </a:solidFill>
                <a:latin typeface="微软雅黑" panose="020B0503020204020204" pitchFamily="34" charset="-122"/>
                <a:ea typeface="微软雅黑" panose="020B0503020204020204" pitchFamily="34" charset="-122"/>
                <a:cs typeface="+mn-ea"/>
              </a:rPr>
              <a:t>product.jsp</a:t>
            </a:r>
            <a:r>
              <a:rPr lang="zh-CN" altLang="zh-CN" dirty="0">
                <a:solidFill>
                  <a:srgbClr val="595959"/>
                </a:solidFill>
                <a:latin typeface="微软雅黑" panose="020B0503020204020204" pitchFamily="34" charset="-122"/>
                <a:ea typeface="微软雅黑" panose="020B0503020204020204" pitchFamily="34" charset="-122"/>
                <a:cs typeface="+mn-ea"/>
              </a:rPr>
              <a:t>表单中的单个商品信息以</a:t>
            </a:r>
            <a:r>
              <a:rPr lang="en-US" altLang="zh-CN" dirty="0">
                <a:solidFill>
                  <a:srgbClr val="595959"/>
                </a:solidFill>
                <a:latin typeface="微软雅黑" panose="020B0503020204020204" pitchFamily="34" charset="-122"/>
                <a:ea typeface="微软雅黑" panose="020B0503020204020204" pitchFamily="34" charset="-122"/>
                <a:cs typeface="+mn-ea"/>
              </a:rPr>
              <a:t>JSON</a:t>
            </a:r>
            <a:r>
              <a:rPr lang="zh-CN" altLang="zh-CN" dirty="0">
                <a:solidFill>
                  <a:srgbClr val="595959"/>
                </a:solidFill>
                <a:latin typeface="微软雅黑" panose="020B0503020204020204" pitchFamily="34" charset="-122"/>
                <a:ea typeface="微软雅黑" panose="020B0503020204020204" pitchFamily="34" charset="-122"/>
                <a:cs typeface="+mn-ea"/>
              </a:rPr>
              <a:t>格式异步发送到服务器端</a:t>
            </a:r>
            <a:r>
              <a:rPr lang="en-US" altLang="zh-CN" dirty="0" err="1">
                <a:solidFill>
                  <a:srgbClr val="595959"/>
                </a:solidFill>
                <a:latin typeface="微软雅黑" panose="020B0503020204020204" pitchFamily="34" charset="-122"/>
                <a:ea typeface="微软雅黑" panose="020B0503020204020204" pitchFamily="34" charset="-122"/>
                <a:cs typeface="+mn-ea"/>
              </a:rPr>
              <a:t>getProduct</a:t>
            </a:r>
            <a:r>
              <a:rPr lang="en-US" altLang="zh-CN"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方法中。提交单个商品时控制台打印信息如图所示</a:t>
            </a:r>
            <a:r>
              <a:rPr lang="zh-CN" altLang="en-US" dirty="0">
                <a:solidFill>
                  <a:srgbClr val="595959"/>
                </a:solidFill>
                <a:latin typeface="微软雅黑" panose="020B0503020204020204" pitchFamily="34" charset="-122"/>
                <a:ea typeface="微软雅黑" panose="020B0503020204020204" pitchFamily="34" charset="-122"/>
                <a:cs typeface="+mn-ea"/>
              </a:rPr>
              <a:t>。</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9" y="266933"/>
            <a:ext cx="3273781"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12.3.4  JSON</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数据绑定</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2" name="文本框 1"/>
          <p:cNvSpPr txBox="1"/>
          <p:nvPr/>
        </p:nvSpPr>
        <p:spPr>
          <a:xfrm>
            <a:off x="961390" y="5144135"/>
            <a:ext cx="10387965" cy="922020"/>
          </a:xfrm>
          <a:prstGeom prst="rect">
            <a:avLst/>
          </a:prstGeom>
          <a:noFill/>
        </p:spPr>
        <p:txBody>
          <a:bodyPr wrap="square" rtlCol="0" anchor="t">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sym typeface="+mn-ea"/>
              </a:rPr>
              <a:t>从图</a:t>
            </a:r>
            <a:r>
              <a:rPr lang="zh-CN" altLang="en-US" dirty="0">
                <a:solidFill>
                  <a:srgbClr val="595959"/>
                </a:solidFill>
                <a:latin typeface="微软雅黑" panose="020B0503020204020204" pitchFamily="34" charset="-122"/>
                <a:ea typeface="微软雅黑" panose="020B0503020204020204" pitchFamily="34" charset="-122"/>
                <a:cs typeface="+mn-ea"/>
                <a:sym typeface="+mn-ea"/>
              </a:rPr>
              <a:t>中</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所示的打印信息可以得出，客户端异步提交的</a:t>
            </a:r>
            <a:r>
              <a:rPr lang="en-US" altLang="zh-CN" dirty="0">
                <a:solidFill>
                  <a:srgbClr val="595959"/>
                </a:solidFill>
                <a:latin typeface="微软雅黑" panose="020B0503020204020204" pitchFamily="34" charset="-122"/>
                <a:ea typeface="微软雅黑" panose="020B0503020204020204" pitchFamily="34" charset="-122"/>
                <a:cs typeface="+mn-ea"/>
                <a:sym typeface="+mn-ea"/>
              </a:rPr>
              <a:t>JSON</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数据，按照形参</a:t>
            </a:r>
            <a:r>
              <a:rPr lang="en-US" altLang="zh-CN" dirty="0">
                <a:solidFill>
                  <a:srgbClr val="595959"/>
                </a:solidFill>
                <a:latin typeface="微软雅黑" panose="020B0503020204020204" pitchFamily="34" charset="-122"/>
                <a:ea typeface="微软雅黑" panose="020B0503020204020204" pitchFamily="34" charset="-122"/>
                <a:cs typeface="+mn-ea"/>
                <a:sym typeface="+mn-ea"/>
              </a:rPr>
              <a:t>product</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属性的格式进行关联映射，并赋值给</a:t>
            </a:r>
            <a:r>
              <a:rPr lang="en-US" altLang="zh-CN" dirty="0">
                <a:solidFill>
                  <a:srgbClr val="595959"/>
                </a:solidFill>
                <a:latin typeface="微软雅黑" panose="020B0503020204020204" pitchFamily="34" charset="-122"/>
                <a:ea typeface="微软雅黑" panose="020B0503020204020204" pitchFamily="34" charset="-122"/>
                <a:cs typeface="+mn-ea"/>
                <a:sym typeface="+mn-ea"/>
              </a:rPr>
              <a:t>product</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对应的属性，完成了</a:t>
            </a:r>
            <a:r>
              <a:rPr lang="en-US" altLang="zh-CN" dirty="0">
                <a:solidFill>
                  <a:srgbClr val="595959"/>
                </a:solidFill>
                <a:latin typeface="微软雅黑" panose="020B0503020204020204" pitchFamily="34" charset="-122"/>
                <a:ea typeface="微软雅黑" panose="020B0503020204020204" pitchFamily="34" charset="-122"/>
                <a:cs typeface="+mn-ea"/>
                <a:sym typeface="+mn-ea"/>
              </a:rPr>
              <a:t>JSON</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数据的绑定</a:t>
            </a:r>
            <a:r>
              <a:rPr lang="zh-CN" altLang="en-US" dirty="0">
                <a:solidFill>
                  <a:srgbClr val="595959"/>
                </a:solidFill>
                <a:latin typeface="微软雅黑" panose="020B0503020204020204" pitchFamily="34" charset="-122"/>
                <a:ea typeface="微软雅黑" panose="020B0503020204020204" pitchFamily="34" charset="-122"/>
                <a:cs typeface="+mn-ea"/>
                <a:sym typeface="+mn-ea"/>
              </a:rPr>
              <a:t>。</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 </a:t>
            </a:r>
            <a:endParaRPr lang="zh-CN" altLang="en-US"/>
          </a:p>
        </p:txBody>
      </p:sp>
      <p:pic>
        <p:nvPicPr>
          <p:cNvPr id="3" name="图片 2"/>
          <p:cNvPicPr>
            <a:picLocks noChangeAspect="1"/>
          </p:cNvPicPr>
          <p:nvPr/>
        </p:nvPicPr>
        <p:blipFill>
          <a:blip r:embed="rId2"/>
          <a:stretch>
            <a:fillRect/>
          </a:stretch>
        </p:blipFill>
        <p:spPr>
          <a:xfrm>
            <a:off x="1504315" y="2805430"/>
            <a:ext cx="9182953" cy="1440000"/>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08</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709545" y="979805"/>
            <a:ext cx="8949055" cy="1337945"/>
          </a:xfrm>
          <a:prstGeom prst="rect">
            <a:avLst/>
          </a:prstGeom>
          <a:noFill/>
          <a:ln>
            <a:noFill/>
          </a:ln>
        </p:spPr>
        <p:txBody>
          <a:bodyPr wrap="square" rtlCol="0">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在</a:t>
            </a:r>
            <a:r>
              <a:rPr lang="en-US" altLang="zh-CN" dirty="0" err="1">
                <a:solidFill>
                  <a:srgbClr val="595959"/>
                </a:solidFill>
                <a:latin typeface="微软雅黑" panose="020B0503020204020204" pitchFamily="34" charset="-122"/>
                <a:ea typeface="微软雅黑" panose="020B0503020204020204" pitchFamily="34" charset="-122"/>
                <a:cs typeface="+mn-ea"/>
              </a:rPr>
              <a:t>product.jsp</a:t>
            </a:r>
            <a:r>
              <a:rPr lang="zh-CN" altLang="zh-CN" dirty="0">
                <a:solidFill>
                  <a:srgbClr val="595959"/>
                </a:solidFill>
                <a:latin typeface="微软雅黑" panose="020B0503020204020204" pitchFamily="34" charset="-122"/>
                <a:ea typeface="微软雅黑" panose="020B0503020204020204" pitchFamily="34" charset="-122"/>
                <a:cs typeface="+mn-ea"/>
              </a:rPr>
              <a:t>的显示效果图所示的页面中，单击“提交多个商品”按钮，</a:t>
            </a:r>
            <a:r>
              <a:rPr lang="en-US" altLang="zh-CN" dirty="0" err="1">
                <a:solidFill>
                  <a:srgbClr val="595959"/>
                </a:solidFill>
                <a:latin typeface="微软雅黑" panose="020B0503020204020204" pitchFamily="34" charset="-122"/>
                <a:ea typeface="微软雅黑" panose="020B0503020204020204" pitchFamily="34" charset="-122"/>
                <a:cs typeface="+mn-ea"/>
              </a:rPr>
              <a:t>product.jsp</a:t>
            </a:r>
            <a:r>
              <a:rPr lang="zh-CN" altLang="zh-CN" dirty="0">
                <a:solidFill>
                  <a:srgbClr val="595959"/>
                </a:solidFill>
                <a:latin typeface="微软雅黑" panose="020B0503020204020204" pitchFamily="34" charset="-122"/>
                <a:ea typeface="微软雅黑" panose="020B0503020204020204" pitchFamily="34" charset="-122"/>
                <a:cs typeface="+mn-ea"/>
              </a:rPr>
              <a:t>表单中的</a:t>
            </a:r>
            <a:r>
              <a:rPr lang="en-US" altLang="zh-CN" dirty="0">
                <a:solidFill>
                  <a:srgbClr val="595959"/>
                </a:solidFill>
                <a:latin typeface="微软雅黑" panose="020B0503020204020204" pitchFamily="34" charset="-122"/>
                <a:ea typeface="微软雅黑" panose="020B0503020204020204" pitchFamily="34" charset="-122"/>
                <a:cs typeface="+mn-ea"/>
              </a:rPr>
              <a:t>2</a:t>
            </a:r>
            <a:r>
              <a:rPr lang="zh-CN" altLang="zh-CN" dirty="0">
                <a:solidFill>
                  <a:srgbClr val="595959"/>
                </a:solidFill>
                <a:latin typeface="微软雅黑" panose="020B0503020204020204" pitchFamily="34" charset="-122"/>
                <a:ea typeface="微软雅黑" panose="020B0503020204020204" pitchFamily="34" charset="-122"/>
                <a:cs typeface="+mn-ea"/>
              </a:rPr>
              <a:t>个商品信息以</a:t>
            </a:r>
            <a:r>
              <a:rPr lang="en-US" altLang="zh-CN" dirty="0">
                <a:solidFill>
                  <a:srgbClr val="595959"/>
                </a:solidFill>
                <a:latin typeface="微软雅黑" panose="020B0503020204020204" pitchFamily="34" charset="-122"/>
                <a:ea typeface="微软雅黑" panose="020B0503020204020204" pitchFamily="34" charset="-122"/>
                <a:cs typeface="+mn-ea"/>
              </a:rPr>
              <a:t>JSON</a:t>
            </a:r>
            <a:r>
              <a:rPr lang="zh-CN" altLang="zh-CN" dirty="0">
                <a:solidFill>
                  <a:srgbClr val="595959"/>
                </a:solidFill>
                <a:latin typeface="微软雅黑" panose="020B0503020204020204" pitchFamily="34" charset="-122"/>
                <a:ea typeface="微软雅黑" panose="020B0503020204020204" pitchFamily="34" charset="-122"/>
                <a:cs typeface="+mn-ea"/>
              </a:rPr>
              <a:t>格式异步发送到服务器端</a:t>
            </a:r>
            <a:r>
              <a:rPr lang="en-US" altLang="zh-CN" dirty="0" err="1">
                <a:solidFill>
                  <a:srgbClr val="595959"/>
                </a:solidFill>
                <a:latin typeface="微软雅黑" panose="020B0503020204020204" pitchFamily="34" charset="-122"/>
                <a:ea typeface="微软雅黑" panose="020B0503020204020204" pitchFamily="34" charset="-122"/>
                <a:cs typeface="+mn-ea"/>
              </a:rPr>
              <a:t>getProductList</a:t>
            </a:r>
            <a:r>
              <a:rPr lang="en-US" altLang="zh-CN"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方法中。提交多个商品时控制台打印信息如图所示</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 </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9" y="266933"/>
            <a:ext cx="3273781"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12.3.4  JSON</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数据绑定</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2" name="文本框 1"/>
          <p:cNvSpPr txBox="1"/>
          <p:nvPr/>
        </p:nvSpPr>
        <p:spPr>
          <a:xfrm>
            <a:off x="1143635" y="5326380"/>
            <a:ext cx="10514330" cy="922020"/>
          </a:xfrm>
          <a:prstGeom prst="rect">
            <a:avLst/>
          </a:prstGeom>
          <a:noFill/>
        </p:spPr>
        <p:txBody>
          <a:bodyPr wrap="square" rtlCol="0" anchor="t">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sym typeface="+mn-ea"/>
              </a:rPr>
              <a:t>从图</a:t>
            </a:r>
            <a:r>
              <a:rPr lang="zh-CN" altLang="en-US" dirty="0">
                <a:solidFill>
                  <a:srgbClr val="595959"/>
                </a:solidFill>
                <a:latin typeface="微软雅黑" panose="020B0503020204020204" pitchFamily="34" charset="-122"/>
                <a:ea typeface="微软雅黑" panose="020B0503020204020204" pitchFamily="34" charset="-122"/>
                <a:cs typeface="+mn-ea"/>
                <a:sym typeface="+mn-ea"/>
              </a:rPr>
              <a:t>中</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所示的打印信息可以得出，客户端异步提交的</a:t>
            </a:r>
            <a:r>
              <a:rPr lang="en-US" altLang="zh-CN" dirty="0">
                <a:solidFill>
                  <a:srgbClr val="595959"/>
                </a:solidFill>
                <a:latin typeface="微软雅黑" panose="020B0503020204020204" pitchFamily="34" charset="-122"/>
                <a:ea typeface="微软雅黑" panose="020B0503020204020204" pitchFamily="34" charset="-122"/>
                <a:cs typeface="+mn-ea"/>
                <a:sym typeface="+mn-ea"/>
              </a:rPr>
              <a:t>JSON</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数据，按照形参</a:t>
            </a:r>
            <a:r>
              <a:rPr lang="en-US" altLang="zh-CN" dirty="0">
                <a:solidFill>
                  <a:srgbClr val="595959"/>
                </a:solidFill>
                <a:latin typeface="微软雅黑" panose="020B0503020204020204" pitchFamily="34" charset="-122"/>
                <a:ea typeface="微软雅黑" panose="020B0503020204020204" pitchFamily="34" charset="-122"/>
                <a:cs typeface="+mn-ea"/>
                <a:sym typeface="+mn-ea"/>
              </a:rPr>
              <a:t>products</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的存储结构进行关联映射，并赋值给</a:t>
            </a:r>
            <a:r>
              <a:rPr lang="en-US" altLang="zh-CN" dirty="0">
                <a:solidFill>
                  <a:srgbClr val="595959"/>
                </a:solidFill>
                <a:latin typeface="微软雅黑" panose="020B0503020204020204" pitchFamily="34" charset="-122"/>
                <a:ea typeface="微软雅黑" panose="020B0503020204020204" pitchFamily="34" charset="-122"/>
                <a:cs typeface="+mn-ea"/>
                <a:sym typeface="+mn-ea"/>
              </a:rPr>
              <a:t>products</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中对象的对应属性，完成了</a:t>
            </a:r>
            <a:r>
              <a:rPr lang="en-US" altLang="zh-CN" dirty="0">
                <a:solidFill>
                  <a:srgbClr val="595959"/>
                </a:solidFill>
                <a:latin typeface="微软雅黑" panose="020B0503020204020204" pitchFamily="34" charset="-122"/>
                <a:ea typeface="微软雅黑" panose="020B0503020204020204" pitchFamily="34" charset="-122"/>
                <a:cs typeface="+mn-ea"/>
                <a:sym typeface="+mn-ea"/>
              </a:rPr>
              <a:t>JSON</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数据的绑定</a:t>
            </a:r>
            <a:r>
              <a:rPr lang="zh-CN" altLang="en-US" dirty="0">
                <a:solidFill>
                  <a:srgbClr val="595959"/>
                </a:solidFill>
                <a:latin typeface="微软雅黑" panose="020B0503020204020204" pitchFamily="34" charset="-122"/>
                <a:ea typeface="微软雅黑" panose="020B0503020204020204" pitchFamily="34" charset="-122"/>
                <a:cs typeface="+mn-ea"/>
                <a:sym typeface="+mn-ea"/>
              </a:rPr>
              <a:t>。</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 </a:t>
            </a:r>
            <a:endParaRPr lang="zh-CN" altLang="en-US"/>
          </a:p>
        </p:txBody>
      </p:sp>
      <p:pic>
        <p:nvPicPr>
          <p:cNvPr id="3" name="图片 2"/>
          <p:cNvPicPr>
            <a:picLocks noChangeAspect="1"/>
          </p:cNvPicPr>
          <p:nvPr/>
        </p:nvPicPr>
        <p:blipFill>
          <a:blip r:embed="rId2"/>
          <a:stretch>
            <a:fillRect/>
          </a:stretch>
        </p:blipFill>
        <p:spPr>
          <a:xfrm>
            <a:off x="1566545" y="2896235"/>
            <a:ext cx="9058066" cy="1440000"/>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10.xml><?xml version="1.0" encoding="utf-8"?>
<p:tagLst xmlns:p="http://schemas.openxmlformats.org/presentationml/2006/main">
  <p:tag name="PA" val="v5.2.7"/>
  <p:tag name="RESOURCELIBID_ANIM" val="450"/>
</p:tagLst>
</file>

<file path=ppt/tags/tag100.xml><?xml version="1.0" encoding="utf-8"?>
<p:tagLst xmlns:p="http://schemas.openxmlformats.org/presentationml/2006/main">
  <p:tag name="PA" val="v5.2.7"/>
  <p:tag name="RESOURCELIBID_ANIM" val="450"/>
</p:tagLst>
</file>

<file path=ppt/tags/tag101.xml><?xml version="1.0" encoding="utf-8"?>
<p:tagLst xmlns:p="http://schemas.openxmlformats.org/presentationml/2006/main">
  <p:tag name="PA" val="v5.2.7"/>
  <p:tag name="RESOURCELIBID_ANIM" val="450"/>
</p:tagLst>
</file>

<file path=ppt/tags/tag102.xml><?xml version="1.0" encoding="utf-8"?>
<p:tagLst xmlns:p="http://schemas.openxmlformats.org/presentationml/2006/main">
  <p:tag name="PA" val="v5.2.7"/>
  <p:tag name="RESOURCELIBID_ANIM" val="450"/>
</p:tagLst>
</file>

<file path=ppt/tags/tag103.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104.xml><?xml version="1.0" encoding="utf-8"?>
<p:tagLst xmlns:p="http://schemas.openxmlformats.org/presentationml/2006/main">
  <p:tag name="PA" val="v5.2.7"/>
  <p:tag name="RESOURCELIBID_ANIM" val="450"/>
</p:tagLst>
</file>

<file path=ppt/tags/tag105.xml><?xml version="1.0" encoding="utf-8"?>
<p:tagLst xmlns:p="http://schemas.openxmlformats.org/presentationml/2006/main">
  <p:tag name="PA" val="v5.2.7"/>
  <p:tag name="RESOURCELIBID_ANIM" val="450"/>
</p:tagLst>
</file>

<file path=ppt/tags/tag106.xml><?xml version="1.0" encoding="utf-8"?>
<p:tagLst xmlns:p="http://schemas.openxmlformats.org/presentationml/2006/main">
  <p:tag name="PA" val="v5.2.7"/>
  <p:tag name="RESOURCELIBID_ANIM" val="450"/>
</p:tagLst>
</file>

<file path=ppt/tags/tag10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108.xml><?xml version="1.0" encoding="utf-8"?>
<p:tagLst xmlns:p="http://schemas.openxmlformats.org/presentationml/2006/main">
  <p:tag name="KSO_WM_UNIT_TABLE_BEAUTIFY" val="smartTable{3679689f-ce1f-4113-9a2b-99df92e2b668}"/>
</p:tagLst>
</file>

<file path=ppt/tags/tag109.xml><?xml version="1.0" encoding="utf-8"?>
<p:tagLst xmlns:p="http://schemas.openxmlformats.org/presentationml/2006/main">
  <p:tag name="PA" val="v5.2.7"/>
  <p:tag name="RESOURCELIBID_ANIM" val="450"/>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110.xml><?xml version="1.0" encoding="utf-8"?>
<p:tagLst xmlns:p="http://schemas.openxmlformats.org/presentationml/2006/main">
  <p:tag name="PA" val="v5.2.7"/>
  <p:tag name="RESOURCELIBID_ANIM" val="450"/>
</p:tagLst>
</file>

<file path=ppt/tags/tag111.xml><?xml version="1.0" encoding="utf-8"?>
<p:tagLst xmlns:p="http://schemas.openxmlformats.org/presentationml/2006/main">
  <p:tag name="PA" val="v5.2.7"/>
  <p:tag name="RESOURCELIBID_ANIM" val="450"/>
</p:tagLst>
</file>

<file path=ppt/tags/tag112.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114.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116.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118.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11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12.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120.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121.xml><?xml version="1.0" encoding="utf-8"?>
<p:tagLst xmlns:p="http://schemas.openxmlformats.org/presentationml/2006/main">
  <p:tag name="PA" val="v5.2.7"/>
  <p:tag name="RESOURCELIBID_ANIM" val="450"/>
</p:tagLst>
</file>

<file path=ppt/tags/tag122.xml><?xml version="1.0" encoding="utf-8"?>
<p:tagLst xmlns:p="http://schemas.openxmlformats.org/presentationml/2006/main">
  <p:tag name="PA" val="v5.2.7"/>
  <p:tag name="RESOURCELIBID_ANIM" val="450"/>
</p:tagLst>
</file>

<file path=ppt/tags/tag123.xml><?xml version="1.0" encoding="utf-8"?>
<p:tagLst xmlns:p="http://schemas.openxmlformats.org/presentationml/2006/main">
  <p:tag name="PA" val="v5.2.7"/>
  <p:tag name="RESOURCELIBID_ANIM" val="450"/>
</p:tagLst>
</file>

<file path=ppt/tags/tag124.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125.xml><?xml version="1.0" encoding="utf-8"?>
<p:tagLst xmlns:p="http://schemas.openxmlformats.org/presentationml/2006/main">
  <p:tag name="PA" val="v5.2.7"/>
  <p:tag name="RESOURCELIBID_ANIM" val="450"/>
</p:tagLst>
</file>

<file path=ppt/tags/tag126.xml><?xml version="1.0" encoding="utf-8"?>
<p:tagLst xmlns:p="http://schemas.openxmlformats.org/presentationml/2006/main">
  <p:tag name="PA" val="v5.2.7"/>
  <p:tag name="RESOURCELIBID_ANIM" val="450"/>
</p:tagLst>
</file>

<file path=ppt/tags/tag127.xml><?xml version="1.0" encoding="utf-8"?>
<p:tagLst xmlns:p="http://schemas.openxmlformats.org/presentationml/2006/main">
  <p:tag name="PA" val="v5.2.7"/>
  <p:tag name="RESOURCELIBID_ANIM" val="450"/>
</p:tagLst>
</file>

<file path=ppt/tags/tag12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129.xml><?xml version="1.0" encoding="utf-8"?>
<p:tagLst xmlns:p="http://schemas.openxmlformats.org/presentationml/2006/main">
  <p:tag name="PA" val="v5.2.7"/>
  <p:tag name="RESOURCELIBID_ANIM" val="450"/>
</p:tagLst>
</file>

<file path=ppt/tags/tag13.xml><?xml version="1.0" encoding="utf-8"?>
<p:tagLst xmlns:p="http://schemas.openxmlformats.org/presentationml/2006/main">
  <p:tag name="PA" val="v5.2.7"/>
  <p:tag name="RESOURCELIBID_ANIM" val="450"/>
</p:tagLst>
</file>

<file path=ppt/tags/tag130.xml><?xml version="1.0" encoding="utf-8"?>
<p:tagLst xmlns:p="http://schemas.openxmlformats.org/presentationml/2006/main">
  <p:tag name="PA" val="v5.2.7"/>
  <p:tag name="RESOURCELIBID_ANIM" val="450"/>
</p:tagLst>
</file>

<file path=ppt/tags/tag131.xml><?xml version="1.0" encoding="utf-8"?>
<p:tagLst xmlns:p="http://schemas.openxmlformats.org/presentationml/2006/main">
  <p:tag name="PA" val="v5.2.7"/>
  <p:tag name="RESOURCELIBID_ANIM" val="450"/>
</p:tagLst>
</file>

<file path=ppt/tags/tag13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133.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134.xml><?xml version="1.0" encoding="utf-8"?>
<p:tagLst xmlns:p="http://schemas.openxmlformats.org/presentationml/2006/main">
  <p:tag name="PA" val="v5.2.7"/>
  <p:tag name="RESOURCELIBID_ANIM" val="450"/>
</p:tagLst>
</file>

<file path=ppt/tags/tag135.xml><?xml version="1.0" encoding="utf-8"?>
<p:tagLst xmlns:p="http://schemas.openxmlformats.org/presentationml/2006/main">
  <p:tag name="PA" val="v5.2.7"/>
  <p:tag name="RESOURCELIBID_ANIM" val="450"/>
</p:tagLst>
</file>

<file path=ppt/tags/tag136.xml><?xml version="1.0" encoding="utf-8"?>
<p:tagLst xmlns:p="http://schemas.openxmlformats.org/presentationml/2006/main">
  <p:tag name="PA" val="v5.2.7"/>
  <p:tag name="RESOURCELIBID_ANIM" val="450"/>
</p:tagLst>
</file>

<file path=ppt/tags/tag137.xml><?xml version="1.0" encoding="utf-8"?>
<p:tagLst xmlns:p="http://schemas.openxmlformats.org/presentationml/2006/main">
  <p:tag name="PA" val="v5.2.7"/>
  <p:tag name="RESOURCELIBID_ANIM" val="450"/>
</p:tagLst>
</file>

<file path=ppt/tags/tag138.xml><?xml version="1.0" encoding="utf-8"?>
<p:tagLst xmlns:p="http://schemas.openxmlformats.org/presentationml/2006/main">
  <p:tag name="PA" val="v5.2.7"/>
  <p:tag name="RESOURCELIBID_ANIM" val="450"/>
</p:tagLst>
</file>

<file path=ppt/tags/tag139.xml><?xml version="1.0" encoding="utf-8"?>
<p:tagLst xmlns:p="http://schemas.openxmlformats.org/presentationml/2006/main">
  <p:tag name="PA" val="v5.2.7"/>
  <p:tag name="RESOURCELIBID_ANIM" val="450"/>
</p:tagLst>
</file>

<file path=ppt/tags/tag14.xml><?xml version="1.0" encoding="utf-8"?>
<p:tagLst xmlns:p="http://schemas.openxmlformats.org/presentationml/2006/main">
  <p:tag name="PA" val="v5.2.7"/>
  <p:tag name="RESOURCELIBID_ANIM" val="450"/>
</p:tagLst>
</file>

<file path=ppt/tags/tag140.xml><?xml version="1.0" encoding="utf-8"?>
<p:tagLst xmlns:p="http://schemas.openxmlformats.org/presentationml/2006/main">
  <p:tag name="PA" val="v5.2.7"/>
  <p:tag name="RESOURCELIBID_ANIM" val="450"/>
</p:tagLst>
</file>

<file path=ppt/tags/tag14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142.xml><?xml version="1.0" encoding="utf-8"?>
<p:tagLst xmlns:p="http://schemas.openxmlformats.org/presentationml/2006/main">
  <p:tag name="PA" val="v5.2.7"/>
  <p:tag name="RESOURCELIBID_ANIM" val="450"/>
</p:tagLst>
</file>

<file path=ppt/tags/tag143.xml><?xml version="1.0" encoding="utf-8"?>
<p:tagLst xmlns:p="http://schemas.openxmlformats.org/presentationml/2006/main">
  <p:tag name="PA" val="v5.2.7"/>
  <p:tag name="RESOURCELIBID_ANIM" val="450"/>
</p:tagLst>
</file>

<file path=ppt/tags/tag144.xml><?xml version="1.0" encoding="utf-8"?>
<p:tagLst xmlns:p="http://schemas.openxmlformats.org/presentationml/2006/main">
  <p:tag name="PA" val="v5.2.7"/>
  <p:tag name="RESOURCELIBID_ANIM" val="450"/>
</p:tagLst>
</file>

<file path=ppt/tags/tag145.xml><?xml version="1.0" encoding="utf-8"?>
<p:tagLst xmlns:p="http://schemas.openxmlformats.org/presentationml/2006/main">
  <p:tag name="PA" val="v5.2.7"/>
  <p:tag name="RESOURCELIBID_ANIM" val="450"/>
</p:tagLst>
</file>

<file path=ppt/tags/tag146.xml><?xml version="1.0" encoding="utf-8"?>
<p:tagLst xmlns:p="http://schemas.openxmlformats.org/presentationml/2006/main">
  <p:tag name="PA" val="v5.2.7"/>
  <p:tag name="RESOURCELIBID_ANIM" val="450"/>
</p:tagLst>
</file>

<file path=ppt/tags/tag147.xml><?xml version="1.0" encoding="utf-8"?>
<p:tagLst xmlns:p="http://schemas.openxmlformats.org/presentationml/2006/main">
  <p:tag name="PA" val="v5.2.7"/>
  <p:tag name="RESOURCELIBID_ANIM" val="450"/>
</p:tagLst>
</file>

<file path=ppt/tags/tag14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149.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15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151.xml><?xml version="1.0" encoding="utf-8"?>
<p:tagLst xmlns:p="http://schemas.openxmlformats.org/presentationml/2006/main">
  <p:tag name="KSO_WM_UNIT_TABLE_BEAUTIFY" val="smartTable{cf4cfbab-7189-496f-8a63-49a0956b0b8d}"/>
</p:tagLst>
</file>

<file path=ppt/tags/tag15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153.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154.xml><?xml version="1.0" encoding="utf-8"?>
<p:tagLst xmlns:p="http://schemas.openxmlformats.org/presentationml/2006/main">
  <p:tag name="PA" val="v5.2.7"/>
  <p:tag name="RESOURCELIBID_ANIM" val="450"/>
</p:tagLst>
</file>

<file path=ppt/tags/tag155.xml><?xml version="1.0" encoding="utf-8"?>
<p:tagLst xmlns:p="http://schemas.openxmlformats.org/presentationml/2006/main">
  <p:tag name="PA" val="v5.2.7"/>
  <p:tag name="RESOURCELIBID_ANIM" val="450"/>
</p:tagLst>
</file>

<file path=ppt/tags/tag156.xml><?xml version="1.0" encoding="utf-8"?>
<p:tagLst xmlns:p="http://schemas.openxmlformats.org/presentationml/2006/main">
  <p:tag name="PA" val="v5.2.7"/>
  <p:tag name="RESOURCELIBID_ANIM" val="450"/>
</p:tagLst>
</file>

<file path=ppt/tags/tag157.xml><?xml version="1.0" encoding="utf-8"?>
<p:tagLst xmlns:p="http://schemas.openxmlformats.org/presentationml/2006/main">
  <p:tag name="PA" val="v5.2.7"/>
  <p:tag name="RESOURCELIBID_ANIM" val="450"/>
</p:tagLst>
</file>

<file path=ppt/tags/tag158.xml><?xml version="1.0" encoding="utf-8"?>
<p:tagLst xmlns:p="http://schemas.openxmlformats.org/presentationml/2006/main">
  <p:tag name="PA" val="v5.2.7"/>
  <p:tag name="RESOURCELIBID_ANIM" val="450"/>
</p:tagLst>
</file>

<file path=ppt/tags/tag159.xml><?xml version="1.0" encoding="utf-8"?>
<p:tagLst xmlns:p="http://schemas.openxmlformats.org/presentationml/2006/main">
  <p:tag name="PA" val="v5.2.7"/>
  <p:tag name="RESOURCELIBID_ANIM" val="450"/>
</p:tagLst>
</file>

<file path=ppt/tags/tag16.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160.xml><?xml version="1.0" encoding="utf-8"?>
<p:tagLst xmlns:p="http://schemas.openxmlformats.org/presentationml/2006/main">
  <p:tag name="PA" val="v5.2.7"/>
  <p:tag name="RESOURCELIBID_ANIM" val="450"/>
</p:tagLst>
</file>

<file path=ppt/tags/tag161.xml><?xml version="1.0" encoding="utf-8"?>
<p:tagLst xmlns:p="http://schemas.openxmlformats.org/presentationml/2006/main">
  <p:tag name="PA" val="v5.2.7"/>
  <p:tag name="RESOURCELIBID_ANIM" val="450"/>
</p:tagLst>
</file>

<file path=ppt/tags/tag162.xml><?xml version="1.0" encoding="utf-8"?>
<p:tagLst xmlns:p="http://schemas.openxmlformats.org/presentationml/2006/main">
  <p:tag name="PA" val="v5.2.7"/>
  <p:tag name="RESOURCELIBID_ANIM" val="450"/>
</p:tagLst>
</file>

<file path=ppt/tags/tag16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164.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16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166.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167.xml><?xml version="1.0" encoding="utf-8"?>
<p:tagLst xmlns:p="http://schemas.openxmlformats.org/presentationml/2006/main">
  <p:tag name="PA" val="v5.2.7"/>
  <p:tag name="RESOURCELIBID_ANIM" val="450"/>
</p:tagLst>
</file>

<file path=ppt/tags/tag168.xml><?xml version="1.0" encoding="utf-8"?>
<p:tagLst xmlns:p="http://schemas.openxmlformats.org/presentationml/2006/main">
  <p:tag name="PA" val="v5.2.7"/>
  <p:tag name="RESOURCELIBID_ANIM" val="450"/>
</p:tagLst>
</file>

<file path=ppt/tags/tag169.xml><?xml version="1.0" encoding="utf-8"?>
<p:tagLst xmlns:p="http://schemas.openxmlformats.org/presentationml/2006/main">
  <p:tag name="PA" val="v5.2.7"/>
  <p:tag name="RESOURCELIBID_ANIM" val="450"/>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170.xml><?xml version="1.0" encoding="utf-8"?>
<p:tagLst xmlns:p="http://schemas.openxmlformats.org/presentationml/2006/main">
  <p:tag name="PA" val="v5.2.7"/>
  <p:tag name="RESOURCELIBID_ANIM" val="450"/>
</p:tagLst>
</file>

<file path=ppt/tags/tag171.xml><?xml version="1.0" encoding="utf-8"?>
<p:tagLst xmlns:p="http://schemas.openxmlformats.org/presentationml/2006/main">
  <p:tag name="PA" val="v5.2.7"/>
  <p:tag name="RESOURCELIBID_ANIM" val="450"/>
</p:tagLst>
</file>

<file path=ppt/tags/tag172.xml><?xml version="1.0" encoding="utf-8"?>
<p:tagLst xmlns:p="http://schemas.openxmlformats.org/presentationml/2006/main">
  <p:tag name="ISPRING_RESOURCE_PATHS_HASH_PRESENTER" val="a94153ef6312bc9afc5f4be1f2e717ea832bbed"/>
</p:tagLst>
</file>

<file path=ppt/tags/tag18.xml><?xml version="1.0" encoding="utf-8"?>
<p:tagLst xmlns:p="http://schemas.openxmlformats.org/presentationml/2006/main">
  <p:tag name="KSO_WM_UNIT_TABLE_BEAUTIFY" val="smartTable{7a98264d-e41b-4269-adf2-f070f51531e8}"/>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2.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20.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22.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24.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26.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28.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30.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31.xml><?xml version="1.0" encoding="utf-8"?>
<p:tagLst xmlns:p="http://schemas.openxmlformats.org/presentationml/2006/main">
  <p:tag name="PA" val="v5.2.7"/>
  <p:tag name="RESOURCELIBID_ANIM" val="450"/>
</p:tagLst>
</file>

<file path=ppt/tags/tag32.xml><?xml version="1.0" encoding="utf-8"?>
<p:tagLst xmlns:p="http://schemas.openxmlformats.org/presentationml/2006/main">
  <p:tag name="PA" val="v5.2.7"/>
  <p:tag name="RESOURCELIBID_ANIM" val="450"/>
</p:tagLst>
</file>

<file path=ppt/tags/tag33.xml><?xml version="1.0" encoding="utf-8"?>
<p:tagLst xmlns:p="http://schemas.openxmlformats.org/presentationml/2006/main">
  <p:tag name="PA" val="v5.2.7"/>
  <p:tag name="RESOURCELIBID_ANIM" val="450"/>
</p:tagLst>
</file>

<file path=ppt/tags/tag34.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35.xml><?xml version="1.0" encoding="utf-8"?>
<p:tagLst xmlns:p="http://schemas.openxmlformats.org/presentationml/2006/main">
  <p:tag name="PA" val="v5.2.7"/>
  <p:tag name="RESOURCELIBID_ANIM" val="450"/>
</p:tagLst>
</file>

<file path=ppt/tags/tag36.xml><?xml version="1.0" encoding="utf-8"?>
<p:tagLst xmlns:p="http://schemas.openxmlformats.org/presentationml/2006/main">
  <p:tag name="PA" val="v5.2.7"/>
  <p:tag name="RESOURCELIBID_ANIM" val="450"/>
</p:tagLst>
</file>

<file path=ppt/tags/tag37.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38.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39.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40.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42.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44.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45.xml><?xml version="1.0" encoding="utf-8"?>
<p:tagLst xmlns:p="http://schemas.openxmlformats.org/presentationml/2006/main">
  <p:tag name="PA" val="v5.2.7"/>
  <p:tag name="RESOURCELIBID_ANIM" val="450"/>
</p:tagLst>
</file>

<file path=ppt/tags/tag46.xml><?xml version="1.0" encoding="utf-8"?>
<p:tagLst xmlns:p="http://schemas.openxmlformats.org/presentationml/2006/main">
  <p:tag name="PA" val="v5.2.7"/>
  <p:tag name="RESOURCELIBID_ANIM" val="450"/>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48.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49.xml><?xml version="1.0" encoding="utf-8"?>
<p:tagLst xmlns:p="http://schemas.openxmlformats.org/presentationml/2006/main">
  <p:tag name="PA" val="v5.2.7"/>
  <p:tag name="RESOURCELIBID_ANIM" val="450"/>
</p:tagLst>
</file>

<file path=ppt/tags/tag5.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50.xml><?xml version="1.0" encoding="utf-8"?>
<p:tagLst xmlns:p="http://schemas.openxmlformats.org/presentationml/2006/main">
  <p:tag name="PA" val="v5.2.7"/>
  <p:tag name="RESOURCELIBID_ANIM" val="450"/>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52.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53.xml><?xml version="1.0" encoding="utf-8"?>
<p:tagLst xmlns:p="http://schemas.openxmlformats.org/presentationml/2006/main">
  <p:tag name="PA" val="v5.2.7"/>
  <p:tag name="RESOURCELIBID_ANIM" val="450"/>
</p:tagLst>
</file>

<file path=ppt/tags/tag54.xml><?xml version="1.0" encoding="utf-8"?>
<p:tagLst xmlns:p="http://schemas.openxmlformats.org/presentationml/2006/main">
  <p:tag name="PA" val="v5.2.7"/>
  <p:tag name="RESOURCELIBID_ANIM" val="450"/>
</p:tagLst>
</file>

<file path=ppt/tags/tag55.xml><?xml version="1.0" encoding="utf-8"?>
<p:tagLst xmlns:p="http://schemas.openxmlformats.org/presentationml/2006/main">
  <p:tag name="PA" val="v5.2.7"/>
  <p:tag name="RESOURCELIBID_ANIM" val="450"/>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57.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58.xml><?xml version="1.0" encoding="utf-8"?>
<p:tagLst xmlns:p="http://schemas.openxmlformats.org/presentationml/2006/main">
  <p:tag name="PA" val="v5.2.7"/>
  <p:tag name="RESOURCELIBID_ANIM" val="450"/>
</p:tagLst>
</file>

<file path=ppt/tags/tag59.xml><?xml version="1.0" encoding="utf-8"?>
<p:tagLst xmlns:p="http://schemas.openxmlformats.org/presentationml/2006/main">
  <p:tag name="PA" val="v5.2.7"/>
  <p:tag name="RESOURCELIBID_ANIM" val="450"/>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60.xml><?xml version="1.0" encoding="utf-8"?>
<p:tagLst xmlns:p="http://schemas.openxmlformats.org/presentationml/2006/main">
  <p:tag name="PA" val="v5.2.7"/>
  <p:tag name="RESOURCELIBID_ANIM" val="450"/>
</p:tagLst>
</file>

<file path=ppt/tags/tag61.xml><?xml version="1.0" encoding="utf-8"?>
<p:tagLst xmlns:p="http://schemas.openxmlformats.org/presentationml/2006/main">
  <p:tag name="PA" val="v5.2.7"/>
  <p:tag name="RESOURCELIBID_ANIM" val="450"/>
</p:tagLst>
</file>

<file path=ppt/tags/tag62.xml><?xml version="1.0" encoding="utf-8"?>
<p:tagLst xmlns:p="http://schemas.openxmlformats.org/presentationml/2006/main">
  <p:tag name="PA" val="v5.2.7"/>
  <p:tag name="RESOURCELIBID_ANIM" val="450"/>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64.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65.xml><?xml version="1.0" encoding="utf-8"?>
<p:tagLst xmlns:p="http://schemas.openxmlformats.org/presentationml/2006/main">
  <p:tag name="PA" val="v5.2.7"/>
  <p:tag name="RESOURCELIBID_ANIM" val="450"/>
</p:tagLst>
</file>

<file path=ppt/tags/tag66.xml><?xml version="1.0" encoding="utf-8"?>
<p:tagLst xmlns:p="http://schemas.openxmlformats.org/presentationml/2006/main">
  <p:tag name="PA" val="v5.2.7"/>
  <p:tag name="RESOURCELIBID_ANIM" val="450"/>
</p:tagLst>
</file>

<file path=ppt/tags/tag67.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69.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7.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71.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72.xml><?xml version="1.0" encoding="utf-8"?>
<p:tagLst xmlns:p="http://schemas.openxmlformats.org/presentationml/2006/main">
  <p:tag name="PA" val="v5.2.7"/>
  <p:tag name="RESOURCELIBID_ANIM" val="450"/>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74.xml><?xml version="1.0" encoding="utf-8"?>
<p:tagLst xmlns:p="http://schemas.openxmlformats.org/presentationml/2006/main">
  <p:tag name="PA" val="v5.2.7"/>
  <p:tag name="RESOURCELIBID_ANIM" val="450"/>
</p:tagLst>
</file>

<file path=ppt/tags/tag75.xml><?xml version="1.0" encoding="utf-8"?>
<p:tagLst xmlns:p="http://schemas.openxmlformats.org/presentationml/2006/main">
  <p:tag name="PA" val="v5.2.7"/>
  <p:tag name="RESOURCELIBID_ANIM" val="450"/>
</p:tagLst>
</file>

<file path=ppt/tags/tag76.xml><?xml version="1.0" encoding="utf-8"?>
<p:tagLst xmlns:p="http://schemas.openxmlformats.org/presentationml/2006/main">
  <p:tag name="PA" val="v5.2.7"/>
  <p:tag name="RESOURCELIBID_ANIM" val="450"/>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78.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79.xml><?xml version="1.0" encoding="utf-8"?>
<p:tagLst xmlns:p="http://schemas.openxmlformats.org/presentationml/2006/main">
  <p:tag name="PA" val="v5.2.7"/>
  <p:tag name="RESOURCELIBID_ANIM" val="450"/>
</p:tagLst>
</file>

<file path=ppt/tags/tag8.xml><?xml version="1.0" encoding="utf-8"?>
<p:tagLst xmlns:p="http://schemas.openxmlformats.org/presentationml/2006/main">
  <p:tag name="PA" val="v5.2.7"/>
  <p:tag name="RESOURCELIBID_ANIM" val="450"/>
</p:tagLst>
</file>

<file path=ppt/tags/tag80.xml><?xml version="1.0" encoding="utf-8"?>
<p:tagLst xmlns:p="http://schemas.openxmlformats.org/presentationml/2006/main">
  <p:tag name="PA" val="v5.2.7"/>
  <p:tag name="RESOURCELIBID_ANIM" val="450"/>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82.xml><?xml version="1.0" encoding="utf-8"?>
<p:tagLst xmlns:p="http://schemas.openxmlformats.org/presentationml/2006/main">
  <p:tag name="PA" val="v5.2.7"/>
  <p:tag name="RESOURCELIBID_ANIM" val="450"/>
</p:tagLst>
</file>

<file path=ppt/tags/tag83.xml><?xml version="1.0" encoding="utf-8"?>
<p:tagLst xmlns:p="http://schemas.openxmlformats.org/presentationml/2006/main">
  <p:tag name="PA" val="v5.2.7"/>
  <p:tag name="RESOURCELIBID_ANIM" val="450"/>
</p:tagLst>
</file>

<file path=ppt/tags/tag84.xml><?xml version="1.0" encoding="utf-8"?>
<p:tagLst xmlns:p="http://schemas.openxmlformats.org/presentationml/2006/main">
  <p:tag name="PA" val="v5.2.7"/>
  <p:tag name="RESOURCELIBID_ANIM" val="450"/>
</p:tagLst>
</file>

<file path=ppt/tags/tag85.xml><?xml version="1.0" encoding="utf-8"?>
<p:tagLst xmlns:p="http://schemas.openxmlformats.org/presentationml/2006/main">
  <p:tag name="PA" val="v5.2.7"/>
  <p:tag name="RESOURCELIBID_ANIM" val="450"/>
</p:tagLst>
</file>

<file path=ppt/tags/tag8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87.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88.xml><?xml version="1.0" encoding="utf-8"?>
<p:tagLst xmlns:p="http://schemas.openxmlformats.org/presentationml/2006/main">
  <p:tag name="PA" val="v5.2.7"/>
  <p:tag name="RESOURCELIBID_ANIM" val="450"/>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9.xml><?xml version="1.0" encoding="utf-8"?>
<p:tagLst xmlns:p="http://schemas.openxmlformats.org/presentationml/2006/main">
  <p:tag name="PA" val="v5.2.7"/>
  <p:tag name="RESOURCELIBID_ANIM" val="450"/>
</p:tagLst>
</file>

<file path=ppt/tags/tag90.xml><?xml version="1.0" encoding="utf-8"?>
<p:tagLst xmlns:p="http://schemas.openxmlformats.org/presentationml/2006/main">
  <p:tag name="PA" val="v5.2.7"/>
  <p:tag name="RESOURCELIBID_ANIM" val="450"/>
</p:tagLst>
</file>

<file path=ppt/tags/tag91.xml><?xml version="1.0" encoding="utf-8"?>
<p:tagLst xmlns:p="http://schemas.openxmlformats.org/presentationml/2006/main">
  <p:tag name="PA" val="v5.2.7"/>
  <p:tag name="RESOURCELIBID_ANIM" val="450"/>
</p:tagLst>
</file>

<file path=ppt/tags/tag9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93.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94.xml><?xml version="1.0" encoding="utf-8"?>
<p:tagLst xmlns:p="http://schemas.openxmlformats.org/presentationml/2006/main">
  <p:tag name="PA" val="v5.2.7"/>
  <p:tag name="RESOURCELIBID_ANIM" val="450"/>
</p:tagLst>
</file>

<file path=ppt/tags/tag95.xml><?xml version="1.0" encoding="utf-8"?>
<p:tagLst xmlns:p="http://schemas.openxmlformats.org/presentationml/2006/main">
  <p:tag name="PA" val="v5.2.7"/>
  <p:tag name="RESOURCELIBID_ANIM" val="450"/>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97.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9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99.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36838</Words>
  <Application>WPS 演示</Application>
  <PresentationFormat>宽屏</PresentationFormat>
  <Paragraphs>1602</Paragraphs>
  <Slides>150</Slides>
  <Notes>148</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150</vt:i4>
      </vt:variant>
    </vt:vector>
  </HeadingPairs>
  <TitlesOfParts>
    <vt:vector size="171" baseType="lpstr">
      <vt:lpstr>Arial</vt:lpstr>
      <vt:lpstr>宋体</vt:lpstr>
      <vt:lpstr>Wingdings</vt:lpstr>
      <vt:lpstr>微软雅黑</vt:lpstr>
      <vt:lpstr>思源黑体 CN Medium</vt:lpstr>
      <vt:lpstr>黑体</vt:lpstr>
      <vt:lpstr>字魂58号-创中黑</vt:lpstr>
      <vt:lpstr>Source Han Sans K Bold</vt:lpstr>
      <vt:lpstr>Calibri</vt:lpstr>
      <vt:lpstr>U.S. 101</vt:lpstr>
      <vt:lpstr>Roboto</vt:lpstr>
      <vt:lpstr>Open Sans Light</vt:lpstr>
      <vt:lpstr>等线</vt:lpstr>
      <vt:lpstr>Arial Unicode MS</vt:lpstr>
      <vt:lpstr>等线 Light</vt:lpstr>
      <vt:lpstr>Impact</vt:lpstr>
      <vt:lpstr>思源黑体 CN Regular</vt:lpstr>
      <vt:lpstr>MS UI Gothic</vt:lpstr>
      <vt:lpstr>Segoe Print</vt:lpstr>
      <vt:lpstr>Open Sans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Lv0593</dc:creator>
  <cp:lastModifiedBy>甘金龙</cp:lastModifiedBy>
  <cp:revision>2399</cp:revision>
  <dcterms:created xsi:type="dcterms:W3CDTF">2020-11-25T06:00:00Z</dcterms:created>
  <dcterms:modified xsi:type="dcterms:W3CDTF">2021-10-22T08:34:01Z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2052-11.1.0.8976</vt:lpwstr>
  </property>
  <property fmtid="{D5CDD505-2E9C-101B-9397-08002B2CF9AE}" pid="3" name="ICV">
    <vt:lpwstr>9DDAF818C77B4E0FBD841F27A8EC437B</vt:lpwstr>
  </property>
</Properties>
</file>