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459" r:id="rId3"/>
    <p:sldId id="460" r:id="rId5"/>
    <p:sldId id="462" r:id="rId6"/>
    <p:sldId id="463" r:id="rId7"/>
    <p:sldId id="464" r:id="rId8"/>
    <p:sldId id="465" r:id="rId9"/>
    <p:sldId id="860" r:id="rId10"/>
    <p:sldId id="945" r:id="rId11"/>
    <p:sldId id="948" r:id="rId12"/>
    <p:sldId id="949" r:id="rId13"/>
    <p:sldId id="947" r:id="rId14"/>
    <p:sldId id="950" r:id="rId15"/>
    <p:sldId id="951" r:id="rId16"/>
    <p:sldId id="828" r:id="rId17"/>
    <p:sldId id="958" r:id="rId18"/>
    <p:sldId id="959" r:id="rId19"/>
    <p:sldId id="960" r:id="rId20"/>
    <p:sldId id="962" r:id="rId21"/>
    <p:sldId id="961" r:id="rId22"/>
    <p:sldId id="963" r:id="rId23"/>
    <p:sldId id="776" r:id="rId24"/>
    <p:sldId id="952" r:id="rId25"/>
    <p:sldId id="953" r:id="rId26"/>
    <p:sldId id="954" r:id="rId27"/>
    <p:sldId id="955" r:id="rId28"/>
    <p:sldId id="956" r:id="rId29"/>
    <p:sldId id="957" r:id="rId30"/>
    <p:sldId id="964" r:id="rId31"/>
    <p:sldId id="861" r:id="rId32"/>
    <p:sldId id="965" r:id="rId33"/>
    <p:sldId id="966" r:id="rId34"/>
    <p:sldId id="967" r:id="rId35"/>
    <p:sldId id="968" r:id="rId36"/>
    <p:sldId id="971" r:id="rId37"/>
    <p:sldId id="972" r:id="rId38"/>
    <p:sldId id="973" r:id="rId39"/>
    <p:sldId id="974" r:id="rId40"/>
    <p:sldId id="864" r:id="rId41"/>
    <p:sldId id="975" r:id="rId42"/>
    <p:sldId id="976" r:id="rId43"/>
    <p:sldId id="977" r:id="rId44"/>
    <p:sldId id="978" r:id="rId45"/>
    <p:sldId id="979" r:id="rId46"/>
    <p:sldId id="980" r:id="rId47"/>
    <p:sldId id="981" r:id="rId48"/>
    <p:sldId id="982" r:id="rId49"/>
    <p:sldId id="983" r:id="rId50"/>
    <p:sldId id="984" r:id="rId51"/>
    <p:sldId id="985" r:id="rId52"/>
    <p:sldId id="986" r:id="rId53"/>
    <p:sldId id="531" r:id="rId54"/>
    <p:sldId id="532" r:id="rId55"/>
  </p:sldIdLst>
  <p:sldSz cx="12192000" cy="6858000"/>
  <p:notesSz cx="6858000" cy="9144000"/>
  <p:custDataLst>
    <p:tags r:id="rId6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D" initials="L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69B2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95" autoAdjust="0"/>
    <p:restoredTop sz="94857"/>
  </p:normalViewPr>
  <p:slideViewPr>
    <p:cSldViewPr snapToGrid="0" snapToObjects="1">
      <p:cViewPr varScale="1">
        <p:scale>
          <a:sx n="112" d="100"/>
          <a:sy n="112" d="100"/>
        </p:scale>
        <p:origin x="328" y="192"/>
      </p:cViewPr>
      <p:guideLst>
        <p:guide orient="horz" pos="2160"/>
        <p:guide pos="38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0" Type="http://schemas.openxmlformats.org/officeDocument/2006/relationships/tags" Target="tags/tag65.xml"/><Relationship Id="rId6" Type="http://schemas.openxmlformats.org/officeDocument/2006/relationships/slide" Target="slides/slide3.xml"/><Relationship Id="rId59" Type="http://schemas.openxmlformats.org/officeDocument/2006/relationships/commentAuthors" Target="commentAuthors.xml"/><Relationship Id="rId58" Type="http://schemas.openxmlformats.org/officeDocument/2006/relationships/tableStyles" Target="tableStyles.xml"/><Relationship Id="rId57" Type="http://schemas.openxmlformats.org/officeDocument/2006/relationships/viewProps" Target="viewProps.xml"/><Relationship Id="rId56" Type="http://schemas.openxmlformats.org/officeDocument/2006/relationships/presProps" Target="presProps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E150F-0196-F444-8870-EA447953DA3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2EF1E-9A17-3443-B981-F6B06733D91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 userDrawn="1"/>
        </p:nvSpPr>
        <p:spPr>
          <a:xfrm flipH="1" flipV="1">
            <a:off x="-767129" y="-29119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flipH="1" flipV="1">
            <a:off x="1413723" y="0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>
            <a:off x="6086230" y="4297499"/>
            <a:ext cx="5427472" cy="255891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 userDrawn="1"/>
        </p:nvSpPr>
        <p:spPr>
          <a:xfrm>
            <a:off x="7742551" y="3608890"/>
            <a:ext cx="6888016" cy="3247523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9074" y="3692815"/>
            <a:ext cx="7552021" cy="105473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 userDrawn="1"/>
        </p:nvSpPr>
        <p:spPr>
          <a:xfrm>
            <a:off x="9999925" y="3692815"/>
            <a:ext cx="105511" cy="10547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890" y="5045086"/>
            <a:ext cx="3952633" cy="6169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 userDrawn="1"/>
        </p:nvGrpSpPr>
        <p:grpSpPr>
          <a:xfrm>
            <a:off x="1" y="2202441"/>
            <a:ext cx="12192000" cy="2419703"/>
            <a:chOff x="170694" y="177982"/>
            <a:chExt cx="3936004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19911" y="284178"/>
              <a:ext cx="650908" cy="55357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endParaRPr lang="zh-CN" altLang="en-US" sz="107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 userDrawn="1"/>
        </p:nvGrpSpPr>
        <p:grpSpPr>
          <a:xfrm>
            <a:off x="7920203" y="1699760"/>
            <a:ext cx="576064" cy="577112"/>
            <a:chOff x="6084168" y="1274820"/>
            <a:chExt cx="432048" cy="432834"/>
          </a:xfrm>
        </p:grpSpPr>
        <p:sp>
          <p:nvSpPr>
            <p:cNvPr id="14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 userDrawn="1"/>
        </p:nvGrpSpPr>
        <p:grpSpPr>
          <a:xfrm>
            <a:off x="6192011" y="1700285"/>
            <a:ext cx="576064" cy="576064"/>
            <a:chOff x="4788024" y="1275213"/>
            <a:chExt cx="432048" cy="432048"/>
          </a:xfrm>
        </p:grpSpPr>
        <p:sp>
          <p:nvSpPr>
            <p:cNvPr id="17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7056108" y="1699760"/>
            <a:ext cx="577111" cy="577112"/>
            <a:chOff x="5436096" y="1274820"/>
            <a:chExt cx="432833" cy="432834"/>
          </a:xfrm>
        </p:grpSpPr>
        <p:sp>
          <p:nvSpPr>
            <p:cNvPr id="25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4463819" y="1699760"/>
            <a:ext cx="577111" cy="577112"/>
            <a:chOff x="3491880" y="1274820"/>
            <a:chExt cx="432833" cy="432834"/>
          </a:xfrm>
        </p:grpSpPr>
        <p:sp>
          <p:nvSpPr>
            <p:cNvPr id="11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5327916" y="1699760"/>
            <a:ext cx="577111" cy="577112"/>
            <a:chOff x="4139952" y="1274820"/>
            <a:chExt cx="432833" cy="432834"/>
          </a:xfrm>
        </p:grpSpPr>
        <p:sp>
          <p:nvSpPr>
            <p:cNvPr id="24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435" y="833864"/>
            <a:ext cx="1046516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71" y="390528"/>
            <a:ext cx="520496" cy="274638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" name="TextBox 4"/>
          <p:cNvSpPr txBox="1"/>
          <p:nvPr userDrawn="1"/>
        </p:nvSpPr>
        <p:spPr>
          <a:xfrm>
            <a:off x="305771" y="6524628"/>
            <a:ext cx="2909534" cy="276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yx.ityxb.com</a:t>
            </a:r>
            <a:endParaRPr lang="zh-CN" altLang="en-US" sz="1200" b="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6792875"/>
            <a:ext cx="10633094" cy="8461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5111" y="6792874"/>
            <a:ext cx="1486889" cy="846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518" y="294845"/>
            <a:ext cx="2595061" cy="405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40" name="等腰三角形 39"/>
          <p:cNvSpPr/>
          <p:nvPr userDrawn="1"/>
        </p:nvSpPr>
        <p:spPr>
          <a:xfrm>
            <a:off x="7742551" y="3608890"/>
            <a:ext cx="6888016" cy="3247523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 userDrawn="1"/>
        </p:nvSpPr>
        <p:spPr>
          <a:xfrm flipH="1" flipV="1">
            <a:off x="-766494" y="-28484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 userDrawn="1"/>
        </p:nvSpPr>
        <p:spPr>
          <a:xfrm flipH="1" flipV="1">
            <a:off x="1414358" y="635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>
            <a:off x="6086866" y="4298133"/>
            <a:ext cx="5427472" cy="255891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9074" y="3436550"/>
            <a:ext cx="7552021" cy="105473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椭圆 9"/>
          <p:cNvSpPr/>
          <p:nvPr userDrawn="1"/>
        </p:nvSpPr>
        <p:spPr>
          <a:xfrm>
            <a:off x="10013262" y="3436550"/>
            <a:ext cx="105511" cy="10547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寄语(1)"/>
          <p:cNvPicPr>
            <a:picLocks noChangeAspect="1"/>
          </p:cNvPicPr>
          <p:nvPr userDrawn="1"/>
        </p:nvPicPr>
        <p:blipFill>
          <a:blip r:embed="rId2"/>
          <a:srcRect l="114" t="60287" r="-114" b="572"/>
          <a:stretch>
            <a:fillRect/>
          </a:stretch>
        </p:blipFill>
        <p:spPr>
          <a:xfrm>
            <a:off x="2480633" y="2507670"/>
            <a:ext cx="7533351" cy="16576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890" y="5045086"/>
            <a:ext cx="3952633" cy="6169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7.xml"/><Relationship Id="rId3" Type="http://schemas.openxmlformats.org/officeDocument/2006/relationships/tags" Target="../tags/tag9.xml"/><Relationship Id="rId2" Type="http://schemas.openxmlformats.org/officeDocument/2006/relationships/image" Target="../media/image1.svg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5.xml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9.xml"/><Relationship Id="rId1" Type="http://schemas.openxmlformats.org/officeDocument/2006/relationships/tags" Target="../tags/tag18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20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6.png"/><Relationship Id="rId1" Type="http://schemas.openxmlformats.org/officeDocument/2006/relationships/tags" Target="../tags/tag21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23.xml"/><Relationship Id="rId1" Type="http://schemas.openxmlformats.org/officeDocument/2006/relationships/tags" Target="../tags/tag22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24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7.png"/><Relationship Id="rId1" Type="http://schemas.openxmlformats.org/officeDocument/2006/relationships/tags" Target="../tags/tag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27.xml"/><Relationship Id="rId1" Type="http://schemas.openxmlformats.org/officeDocument/2006/relationships/tags" Target="../tags/tag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29.xml"/><Relationship Id="rId1" Type="http://schemas.openxmlformats.org/officeDocument/2006/relationships/tags" Target="../tags/tag28.xml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30.xml"/></Relationships>
</file>

<file path=ppt/slides/_rels/slide3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2.xml"/><Relationship Id="rId5" Type="http://schemas.openxmlformats.org/officeDocument/2006/relationships/slideLayout" Target="../slideLayouts/slideLayout17.xml"/><Relationship Id="rId4" Type="http://schemas.openxmlformats.org/officeDocument/2006/relationships/image" Target="../media/image9.png"/><Relationship Id="rId3" Type="http://schemas.openxmlformats.org/officeDocument/2006/relationships/tags" Target="../tags/tag32.xml"/><Relationship Id="rId2" Type="http://schemas.openxmlformats.org/officeDocument/2006/relationships/image" Target="../media/image8.png"/><Relationship Id="rId1" Type="http://schemas.openxmlformats.org/officeDocument/2006/relationships/tags" Target="../tags/tag31.xml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34.xml"/><Relationship Id="rId1" Type="http://schemas.openxmlformats.org/officeDocument/2006/relationships/tags" Target="../tags/tag33.xml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35.xml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10.png"/><Relationship Id="rId1" Type="http://schemas.openxmlformats.org/officeDocument/2006/relationships/tags" Target="../tags/tag36.xml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6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38.xml"/><Relationship Id="rId1" Type="http://schemas.openxmlformats.org/officeDocument/2006/relationships/tags" Target="../tags/tag37.xml"/></Relationships>
</file>

<file path=ppt/slides/_rels/slide3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7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40.xml"/><Relationship Id="rId1" Type="http://schemas.openxmlformats.org/officeDocument/2006/relationships/tags" Target="../tags/tag3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9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2.xml"/><Relationship Id="rId1" Type="http://schemas.openxmlformats.org/officeDocument/2006/relationships/tags" Target="../tags/tag4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4.xml"/><Relationship Id="rId1" Type="http://schemas.openxmlformats.org/officeDocument/2006/relationships/tags" Target="../tags/tag43.xml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1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6.xml"/><Relationship Id="rId1" Type="http://schemas.openxmlformats.org/officeDocument/2006/relationships/tags" Target="../tags/tag45.xml"/></Relationships>
</file>

<file path=ppt/slides/_rels/slide4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2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48.xml"/><Relationship Id="rId1" Type="http://schemas.openxmlformats.org/officeDocument/2006/relationships/tags" Target="../tags/tag47.xml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3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0.xml"/><Relationship Id="rId1" Type="http://schemas.openxmlformats.org/officeDocument/2006/relationships/tags" Target="../tags/tag49.xml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4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2.xml"/><Relationship Id="rId1" Type="http://schemas.openxmlformats.org/officeDocument/2006/relationships/tags" Target="../tags/tag51.xml"/></Relationships>
</file>

<file path=ppt/slides/_rels/slide4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5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4.xml"/><Relationship Id="rId1" Type="http://schemas.openxmlformats.org/officeDocument/2006/relationships/tags" Target="../tags/tag53.xml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6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6.xml"/><Relationship Id="rId1" Type="http://schemas.openxmlformats.org/officeDocument/2006/relationships/tags" Target="../tags/tag55.xml"/></Relationships>
</file>

<file path=ppt/slides/_rels/slide4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7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58.xml"/><Relationship Id="rId1" Type="http://schemas.openxmlformats.org/officeDocument/2006/relationships/tags" Target="../tags/tag57.xml"/></Relationships>
</file>

<file path=ppt/slides/_rels/slide4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8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0.xml"/><Relationship Id="rId1" Type="http://schemas.openxmlformats.org/officeDocument/2006/relationships/tags" Target="../tags/tag59.xml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9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2.xml"/><Relationship Id="rId1" Type="http://schemas.openxmlformats.org/officeDocument/2006/relationships/tags" Target="../tags/tag6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5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0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18"/>
          <p:cNvSpPr txBox="1"/>
          <p:nvPr/>
        </p:nvSpPr>
        <p:spPr>
          <a:xfrm>
            <a:off x="1931670" y="3044190"/>
            <a:ext cx="86290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第</a:t>
            </a:r>
            <a:r>
              <a:rPr lang="en-US" altLang="zh-CN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11</a:t>
            </a:r>
            <a:r>
              <a:rPr lang="zh-CN" altLang="en-US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章  </a:t>
            </a:r>
            <a:r>
              <a:rPr lang="en-US" altLang="zh-CN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Spring</a:t>
            </a:r>
            <a:r>
              <a:rPr lang="zh-CN" altLang="en-US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 </a:t>
            </a:r>
            <a:r>
              <a:rPr lang="en-US" altLang="zh-CN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MVC</a:t>
            </a:r>
            <a:r>
              <a:rPr lang="zh-CN" altLang="en-US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的核心类和注解</a:t>
            </a:r>
            <a:endParaRPr lang="zh-CN" altLang="en-US" sz="4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思源黑体 CN Medium" panose="020B0600000000000000" pitchFamily="34" charset="-122"/>
            </a:endParaRPr>
          </a:p>
        </p:txBody>
      </p:sp>
      <p:sp>
        <p:nvSpPr>
          <p:cNvPr id="68" name="Rectangle 4"/>
          <p:cNvSpPr txBox="1">
            <a:spLocks noChangeArrowheads="1"/>
          </p:cNvSpPr>
          <p:nvPr/>
        </p:nvSpPr>
        <p:spPr>
          <a:xfrm>
            <a:off x="2339975" y="3860800"/>
            <a:ext cx="7768590" cy="429895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《Java EE企业级应用开发</a:t>
            </a:r>
            <a:r>
              <a:rPr lang="zh-CN"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教程（</a:t>
            </a: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Spring+Spring MVC+MyBatis</a:t>
            </a:r>
            <a:r>
              <a:rPr lang="zh-CN"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）</a:t>
            </a: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（第2版）》</a:t>
            </a:r>
            <a:endParaRPr sz="17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1143635" y="1285875"/>
            <a:ext cx="4097020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2.   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配置映射的</a:t>
            </a: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URL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路径：</a:t>
            </a:r>
            <a:endParaRPr lang="en-US" altLang="zh-CN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043" y="2375388"/>
            <a:ext cx="7332167" cy="220105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57859" y="2576113"/>
            <a:ext cx="6876488" cy="1705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&lt;servlet-mapping&gt;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&lt;servlet-name&gt;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DispatcherServlet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&lt;/servlet-name&gt;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url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-pattern&gt;/&lt;/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url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-pattern&gt;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&lt;/servlet-mapping&gt;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068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11.1 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DispatcherServlet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529111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4839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WEB-INF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文件夹下默认配置文件命名规则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0339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11.1 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DispatcherServlet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645409"/>
            <a:ext cx="9087451" cy="246888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如果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web.xml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没有通过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init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-param&gt;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元素指定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DispatcherServlet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初始化时要加载的文件，则应用程序会去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WEB-INF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文件夹下寻找并加载默认配置文件，默认配置文件的名称规则如下所示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其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[servlet-name]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指的是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web.xml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文件中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&lt;servlet-name&gt;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元素的值；“-servlet.xml”是配置文件名的固定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拼接。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416810"/>
            <a:ext cx="9658732" cy="299993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36070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506965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1893" y="3914140"/>
            <a:ext cx="7720787" cy="47033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406140" y="3868420"/>
            <a:ext cx="4983480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[servlet-name]-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servlet.xml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4030043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11.1 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DispatcherServlet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9" name="图形 28" descr="灯泡和齿轮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35000" y="975267"/>
            <a:ext cx="944034" cy="94403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813596" y="1112004"/>
            <a:ext cx="4083906" cy="670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35"/>
          <p:cNvSpPr txBox="1"/>
          <p:nvPr/>
        </p:nvSpPr>
        <p:spPr>
          <a:xfrm>
            <a:off x="1868140" y="1211041"/>
            <a:ext cx="3869720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&lt;load-on-startup&gt;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元素取值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02104" y="1112004"/>
            <a:ext cx="83127" cy="670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189833" y="1112004"/>
            <a:ext cx="83127" cy="670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8"/>
          <p:cNvSpPr txBox="1"/>
          <p:nvPr>
            <p:custDataLst>
              <p:tags r:id="rId3"/>
            </p:custDataLst>
          </p:nvPr>
        </p:nvSpPr>
        <p:spPr>
          <a:xfrm>
            <a:off x="1725774" y="2662940"/>
            <a:ext cx="9142101" cy="2984019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&lt;load-on-startup&gt;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取值分为三种情况：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如果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&lt;load-on-startup&gt;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元素的值为正整数或者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0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，表示在项目启动时就加载并初始化这个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，值越小，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的优先级越高，就越先被加载；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如果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&lt;load-on-startup&gt;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元素的值为负数或者没有设置，则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会在被请求时加载和初始化；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如果&lt;load-on-startup&gt;元素的值为1，表明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DispatcherServlet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会在项目启动时加载并初始化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1303055" y="2439917"/>
            <a:ext cx="9794240" cy="344281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>
            <a:off x="1252831" y="2380498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0" name="矩形 93"/>
          <p:cNvSpPr/>
          <p:nvPr/>
        </p:nvSpPr>
        <p:spPr>
          <a:xfrm rot="10800000">
            <a:off x="10778975" y="554065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3013559"/>
            <a:ext cx="699073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@Controller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272752" y="2808590"/>
            <a:ext cx="2133388" cy="1107996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40453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11.2  @Controller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600" y="2694940"/>
            <a:ext cx="4563110" cy="104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@Controller注解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，能够在程序中熟练运用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@Controller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313446"/>
            <a:ext cx="314227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439984"/>
            <a:ext cx="27570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@Controller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注解作用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86250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11.2  @Controller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983230"/>
            <a:ext cx="9390960" cy="2548890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框架中，传统的处理器类需要直接或间接地实现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接口，这种方式需要在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配置文件中定义请求和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Controller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的映射关系。当后台需要处理的请求较多时，使用传统的处理器类会比较繁琐，且灵活性低，对此，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框架提供了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注解。使用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注解，只需要将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注解标注在普通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Java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类上，然后通过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的扫描机制找到标注了该注解的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Java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类，该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Java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类就成为了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的处理器类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731770"/>
            <a:ext cx="9865885" cy="3035033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65280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897891" y="544176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549685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5011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@Controller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注解的处理器类示例代码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0339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11.2  @Controller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1893" y="2581028"/>
            <a:ext cx="7720787" cy="33924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442335" y="2777490"/>
            <a:ext cx="4983480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import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org.springframework.stereotype.Controller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...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@Controller	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//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标注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@Controller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注解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FirstController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...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549685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5011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配置文件的类包扫描配置信息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0339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11.2  @Controller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1893" y="2243207"/>
            <a:ext cx="7720787" cy="401003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23160" y="2165350"/>
            <a:ext cx="7589520" cy="4111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&lt;beans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xmlns:context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/schema/context"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xmlns:xsi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="http://www.w3.org/2001/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XMLSchema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-instance"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xsi:schemaLocation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/schema/beans/spring-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beans.xsd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/schema/context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http://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www.springframework.org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/schema/context/spring-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context.xsd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&lt;!--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配置要扫描的类包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--&gt;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context:component-scan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base-package="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com.itheima.controller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"/&gt;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......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&lt;/beans&gt;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347374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111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扫描配置文件范围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86250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11.2  @Controller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773680"/>
            <a:ext cx="9390960" cy="2164847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MVC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的配置文件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被加载时，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会自动扫描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com.itheima.controller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类包及其子包下的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Java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类。如果被扫描的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Java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类中带有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@Service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等注解，则把这些类注册为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Bean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并存放在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与传统的处理器类实现方式相比，使用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注解的方式显然更加简单和灵活。因此，在实际开发中通常使用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注解来定义处理器类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556511"/>
            <a:ext cx="9865885" cy="254889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48897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886461" y="477501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3013559"/>
            <a:ext cx="7436506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@</a:t>
            </a:r>
            <a:r>
              <a:rPr lang="en-US" altLang="zh-CN" sz="48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RequestMapping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272752" y="2808590"/>
            <a:ext cx="2133388" cy="1107996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15414" y="572625"/>
            <a:ext cx="4776464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学习目标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Target</a:t>
            </a:r>
            <a:endParaRPr lang="en-GB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2567148" y="2388029"/>
            <a:ext cx="7294833" cy="687918"/>
            <a:chOff x="978872" y="1800499"/>
            <a:chExt cx="5471124" cy="515938"/>
          </a:xfrm>
        </p:grpSpPr>
        <p:sp>
          <p:nvSpPr>
            <p:cNvPr id="81" name="Pentagon 3"/>
            <p:cNvSpPr/>
            <p:nvPr/>
          </p:nvSpPr>
          <p:spPr bwMode="auto">
            <a:xfrm>
              <a:off x="978872" y="1800499"/>
              <a:ext cx="5471124" cy="51593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了解</a:t>
              </a:r>
              <a:r>
                <a:rPr lang="en-US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Spring MVC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核心类的作用</a:t>
              </a:r>
              <a:endPara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82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567148" y="3258107"/>
            <a:ext cx="7249419" cy="685801"/>
            <a:chOff x="978872" y="2570437"/>
            <a:chExt cx="5437064" cy="514351"/>
          </a:xfrm>
        </p:grpSpPr>
        <p:sp>
          <p:nvSpPr>
            <p:cNvPr id="84" name="Pentagon 5"/>
            <p:cNvSpPr/>
            <p:nvPr/>
          </p:nvSpPr>
          <p:spPr bwMode="auto">
            <a:xfrm>
              <a:off x="978872" y="2570438"/>
              <a:ext cx="5437064" cy="51435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掌握</a:t>
              </a:r>
              <a:r>
                <a:rPr lang="en-US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@Controller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注解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的使用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5" name="MH_Others_1"/>
            <p:cNvSpPr/>
            <p:nvPr/>
          </p:nvSpPr>
          <p:spPr bwMode="auto">
            <a:xfrm>
              <a:off x="985222" y="2570437"/>
              <a:ext cx="82550" cy="514350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2567148" y="4126068"/>
            <a:ext cx="7249419" cy="687920"/>
            <a:chOff x="978872" y="3338787"/>
            <a:chExt cx="5437064" cy="515940"/>
          </a:xfrm>
        </p:grpSpPr>
        <p:sp>
          <p:nvSpPr>
            <p:cNvPr id="87" name="Pentagon 6"/>
            <p:cNvSpPr/>
            <p:nvPr/>
          </p:nvSpPr>
          <p:spPr bwMode="auto">
            <a:xfrm>
              <a:off x="978872" y="3338789"/>
              <a:ext cx="5437064" cy="515938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掌握</a:t>
              </a:r>
              <a:r>
                <a:rPr lang="en-US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@</a:t>
              </a:r>
              <a:r>
                <a:rPr lang="en-US" altLang="zh-CN" sz="2000" dirty="0" err="1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RequestMapping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注解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的使用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8" name="MH_Others_1"/>
            <p:cNvSpPr/>
            <p:nvPr/>
          </p:nvSpPr>
          <p:spPr bwMode="auto">
            <a:xfrm>
              <a:off x="985222" y="3338787"/>
              <a:ext cx="82550" cy="515938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570958" y="5009988"/>
            <a:ext cx="7249419" cy="687920"/>
            <a:chOff x="978872" y="3338787"/>
            <a:chExt cx="5437064" cy="515940"/>
          </a:xfrm>
        </p:grpSpPr>
        <p:sp>
          <p:nvSpPr>
            <p:cNvPr id="13" name="Pentagon 6"/>
            <p:cNvSpPr/>
            <p:nvPr/>
          </p:nvSpPr>
          <p:spPr bwMode="auto">
            <a:xfrm>
              <a:off x="978872" y="3338789"/>
              <a:ext cx="5437064" cy="515938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掌握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请求的映射方式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4" name="MH_Others_1"/>
            <p:cNvSpPr/>
            <p:nvPr/>
          </p:nvSpPr>
          <p:spPr bwMode="auto">
            <a:xfrm>
              <a:off x="985222" y="3338787"/>
              <a:ext cx="82550" cy="515938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573702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11.3.1  @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RequestMapping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注解的使用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722" y="2695158"/>
            <a:ext cx="5430275" cy="104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RequestMapping注解的使用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，能够在程序中熟练运用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en-US" altLang="zh-CN" sz="20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RequestMapping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401095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647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RequestMapping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注解作用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58627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11.3.1  @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RequestMapping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注解的使用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887980"/>
            <a:ext cx="9390960" cy="1406458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RequestMapping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注解用于建立请求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URL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Handler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（处理器）之间的映射关系，该注解可以标注在方法上和类上。下面分别对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RequestMapping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注解的这两种使用方式进行介绍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534691"/>
            <a:ext cx="9865885" cy="204492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46611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897891" y="42492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324514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2845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方式一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标注在方法上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58284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11.3.1  @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RequestMapping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注解的使用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887980"/>
            <a:ext cx="9390960" cy="1406458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当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RequestMapping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注解标注在方法上时，该方法就成了一个可以处理客户端请求的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Handler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（处理器），它会在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接收到对应的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URL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请求时被执行。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Handler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在浏览器中对应的访问地址，由项目访问路径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+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处理方法的映射路径共同组成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534691"/>
            <a:ext cx="9865885" cy="204492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46611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897891" y="42492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50734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643056"/>
            <a:ext cx="1625177" cy="52322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r>
              <a:rPr lang="en-US" altLang="zh-CN" dirty="0"/>
              <a:t> </a:t>
            </a:r>
            <a:r>
              <a:rPr lang="zh-CN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</a:rPr>
              <a:t> 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961112" y="841009"/>
            <a:ext cx="8485746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接下来通过一个案例演示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RequestMapping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注解标注在方法上的使用。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025" y="2462530"/>
            <a:ext cx="7332345" cy="29019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95019" y="2411648"/>
            <a:ext cx="6876488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@Controller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FirstController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RequestMapping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(value="/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firstController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public void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sayHello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	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("hello Spring MVC");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572559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11.3.1  @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RequestMapping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注解的使用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34005" y="1432560"/>
            <a:ext cx="8536940" cy="50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创建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FirstController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类，在类中创建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sayHello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()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方法，用来处理客户端请求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 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22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r>
              <a:rPr lang="en-US" altLang="zh-CN" dirty="0"/>
              <a:t> </a:t>
            </a:r>
            <a:r>
              <a:rPr lang="zh-CN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</a:rPr>
              <a:t> 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9220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启动项目，在浏览器中访问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http://localhost:8080/chapter11/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firstController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，控制台打印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输出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信息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95019" y="4389038"/>
            <a:ext cx="6876488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由运行结果可知，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sayHello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方法被成功执行，说明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RequestMapping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注解标注在方法上时，成功建立了请求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URL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和处理请求方法之间的对应关系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593133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11.3.1  @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RequestMapping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注解的使用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4" name="图片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880" y="2832100"/>
            <a:ext cx="4904740" cy="104267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324514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2616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方式二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标注在类上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56684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11.3.1  @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RequestMapping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注解的使用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739390"/>
            <a:ext cx="9390960" cy="2183130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当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RequestMapping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注解标注在类上时，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RequestMapping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value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属性值相当于本处理器类的命名空间，即访问该处理器类下的任意处理器都需要带上这个命名空间。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RequestMapping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标注在类上时，其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value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属性值作为请求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URL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的第一级访问目录。当处理器类和处理器都使用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RequestMapping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注解指定了对应的映射路径，处理器在浏览器中的访问地址，由项目访问路径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+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处理器类的映射路径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+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处理器的映射路径共同组成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385060"/>
            <a:ext cx="9865885" cy="282848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31752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897891" y="488931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22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r>
              <a:rPr lang="en-US" altLang="zh-CN" dirty="0"/>
              <a:t> </a:t>
            </a:r>
            <a:r>
              <a:rPr lang="zh-CN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</a:rPr>
              <a:t> 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917547" y="1336309"/>
            <a:ext cx="8485746" cy="3683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接下来通过一个案例演示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RequestMapping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注解标注在类上的使用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025" y="2462530"/>
            <a:ext cx="7332345" cy="30613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95019" y="2411648"/>
            <a:ext cx="6876488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@Controller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sz="16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RequestMapping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(value="/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springMVC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FirstController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@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RequestMapping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(value="/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firstController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public void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sayHello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	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("hello Spring MVC");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	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562272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11.3.1  @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RequestMapping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注解的使用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22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r>
              <a:rPr lang="en-US" altLang="zh-CN" dirty="0"/>
              <a:t> </a:t>
            </a:r>
            <a:r>
              <a:rPr lang="zh-CN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</a:rPr>
              <a:t> 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850" y="979805"/>
            <a:ext cx="6932295" cy="9220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启动项目，在浏览器中访问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http://localhost:8080/chapter11/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springMVC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firstController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，控制台打印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输出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信息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95019" y="4389038"/>
            <a:ext cx="6876488" cy="1295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由运行结果可知，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sayHello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方法被成功执行，说明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RequestMapping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注解标注在类上时，成功建立了请求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URL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和处理请求类之间的对应关系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56684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11.3.1  @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RequestMapping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注解的使用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8" name="图片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880" y="2846070"/>
            <a:ext cx="4884420" cy="107442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577131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11.3.2  @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RequestMapping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注解的属性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600" y="2748280"/>
            <a:ext cx="5087620" cy="150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RequestMapping注解的属性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，能够在程序中正确使用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en-US" altLang="zh-CN" sz="20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RequestMapping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注解中的属性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8" y="1091196"/>
            <a:ext cx="4183907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9038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RequestMapping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注解的属性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596562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11.3.2  @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RequestMapping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注解的属性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716915" y="2037624"/>
          <a:ext cx="10585450" cy="43973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7960"/>
                <a:gridCol w="2114550"/>
                <a:gridCol w="7012940"/>
              </a:tblGrid>
              <a:tr h="368300"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600" b="1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属性名</a:t>
                      </a:r>
                      <a:endParaRPr lang="zh-CN" altLang="en-US" sz="1600" b="1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600" b="1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类型</a:t>
                      </a:r>
                      <a:endParaRPr lang="zh-CN" altLang="en-US" sz="1600" b="1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600" b="1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描述</a:t>
                      </a:r>
                      <a:endParaRPr lang="zh-CN" altLang="en-US" sz="1600" b="1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name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String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可选属性，用于为映射地址指定别名。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value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String[]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可选属性，也是默认属性，用于指定请求的URL。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658495"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method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RequestMethod[]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可选属性，用于指定该方法可以处理哪种类型的请求方式。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658495"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params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l" defTabSz="9144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String[]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可选属性，用于指定客户端请求中参数的值，必须包含哪些参数的值，才可以通过其标注的方法处理。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658495"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headers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l" defTabSz="9144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String[]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可选属性，用于指定客户端请求中，必须包含哪些header的值，才可以通过其标注的方法处理。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658495"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consumes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l" defTabSz="9144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String[]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可选属性，用于指定处理请求的提交内容类型（Content-type）。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658495"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produces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l" defTabSz="9144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String[]</a:t>
                      </a:r>
                      <a:endParaRPr lang="en-US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6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可选属性，用于指定返回的内容类型，仅当request请求头中的（Accept）类型中包含该指定类型才返回。</a:t>
                      </a:r>
                      <a:endParaRPr lang="zh-CN" altLang="zh-CN" sz="16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36195" marB="3619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671380" y="572625"/>
            <a:ext cx="3912255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章节概述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Summary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35"/>
          <p:cNvSpPr txBox="1">
            <a:spLocks noChangeArrowheads="1"/>
          </p:cNvSpPr>
          <p:nvPr/>
        </p:nvSpPr>
        <p:spPr bwMode="auto">
          <a:xfrm>
            <a:off x="1010066" y="2426924"/>
            <a:ext cx="10152454" cy="1915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JDK 5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推出以来，注解已成为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知识体系不可缺少的一部分。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2.5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之后也新增了基于注解的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Controller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形式。基于注解的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Controller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简化了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XML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文件配置，极大地提高了开发效率。本章将对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的核心类和注解进行详细地讲解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410239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7080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value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属性的两种映射路径标注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590847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11.3.2  @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RequestMapping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注解的属性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406649"/>
            <a:ext cx="9087451" cy="246888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value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属性是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RequestMapping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注解的默认属性。当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value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属性是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RequestMapping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注解显式使用的唯一属性时，可以省略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value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的属性名。例如，下面两种映射路径标注的含义相同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178050"/>
            <a:ext cx="9658732" cy="299993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12194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483089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1893" y="3732529"/>
            <a:ext cx="7720787" cy="108014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406140" y="3801110"/>
            <a:ext cx="4983480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RequestMapping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(value="/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firstController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RequestMapping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firstController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1880592" y="980074"/>
            <a:ext cx="8485746" cy="1337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value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属性时，可以指定映射单个的请求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URL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，也可以将多个请求映射到一个方法上。在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value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属性中添加一个带有请求路径的列表，就可以将这个请求列表中的路径都映射到对应的方法上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203" y="2645264"/>
            <a:ext cx="7332167" cy="300345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95019" y="2605958"/>
            <a:ext cx="6876488" cy="3003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@Controller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AuthController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//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设定当前方法的访问映射地址列表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@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RequestMapping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(value = {"/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addUser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","/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deleteUser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"})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public void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checkAuth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增删操作校验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562272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11.3.2  @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RequestMapping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注解的属性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1880592" y="980074"/>
            <a:ext cx="8485746" cy="9220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启动项目，在浏览器中访问地址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http://localhost:8080/chapter11/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addUser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，控制台打印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输出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信息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562272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11.3.2  @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RequestMapping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注解的属性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950" y="2052320"/>
            <a:ext cx="7150345" cy="1080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1"/>
          <p:cNvSpPr txBox="1"/>
          <p:nvPr>
            <p:custDataLst>
              <p:tags r:id="rId3"/>
            </p:custDataLst>
          </p:nvPr>
        </p:nvSpPr>
        <p:spPr>
          <a:xfrm>
            <a:off x="1872972" y="3578494"/>
            <a:ext cx="8485746" cy="9220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在浏览器中访问地址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http://localhost:8080/chapter11/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deleteUser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，控制台打印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输出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信息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315" y="4738370"/>
            <a:ext cx="7405714" cy="10800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383950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7080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method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属性限定处理器映射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590847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11.3.2  @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RequestMapping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注解的属性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932430"/>
            <a:ext cx="9087451" cy="982508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method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属性可以对处理器映射的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URL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请求方式进行限定。当请求的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URL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和处理器映射成功，但请求方式和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method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属性指定的属性值不匹配，处理器也不能正常处理请求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505984"/>
            <a:ext cx="9658732" cy="177518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44198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395078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22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r>
              <a:rPr lang="en-US" altLang="zh-CN" dirty="0"/>
              <a:t> </a:t>
            </a:r>
            <a:r>
              <a:rPr lang="zh-CN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</a:rPr>
              <a:t> 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82265" y="1266825"/>
            <a:ext cx="6954520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接下来通过一个案例演示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method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属性中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HTTP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请求类型的声明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203" y="2148840"/>
            <a:ext cx="7332167" cy="43549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920749" y="2057318"/>
            <a:ext cx="6876488" cy="4480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@Controller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RequestMapping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("/method")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MethodController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只展示了 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处理请求方式为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的请求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RequestMapping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(method =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RequestMethod.GET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get()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RequestMethod.GET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	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处理请求方式为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DELETE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的请求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delete()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处理请求方式为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POST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的请求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post()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处理请求方式为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PUT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的请求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put()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...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562272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11.3.2  @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RequestMapping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注解的属性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22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r>
              <a:rPr lang="en-US" altLang="zh-CN" dirty="0"/>
              <a:t> </a:t>
            </a:r>
            <a:r>
              <a:rPr lang="zh-CN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</a:rPr>
              <a:t> 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1337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启动项目后，在客户端依次以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方式、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DELETE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方式、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POST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方式和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方式请求访问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http://localhost:8080/chapter11/method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时，程序会分别执行文件中的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get()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delete()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post()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put()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控制台打印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输出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信息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562272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11.3.2  @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RequestMapping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注解的属性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8" name="图片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090" y="3131820"/>
            <a:ext cx="5287010" cy="142875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471961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4336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method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属性中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有多个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请求类型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590847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11.3.2  @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RequestMapping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注解的属性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345689"/>
            <a:ext cx="9087451" cy="328041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如果需要同时支持多个请求方式，则需要将请求方式列表存放在英文大括号中，以数组的形式给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method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属性赋值，并且多个请求方式之间用英文逗号分隔，示例代码如下所示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082800"/>
            <a:ext cx="9658732" cy="381762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01526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558146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1893" y="3671569"/>
            <a:ext cx="7720787" cy="189545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23160" y="3637280"/>
            <a:ext cx="7720786" cy="1895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RequestMapping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(value = "/method",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method = {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RequestMethod.GET,RequestMethod.POST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void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getAndPost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	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RequestMethod.GET+RequestMethod.POST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362233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228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params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属性值的定义方式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590847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11.3.2  @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RequestMapping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注解的属性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594609"/>
            <a:ext cx="9087451" cy="328041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params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属性中定义的值可以将请求映射的定位范围缩小。当客户端进行请求时，如果请求参数的值等于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params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属性定义的值，可以正常执行所映射到的方法，否则映射到的方法不执行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331720"/>
            <a:ext cx="9658732" cy="381762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26418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583038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1893" y="3920489"/>
            <a:ext cx="7720787" cy="189545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23160" y="3886200"/>
            <a:ext cx="7720786" cy="1895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@Controller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ParamsController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RequestMapping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(value = "/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params",params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= "id=1")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void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findById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(String id)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("id="+id);	}}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26814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请求映射方式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03265" y="2695575"/>
            <a:ext cx="4914265" cy="1967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请求映射方式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，能够在编程时熟练使用三种请求映射方式，包括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基于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请求方式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的URL路径映射、基于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Ant风格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的URL路径映射和基于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REST风格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的URL路径映射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297082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24736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请求映射方式的分类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3138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请求映射方式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780029"/>
            <a:ext cx="9087451" cy="174879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基于注解风格的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，通过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RequestMapping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注解指定请求映射的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URL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路径。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URL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路径映射常用的方式有基于请求方式的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URL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路径映射、基于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Ant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风格的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URL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路径映射和基于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REST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风格的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URL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路径映射。接下来分别对这三种请求映射方式进行详细讲解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399304"/>
            <a:ext cx="9658732" cy="249527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33530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456419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37972" y="572625"/>
            <a:ext cx="3008380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119671" y="2677020"/>
            <a:ext cx="1192345" cy="612920"/>
            <a:chOff x="2215144" y="982844"/>
            <a:chExt cx="1244730" cy="842780"/>
          </a:xfrm>
        </p:grpSpPr>
        <p:sp>
          <p:nvSpPr>
            <p:cNvPr id="46" name="平行四边形 45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文本框 9"/>
            <p:cNvSpPr txBox="1"/>
            <p:nvPr/>
          </p:nvSpPr>
          <p:spPr>
            <a:xfrm>
              <a:off x="2393075" y="1005670"/>
              <a:ext cx="1066799" cy="803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119671" y="3597205"/>
            <a:ext cx="1192345" cy="618263"/>
            <a:chOff x="2215144" y="2026500"/>
            <a:chExt cx="1244730" cy="850129"/>
          </a:xfrm>
        </p:grpSpPr>
        <p:sp>
          <p:nvSpPr>
            <p:cNvPr id="49" name="平行四边形 48"/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0" name="文本框 10"/>
            <p:cNvSpPr txBox="1"/>
            <p:nvPr/>
          </p:nvSpPr>
          <p:spPr>
            <a:xfrm>
              <a:off x="2393075" y="2026500"/>
              <a:ext cx="1066799" cy="803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119671" y="4527568"/>
            <a:ext cx="1192345" cy="614383"/>
            <a:chOff x="2215144" y="3084852"/>
            <a:chExt cx="1244730" cy="844793"/>
          </a:xfrm>
        </p:grpSpPr>
        <p:sp>
          <p:nvSpPr>
            <p:cNvPr id="52" name="平行四边形 51"/>
            <p:cNvSpPr/>
            <p:nvPr/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3" name="文本框 11"/>
            <p:cNvSpPr txBox="1"/>
            <p:nvPr/>
          </p:nvSpPr>
          <p:spPr>
            <a:xfrm>
              <a:off x="2393075" y="3125750"/>
              <a:ext cx="1066799" cy="803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025342" y="2654846"/>
            <a:ext cx="5143000" cy="612920"/>
            <a:chOff x="4315150" y="953426"/>
            <a:chExt cx="3857250" cy="540057"/>
          </a:xfrm>
        </p:grpSpPr>
        <p:sp>
          <p:nvSpPr>
            <p:cNvPr id="61" name="矩形 60"/>
            <p:cNvSpPr/>
            <p:nvPr/>
          </p:nvSpPr>
          <p:spPr>
            <a:xfrm>
              <a:off x="4618311" y="1036090"/>
              <a:ext cx="2827147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en-US" altLang="zh-CN" sz="2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DispatcherServlet</a:t>
              </a:r>
              <a:endPara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62" name="平行四边形 61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025342" y="3580383"/>
            <a:ext cx="5143000" cy="612920"/>
            <a:chOff x="4315150" y="1647579"/>
            <a:chExt cx="3857250" cy="540057"/>
          </a:xfrm>
        </p:grpSpPr>
        <p:sp>
          <p:nvSpPr>
            <p:cNvPr id="64" name="矩形 63"/>
            <p:cNvSpPr/>
            <p:nvPr/>
          </p:nvSpPr>
          <p:spPr>
            <a:xfrm>
              <a:off x="4584021" y="1730243"/>
              <a:ext cx="2827147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@Controller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注解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5" name="平行四边形 64"/>
            <p:cNvSpPr/>
            <p:nvPr/>
          </p:nvSpPr>
          <p:spPr>
            <a:xfrm>
              <a:off x="4315150" y="1647579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025342" y="4505920"/>
            <a:ext cx="5143000" cy="612920"/>
            <a:chOff x="4315150" y="2341731"/>
            <a:chExt cx="3857250" cy="540057"/>
          </a:xfrm>
        </p:grpSpPr>
        <p:sp>
          <p:nvSpPr>
            <p:cNvPr id="67" name="矩形 66"/>
            <p:cNvSpPr/>
            <p:nvPr/>
          </p:nvSpPr>
          <p:spPr>
            <a:xfrm>
              <a:off x="4594740" y="2424395"/>
              <a:ext cx="3499396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@</a:t>
              </a:r>
              <a:r>
                <a:rPr lang="en-US" altLang="zh-CN" sz="2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RequestMapping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注解</a:t>
              </a:r>
              <a:endParaRPr lang="en-GB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8" name="平行四边形 67"/>
            <p:cNvSpPr/>
            <p:nvPr/>
          </p:nvSpPr>
          <p:spPr>
            <a:xfrm>
              <a:off x="4315150" y="2341731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810" y="1090930"/>
            <a:ext cx="4302125" cy="666115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845" y="1217930"/>
            <a:ext cx="39077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a. 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基于请求方式的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URL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路径映射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3138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请求映射方式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797809"/>
            <a:ext cx="9087451" cy="174879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 上一节中学习到可以使用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RequestMapping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注解的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method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属性，来限定当前方法匹配哪种类型的请求方式。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除了可以使用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RequestMapping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注解来限定客户端的请求方式之外，从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4.3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版本开始，还可以使用组合注解完成客户端请求方式的限定。组合注解简化了常用的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HTTP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请求方式的映射，并且更好的表达了被注解方法的语义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417084"/>
            <a:ext cx="9658732" cy="249527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35308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458197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317656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26793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组合注解 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3138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请求映射方式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3604951" y="2547619"/>
            <a:ext cx="5161860" cy="2134677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GetMapping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：匹配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GET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方式的请求。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PostMapping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：匹配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POST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方式的请求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PutMapping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：匹配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PUT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方式的请求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DeleteMapping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：匹配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DELETE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方式的请求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PatchMapping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：匹配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PATCH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方式的请求。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292624"/>
            <a:ext cx="9658732" cy="267200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22862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46175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362233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228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GetMapping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用法示例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45102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请求映射方式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453639"/>
            <a:ext cx="9087451" cy="328041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接下来以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GetMapping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为例讲解组合注解的用法，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GetMapping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RequestMapping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(method =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RequestMethod.GET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)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的缩写，使用组合注解替代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RequestMapping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注解，可以省略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method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属性，从而简化代码。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GetMapping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用法示例代码如下所示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225040"/>
            <a:ext cx="9658732" cy="381762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15750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572370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1893" y="4156710"/>
            <a:ext cx="7720787" cy="154832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577590" y="4042410"/>
            <a:ext cx="7720786" cy="1705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GetMapping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(value="/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firstController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void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sayHello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(){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...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810" y="1090930"/>
            <a:ext cx="4265930" cy="666115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845" y="1217930"/>
            <a:ext cx="37877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b. 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Ant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风格的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URL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路径映射 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3138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请求映射方式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851149"/>
            <a:ext cx="9087451" cy="174879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支持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Ant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风格的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URL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路径映射， 所谓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Ant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风格其实就是一种通配符风格，可以在处理器映射路径中使用通配符对访问的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URL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路径进行关联。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Ant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风格的通配符有以下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3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种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，分别是：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?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匹配任何单字符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；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*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匹配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0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或者任意数量的字符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；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**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匹配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0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或者多级目录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470424"/>
            <a:ext cx="9658732" cy="249527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40642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463531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9" y="931176"/>
            <a:ext cx="3645192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057714"/>
            <a:ext cx="3260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Ant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风格通配符的路径匹配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1995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请求映射方式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172845" y="1866808"/>
          <a:ext cx="9570085" cy="45116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4105"/>
                <a:gridCol w="1524000"/>
                <a:gridCol w="6951980"/>
              </a:tblGrid>
              <a:tr h="766445"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700" b="1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通配符</a:t>
                      </a:r>
                      <a:endParaRPr lang="zh-CN" altLang="en-US" sz="1700" b="1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700" b="1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URL路径</a:t>
                      </a:r>
                      <a:endParaRPr lang="en-US" altLang="zh-CN" sz="1700" b="1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700" b="1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通配符匹配说明</a:t>
                      </a:r>
                      <a:endParaRPr lang="zh-CN" altLang="en-US" sz="1700" b="1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694055"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5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？</a:t>
                      </a:r>
                      <a:endParaRPr lang="zh-CN" altLang="en-US" sz="15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5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/ant1?</a:t>
                      </a:r>
                      <a:endParaRPr lang="en-US" altLang="zh-CN" sz="15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5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匹配项目根路径下/ant1[anyone]路径，其中[anyone]可以是任意单字符，即/ant1后有且只有1个字符。如/ant12、/ant1a。</a:t>
                      </a:r>
                      <a:endParaRPr lang="zh-CN" altLang="zh-CN" sz="15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694055"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5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*</a:t>
                      </a:r>
                      <a:endParaRPr lang="zh-CN" altLang="en-US" sz="15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lvl="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5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/ant2/*.do</a:t>
                      </a:r>
                      <a:endParaRPr lang="en-US" altLang="zh-CN" sz="15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5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匹配项目根路径下/ant2/[any].do路径，其中[any]可以是任意数量的字符。如/ant2/findAll.do、/ant2/.do。</a:t>
                      </a:r>
                      <a:endParaRPr lang="zh-CN" altLang="zh-CN" sz="15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969010"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5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*</a:t>
                      </a:r>
                      <a:endParaRPr lang="zh-CN" altLang="en-US" sz="15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lvl="0" indent="0" algn="ctr" defTabSz="1219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5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/*/ant3</a:t>
                      </a:r>
                      <a:endParaRPr lang="en-US" altLang="zh-CN" sz="15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l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5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匹配项目根路径下/[onemore]/ant3路径，其中[onemore]可以是数量多于0个的任意字符。如/a/ant3、/findAll/ant3，但是字符数量不能为0个，并且目录层数必须一致，如//ant3、/findAll/a/ant3。</a:t>
                      </a:r>
                      <a:endParaRPr lang="zh-CN" altLang="zh-CN" sz="15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694055"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5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**</a:t>
                      </a:r>
                      <a:endParaRPr lang="zh-CN" altLang="en-US" sz="15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5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/**/ant4</a:t>
                      </a:r>
                      <a:endParaRPr lang="en-US" altLang="zh-CN" sz="15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5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匹配项目根路径下/[anypath]/ant4路径，其中[anypath]可以是0或者多层的目录。如/ant4、/a/ant4、/a/b/ant4。</a:t>
                      </a:r>
                      <a:endParaRPr lang="zh-CN" altLang="en-US" sz="15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694055"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5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**</a:t>
                      </a:r>
                      <a:endParaRPr lang="zh-CN" altLang="en-US" sz="15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71755" marB="71755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5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/ant5/**</a:t>
                      </a:r>
                      <a:endParaRPr lang="en-US" altLang="zh-CN" sz="15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500" b="0" spc="12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匹配项目根路径下/ant5/[anypath]路径，其中[anypath]可以是0或者多层的目录。如/ant5、/ant5/a、/ant5/a/b。</a:t>
                      </a:r>
                      <a:endParaRPr lang="zh-CN" altLang="zh-CN" sz="1500" b="0" spc="12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77800" marR="177800" marT="71755" marB="71755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406810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6737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映射路径使用多个通配符情况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3138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请求映射方式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739389"/>
            <a:ext cx="9087451" cy="216027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当映射路径中同时使用多个通配符时，会有通配符冲突的情况。当多个通配符冲突时，路径会遵守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最长匹配原则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has more characters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）去匹配通配符，如果一个请求路径同时满足两个或多个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Ant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风格的映射路径匹配规则，那么请求路径最终会匹配满足规则字符最多的路径。例如，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/ant/a/path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同时满足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/**/path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/ant/*/path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匹配规则，但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/ant/path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最终会匹配“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/ant/*/path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”路径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385060"/>
            <a:ext cx="9658732" cy="282848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32895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487788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449101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4130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c.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RESTful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风格的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URL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路径映射 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3138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请求映射方式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710179"/>
            <a:ext cx="9087451" cy="218313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RESTful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是按照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REST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风格访问网络资源，简单说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RESTful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就是把请求参数变成请求路径的一种风格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REST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Representational State Transfer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）是一种网络资源的访问风格，规范对了网络资源的访问方式。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REST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所访问的网络资源可以是一段文本、一首歌曲、一种服务，总之是一个具体的存在。每个网络资源都有一个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URI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指向它， 要获取这个资源，访问它的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URI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就可以，因此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URI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即为每一个资源的独一无二的标识符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355850"/>
            <a:ext cx="9658732" cy="283991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28831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48715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558829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51482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传统风格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RESTful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风格访问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URL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格式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的不同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45102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请求映射方式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560319"/>
            <a:ext cx="9087451" cy="328041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传统风格访问的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URL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格式如下所示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而采用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RESTful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风格后，其访问的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URL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格式如下所示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FF0000"/>
                </a:solidFill>
                <a:latin typeface="微软雅黑" panose="020B0503020204020204" pitchFamily="34" charset="-122"/>
              </a:rPr>
              <a:t>需要注意的是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RESTful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风格中的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URL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不使用动词形式的路径，例如，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findUserById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表示查询用户，是一个动词，而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user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表示用户，为名词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 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331720"/>
            <a:ext cx="9658732" cy="381762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26418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583038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1893" y="3063240"/>
            <a:ext cx="7720787" cy="75438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577590" y="3200400"/>
            <a:ext cx="772078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http://.../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findUserById?id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=1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7133" y="4312920"/>
            <a:ext cx="7720787" cy="754379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581400" y="4450080"/>
            <a:ext cx="7720786" cy="464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http://.../user/id/1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386236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456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RESTful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风格的基本请求操作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3138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请求映射方式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650489"/>
            <a:ext cx="9087451" cy="2612125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RESTful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风格在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HTTP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请求中，通过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GET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POST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PUT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DELETE 4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个动词对应四种基本请求操作，具体如下所示。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GET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用于获取资源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POST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用于新建资源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PUT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用于更新资源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DELETE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用于删除资源 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339386"/>
            <a:ext cx="9658732" cy="3168604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27434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517760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18" y="1091196"/>
            <a:ext cx="4376711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9867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RESTful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风格四种请求的约定方式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1995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请求映射方式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469265" y="2229076"/>
          <a:ext cx="11254105" cy="309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80050"/>
                <a:gridCol w="1840230"/>
                <a:gridCol w="3933825"/>
              </a:tblGrid>
              <a:tr h="561340"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URL路径</a:t>
                      </a:r>
                      <a:endParaRPr lang="en-US" altLang="zh-CN" sz="16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6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请求方式</a:t>
                      </a:r>
                      <a:endParaRPr lang="zh-CN" altLang="en-US" sz="16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133350" marB="1333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6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说明</a:t>
                      </a:r>
                      <a:endParaRPr lang="zh-CN" altLang="en-US" sz="16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133350" marB="1333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560705"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http://localhost:8080/chapter11/user/1</a:t>
                      </a:r>
                      <a:endParaRPr lang="en-US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HTTP GET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133350" marB="1333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获得参数1进行查询user操作</a:t>
                      </a:r>
                      <a:endParaRPr lang="zh-CN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15900" marR="215900" marT="133350" marB="1333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854710"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http://localhost:8080/chapter11/user/1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lvl="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HTTP DELETE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133350" marB="1333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获得参数1进行删除user操作</a:t>
                      </a:r>
                      <a:endParaRPr lang="zh-CN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15900" marR="215900" marT="133350" marB="1333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560705"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ttp://localhost:8080/chapter11/user/1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lvl="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HTTP PUT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133350" marB="1333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获得参数1进行更新user操作</a:t>
                      </a:r>
                      <a:endParaRPr lang="zh-CN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15900" marR="215900" marT="133350" marB="1333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 w="12700">
                      <a:solidFill>
                        <a:schemeClr val="bg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561340">
                <a:tc>
                  <a:txBody>
                    <a:bodyPr/>
                    <a:lstStyle/>
                    <a:p>
                      <a:pPr marR="292100" indent="0" algn="ctr" defTabSz="12192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http://localhost:8080/chapter11/user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ctr" defTabSz="914400" rtl="0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HTTP POST</a:t>
                      </a:r>
                      <a:endParaRPr lang="en-US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215900" marR="215900" marT="133350" marB="1333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 w="12700">
                      <a:solidFill>
                        <a:schemeClr val="bg1"/>
                      </a:solidFill>
                      <a:prstDash val="solid"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600" b="0" spc="13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新增user操作</a:t>
                      </a:r>
                      <a:endParaRPr lang="zh-CN" altLang="zh-CN" sz="1600" b="0" spc="13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215900" marR="215900" marT="133350" marB="133350" anchor="ctr">
                    <a:lnL w="12700">
                      <a:solidFill>
                        <a:schemeClr val="bg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1"/>
                      </a:solidFill>
                      <a:prstDash val="soli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3013559"/>
            <a:ext cx="699073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48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DispatcherServlet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272752" y="2808590"/>
            <a:ext cx="2133388" cy="1107996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.1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339373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0337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RESTful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风格的优势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3138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11.3.3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请求映射方式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887980"/>
            <a:ext cx="9087451" cy="1400118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约定不是规范，约定是可以打破，所以称为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RESTful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风格，而不是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RESTful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规范。使用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RESTful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风格的优势在于路径的书写比较简便，并且通过地址无法得知做的是何种操作，可以隐藏资源的访问行为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510790"/>
            <a:ext cx="9658732" cy="2035621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44325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421494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/>
          <p:cNvSpPr txBox="1"/>
          <p:nvPr/>
        </p:nvSpPr>
        <p:spPr>
          <a:xfrm>
            <a:off x="1145632" y="266933"/>
            <a:ext cx="3894634" cy="505969"/>
          </a:xfrm>
          <a:prstGeom prst="rect">
            <a:avLst/>
          </a:prstGeom>
        </p:spPr>
        <p:txBody>
          <a:bodyPr lIns="0" tIns="60944" rIns="0" bIns="60944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GB" sz="24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本章小结</a:t>
            </a:r>
            <a:endParaRPr lang="zh-CN" altLang="en-GB" sz="24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1303020" y="2389505"/>
            <a:ext cx="9794240" cy="247904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524410" y="198031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/>
              <a:t>本</a:t>
            </a:r>
            <a:endParaRPr lang="zh-CN" altLang="en-US" sz="2800" b="1"/>
          </a:p>
        </p:txBody>
      </p:sp>
      <p:sp>
        <p:nvSpPr>
          <p:cNvPr id="9" name="椭圆 8"/>
          <p:cNvSpPr/>
          <p:nvPr/>
        </p:nvSpPr>
        <p:spPr>
          <a:xfrm>
            <a:off x="5243230" y="198031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章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962050" y="198031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小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680870" y="198031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>
                <a:sym typeface="+mn-ea"/>
              </a:rPr>
              <a:t>结</a:t>
            </a:r>
            <a:endParaRPr lang="zh-CN" altLang="en-US" sz="2800" b="1">
              <a:sym typeface="+mn-ea"/>
            </a:endParaRPr>
          </a:p>
        </p:txBody>
      </p:sp>
      <p:sp>
        <p:nvSpPr>
          <p:cNvPr id="12" name="TextBox 35"/>
          <p:cNvSpPr txBox="1">
            <a:spLocks noChangeArrowheads="1"/>
          </p:cNvSpPr>
          <p:nvPr/>
        </p:nvSpPr>
        <p:spPr bwMode="auto">
          <a:xfrm>
            <a:off x="1521042" y="2938480"/>
            <a:ext cx="9504297" cy="173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本章主要对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的核心类及相关注解的使用进行了讲解。首先介绍了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DispatcherServlet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核心类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的作用和配置；然后介绍了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@Controller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的使用；最后讲解了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RequestMapping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的相关知识。通过本章的学习，读者能够了解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核心类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DispatcherServlet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的作用，并掌握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RequestMapping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注解的使用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9996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11.1 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DispatcherServlet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600" y="2730500"/>
            <a:ext cx="4582160" cy="150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</a:t>
            </a:r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DispatcherServlet</a:t>
            </a:r>
            <a:r>
              <a:rPr lang="zh-CN" altLang="en-US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，能够说出</a:t>
            </a:r>
            <a:r>
              <a:rPr lang="en-US" altLang="zh-CN" sz="20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DispatcherServlet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核心类的作用有哪些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335944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2873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DispatcherServlet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作用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0339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11.1 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DispatcherServlet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983229"/>
            <a:ext cx="9087451" cy="178308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DispatcherServlet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的核心类，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也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的流程控制中心，也称为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的前端控制器，它可以拦截客户端的请求。拦截客户端请求之后，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DispatcherServlet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会根据具体规则将请求交给其他组件处理。所有请求都要经过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DispatcherServlet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进行转发处理，这样就降低了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组件之间的耦合性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640330"/>
            <a:ext cx="9658732" cy="2460514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58422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477882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428527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8566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DispatcherServlet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案例编写说明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0339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11.1 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DispatcherServlet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983229"/>
            <a:ext cx="9087451" cy="178308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DispatcherServlet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的本质是一个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，可以在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web.xml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文件中完成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它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的配置和映射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参考第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10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章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入门程序，在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IDEA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中创建一个名称为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chapter11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Maven Web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项目。</a:t>
            </a:r>
            <a:r>
              <a:rPr lang="zh-CN" altLang="zh-CN" dirty="0">
                <a:solidFill>
                  <a:srgbClr val="FF0000"/>
                </a:solidFill>
                <a:latin typeface="微软雅黑" panose="020B0503020204020204" pitchFamily="34" charset="-122"/>
              </a:rPr>
              <a:t>需要注意的是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，如无特殊说明，本章的所有案例都将在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chapter11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项目中开发和运行。项目创建完成之后，在项目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web.xml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文件中配置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DispatcherServlet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640330"/>
            <a:ext cx="9658732" cy="2460514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58422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477882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1144270" y="837565"/>
            <a:ext cx="10205085" cy="1337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web.xml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中对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DispatcherServlet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的配置分为两个方面。一是配置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MVC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的前端控制器，二是配置映射的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URL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路径。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1.    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</a:t>
            </a: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MVC</a:t>
            </a: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的前端控制器：</a:t>
            </a:r>
            <a:endParaRPr lang="zh-CN" altLang="zh-CN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203" y="2199493"/>
            <a:ext cx="7332167" cy="431574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95019" y="2080178"/>
            <a:ext cx="6876488" cy="4480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&lt;servlet&gt;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&lt;servlet-name&gt;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DispatcherServlet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&lt;/servlet-name&gt;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&lt;servlet-class&gt;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org.springframework.web.servlet.DispatcherServlet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&lt;/servlet-class&gt;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&lt;!--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配置初始化参数，用于读取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 MVC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的配置文件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--&gt;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init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-param&gt;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&lt;param-name&gt;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contextConfigLocation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&lt;/param-name&gt;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&lt;param-value&gt;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classpath:spring-mvc.xml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&lt;/param-value&gt;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init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-param&gt;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&lt;!--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应用加载时创建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--&gt; &lt;load-on-startup&gt;1&lt;/load-on-startup&gt;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&lt;/servlet&gt;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068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11.1 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DispatcherServlet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1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0.xml><?xml version="1.0" encoding="utf-8"?>
<p:tagLst xmlns:p="http://schemas.openxmlformats.org/presentationml/2006/main">
  <p:tag name="PA" val="v5.2.7"/>
  <p:tag name="RESOURCELIBID_ANIM" val="450"/>
</p:tagLst>
</file>

<file path=ppt/tags/tag21.xml><?xml version="1.0" encoding="utf-8"?>
<p:tagLst xmlns:p="http://schemas.openxmlformats.org/presentationml/2006/main">
  <p:tag name="PA" val="v5.2.7"/>
  <p:tag name="RESOURCELIBID_ANIM" val="450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4.xml><?xml version="1.0" encoding="utf-8"?>
<p:tagLst xmlns:p="http://schemas.openxmlformats.org/presentationml/2006/main">
  <p:tag name="PA" val="v5.2.7"/>
  <p:tag name="RESOURCELIBID_ANIM" val="450"/>
</p:tagLst>
</file>

<file path=ppt/tags/tag25.xml><?xml version="1.0" encoding="utf-8"?>
<p:tagLst xmlns:p="http://schemas.openxmlformats.org/presentationml/2006/main">
  <p:tag name="PA" val="v5.2.7"/>
  <p:tag name="RESOURCELIBID_ANIM" val="450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UNIT_TABLE_BEAUTIFY" val="smartTable{f0d9c51f-bc30-44a1-be23-661ea86b52d9}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0.xml><?xml version="1.0" encoding="utf-8"?>
<p:tagLst xmlns:p="http://schemas.openxmlformats.org/presentationml/2006/main">
  <p:tag name="PA" val="v5.2.7"/>
  <p:tag name="RESOURCELIBID_ANIM" val="450"/>
</p:tagLst>
</file>

<file path=ppt/tags/tag31.xml><?xml version="1.0" encoding="utf-8"?>
<p:tagLst xmlns:p="http://schemas.openxmlformats.org/presentationml/2006/main">
  <p:tag name="PA" val="v5.2.7"/>
  <p:tag name="RESOURCELIBID_ANIM" val="450"/>
</p:tagLst>
</file>

<file path=ppt/tags/tag32.xml><?xml version="1.0" encoding="utf-8"?>
<p:tagLst xmlns:p="http://schemas.openxmlformats.org/presentationml/2006/main">
  <p:tag name="PA" val="v5.2.7"/>
  <p:tag name="RESOURCELIBID_ANIM" val="450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PA" val="v5.2.7"/>
  <p:tag name="RESOURCELIBID_ANIM" val="450"/>
</p:tagLst>
</file>

<file path=ppt/tags/tag36.xml><?xml version="1.0" encoding="utf-8"?>
<p:tagLst xmlns:p="http://schemas.openxmlformats.org/presentationml/2006/main">
  <p:tag name="PA" val="v5.2.7"/>
  <p:tag name="RESOURCELIBID_ANIM" val="450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0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2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6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8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PA" val="v5.2.7"/>
  <p:tag name="RESOURCELIBID_ANIM" val="450"/>
</p:tagLst>
</file>

<file path=ppt/tags/tag50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2.xml><?xml version="1.0" encoding="utf-8"?>
<p:tagLst xmlns:p="http://schemas.openxmlformats.org/presentationml/2006/main">
  <p:tag name="KSO_WM_UNIT_TABLE_BEAUTIFY" val="smartTable{98719e07-2d30-4bce-be0f-80658aea0496}"/>
  <p:tag name="TABLE_ENDDRAG_ORIGIN_RECT" val="723*378"/>
  <p:tag name="TABLE_ENDDRAG_RECT" val="88*159*723*378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4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6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58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6.xml><?xml version="1.0" encoding="utf-8"?>
<p:tagLst xmlns:p="http://schemas.openxmlformats.org/presentationml/2006/main">
  <p:tag name="PA" val="v5.2.7"/>
  <p:tag name="RESOURCELIBID_ANIM" val="450"/>
</p:tagLst>
</file>

<file path=ppt/tags/tag60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62.xml><?xml version="1.0" encoding="utf-8"?>
<p:tagLst xmlns:p="http://schemas.openxmlformats.org/presentationml/2006/main">
  <p:tag name="KSO_WM_UNIT_TABLE_BEAUTIFY" val="smartTable{17d0c99f-2cca-4435-8646-f5d3e59d17bc}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64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65.xml><?xml version="1.0" encoding="utf-8"?>
<p:tagLst xmlns:p="http://schemas.openxmlformats.org/presentationml/2006/main">
  <p:tag name="ISPRING_RESOURCE_PATHS_HASH_PRESENTER" val="a94153ef6312bc9afc5f4be1f2e717ea832bbed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8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10903</Words>
  <Application>WPS 演示</Application>
  <PresentationFormat>宽屏</PresentationFormat>
  <Paragraphs>562</Paragraphs>
  <Slides>52</Slides>
  <Notes>51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52</vt:i4>
      </vt:variant>
    </vt:vector>
  </HeadingPairs>
  <TitlesOfParts>
    <vt:vector size="73" baseType="lpstr">
      <vt:lpstr>Arial</vt:lpstr>
      <vt:lpstr>宋体</vt:lpstr>
      <vt:lpstr>Wingdings</vt:lpstr>
      <vt:lpstr>微软雅黑</vt:lpstr>
      <vt:lpstr>思源黑体 CN Medium</vt:lpstr>
      <vt:lpstr>黑体</vt:lpstr>
      <vt:lpstr>字魂58号-创中黑</vt:lpstr>
      <vt:lpstr>Source Han Sans K Bold</vt:lpstr>
      <vt:lpstr>Calibri</vt:lpstr>
      <vt:lpstr>U.S. 101</vt:lpstr>
      <vt:lpstr>Roboto</vt:lpstr>
      <vt:lpstr>Open Sans Light</vt:lpstr>
      <vt:lpstr>等线</vt:lpstr>
      <vt:lpstr>Arial Unicode MS</vt:lpstr>
      <vt:lpstr>等线 Light</vt:lpstr>
      <vt:lpstr>思源黑体 CN Regular</vt:lpstr>
      <vt:lpstr>Impact</vt:lpstr>
      <vt:lpstr>MS UI Gothic</vt:lpstr>
      <vt:lpstr>Segoe Print</vt:lpstr>
      <vt:lpstr>Open Sans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Lv0593</dc:creator>
  <cp:lastModifiedBy>甘金龙</cp:lastModifiedBy>
  <cp:revision>1989</cp:revision>
  <dcterms:created xsi:type="dcterms:W3CDTF">2020-11-25T06:00:00Z</dcterms:created>
  <dcterms:modified xsi:type="dcterms:W3CDTF">2021-10-22T08:33:43Z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  <property fmtid="{D5CDD505-2E9C-101B-9397-08002B2CF9AE}" pid="3" name="ICV">
    <vt:lpwstr>2A0D8DF8AD1F4CFA8F4637ED6B785126</vt:lpwstr>
  </property>
</Properties>
</file>