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462" r:id="rId6"/>
    <p:sldId id="463" r:id="rId7"/>
    <p:sldId id="464" r:id="rId8"/>
    <p:sldId id="465" r:id="rId9"/>
    <p:sldId id="781" r:id="rId10"/>
    <p:sldId id="780" r:id="rId11"/>
    <p:sldId id="670" r:id="rId12"/>
    <p:sldId id="654" r:id="rId13"/>
    <p:sldId id="782" r:id="rId14"/>
    <p:sldId id="553" r:id="rId15"/>
    <p:sldId id="695" r:id="rId16"/>
    <p:sldId id="696" r:id="rId17"/>
    <p:sldId id="697" r:id="rId18"/>
    <p:sldId id="698" r:id="rId19"/>
    <p:sldId id="699" r:id="rId20"/>
    <p:sldId id="469" r:id="rId21"/>
    <p:sldId id="783" r:id="rId22"/>
    <p:sldId id="700" r:id="rId23"/>
    <p:sldId id="701" r:id="rId24"/>
    <p:sldId id="663" r:id="rId25"/>
    <p:sldId id="784" r:id="rId26"/>
    <p:sldId id="610" r:id="rId27"/>
    <p:sldId id="785" r:id="rId28"/>
    <p:sldId id="666" r:id="rId29"/>
    <p:sldId id="667" r:id="rId30"/>
    <p:sldId id="786" r:id="rId31"/>
    <p:sldId id="671" r:id="rId32"/>
    <p:sldId id="615" r:id="rId33"/>
    <p:sldId id="787" r:id="rId34"/>
    <p:sldId id="702" r:id="rId35"/>
    <p:sldId id="703" r:id="rId36"/>
    <p:sldId id="674" r:id="rId37"/>
    <p:sldId id="675" r:id="rId38"/>
    <p:sldId id="616" r:id="rId39"/>
    <p:sldId id="617" r:id="rId40"/>
    <p:sldId id="788" r:id="rId41"/>
    <p:sldId id="542" r:id="rId42"/>
    <p:sldId id="704" r:id="rId43"/>
    <p:sldId id="705" r:id="rId44"/>
    <p:sldId id="706" r:id="rId45"/>
    <p:sldId id="789" r:id="rId46"/>
    <p:sldId id="707" r:id="rId47"/>
    <p:sldId id="708" r:id="rId48"/>
    <p:sldId id="709" r:id="rId49"/>
    <p:sldId id="790" r:id="rId50"/>
    <p:sldId id="619" r:id="rId51"/>
    <p:sldId id="710" r:id="rId52"/>
    <p:sldId id="711" r:id="rId53"/>
    <p:sldId id="791" r:id="rId54"/>
    <p:sldId id="681" r:id="rId55"/>
    <p:sldId id="712" r:id="rId56"/>
    <p:sldId id="713" r:id="rId57"/>
    <p:sldId id="792" r:id="rId58"/>
    <p:sldId id="715" r:id="rId59"/>
    <p:sldId id="623" r:id="rId60"/>
    <p:sldId id="714" r:id="rId61"/>
    <p:sldId id="716" r:id="rId62"/>
    <p:sldId id="717" r:id="rId63"/>
    <p:sldId id="718" r:id="rId64"/>
    <p:sldId id="719" r:id="rId65"/>
    <p:sldId id="720" r:id="rId66"/>
    <p:sldId id="721" r:id="rId67"/>
    <p:sldId id="722" r:id="rId68"/>
    <p:sldId id="723" r:id="rId69"/>
    <p:sldId id="724" r:id="rId70"/>
    <p:sldId id="793" r:id="rId71"/>
    <p:sldId id="794" r:id="rId72"/>
    <p:sldId id="725" r:id="rId73"/>
    <p:sldId id="726" r:id="rId74"/>
    <p:sldId id="531" r:id="rId75"/>
    <p:sldId id="532" r:id="rId76"/>
  </p:sldIdLst>
  <p:sldSz cx="12192000" cy="6858000"/>
  <p:notesSz cx="6858000" cy="9144000"/>
  <p:custDataLst>
    <p:tags r:id="rId8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韩冬" initials="w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9B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9" autoAdjust="0"/>
    <p:restoredTop sz="94857"/>
  </p:normalViewPr>
  <p:slideViewPr>
    <p:cSldViewPr snapToGrid="0" snapToObjects="1">
      <p:cViewPr varScale="1">
        <p:scale>
          <a:sx n="45" d="100"/>
          <a:sy n="45" d="100"/>
        </p:scale>
        <p:origin x="53" y="922"/>
      </p:cViewPr>
      <p:guideLst>
        <p:guide orient="horz" pos="2188"/>
        <p:guide pos="38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1" Type="http://schemas.openxmlformats.org/officeDocument/2006/relationships/tags" Target="tags/tag77.xml"/><Relationship Id="rId80" Type="http://schemas.openxmlformats.org/officeDocument/2006/relationships/commentAuthors" Target="commentAuthors.xml"/><Relationship Id="rId8" Type="http://schemas.openxmlformats.org/officeDocument/2006/relationships/slide" Target="slides/slide5.xml"/><Relationship Id="rId79" Type="http://schemas.openxmlformats.org/officeDocument/2006/relationships/tableStyles" Target="tableStyles.xml"/><Relationship Id="rId78" Type="http://schemas.openxmlformats.org/officeDocument/2006/relationships/viewProps" Target="viewProps.xml"/><Relationship Id="rId77" Type="http://schemas.openxmlformats.org/officeDocument/2006/relationships/presProps" Target="presProps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1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png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2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3.xml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34.xml"/><Relationship Id="rId2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35.xml"/><Relationship Id="rId2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8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9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5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2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1" Type="http://schemas.openxmlformats.org/officeDocument/2006/relationships/tags" Target="../tags/tag5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4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5.xml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8.png"/><Relationship Id="rId1" Type="http://schemas.openxmlformats.org/officeDocument/2006/relationships/tags" Target="../tags/tag5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5.xml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6.xml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7.xml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8.xml"/></Relationships>
</file>

<file path=ppt/slides/_rels/slide6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9.xml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0.xml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9.png"/><Relationship Id="rId1" Type="http://schemas.openxmlformats.org/officeDocument/2006/relationships/tags" Target="../tags/tag71.xml"/></Relationships>
</file>

<file path=ppt/slides/_rels/slide6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7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75.xml"/><Relationship Id="rId2" Type="http://schemas.openxmlformats.org/officeDocument/2006/relationships/image" Target="../media/image4.png"/><Relationship Id="rId1" Type="http://schemas.openxmlformats.org/officeDocument/2006/relationships/tags" Target="../tags/tag74.xml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7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3841480" y="2515710"/>
            <a:ext cx="4820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3</a:t>
            </a: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动态</a:t>
            </a:r>
            <a:r>
              <a:rPr lang="en-US" altLang="zh-CN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SQL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27080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4210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163918"/>
            <a:ext cx="9116267" cy="21260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是最常用的判断元素，它类似于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语句，主要用于实现某些简单的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条件判断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实际应用中，我们可能会通过某个条件查询某个数据。例如，要查找某个客户的信息，可以通过姓名或者年龄来查找客户，也可以不填写年龄直接通过姓名来查找客户，还可以都不填写而查询出所有客户，此时姓名和年龄就是非必须条件。类似于这种情况，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中就可以通过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元素来实现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277469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27367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25902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元素的应用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496039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4499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5856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63715" y="1449734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数据库准备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的数据库中，创建一个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表，并插入几条测试数据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6166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737428"/>
            <a:ext cx="8386932" cy="322903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654056"/>
            <a:ext cx="754828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 TABLE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id int(32) PRIMARY KEY AUTO_INCREMENT,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username varchar(50),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jobs varchar(50),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phone varchar(16));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VALUES ('1', 'joy', 'teacher', '13733333333');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VALUES ('2', 'jack', 'teacher', '13522222222');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VALUES ('3', 'tom', 'worker', '15111111111');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50925" y="927100"/>
            <a:ext cx="843470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通过一个具体的案例演示单条件判断下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元素的使用，案例具体实现步骤如下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POJO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类准备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创建持久化类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，在类中声明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jobs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phone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属性，及属性对应的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6166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541368"/>
            <a:ext cx="8386932" cy="332672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495306"/>
            <a:ext cx="754828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private Integer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  private String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主键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客户名称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private String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jobs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phone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 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职业、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电话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//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return "Customer [id=" + id + ", username=" + username + ", jobs=" + jobs + ", phone=" + phone + "]"; 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创建映射文件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，在映射文件中，根据客户姓名和年龄组合条件查询客户信息，使用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&lt;if&gt;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元素编写该组合条件的动态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6166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805430"/>
            <a:ext cx="8386932" cy="254054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739146"/>
            <a:ext cx="7548283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&lt;!–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文件中只列出了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if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Wingdings" panose="05000000000000000000" pitchFamily="2" charset="2"/>
              </a:rPr>
              <a:t>--&gt;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&lt;if test="username !=null and username !=‘’“&gt;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and username like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concat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('%',#{username}, '%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'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&lt;/if&gt;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&lt;if test="jobs !=null and jobs !=‘’“&gt;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and jobs= #{jobs}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&lt;/if&gt;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修改核心配置文件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在配置文件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中，引入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映射文件，将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映射文件加载到程序中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6166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3486150"/>
            <a:ext cx="8386932" cy="132661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3454156"/>
            <a:ext cx="7548283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resource="com/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/mapper/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&lt;/mapper&gt;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2980" y="2018665"/>
            <a:ext cx="9991725" cy="447802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2"/>
            </p:custDataLst>
          </p:nvPr>
        </p:nvSpPr>
        <p:spPr>
          <a:xfrm>
            <a:off x="2967990" y="1242695"/>
            <a:ext cx="6962140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</a:rPr>
              <a:t> 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创建获取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对象的工具类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6166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16025" y="2108200"/>
            <a:ext cx="9521190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15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MybatisUtils {	private static SqlSessionFactory sqlSessionFactory = null;	// 初始化SqlSessionFactory对象	static {		try {			// 使用MyBatis提供的Resources类加载MyBatis的配置文件			Reader reader = Resources.getResourceAsReader("mybatis-config.xml");			// 构建SqlSessionFactory工厂			sqlSessionFactory = new SqlSessionFactoryBuilder().build(reader);		} catch (Exception e) {			e.printStackTrace();		}	}	// 获取SqlSession对象的静态方法	public static SqlSession getSession() {		return sqlSessionFactory.openSession();	}}</a:t>
            </a:r>
            <a:endParaRPr lang="en-US" altLang="zh-CN" sz="1500" dirty="0" err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1202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编写测试类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findCustomerByNameAndJobsTest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，该方法用于根据客户姓名和职业组合条件查询客户信息列表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6166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3.2.1  &lt;if&gt;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727098"/>
            <a:ext cx="8386932" cy="371479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98145" y="2711206"/>
            <a:ext cx="9460455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@Test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findCustomerByNameAndJobsTest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();Customer customer = new Customer();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customer.setUsername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(“jack");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customer.setJobs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("teacher");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List&lt;Customer&gt; customers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+ ".CustomerMapper.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findCustomerByNameAndJobs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",customer);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for (Customer customer2 : customers) 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(customer2);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720006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 &lt;choose&gt;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&lt;when&gt;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&lt;otherwise&gt;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86209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&lt;choose&gt;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&lt;when&gt;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&lt;otherwise&gt;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元素，能够将这三个元素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组合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2683858"/>
            <a:ext cx="9116267" cy="33673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元素时，只要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属性中的表达式为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，就会执行元素中的条件语句，但是在实际应用中，有时只需要从多个选项中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选择一个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去执行。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下面的场景：“当客户名称不为空，则只根据客户名称进行客户筛选；当客户名称为空，而客户职业不为空，则只根据客户职业进行客户筛选。当客户名称和客户职业都为空，则要求查询出所有电话不为空的客户信息。”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针对上面情况，使用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元素进行处理是不合适的。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&lt;choose&gt;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&lt;when&gt;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&lt;otherwise&gt;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进行处理，这三个元素往往组合在一起使用，作用相当于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if…else if…else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503169"/>
            <a:ext cx="9865885" cy="371953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4484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90232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536775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4916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&lt;choose&gt;&lt;when&gt;otherwise&gt;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使用场景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71314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&lt;choose&gt;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&lt;when&gt;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&lt;otherwise&gt;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319448"/>
            <a:ext cx="7294833" cy="687916"/>
            <a:chOff x="978872" y="1800500"/>
            <a:chExt cx="5471124" cy="515937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MyBatis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中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动态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SQL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元素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使用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189529"/>
            <a:ext cx="7249419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掌握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MyBatis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条件查询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操作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057493"/>
            <a:ext cx="7249419" cy="687918"/>
            <a:chOff x="978872" y="3338787"/>
            <a:chExt cx="5437064" cy="515938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7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握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MyBatis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更新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操作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70958" y="4918553"/>
            <a:ext cx="7249419" cy="687918"/>
            <a:chOff x="978872" y="3338787"/>
            <a:chExt cx="5437064" cy="515938"/>
          </a:xfrm>
        </p:grpSpPr>
        <p:sp>
          <p:nvSpPr>
            <p:cNvPr id="18" name="Pentagon 6"/>
            <p:cNvSpPr/>
            <p:nvPr/>
          </p:nvSpPr>
          <p:spPr bwMode="auto">
            <a:xfrm>
              <a:off x="978872" y="3338787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握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MyBatis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en-US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复杂查询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操作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9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51855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65426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417349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中，添加使用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&lt;choose&gt;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&lt;when&gt;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&lt;otherwise&gt;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元素执行上述情况的动态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71200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&lt;choose&gt;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&lt;when&gt;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&lt;otherwise&gt;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668847"/>
            <a:ext cx="8386932" cy="365874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86765" y="2608336"/>
            <a:ext cx="754828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只展示三个组合元素的部分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Wingdings" panose="05000000000000000000" pitchFamily="2" charset="2"/>
              </a:rPr>
              <a:t>--&gt;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&lt;choose&gt;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&lt;when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test="username !=null and username !=''"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and username like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concat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('%',#{username}, '%')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&lt;/when&gt;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&lt;when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test="jobs !=null and jobs !=''"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and jobs= #{jobs}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&lt;/when&gt;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&lt;otherwise&gt;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and phone is not null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&lt;/otherwise&gt;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&lt;/choose&gt;</a:t>
            </a: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en-US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1390" y="909955"/>
            <a:ext cx="776351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&lt;choose&gt;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&lt;when&gt;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&lt;otherwise&gt;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元素组合演示上面场景的情况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792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findCustomerByNameOrJobsTest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，该方法用于根据客户姓名或职业查询客户信息列表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71200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&lt;choose&gt;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&lt;when&gt;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&lt;otherwise&gt;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539824"/>
            <a:ext cx="8386932" cy="370095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505466"/>
            <a:ext cx="7548283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findCustomerByNameOrJobsTest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 customer=new Customer();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customer.setUsername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("tom");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customer.setJobs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("teacher");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List&lt;Customer&gt; customers=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+ ".CustomerMapper.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findCustomerByNameOrJobs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",customer);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for (Customer customer2 : customers)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(customer2);}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470301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3.2.3 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19240"/>
            <a:ext cx="5176459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元素，能够使用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&lt;where&gt;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&lt;trim&gt;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元素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“拼接”动态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2843878"/>
            <a:ext cx="9116267" cy="29570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映射文件中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后面加入了“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 1=1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”的条件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，既保证了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后面的条件成立，又避免了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后面第一个词是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之类的关键字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例如下面这条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拼接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语句是不正确的。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后直接跟的是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，这在运行时会报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语法错误，针对这种情况，可以使用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元素进行处理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503169"/>
            <a:ext cx="9865885" cy="371953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4484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90232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375612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3223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&lt;where&gt;&lt;trim&gt;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使用场景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7997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3.2.3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410" y="4103370"/>
            <a:ext cx="7875270" cy="8744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03170" y="4046220"/>
            <a:ext cx="706374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 * from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where and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 like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concat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('%',?, '%') and jobs = #{jobs}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54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2" y="1279454"/>
            <a:ext cx="235023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2240280"/>
            <a:ext cx="9414276" cy="372618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952" y="1419439"/>
            <a:ext cx="1901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410" y="2337667"/>
            <a:ext cx="7875270" cy="407814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74570" y="2240280"/>
            <a:ext cx="7566660" cy="419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&lt;select id="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findCustomerByNameAndJobs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com.itheima.pojo.Customer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resultType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com.itheima.pojo.Customer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 * from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&lt;where&gt;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test="username !=null and username !=''"&gt;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and username like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concat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('%',#{username}, '%')&lt;/if&gt;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test="jobs !=null and jobs !=''"&gt;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and jobs= #{jobs}&lt;/if&gt;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&lt;/where&gt;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&lt;/select&gt;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54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2" y="1279454"/>
            <a:ext cx="235023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952" y="1419439"/>
            <a:ext cx="1901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1"/>
          <p:cNvSpPr txBox="1"/>
          <p:nvPr>
            <p:custDataLst>
              <p:tags r:id="rId2"/>
            </p:custDataLst>
          </p:nvPr>
        </p:nvSpPr>
        <p:spPr>
          <a:xfrm>
            <a:off x="1667169" y="3152488"/>
            <a:ext cx="9116267" cy="17105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上述代码配置中，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元素会自动判断由组合条件拼装的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语句，只有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元素内的某一个或多个条件成立时，才会在拼接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中加入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关键字，否则将不会添加；即使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之后的内容有多余的“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”或“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元素也会自动将他们去除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306456" y="2811779"/>
            <a:ext cx="9865885" cy="240941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55533" y="489648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54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2" y="1279454"/>
            <a:ext cx="207591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2263140"/>
            <a:ext cx="9414276" cy="31982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元素用于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删除多余的关键字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，它可以直接实现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&lt;where&gt;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元素的功能。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元素包含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个属性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952" y="1419439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233805" y="3568065"/>
          <a:ext cx="9725025" cy="2190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58210"/>
                <a:gridCol w="6266815"/>
              </a:tblGrid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prefix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指定给SQL语句增加的前缀</a:t>
                      </a:r>
                      <a:endParaRPr lang="zh-CN" alt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prefixOverrides</a:t>
                      </a:r>
                      <a:endParaRPr 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指定SQL语句中要去掉的前缀字符串</a:t>
                      </a:r>
                      <a:endParaRPr lang="zh-CN" alt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suffix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指定给SQL语句增加的后缀</a:t>
                      </a:r>
                      <a:endParaRPr lang="zh-CN" alt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suffixOverrides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ctr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指定SQL语句中要去掉的后缀字符串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317500" marR="317500" marT="0" marB="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54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2" y="1279454"/>
            <a:ext cx="207591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18"/>
          <p:cNvSpPr txBox="1"/>
          <p:nvPr>
            <p:custDataLst>
              <p:tags r:id="rId2"/>
            </p:custDataLst>
          </p:nvPr>
        </p:nvSpPr>
        <p:spPr>
          <a:xfrm>
            <a:off x="1443336" y="2168702"/>
            <a:ext cx="9414276" cy="428924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952" y="1419439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210" y="2168702"/>
            <a:ext cx="8823960" cy="40492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23160" y="2047884"/>
            <a:ext cx="7440930" cy="4198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&lt;select id="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findCustomerByNameAndJobs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com.itheima.pojo.Customer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resultType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com.itheima.pojo.Customer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 * from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endParaRPr lang="en-US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&lt;trim prefix="where"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prefixOverrides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="and"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test="username !=null and username !=''"&gt;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and username like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concat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('%',#{username}, '%')&lt;/if&gt;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test="jobs !=null and jobs !=''"&gt;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and jobs= #{jobs}&lt;/if&gt;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&lt;/trim&gt;</a:t>
            </a:r>
            <a:endParaRPr lang="en-US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&lt;/select&gt;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54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3.2.2  &lt;where&gt;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&lt;trim&gt;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1"/>
          <p:cNvSpPr txBox="1"/>
          <p:nvPr>
            <p:custDataLst>
              <p:tags r:id="rId1"/>
            </p:custDataLst>
          </p:nvPr>
        </p:nvSpPr>
        <p:spPr>
          <a:xfrm>
            <a:off x="1667169" y="3289648"/>
            <a:ext cx="9116267" cy="1295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上述配置代码中，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元素的作用是去除一些多余的前缀字符串，它的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prefix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属性代表的是语句的前缀（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prefixOverrides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属性代表的是需要去除的前缀字符串（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”或“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”）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306456" y="2926079"/>
            <a:ext cx="9865885" cy="208470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>
            <a:off x="1256232" y="28713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55533" y="467931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Chevron 3"/>
          <p:cNvSpPr/>
          <p:nvPr>
            <p:custDataLst>
              <p:tags r:id="rId2"/>
            </p:custDataLst>
          </p:nvPr>
        </p:nvSpPr>
        <p:spPr>
          <a:xfrm>
            <a:off x="838732" y="1279454"/>
            <a:ext cx="207591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42952" y="1419439"/>
            <a:ext cx="1657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337885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592357" y="2831740"/>
            <a:ext cx="1735046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564084"/>
            <a:ext cx="10152454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在实际项目的开发中，开发人员在使用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JDBC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或其他持久层框架进行开发时，经常需要根据不同的条件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拼接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，拼接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语句时还要确保不能遗漏必要的空格、标点符号等，这种编程方式给开发人员带来了非常大的不便，而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动态组装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功能，恰能很好地解决这一问题。本章将对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框架的动态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进行详细讲解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231945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4210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更新操作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，能够在代码中进行使用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&lt;set&gt;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进行更新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22165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2" y="1279454"/>
            <a:ext cx="30474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952" y="1419439"/>
            <a:ext cx="2541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&lt;set&gt;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元素使用场景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1"/>
          <p:cNvSpPr txBox="1"/>
          <p:nvPr>
            <p:custDataLst>
              <p:tags r:id="rId2"/>
            </p:custDataLst>
          </p:nvPr>
        </p:nvSpPr>
        <p:spPr>
          <a:xfrm>
            <a:off x="1667169" y="3106768"/>
            <a:ext cx="9116267" cy="25415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Hibernate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中，如果想要更新某一个对象，就需要发送所有的字段给持久化对象，然而在实际应用中，大多数情况下都是更新某一个或几个字段。如果更新的每一条数据都要将其所有的属性都更新一遍，那么执行效率是非常差的。为了解决更新数据的效率问题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元素主要用于更新操作，它可以在动态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语句前输出一个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关键字，并将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语句中最后一个多余的逗号去除。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元素结合可以只更新需要更新的字段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306456" y="2823209"/>
            <a:ext cx="9865885" cy="310896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矩形 93"/>
          <p:cNvSpPr/>
          <p:nvPr/>
        </p:nvSpPr>
        <p:spPr>
          <a:xfrm>
            <a:off x="1256232" y="2768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55533" y="559371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51855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65426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48592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中，添加使用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&lt;set&gt;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元素执行更新操作的动态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0337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737428"/>
            <a:ext cx="8386932" cy="322903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654056"/>
            <a:ext cx="7548283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&lt;update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updateCustomerBySet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"&gt;update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&lt;set&gt;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test="username !=null and username !=''"&gt;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username=#{username},&lt;/if&gt;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test="jobs !=null and jobs !=''"&gt;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jobs=#{jobs},&lt;/if&gt;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&lt;if test="phone !=null and phone !=''"&gt;phone=#{phone},&lt;/if&gt;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&lt;/set&gt;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id=#{id}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&lt;/update&gt;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1390" y="978535"/>
            <a:ext cx="815784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通过一个案例演示如何使用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元素更新数据库的信息，案例具体步骤如下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22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updateCustomerBySetTest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20337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654056"/>
            <a:ext cx="8386932" cy="352957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505466"/>
            <a:ext cx="7928835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updateCustomerBySetTest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r>
              <a:rPr lang="en-US" altLang="zh-CN" sz="1600" dirty="0"/>
              <a:t>		</a:t>
            </a:r>
            <a:endParaRPr lang="zh-CN" altLang="zh-CN" sz="1600" dirty="0"/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 customer = new Customer();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customer.setId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(3);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customer.setPhone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("13311111234");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int rows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sqlSession.update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+ ".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CustomerMapper.updateCustomerBySet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 customer);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if(rows &gt; 0)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您成功修改了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"+rows+"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条数据！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else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执行修改操作失败！！！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sqlSession.commit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19765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形 28" descr="灯泡和齿轮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000" y="975267"/>
            <a:ext cx="944034" cy="94403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13597" y="1112004"/>
            <a:ext cx="3164802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1868140" y="1211041"/>
            <a:ext cx="3054839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&lt;set&gt;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元素字段非空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41984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29713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8"/>
          <p:cNvSpPr txBox="1"/>
          <p:nvPr>
            <p:custDataLst>
              <p:tags r:id="rId3"/>
            </p:custDataLst>
          </p:nvPr>
        </p:nvSpPr>
        <p:spPr>
          <a:xfrm>
            <a:off x="1725774" y="2994411"/>
            <a:ext cx="9142101" cy="116321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在映射文件中使用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元素组合进行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update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语句动态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组装时，如果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元素内包含的内容都为空，则会出现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语法错误。因此，在使用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元素进行字段信息更新时，要确保传入的更新字段不能都为空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03055" y="2794247"/>
            <a:ext cx="9794240" cy="165354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>
            <a:off x="1252831" y="273482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矩形 93"/>
          <p:cNvSpPr/>
          <p:nvPr/>
        </p:nvSpPr>
        <p:spPr>
          <a:xfrm rot="10800000">
            <a:off x="10778975" y="411190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19765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更新操作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形 28" descr="灯泡和齿轮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000" y="975267"/>
            <a:ext cx="944034" cy="94403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13597" y="1112004"/>
            <a:ext cx="3164802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1868140" y="1211041"/>
            <a:ext cx="3054839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使用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&lt;trim&gt;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元素更新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41984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29713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8"/>
          <p:cNvSpPr txBox="1"/>
          <p:nvPr>
            <p:custDataLst>
              <p:tags r:id="rId3"/>
            </p:custDataLst>
          </p:nvPr>
        </p:nvSpPr>
        <p:spPr>
          <a:xfrm>
            <a:off x="1725774" y="2960121"/>
            <a:ext cx="9142101" cy="1163214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除了使用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&lt;set&gt;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元素外，还可以通过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元素来实现更新操作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。其中，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prefix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属性指定要添加的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元素所包含内容的前缀为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suffixOverrides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属性指定去除的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元素所包含内容的后缀为逗号 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03055" y="2759957"/>
            <a:ext cx="9794240" cy="165354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>
            <a:off x="1252831" y="270053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矩形 93"/>
          <p:cNvSpPr/>
          <p:nvPr/>
        </p:nvSpPr>
        <p:spPr>
          <a:xfrm rot="10800000">
            <a:off x="10778975" y="4089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399607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复杂查询操作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592357" y="283174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45368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3.4.1 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元素中的属性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3010680"/>
            <a:ext cx="5176459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，能够熟练使用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元素以及它的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6054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3.4.1 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元素中的属性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Chevron 3"/>
          <p:cNvSpPr/>
          <p:nvPr>
            <p:custDataLst>
              <p:tags r:id="rId1"/>
            </p:custDataLst>
          </p:nvPr>
        </p:nvSpPr>
        <p:spPr>
          <a:xfrm>
            <a:off x="838732" y="1279454"/>
            <a:ext cx="32532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2952" y="1419439"/>
            <a:ext cx="2843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元素的属性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25780" y="2188268"/>
          <a:ext cx="10730865" cy="4432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6420"/>
                <a:gridCol w="8894445"/>
              </a:tblGrid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表示集合中每一个元素进行迭代时的别名。该属性为必选。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index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在List和数组中，index是元素的序号，在Map中，index是元素的key。该属性可选。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open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表示foreach语句代码的开始符号，一般和close=“)”合用。常用在in条件语句中。该属性可选。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separator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l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表示元素之间的分隔符，例如，在条件语句中，separator=“,”会自动在元素中间用“,”隔开，避免手动输入逗号导致SQL错误，错误示例如in(1,2,)。该属性可选。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close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表示foreach语句代码的关闭符号，一般和open="("合用。常用在in条件语句中。该属性可选。</a:t>
                      </a:r>
                      <a:endParaRPr lang="zh-CN" altLang="en-US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720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collection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l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用于指定遍历参数的类型。注意，该属性必须指定，不同情况下，该属性的值是不一样的。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243928"/>
            <a:ext cx="9116267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在遍历参数时，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&lt;collection&gt;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属性的值是必须指定的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不同情况下，该属性的取值也是不一样的，主要有以下三种情况：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类型、数值类型、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183593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2498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364182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3039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&lt;collection&gt;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属性的取值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63974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3.4.1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元素中的属性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00138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292156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385192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197920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841196" y="1036090"/>
              <a:ext cx="2827147" cy="332129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动态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SQL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中的元素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290474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841196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条件查询操作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383028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841197" y="2424395"/>
              <a:ext cx="282714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更新操作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119671" y="4738230"/>
            <a:ext cx="1192345" cy="612920"/>
            <a:chOff x="2215144" y="982844"/>
            <a:chExt cx="1244730" cy="842780"/>
          </a:xfrm>
        </p:grpSpPr>
        <p:sp>
          <p:nvSpPr>
            <p:cNvPr id="3" name="平行四边形 2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19671" y="5658415"/>
            <a:ext cx="1192345" cy="618263"/>
            <a:chOff x="2215144" y="2026500"/>
            <a:chExt cx="1244730" cy="850129"/>
          </a:xfrm>
        </p:grpSpPr>
        <p:sp>
          <p:nvSpPr>
            <p:cNvPr id="6" name="平行四边形 5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05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25342" y="4716057"/>
            <a:ext cx="5143000" cy="612920"/>
            <a:chOff x="4315150" y="953426"/>
            <a:chExt cx="3857250" cy="540057"/>
          </a:xfrm>
        </p:grpSpPr>
        <p:sp>
          <p:nvSpPr>
            <p:cNvPr id="9" name="矩形 8"/>
            <p:cNvSpPr/>
            <p:nvPr/>
          </p:nvSpPr>
          <p:spPr>
            <a:xfrm>
              <a:off x="4841196" y="1036090"/>
              <a:ext cx="2827147" cy="332129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复杂查询操作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25342" y="5641593"/>
            <a:ext cx="5143000" cy="612920"/>
            <a:chOff x="4315150" y="1647579"/>
            <a:chExt cx="3857250" cy="540057"/>
          </a:xfrm>
        </p:grpSpPr>
        <p:sp>
          <p:nvSpPr>
            <p:cNvPr id="12" name="矩形 11"/>
            <p:cNvSpPr/>
            <p:nvPr/>
          </p:nvSpPr>
          <p:spPr>
            <a:xfrm>
              <a:off x="4841196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案例：学生信息查询系统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701128"/>
            <a:ext cx="9116267" cy="464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若入参为单参数且参数类型是一个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属性值为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243928"/>
            <a:ext cx="9865885" cy="140378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1913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2498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174444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63974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3.4.1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元素中的属性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701128"/>
            <a:ext cx="9116267" cy="464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若入参为单参数且参数类型是一个数组，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属性值为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array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243928"/>
            <a:ext cx="9865885" cy="140378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1913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32498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174444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数组类型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63974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3.4.1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元素中的属性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369658"/>
            <a:ext cx="9116267" cy="1295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若传入参数为多参数，就需要把参数封装为一个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进行处理，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属性值为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若传入参数为多参数，就需要把参数封装为一个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进行处理，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属性值为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960369"/>
            <a:ext cx="9865885" cy="210013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89417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72503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174444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63974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3.4.1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元素中的属性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453687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3.4.2 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元素迭代数组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301068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元素对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迭代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元素对数组进行迭代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392518"/>
            <a:ext cx="9116267" cy="1295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例如，要从数据表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t_customer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中查询出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的客户信息，就可以利用数组作为参数，存储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的属性值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元素迭代数组完成客户信息的批量查询操作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236601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6219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507057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4615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foeeach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实现入参为数组类型的遍历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63974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3.4.2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元素迭代数组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49569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63140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394489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中，添加使用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&lt;foreach&gt;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元素迭代数组执行批量查询操作的动态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3.4.2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元素迭代数组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3015388"/>
            <a:ext cx="8386932" cy="263411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985526"/>
            <a:ext cx="7928835" cy="263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&lt;select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findByArray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java.util.Arrays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resultType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in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&lt;foreach item="id" index="index" collection="array" 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open="(" separator="," close=")"&gt;	#{id}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&lt;/foreach&gt;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select&gt;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1390" y="972820"/>
            <a:ext cx="454215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&lt;foreach&gt;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元素迭代数组的实现具体如下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findByArrayTest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方法，实现客户信息的批量查询。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3.4.2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元素迭代数组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788920"/>
            <a:ext cx="8386932" cy="31661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654056"/>
            <a:ext cx="7928835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findByArrayTest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Integer[]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roleIds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{2,3};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创建数组，封装查询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的查询方法，返回结果集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List&lt;Customer&gt; customers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+ ".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CustomerMapper.findByArray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roleIds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	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for (Customer customer : customers) 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(customer);}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en-US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测试类的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findByArrayTest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3.4.2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元素迭代数组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2386965" y="2426335"/>
            <a:ext cx="6313170" cy="3187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430799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3.4.3 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List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4413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元素对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迭代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进行迭代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60999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74570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531649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中，添加使用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&lt;foreach&gt;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元素迭代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集合执行批量查询操作的动态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3.4.3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List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974164"/>
            <a:ext cx="8386932" cy="300345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939806"/>
            <a:ext cx="7928835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&lt;select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findByList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java.util.Arrays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resultType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com.itheima.pojo.Customer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where id in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 item="id" index="index" collection="list" 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open="(" separator="," close=")"&gt;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#{id}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&lt;/foreach&gt;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&lt;/select&gt;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6475" y="1120140"/>
            <a:ext cx="49117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&lt;foreach&gt;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元素迭代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List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的实现步骤具体如下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6733878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SQL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中的元素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22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findByListTest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，用于批量查询客户信息。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3.4.3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List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779854"/>
            <a:ext cx="8386932" cy="33155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722636"/>
            <a:ext cx="7928835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findByListTest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List&lt;Integer&gt; ids=new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ArrayList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&lt;Integer&gt;();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ids.add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ids.add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List&lt;Customer&gt; customers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+ ".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CustomerMapper.findByList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", ids);	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for (Customer customer : customers) 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(customer);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}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测试类的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findByListTest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3.4.3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List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36047" y="2817177"/>
            <a:ext cx="4319905" cy="20634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451401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3.4.4 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Map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95556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元素对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集合的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迭代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&lt;foreach&gt;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Map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进行迭代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81573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95144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737389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在映射文件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CustomerMapper.xml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中，添加使用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&lt;foreach&gt;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元素迭代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Map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集合执行批量查询操作的动态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3.4.4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Map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3120391"/>
            <a:ext cx="8386932" cy="249482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3031246"/>
            <a:ext cx="7928835" cy="263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&lt;select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findByMap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java.util.Map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resultType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com.itheima.pojo.Customer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t_customer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where jobs=#{jobs} and id in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&lt;foreach item="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roleMap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 index="index" collection="id" open="(" 	separator="," close=")"&gt; #{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roleMap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rgbClr val="1369B2"/>
                </a:solidFill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&lt;/foreach&gt;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&lt;/select&gt;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1390" y="1028700"/>
            <a:ext cx="105244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下面通过一个案例演示如何使用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&lt;foreach&gt;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元素迭代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Map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集合，实现多参数入参查询操作，案例具体实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现步骤如下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228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findByMapTest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，用于批量查询客户信息。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3.4.4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Map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362703"/>
            <a:ext cx="8386932" cy="398833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265436"/>
            <a:ext cx="7928835" cy="411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void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findByMapTest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List&lt;Integer&gt; ids=new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ArrayList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&lt;Integer&gt;();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ids.add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(1);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ids.add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(2);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ids.add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(3);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Map&lt;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String,Object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conditionMap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 new HashMap&lt;String, Object&gt;();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conditionMap.put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id",ids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conditionMap.put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jobs","teacher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List&lt;Customer&gt; customers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+ ".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CustomerMapper.findByMap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conditionMap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(Customer customer : customers) 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(customer);}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执行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测试类的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findByMapTest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3.4.4 &lt;foreach&gt;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元素迭代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Map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36047" y="2743200"/>
            <a:ext cx="4319905" cy="2217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708217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592357" y="2831740"/>
            <a:ext cx="1735046" cy="1106549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49115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5846852" y="2818400"/>
            <a:ext cx="5176459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完成一个学生信息查询系统，能够实现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多条件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单条件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0551" y="3193649"/>
            <a:ext cx="405183" cy="405036"/>
            <a:chOff x="8881" y="4685"/>
            <a:chExt cx="638" cy="638"/>
          </a:xfrm>
        </p:grpSpPr>
        <p:sp>
          <p:nvSpPr>
            <p:cNvPr id="16" name="椭圆 15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392518"/>
            <a:ext cx="9116267" cy="1295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本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章对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进行了详细讲解，包括使用动态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进行条件查询、更新以及复杂查询操作。本案例要求利用本章所学知识完成一个学生信息查询系统，该系统要求实现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个以下功能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236601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6219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353895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学生信息查询系统的功能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2054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392518"/>
            <a:ext cx="9116267" cy="12899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当用户输入的学生姓名不为空，则只根据学生姓名进行学生信息的查询；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当用户输入的学生姓名为空，而学生专业不为空，则只根据学生专业进行学生的查询；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236601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6219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20187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多条件查询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2054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53103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中的元素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569428"/>
            <a:ext cx="5430275" cy="9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中的常用元素，能够说出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的常用元素有哪些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563968"/>
            <a:ext cx="9116267" cy="464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查询出所有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值小于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的学生的信息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3141058"/>
            <a:ext cx="9865885" cy="128235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308848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10781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20187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单条件查询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2054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07862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21433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2068859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项目搭建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创建一个名称为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mybatis-demo03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的项目，项目的具体搭建过程请参考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20187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1172537" y="127152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多条件查询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数据准备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的数据库中，创建一个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dm_student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表，并插入几条测试数据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663190"/>
            <a:ext cx="8386932" cy="35090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38225" y="2722636"/>
            <a:ext cx="7928835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 TABLE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dm_student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id int(32) PRIMARY KEY AUTO_INCREMENT,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name varchar(50),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major varchar(50),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sno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varchar(16)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#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插入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7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条数据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，其他省略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dm_student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VALUES ('1', '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', '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数学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', '10001');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POJO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类准备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创建持久化类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，在类中声明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major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sno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属性，以及属性对应的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getter/setter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894086"/>
            <a:ext cx="8386932" cy="339241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2859796"/>
            <a:ext cx="7928835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Student {//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定义变量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主键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姓名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name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专业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major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学号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sno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Integer id;  private String name;   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major;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sno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 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省略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@Override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toString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“Student{” + “id=” + id + “, name=‘” + name + “,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major=" + major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+ ",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sno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 +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sno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+ '}';}}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创建映射文件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，编写根据学生姓名和专业组合成的条件查询学生信息的动态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80" y="2670394"/>
            <a:ext cx="9428852" cy="367648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832385" y="2608336"/>
            <a:ext cx="8946105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namespace="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com.itheima.mapper.StudentMapper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&lt;select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id=“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findStudentByNameAndMajor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”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=“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”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resultType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dm_student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1=1	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&lt;choose&gt;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&lt;when test="name !=null and name !=''"&gt;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and name like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concat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('%',#{name}, '%')&lt;/when&gt;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&lt;when test="major !=null and major !=''"&gt; and major= #{major}&lt;/when&gt;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&lt;otherwise&gt; and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sno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is not null&lt;/otherwise&gt;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&lt;/choose&gt;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&lt;/select&gt;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&lt;/mapper&gt;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1202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核心配置文件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mybatis-config.xml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映射文件的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&lt;mappers&gt;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元素下添加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映射文件路径的配置，用于将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映射文件加载到程序中。具体配置代码如下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3794759"/>
            <a:ext cx="8386932" cy="63567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6705" y="3854206"/>
            <a:ext cx="792883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&lt;mapper resource="com/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itheima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/mapper/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StudentMapper.xml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75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  <a:r>
              <a:rPr lang="en-US" altLang="zh-CN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MyBatisUtils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工具类，该类用于封装读取配置文件信息的代码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514600"/>
            <a:ext cx="8386932" cy="37421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15265" y="2494036"/>
            <a:ext cx="8626065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private static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null;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static {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try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Reader reader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Resources.getResourceAsReader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(“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mybatis-config.xml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”);	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SqlSessionFactoryBuilder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().build(reader);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 catch (Exception e) 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e.printStackTrace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();}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static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return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sqlSessionFactory.openSession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07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8336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findStudentByNameOrMajorTest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，该方法用于根据学生姓名或专业查询学生信息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571750"/>
            <a:ext cx="8386932" cy="377928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83895" y="2551186"/>
            <a:ext cx="8626065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findStudentByNameOrMajorTest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 student=new Student();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student.setName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张三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student.setMajor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英语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List&lt;Student&gt; students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+ ".StudentMapper.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findStudentByNameAndMajor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",student);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for (Student student2 : students) 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(student2);}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08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7874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查看运行结果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findStudentByNameOrMajorTest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方法，控制台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输出结果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36047" y="2957512"/>
            <a:ext cx="4319905" cy="1992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072478"/>
            <a:ext cx="9116267" cy="25415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由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输出结果分析可知，在查询学生信息时，虽然同时传入了姓名和专业两个查询条件，但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所生成的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只是动态组装了学生姓名条件进行查询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代码中的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student.setName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(“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删除或者注释掉，使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只按专业进行查询。再次执行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findStudentByNameOrMajorTest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生成的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组装学生职业进行条件查询，同样查询出了学生信息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。如果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学生姓名和专业都为空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&lt;otherwise&gt;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片段进行条件查询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21018"/>
            <a:ext cx="9865885" cy="303114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684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554799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356181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多条件查询案例结果分析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20540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1"/>
          <p:cNvSpPr txBox="1"/>
          <p:nvPr>
            <p:custDataLst>
              <p:tags r:id="rId1"/>
            </p:custDataLst>
          </p:nvPr>
        </p:nvSpPr>
        <p:spPr>
          <a:xfrm>
            <a:off x="1667169" y="3163918"/>
            <a:ext cx="9116267" cy="17105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的强大特性之一，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采用了功能强大的基于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OGNL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 Graph Navigation Language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）的表达式来完成动态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的映射文件中，开发人员可通过动态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元素灵活组装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语句，这在很大程度上避免了单一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语句的反复堆砌，提高了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复用性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06456" y="2811780"/>
            <a:ext cx="9865885" cy="240030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8" name="矩形 93"/>
          <p:cNvSpPr/>
          <p:nvPr/>
        </p:nvSpPr>
        <p:spPr>
          <a:xfrm>
            <a:off x="1256232" y="275701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 rot="10800000">
            <a:off x="10855533" y="489648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hevron 3"/>
          <p:cNvSpPr/>
          <p:nvPr>
            <p:custDataLst>
              <p:tags r:id="rId2"/>
            </p:custDataLst>
          </p:nvPr>
        </p:nvSpPr>
        <p:spPr>
          <a:xfrm>
            <a:off x="838732" y="1131537"/>
            <a:ext cx="295602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使用动态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的好处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333672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中的元素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6432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0003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977419"/>
            <a:ext cx="8485746" cy="8797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修改映射文件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StudentMapper.xml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&lt;mapper&gt;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元素下，编写查询所有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值小于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的学生信息的动态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3339856"/>
            <a:ext cx="8386932" cy="294664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15265" y="3305566"/>
            <a:ext cx="8626065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&lt;select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java.util.List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resultType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com.itheima.pojo.Student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		select * from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dm_student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where id in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&lt;foreach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item="id" index="index" collection="list"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open="(" separator="," close=")"&gt;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#{id}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&lt;/foreach&gt;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&lt;/select&gt;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7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Chevron 3"/>
          <p:cNvSpPr/>
          <p:nvPr>
            <p:custDataLst>
              <p:tags r:id="rId3"/>
            </p:custDataLst>
          </p:nvPr>
        </p:nvSpPr>
        <p:spPr>
          <a:xfrm>
            <a:off x="838732" y="1131537"/>
            <a:ext cx="201876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1172537" y="127152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单条件查询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07074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42782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360" y="1120169"/>
            <a:ext cx="8485746" cy="458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编写测试方法 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在测试类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MyBatisTest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中，编写测试方法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findByListTest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2" name="Title 1"/>
          <p:cNvSpPr txBox="1"/>
          <p:nvPr/>
        </p:nvSpPr>
        <p:spPr>
          <a:xfrm>
            <a:off x="1143840" y="266933"/>
            <a:ext cx="45711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3.5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案例：学生信息查询系统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28" y="2503170"/>
            <a:ext cx="8386932" cy="374090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09625" y="2482606"/>
            <a:ext cx="8626065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findByListTest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session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MyBatisUtils.getSession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List&lt;Integer&gt; ids=new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ArrayList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&lt;Integer&gt;();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for(int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=1;i&lt;5;i++){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ids.add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List&lt;Student&gt; students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session.selectList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+ ".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StudentMapper.findByList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 ids);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for (Student student : students) {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(student);}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session.close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56" y="1891410"/>
            <a:ext cx="9794240" cy="36528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223470"/>
            <a:ext cx="9504297" cy="215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本章主要讲解了动态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相关知识。首先讲解了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中的元素；其次讲解了条件查询操作，包括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&lt;if&gt;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&lt;choose&gt;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&lt;when&gt;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&lt;otherwise&gt;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&lt;where&gt;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&lt;trim&gt;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元素的使用；然后讲解了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更新操作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；最后讲解了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复杂查询操作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。通过本章的学习，读者可以了解常用动态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元素的主要作用，并能够掌握这些元素在实际开发中的应用。在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框架中，这些动态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元素十分重要，熟练的掌握它们能够极大地提高开发效率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8" y="266933"/>
            <a:ext cx="33252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动态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中的元素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Chevron 3"/>
          <p:cNvSpPr/>
          <p:nvPr>
            <p:custDataLst>
              <p:tags r:id="rId1"/>
            </p:custDataLst>
          </p:nvPr>
        </p:nvSpPr>
        <p:spPr>
          <a:xfrm>
            <a:off x="892519" y="1037408"/>
            <a:ext cx="289081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1307007" y="1163946"/>
            <a:ext cx="2210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常用元素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24815" y="1921830"/>
          <a:ext cx="11001375" cy="3366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04360"/>
                <a:gridCol w="6597015"/>
              </a:tblGrid>
              <a:tr h="43942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rgbClr val="646464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元素</a:t>
                      </a:r>
                      <a:endParaRPr lang="zh-CN" altLang="en-US" sz="1600" b="1">
                        <a:solidFill>
                          <a:srgbClr val="646464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zh-CN" altLang="en-US" sz="1600" b="1">
                          <a:solidFill>
                            <a:srgbClr val="646464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zh-CN" altLang="en-US" sz="1600" b="1">
                        <a:solidFill>
                          <a:srgbClr val="646464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&lt;if&gt;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判断语句，用于单条件判断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734060">
                <a:tc>
                  <a:txBody>
                    <a:bodyPr/>
                    <a:lstStyle/>
                    <a:p>
                      <a:pPr marR="292100" lvl="0" indent="0" algn="ctr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&lt;choose&gt;（&lt;when&gt;、&lt;otherwise&gt;）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相当于Java中的switch...case...default语句，用于多条件判断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&lt;where&gt;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简化SQL语句中where的条件判断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942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&lt;trim&gt;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l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可以灵活地去除多余的关键字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&lt;set&gt;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l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用于SQL语句的动态更新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39420">
                <a:tc>
                  <a:txBody>
                    <a:bodyPr/>
                    <a:lstStyle/>
                    <a:p>
                      <a:pPr marR="292100" indent="0" algn="ctr" defTabSz="12192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66700" algn="l"/>
                        </a:tabLs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&lt;foreach&gt;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l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66700" algn="l"/>
                        </a:tabLst>
                        <a:defRPr/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循环语句，常用于in语句等列举条件中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5" y="3013559"/>
            <a:ext cx="448756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条件查询操作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7082" y="2808590"/>
            <a:ext cx="1735046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PA" val="v5.2.7"/>
  <p:tag name="RESOURCELIBID_ANIM" val="450"/>
</p:tagLst>
</file>

<file path=ppt/tags/tag10.xml><?xml version="1.0" encoding="utf-8"?>
<p:tagLst xmlns:p="http://schemas.openxmlformats.org/presentationml/2006/main">
  <p:tag name="PA" val="v5.2.7"/>
  <p:tag name="RESOURCELIBID_ANIM" val="450"/>
</p:tagLst>
</file>

<file path=ppt/tags/tag11.xml><?xml version="1.0" encoding="utf-8"?>
<p:tagLst xmlns:p="http://schemas.openxmlformats.org/presentationml/2006/main">
  <p:tag name="PA" val="v5.2.7"/>
  <p:tag name="RESOURCELIBID_ANIM" val="450"/>
</p:tagLst>
</file>

<file path=ppt/tags/tag12.xml><?xml version="1.0" encoding="utf-8"?>
<p:tagLst xmlns:p="http://schemas.openxmlformats.org/presentationml/2006/main">
  <p:tag name="PA" val="v5.2.7"/>
  <p:tag name="RESOURCELIBID_ANIM" val="450"/>
</p:tagLst>
</file>

<file path=ppt/tags/tag13.xml><?xml version="1.0" encoding="utf-8"?>
<p:tagLst xmlns:p="http://schemas.openxmlformats.org/presentationml/2006/main">
  <p:tag name="PA" val="v5.2.7"/>
  <p:tag name="RESOURCELIBID_ANIM" val="450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PA" val="v5.2.7"/>
  <p:tag name="RESOURCELIBID_ANIM" val="450"/>
</p:tagLst>
</file>

<file path=ppt/tags/tag16.xml><?xml version="1.0" encoding="utf-8"?>
<p:tagLst xmlns:p="http://schemas.openxmlformats.org/presentationml/2006/main">
  <p:tag name="PA" val="v5.2.7"/>
  <p:tag name="RESOURCELIBID_ANIM" val="450"/>
</p:tagLst>
</file>

<file path=ppt/tags/tag17.xml><?xml version="1.0" encoding="utf-8"?>
<p:tagLst xmlns:p="http://schemas.openxmlformats.org/presentationml/2006/main">
  <p:tag name="PA" val="v5.2.7"/>
  <p:tag name="RESOURCELIBID_ANIM" val="450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PA" val="v5.2.7"/>
  <p:tag name="RESOURCELIBID_ANIM" val="450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TABLE_BEAUTIFY" val="smartTable{42688b61-8dc0-4c9a-94b3-572e97f5666a}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PA" val="v5.2.7"/>
  <p:tag name="RESOURCELIBID_ANIM" val="450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PA" val="v5.2.7"/>
  <p:tag name="RESOURCELIBID_ANIM" val="450"/>
</p:tagLst>
</file>

<file path=ppt/tags/tag32.xml><?xml version="1.0" encoding="utf-8"?>
<p:tagLst xmlns:p="http://schemas.openxmlformats.org/presentationml/2006/main">
  <p:tag name="PA" val="v5.2.7"/>
  <p:tag name="RESOURCELIBID_ANIM" val="450"/>
</p:tagLst>
</file>

<file path=ppt/tags/tag33.xml><?xml version="1.0" encoding="utf-8"?>
<p:tagLst xmlns:p="http://schemas.openxmlformats.org/presentationml/2006/main">
  <p:tag name="PA" val="v5.2.7"/>
  <p:tag name="RESOURCELIBID_ANIM" val="450"/>
</p:tagLst>
</file>

<file path=ppt/tags/tag3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TABLE_BEAUTIFY" val="smartTable{d979d054-029c-497f-b48d-9d89393ceba6}"/>
</p:tagLst>
</file>

<file path=ppt/tags/tag38.xml><?xml version="1.0" encoding="utf-8"?>
<p:tagLst xmlns:p="http://schemas.openxmlformats.org/presentationml/2006/main">
  <p:tag name="PA" val="v5.2.7"/>
  <p:tag name="RESOURCELIBID_ANIM" val="450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TABLE_BEAUTIFY" val="smartTable{ae7287f6-b893-438e-bcfc-45f7fb5e5778}"/>
</p:tagLst>
</file>

<file path=ppt/tags/tag40.xml><?xml version="1.0" encoding="utf-8"?>
<p:tagLst xmlns:p="http://schemas.openxmlformats.org/presentationml/2006/main">
  <p:tag name="PA" val="v5.2.7"/>
  <p:tag name="RESOURCELIBID_ANIM" val="450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PA" val="v5.2.7"/>
  <p:tag name="RESOURCELIBID_ANIM" val="450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PA" val="v5.2.7"/>
  <p:tag name="RESOURCELIBID_ANIM" val="450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PA" val="v5.2.7"/>
  <p:tag name="RESOURCELIBID_ANIM" val="450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PA" val="v5.2.7"/>
  <p:tag name="RESOURCELIBID_ANIM" val="450"/>
</p:tagLst>
</file>

<file path=ppt/tags/tag49.xml><?xml version="1.0" encoding="utf-8"?>
<p:tagLst xmlns:p="http://schemas.openxmlformats.org/presentationml/2006/main">
  <p:tag name="PA" val="v5.2.7"/>
  <p:tag name="RESOURCELIBID_ANIM" val="450"/>
</p:tagLst>
</file>

<file path=ppt/tags/tag5.xml><?xml version="1.0" encoding="utf-8"?>
<p:tagLst xmlns:p="http://schemas.openxmlformats.org/presentationml/2006/main">
  <p:tag name="PA" val="v5.2.7"/>
  <p:tag name="RESOURCELIBID_ANIM" val="450"/>
</p:tagLst>
</file>

<file path=ppt/tags/tag50.xml><?xml version="1.0" encoding="utf-8"?>
<p:tagLst xmlns:p="http://schemas.openxmlformats.org/presentationml/2006/main">
  <p:tag name="PA" val="v5.2.7"/>
  <p:tag name="RESOURCELIBID_ANIM" val="450"/>
</p:tagLst>
</file>

<file path=ppt/tags/tag51.xml><?xml version="1.0" encoding="utf-8"?>
<p:tagLst xmlns:p="http://schemas.openxmlformats.org/presentationml/2006/main">
  <p:tag name="PA" val="v5.2.7"/>
  <p:tag name="RESOURCELIBID_ANIM" val="450"/>
</p:tagLst>
</file>

<file path=ppt/tags/tag52.xml><?xml version="1.0" encoding="utf-8"?>
<p:tagLst xmlns:p="http://schemas.openxmlformats.org/presentationml/2006/main">
  <p:tag name="PA" val="v5.2.7"/>
  <p:tag name="RESOURCELIBID_ANIM" val="450"/>
</p:tagLst>
</file>

<file path=ppt/tags/tag53.xml><?xml version="1.0" encoding="utf-8"?>
<p:tagLst xmlns:p="http://schemas.openxmlformats.org/presentationml/2006/main">
  <p:tag name="PA" val="v5.2.7"/>
  <p:tag name="RESOURCELIBID_ANIM" val="450"/>
</p:tagLst>
</file>

<file path=ppt/tags/tag54.xml><?xml version="1.0" encoding="utf-8"?>
<p:tagLst xmlns:p="http://schemas.openxmlformats.org/presentationml/2006/main">
  <p:tag name="PA" val="v5.2.7"/>
  <p:tag name="RESOURCELIBID_ANIM" val="450"/>
</p:tagLst>
</file>

<file path=ppt/tags/tag55.xml><?xml version="1.0" encoding="utf-8"?>
<p:tagLst xmlns:p="http://schemas.openxmlformats.org/presentationml/2006/main">
  <p:tag name="PA" val="v5.2.7"/>
  <p:tag name="RESOURCELIBID_ANIM" val="450"/>
</p:tagLst>
</file>

<file path=ppt/tags/tag56.xml><?xml version="1.0" encoding="utf-8"?>
<p:tagLst xmlns:p="http://schemas.openxmlformats.org/presentationml/2006/main">
  <p:tag name="PA" val="v5.2.7"/>
  <p:tag name="RESOURCELIBID_ANIM" val="450"/>
</p:tagLst>
</file>

<file path=ppt/tags/tag57.xml><?xml version="1.0" encoding="utf-8"?>
<p:tagLst xmlns:p="http://schemas.openxmlformats.org/presentationml/2006/main">
  <p:tag name="PA" val="v5.2.7"/>
  <p:tag name="RESOURCELIBID_ANIM" val="450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PA" val="v5.2.7"/>
  <p:tag name="RESOURCELIBID_ANIM" val="450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PA" val="v5.2.7"/>
  <p:tag name="RESOURCELIBID_ANIM" val="450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PA" val="v5.2.7"/>
  <p:tag name="RESOURCELIBID_ANIM" val="450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PA" val="v5.2.7"/>
  <p:tag name="RESOURCELIBID_ANIM" val="450"/>
</p:tagLst>
</file>

<file path=ppt/tags/tag66.xml><?xml version="1.0" encoding="utf-8"?>
<p:tagLst xmlns:p="http://schemas.openxmlformats.org/presentationml/2006/main">
  <p:tag name="PA" val="v5.2.7"/>
  <p:tag name="RESOURCELIBID_ANIM" val="450"/>
</p:tagLst>
</file>

<file path=ppt/tags/tag67.xml><?xml version="1.0" encoding="utf-8"?>
<p:tagLst xmlns:p="http://schemas.openxmlformats.org/presentationml/2006/main">
  <p:tag name="PA" val="v5.2.7"/>
  <p:tag name="RESOURCELIBID_ANIM" val="450"/>
</p:tagLst>
</file>

<file path=ppt/tags/tag68.xml><?xml version="1.0" encoding="utf-8"?>
<p:tagLst xmlns:p="http://schemas.openxmlformats.org/presentationml/2006/main">
  <p:tag name="PA" val="v5.2.7"/>
  <p:tag name="RESOURCELIBID_ANIM" val="450"/>
</p:tagLst>
</file>

<file path=ppt/tags/tag69.xml><?xml version="1.0" encoding="utf-8"?>
<p:tagLst xmlns:p="http://schemas.openxmlformats.org/presentationml/2006/main">
  <p:tag name="PA" val="v5.2.7"/>
  <p:tag name="RESOURCELIBID_ANIM" val="450"/>
</p:tagLst>
</file>

<file path=ppt/tags/tag7.xml><?xml version="1.0" encoding="utf-8"?>
<p:tagLst xmlns:p="http://schemas.openxmlformats.org/presentationml/2006/main">
  <p:tag name="PA" val="v5.2.7"/>
  <p:tag name="RESOURCELIBID_ANIM" val="450"/>
</p:tagLst>
</file>

<file path=ppt/tags/tag70.xml><?xml version="1.0" encoding="utf-8"?>
<p:tagLst xmlns:p="http://schemas.openxmlformats.org/presentationml/2006/main">
  <p:tag name="PA" val="v5.2.7"/>
  <p:tag name="RESOURCELIBID_ANIM" val="450"/>
</p:tagLst>
</file>

<file path=ppt/tags/tag71.xml><?xml version="1.0" encoding="utf-8"?>
<p:tagLst xmlns:p="http://schemas.openxmlformats.org/presentationml/2006/main">
  <p:tag name="PA" val="v5.2.7"/>
  <p:tag name="RESOURCELIBID_ANIM" val="450"/>
</p:tagLst>
</file>

<file path=ppt/tags/tag72.xml><?xml version="1.0" encoding="utf-8"?>
<p:tagLst xmlns:p="http://schemas.openxmlformats.org/presentationml/2006/main">
  <p:tag name="PA" val="v5.2.7"/>
  <p:tag name="RESOURCELIBID_ANIM" val="450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PA" val="v5.2.7"/>
  <p:tag name="RESOURCELIBID_ANIM" val="450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PA" val="v5.2.7"/>
  <p:tag name="RESOURCELIBID_ANIM" val="450"/>
</p:tagLst>
</file>

<file path=ppt/tags/tag77.xml><?xml version="1.0" encoding="utf-8"?>
<p:tagLst xmlns:p="http://schemas.openxmlformats.org/presentationml/2006/main">
  <p:tag name="ISPRING_RESOURCE_PATHS_HASH_PRESENTER" val="a94153ef6312bc9afc5f4be1f2e717ea832bbed"/>
</p:tagLst>
</file>

<file path=ppt/tags/tag8.xml><?xml version="1.0" encoding="utf-8"?>
<p:tagLst xmlns:p="http://schemas.openxmlformats.org/presentationml/2006/main">
  <p:tag name="PA" val="v5.2.7"/>
  <p:tag name="RESOURCELIBID_ANIM" val="450"/>
</p:tagLst>
</file>

<file path=ppt/tags/tag9.xml><?xml version="1.0" encoding="utf-8"?>
<p:tagLst xmlns:p="http://schemas.openxmlformats.org/presentationml/2006/main">
  <p:tag name="PA" val="v5.2.7"/>
  <p:tag name="RESOURCELIBID_ANIM" val="45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17563</Words>
  <Application>WPS 演示</Application>
  <PresentationFormat>宽屏</PresentationFormat>
  <Paragraphs>894</Paragraphs>
  <Slides>73</Slides>
  <Notes>73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73</vt:i4>
      </vt:variant>
    </vt:vector>
  </HeadingPairs>
  <TitlesOfParts>
    <vt:vector size="94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Impact</vt:lpstr>
      <vt:lpstr>等线</vt:lpstr>
      <vt:lpstr>Arial Unicode MS</vt:lpstr>
      <vt:lpstr>等线 Light</vt:lpstr>
      <vt:lpstr>思源黑体 CN Regular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1196</cp:revision>
  <dcterms:created xsi:type="dcterms:W3CDTF">2020-11-25T06:00:00Z</dcterms:created>
  <dcterms:modified xsi:type="dcterms:W3CDTF">2021-10-22T08:30:08Z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