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459" r:id="rId3"/>
    <p:sldId id="460" r:id="rId5"/>
    <p:sldId id="462" r:id="rId6"/>
    <p:sldId id="463" r:id="rId7"/>
    <p:sldId id="464" r:id="rId8"/>
    <p:sldId id="465" r:id="rId9"/>
    <p:sldId id="600" r:id="rId10"/>
    <p:sldId id="733" r:id="rId11"/>
    <p:sldId id="734" r:id="rId12"/>
    <p:sldId id="735" r:id="rId13"/>
    <p:sldId id="736" r:id="rId14"/>
    <p:sldId id="699" r:id="rId15"/>
    <p:sldId id="737" r:id="rId16"/>
    <p:sldId id="738" r:id="rId17"/>
    <p:sldId id="700" r:id="rId18"/>
    <p:sldId id="739" r:id="rId19"/>
    <p:sldId id="740" r:id="rId20"/>
    <p:sldId id="703" r:id="rId21"/>
    <p:sldId id="741" r:id="rId22"/>
    <p:sldId id="742" r:id="rId23"/>
    <p:sldId id="706" r:id="rId24"/>
    <p:sldId id="743" r:id="rId25"/>
    <p:sldId id="744" r:id="rId26"/>
    <p:sldId id="670" r:id="rId27"/>
    <p:sldId id="654" r:id="rId28"/>
    <p:sldId id="745" r:id="rId29"/>
    <p:sldId id="746" r:id="rId30"/>
    <p:sldId id="748" r:id="rId31"/>
    <p:sldId id="766" r:id="rId32"/>
    <p:sldId id="749" r:id="rId33"/>
    <p:sldId id="765" r:id="rId34"/>
    <p:sldId id="750" r:id="rId35"/>
    <p:sldId id="713" r:id="rId36"/>
    <p:sldId id="752" r:id="rId37"/>
    <p:sldId id="753" r:id="rId38"/>
    <p:sldId id="754" r:id="rId39"/>
    <p:sldId id="755" r:id="rId40"/>
    <p:sldId id="767" r:id="rId41"/>
    <p:sldId id="756" r:id="rId42"/>
    <p:sldId id="717" r:id="rId43"/>
    <p:sldId id="583" r:id="rId44"/>
    <p:sldId id="757" r:id="rId45"/>
    <p:sldId id="758" r:id="rId46"/>
    <p:sldId id="759" r:id="rId47"/>
    <p:sldId id="760" r:id="rId48"/>
    <p:sldId id="761" r:id="rId49"/>
    <p:sldId id="762" r:id="rId50"/>
    <p:sldId id="671" r:id="rId51"/>
    <p:sldId id="615" r:id="rId52"/>
    <p:sldId id="662" r:id="rId53"/>
    <p:sldId id="764" r:id="rId54"/>
    <p:sldId id="768" r:id="rId55"/>
    <p:sldId id="769" r:id="rId56"/>
    <p:sldId id="770" r:id="rId57"/>
    <p:sldId id="771" r:id="rId58"/>
    <p:sldId id="772" r:id="rId59"/>
    <p:sldId id="773" r:id="rId60"/>
    <p:sldId id="774" r:id="rId61"/>
    <p:sldId id="775" r:id="rId62"/>
    <p:sldId id="776" r:id="rId63"/>
    <p:sldId id="777" r:id="rId64"/>
    <p:sldId id="778" r:id="rId65"/>
    <p:sldId id="779" r:id="rId66"/>
    <p:sldId id="780" r:id="rId67"/>
    <p:sldId id="531" r:id="rId68"/>
    <p:sldId id="532" r:id="rId69"/>
  </p:sldIdLst>
  <p:sldSz cx="12192000" cy="6858000"/>
  <p:notesSz cx="6858000" cy="9144000"/>
  <p:custDataLst>
    <p:tags r:id="rId7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孙东" initials="sundong" lastIdx="1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69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32" autoAdjust="0"/>
    <p:restoredTop sz="94857"/>
  </p:normalViewPr>
  <p:slideViewPr>
    <p:cSldViewPr snapToGrid="0" snapToObjects="1">
      <p:cViewPr>
        <p:scale>
          <a:sx n="90" d="100"/>
          <a:sy n="90" d="100"/>
        </p:scale>
        <p:origin x="-234" y="-210"/>
      </p:cViewPr>
      <p:guideLst>
        <p:guide orient="horz" pos="2150"/>
        <p:guide pos="38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4" Type="http://schemas.openxmlformats.org/officeDocument/2006/relationships/tags" Target="tags/tag61.xml"/><Relationship Id="rId73" Type="http://schemas.openxmlformats.org/officeDocument/2006/relationships/commentAuthors" Target="commentAuthors.xml"/><Relationship Id="rId72" Type="http://schemas.openxmlformats.org/officeDocument/2006/relationships/tableStyles" Target="tableStyles.xml"/><Relationship Id="rId71" Type="http://schemas.openxmlformats.org/officeDocument/2006/relationships/viewProps" Target="viewProps.xml"/><Relationship Id="rId70" Type="http://schemas.openxmlformats.org/officeDocument/2006/relationships/presProps" Target="presProps.xml"/><Relationship Id="rId7" Type="http://schemas.openxmlformats.org/officeDocument/2006/relationships/slide" Target="slides/slide4.xml"/><Relationship Id="rId69" Type="http://schemas.openxmlformats.org/officeDocument/2006/relationships/slide" Target="slides/slide66.xml"/><Relationship Id="rId68" Type="http://schemas.openxmlformats.org/officeDocument/2006/relationships/slide" Target="slides/slide65.xml"/><Relationship Id="rId67" Type="http://schemas.openxmlformats.org/officeDocument/2006/relationships/slide" Target="slides/slide64.xml"/><Relationship Id="rId66" Type="http://schemas.openxmlformats.org/officeDocument/2006/relationships/slide" Target="slides/slide63.xml"/><Relationship Id="rId65" Type="http://schemas.openxmlformats.org/officeDocument/2006/relationships/slide" Target="slides/slide62.xml"/><Relationship Id="rId64" Type="http://schemas.openxmlformats.org/officeDocument/2006/relationships/slide" Target="slides/slide61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E150F-0196-F444-8870-EA447953DA3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C2EF1E-9A17-3443-B981-F6B06733D91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2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3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4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 userDrawn="1"/>
        </p:nvSpPr>
        <p:spPr>
          <a:xfrm flipH="1" flipV="1">
            <a:off x="-767129" y="-29119"/>
            <a:ext cx="3826346" cy="180402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>
          <a:xfrm flipH="1" flipV="1">
            <a:off x="1413723" y="0"/>
            <a:ext cx="3826346" cy="180402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 userDrawn="1"/>
        </p:nvSpPr>
        <p:spPr>
          <a:xfrm>
            <a:off x="6086230" y="4297499"/>
            <a:ext cx="5427472" cy="255891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 userDrawn="1"/>
        </p:nvSpPr>
        <p:spPr>
          <a:xfrm>
            <a:off x="7742551" y="3608890"/>
            <a:ext cx="6888016" cy="3247523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 userDrawn="1"/>
        </p:nvGrpSpPr>
        <p:grpSpPr>
          <a:xfrm>
            <a:off x="2309074" y="3692815"/>
            <a:ext cx="7552021" cy="105473"/>
            <a:chOff x="2101845" y="3387257"/>
            <a:chExt cx="7551038" cy="105497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2369489" y="3440005"/>
              <a:ext cx="7283394" cy="0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2101845" y="3387257"/>
              <a:ext cx="105497" cy="10549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椭圆 1"/>
          <p:cNvSpPr/>
          <p:nvPr userDrawn="1"/>
        </p:nvSpPr>
        <p:spPr>
          <a:xfrm>
            <a:off x="9999925" y="3692815"/>
            <a:ext cx="105511" cy="10547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890" y="5045086"/>
            <a:ext cx="3952633" cy="6169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984763" y="1412776"/>
            <a:ext cx="101998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 userDrawn="1"/>
        </p:nvGrpSpPr>
        <p:grpSpPr>
          <a:xfrm>
            <a:off x="10608501" y="654444"/>
            <a:ext cx="576064" cy="577112"/>
            <a:chOff x="6084168" y="1274820"/>
            <a:chExt cx="432048" cy="432834"/>
          </a:xfrm>
        </p:grpSpPr>
        <p:sp>
          <p:nvSpPr>
            <p:cNvPr id="10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880309" y="654969"/>
            <a:ext cx="576064" cy="576064"/>
            <a:chOff x="4788024" y="1275213"/>
            <a:chExt cx="432048" cy="432048"/>
          </a:xfrm>
        </p:grpSpPr>
        <p:sp>
          <p:nvSpPr>
            <p:cNvPr id="13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9744405" y="654444"/>
            <a:ext cx="577111" cy="577112"/>
            <a:chOff x="5436096" y="1274820"/>
            <a:chExt cx="432833" cy="432834"/>
          </a:xfrm>
        </p:grpSpPr>
        <p:sp>
          <p:nvSpPr>
            <p:cNvPr id="16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7152118" y="654444"/>
            <a:ext cx="577111" cy="577112"/>
            <a:chOff x="3491880" y="1274820"/>
            <a:chExt cx="432833" cy="432834"/>
          </a:xfrm>
        </p:grpSpPr>
        <p:sp>
          <p:nvSpPr>
            <p:cNvPr id="19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16214" y="654444"/>
            <a:ext cx="577111" cy="577112"/>
            <a:chOff x="4139952" y="1274820"/>
            <a:chExt cx="432833" cy="432834"/>
          </a:xfrm>
        </p:grpSpPr>
        <p:sp>
          <p:nvSpPr>
            <p:cNvPr id="22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984763" y="1412776"/>
            <a:ext cx="101998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 userDrawn="1"/>
        </p:nvGrpSpPr>
        <p:grpSpPr>
          <a:xfrm>
            <a:off x="10608501" y="654444"/>
            <a:ext cx="576064" cy="577112"/>
            <a:chOff x="6084168" y="1274820"/>
            <a:chExt cx="432048" cy="432834"/>
          </a:xfrm>
        </p:grpSpPr>
        <p:sp>
          <p:nvSpPr>
            <p:cNvPr id="10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880309" y="654969"/>
            <a:ext cx="576064" cy="576064"/>
            <a:chOff x="4788024" y="1275213"/>
            <a:chExt cx="432048" cy="432048"/>
          </a:xfrm>
        </p:grpSpPr>
        <p:sp>
          <p:nvSpPr>
            <p:cNvPr id="13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9744405" y="654444"/>
            <a:ext cx="577111" cy="577112"/>
            <a:chOff x="5436096" y="1274820"/>
            <a:chExt cx="432833" cy="432834"/>
          </a:xfrm>
        </p:grpSpPr>
        <p:sp>
          <p:nvSpPr>
            <p:cNvPr id="16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7152118" y="654444"/>
            <a:ext cx="577111" cy="577112"/>
            <a:chOff x="3491880" y="1274820"/>
            <a:chExt cx="432833" cy="432834"/>
          </a:xfrm>
        </p:grpSpPr>
        <p:sp>
          <p:nvSpPr>
            <p:cNvPr id="19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16214" y="654444"/>
            <a:ext cx="577111" cy="577112"/>
            <a:chOff x="4139952" y="1274820"/>
            <a:chExt cx="432833" cy="432834"/>
          </a:xfrm>
        </p:grpSpPr>
        <p:sp>
          <p:nvSpPr>
            <p:cNvPr id="22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984763" y="1412776"/>
            <a:ext cx="101998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 userDrawn="1"/>
        </p:nvGrpSpPr>
        <p:grpSpPr>
          <a:xfrm>
            <a:off x="10608501" y="654444"/>
            <a:ext cx="576064" cy="577112"/>
            <a:chOff x="6084168" y="1274820"/>
            <a:chExt cx="432048" cy="432834"/>
          </a:xfrm>
        </p:grpSpPr>
        <p:sp>
          <p:nvSpPr>
            <p:cNvPr id="10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880309" y="654969"/>
            <a:ext cx="576064" cy="576064"/>
            <a:chOff x="4788024" y="1275213"/>
            <a:chExt cx="432048" cy="432048"/>
          </a:xfrm>
        </p:grpSpPr>
        <p:sp>
          <p:nvSpPr>
            <p:cNvPr id="13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9744405" y="654444"/>
            <a:ext cx="577111" cy="577112"/>
            <a:chOff x="5436096" y="1274820"/>
            <a:chExt cx="432833" cy="432834"/>
          </a:xfrm>
        </p:grpSpPr>
        <p:sp>
          <p:nvSpPr>
            <p:cNvPr id="16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7152118" y="654444"/>
            <a:ext cx="577111" cy="577112"/>
            <a:chOff x="3491880" y="1274820"/>
            <a:chExt cx="432833" cy="432834"/>
          </a:xfrm>
        </p:grpSpPr>
        <p:sp>
          <p:nvSpPr>
            <p:cNvPr id="19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16214" y="654444"/>
            <a:ext cx="577111" cy="577112"/>
            <a:chOff x="4139952" y="1274820"/>
            <a:chExt cx="432833" cy="432834"/>
          </a:xfrm>
        </p:grpSpPr>
        <p:sp>
          <p:nvSpPr>
            <p:cNvPr id="22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 userDrawn="1"/>
        </p:nvGrpSpPr>
        <p:grpSpPr>
          <a:xfrm>
            <a:off x="1" y="2202441"/>
            <a:ext cx="12192000" cy="2419703"/>
            <a:chOff x="170694" y="177982"/>
            <a:chExt cx="3936004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4" cy="6119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19911" y="284178"/>
              <a:ext cx="650908" cy="55357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endParaRPr lang="zh-CN" altLang="en-US" sz="107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 userDrawn="1"/>
        </p:nvGrpSpPr>
        <p:grpSpPr>
          <a:xfrm>
            <a:off x="7920203" y="1699760"/>
            <a:ext cx="576064" cy="577112"/>
            <a:chOff x="6084168" y="1274820"/>
            <a:chExt cx="432048" cy="432834"/>
          </a:xfrm>
        </p:grpSpPr>
        <p:sp>
          <p:nvSpPr>
            <p:cNvPr id="14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 userDrawn="1"/>
        </p:nvGrpSpPr>
        <p:grpSpPr>
          <a:xfrm>
            <a:off x="6192011" y="1700285"/>
            <a:ext cx="576064" cy="576064"/>
            <a:chOff x="4788024" y="1275213"/>
            <a:chExt cx="432048" cy="432048"/>
          </a:xfrm>
        </p:grpSpPr>
        <p:sp>
          <p:nvSpPr>
            <p:cNvPr id="17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 userDrawn="1"/>
        </p:nvGrpSpPr>
        <p:grpSpPr>
          <a:xfrm>
            <a:off x="7056108" y="1699760"/>
            <a:ext cx="577111" cy="577112"/>
            <a:chOff x="5436096" y="1274820"/>
            <a:chExt cx="432833" cy="432834"/>
          </a:xfrm>
        </p:grpSpPr>
        <p:sp>
          <p:nvSpPr>
            <p:cNvPr id="25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4463819" y="1699760"/>
            <a:ext cx="577111" cy="577112"/>
            <a:chOff x="3491880" y="1274820"/>
            <a:chExt cx="432833" cy="432834"/>
          </a:xfrm>
        </p:grpSpPr>
        <p:sp>
          <p:nvSpPr>
            <p:cNvPr id="11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5327916" y="1699760"/>
            <a:ext cx="577111" cy="577112"/>
            <a:chOff x="4139952" y="1274820"/>
            <a:chExt cx="432833" cy="432834"/>
          </a:xfrm>
        </p:grpSpPr>
        <p:sp>
          <p:nvSpPr>
            <p:cNvPr id="24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/>
        </p:nvCxnSpPr>
        <p:spPr>
          <a:xfrm>
            <a:off x="1007435" y="833864"/>
            <a:ext cx="1046516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7"/>
          <p:cNvGrpSpPr/>
          <p:nvPr userDrawn="1"/>
        </p:nvGrpSpPr>
        <p:grpSpPr bwMode="auto">
          <a:xfrm>
            <a:off x="431371" y="390528"/>
            <a:ext cx="520496" cy="274638"/>
            <a:chOff x="0" y="0"/>
            <a:chExt cx="1041399" cy="549275"/>
          </a:xfrm>
        </p:grpSpPr>
        <p:sp>
          <p:nvSpPr>
            <p:cNvPr id="13" name="Freeform 16"/>
            <p:cNvSpPr/>
            <p:nvPr/>
          </p:nvSpPr>
          <p:spPr bwMode="auto">
            <a:xfrm>
              <a:off x="0" y="0"/>
              <a:ext cx="361950" cy="549275"/>
            </a:xfrm>
            <a:custGeom>
              <a:avLst/>
              <a:gdLst>
                <a:gd name="T0" fmla="*/ 4 w 400"/>
                <a:gd name="T1" fmla="*/ 92 h 608"/>
                <a:gd name="T2" fmla="*/ 96 w 400"/>
                <a:gd name="T3" fmla="*/ 0 h 608"/>
                <a:gd name="T4" fmla="*/ 400 w 400"/>
                <a:gd name="T5" fmla="*/ 304 h 608"/>
                <a:gd name="T6" fmla="*/ 96 w 400"/>
                <a:gd name="T7" fmla="*/ 608 h 608"/>
                <a:gd name="T8" fmla="*/ 0 w 400"/>
                <a:gd name="T9" fmla="*/ 512 h 608"/>
                <a:gd name="T10" fmla="*/ 212 w 400"/>
                <a:gd name="T11" fmla="*/ 300 h 608"/>
                <a:gd name="T12" fmla="*/ 4 w 400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608">
                  <a:moveTo>
                    <a:pt x="4" y="92"/>
                  </a:moveTo>
                  <a:lnTo>
                    <a:pt x="96" y="0"/>
                  </a:lnTo>
                  <a:lnTo>
                    <a:pt x="400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005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7"/>
            <p:cNvSpPr/>
            <p:nvPr/>
          </p:nvSpPr>
          <p:spPr bwMode="auto">
            <a:xfrm>
              <a:off x="3381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6 w 399"/>
                <a:gd name="T3" fmla="*/ 0 h 608"/>
                <a:gd name="T4" fmla="*/ 399 w 399"/>
                <a:gd name="T5" fmla="*/ 304 h 608"/>
                <a:gd name="T6" fmla="*/ 96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6" y="0"/>
                  </a:lnTo>
                  <a:lnTo>
                    <a:pt x="399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399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6810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5 w 399"/>
                <a:gd name="T3" fmla="*/ 0 h 608"/>
                <a:gd name="T4" fmla="*/ 399 w 399"/>
                <a:gd name="T5" fmla="*/ 304 h 608"/>
                <a:gd name="T6" fmla="*/ 95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5" y="0"/>
                  </a:lnTo>
                  <a:lnTo>
                    <a:pt x="399" y="304"/>
                  </a:lnTo>
                  <a:lnTo>
                    <a:pt x="95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" name="TextBox 4"/>
          <p:cNvSpPr txBox="1"/>
          <p:nvPr userDrawn="1"/>
        </p:nvSpPr>
        <p:spPr>
          <a:xfrm>
            <a:off x="305771" y="6524628"/>
            <a:ext cx="2909534" cy="276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yx.ityxb.com</a:t>
            </a:r>
            <a:endParaRPr lang="zh-CN" altLang="en-US" sz="1200" b="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0" y="6792875"/>
            <a:ext cx="10633094" cy="84619"/>
          </a:xfrm>
          <a:prstGeom prst="rect">
            <a:avLst/>
          </a:prstGeom>
          <a:solidFill>
            <a:srgbClr val="13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 userDrawn="1"/>
        </p:nvSpPr>
        <p:spPr>
          <a:xfrm>
            <a:off x="10705111" y="6792874"/>
            <a:ext cx="1486889" cy="846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3518" y="294845"/>
            <a:ext cx="2595061" cy="4050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/>
        </p:nvCxnSpPr>
        <p:spPr>
          <a:xfrm>
            <a:off x="1007435" y="833864"/>
            <a:ext cx="1046516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7"/>
          <p:cNvGrpSpPr/>
          <p:nvPr userDrawn="1"/>
        </p:nvGrpSpPr>
        <p:grpSpPr bwMode="auto">
          <a:xfrm>
            <a:off x="431371" y="390528"/>
            <a:ext cx="520496" cy="274638"/>
            <a:chOff x="0" y="0"/>
            <a:chExt cx="1041399" cy="549275"/>
          </a:xfrm>
        </p:grpSpPr>
        <p:sp>
          <p:nvSpPr>
            <p:cNvPr id="13" name="Freeform 16"/>
            <p:cNvSpPr/>
            <p:nvPr/>
          </p:nvSpPr>
          <p:spPr bwMode="auto">
            <a:xfrm>
              <a:off x="0" y="0"/>
              <a:ext cx="361950" cy="549275"/>
            </a:xfrm>
            <a:custGeom>
              <a:avLst/>
              <a:gdLst>
                <a:gd name="T0" fmla="*/ 4 w 400"/>
                <a:gd name="T1" fmla="*/ 92 h 608"/>
                <a:gd name="T2" fmla="*/ 96 w 400"/>
                <a:gd name="T3" fmla="*/ 0 h 608"/>
                <a:gd name="T4" fmla="*/ 400 w 400"/>
                <a:gd name="T5" fmla="*/ 304 h 608"/>
                <a:gd name="T6" fmla="*/ 96 w 400"/>
                <a:gd name="T7" fmla="*/ 608 h 608"/>
                <a:gd name="T8" fmla="*/ 0 w 400"/>
                <a:gd name="T9" fmla="*/ 512 h 608"/>
                <a:gd name="T10" fmla="*/ 212 w 400"/>
                <a:gd name="T11" fmla="*/ 300 h 608"/>
                <a:gd name="T12" fmla="*/ 4 w 400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608">
                  <a:moveTo>
                    <a:pt x="4" y="92"/>
                  </a:moveTo>
                  <a:lnTo>
                    <a:pt x="96" y="0"/>
                  </a:lnTo>
                  <a:lnTo>
                    <a:pt x="400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005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7"/>
            <p:cNvSpPr/>
            <p:nvPr/>
          </p:nvSpPr>
          <p:spPr bwMode="auto">
            <a:xfrm>
              <a:off x="3381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6 w 399"/>
                <a:gd name="T3" fmla="*/ 0 h 608"/>
                <a:gd name="T4" fmla="*/ 399 w 399"/>
                <a:gd name="T5" fmla="*/ 304 h 608"/>
                <a:gd name="T6" fmla="*/ 96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6" y="0"/>
                  </a:lnTo>
                  <a:lnTo>
                    <a:pt x="399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399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6810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5 w 399"/>
                <a:gd name="T3" fmla="*/ 0 h 608"/>
                <a:gd name="T4" fmla="*/ 399 w 399"/>
                <a:gd name="T5" fmla="*/ 304 h 608"/>
                <a:gd name="T6" fmla="*/ 95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5" y="0"/>
                  </a:lnTo>
                  <a:lnTo>
                    <a:pt x="399" y="304"/>
                  </a:lnTo>
                  <a:lnTo>
                    <a:pt x="95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" name="TextBox 4"/>
          <p:cNvSpPr txBox="1"/>
          <p:nvPr userDrawn="1"/>
        </p:nvSpPr>
        <p:spPr>
          <a:xfrm>
            <a:off x="305771" y="6524628"/>
            <a:ext cx="2909534" cy="276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yx.ityxb.com</a:t>
            </a:r>
            <a:endParaRPr lang="zh-CN" altLang="en-US" sz="1200" b="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0" y="6792875"/>
            <a:ext cx="10633094" cy="84619"/>
          </a:xfrm>
          <a:prstGeom prst="rect">
            <a:avLst/>
          </a:prstGeom>
          <a:solidFill>
            <a:srgbClr val="13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 userDrawn="1"/>
        </p:nvSpPr>
        <p:spPr>
          <a:xfrm>
            <a:off x="10705111" y="6792874"/>
            <a:ext cx="1486889" cy="846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3518" y="294845"/>
            <a:ext cx="2595061" cy="4050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1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40" name="等腰三角形 39"/>
          <p:cNvSpPr/>
          <p:nvPr userDrawn="1"/>
        </p:nvSpPr>
        <p:spPr>
          <a:xfrm>
            <a:off x="7742551" y="3608890"/>
            <a:ext cx="6888016" cy="3247523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 userDrawn="1"/>
        </p:nvSpPr>
        <p:spPr>
          <a:xfrm flipH="1" flipV="1">
            <a:off x="-766494" y="-28484"/>
            <a:ext cx="3826346" cy="180402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 userDrawn="1"/>
        </p:nvSpPr>
        <p:spPr>
          <a:xfrm flipH="1" flipV="1">
            <a:off x="1414358" y="635"/>
            <a:ext cx="3826346" cy="180402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>
          <a:xfrm>
            <a:off x="6086866" y="4298133"/>
            <a:ext cx="5427472" cy="255891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 userDrawn="1"/>
        </p:nvGrpSpPr>
        <p:grpSpPr>
          <a:xfrm>
            <a:off x="2309074" y="3436550"/>
            <a:ext cx="7552021" cy="105473"/>
            <a:chOff x="2101845" y="3387257"/>
            <a:chExt cx="7551038" cy="105497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2369489" y="3440005"/>
              <a:ext cx="7283394" cy="0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2101845" y="3387257"/>
              <a:ext cx="105497" cy="10549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椭圆 9"/>
          <p:cNvSpPr/>
          <p:nvPr userDrawn="1"/>
        </p:nvSpPr>
        <p:spPr>
          <a:xfrm>
            <a:off x="10013262" y="3436550"/>
            <a:ext cx="105511" cy="10547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 descr="寄语(1)"/>
          <p:cNvPicPr>
            <a:picLocks noChangeAspect="1"/>
          </p:cNvPicPr>
          <p:nvPr userDrawn="1"/>
        </p:nvPicPr>
        <p:blipFill>
          <a:blip r:embed="rId2"/>
          <a:srcRect l="114" t="60287" r="-114" b="572"/>
          <a:stretch>
            <a:fillRect/>
          </a:stretch>
        </p:blipFill>
        <p:spPr>
          <a:xfrm>
            <a:off x="2480633" y="2507670"/>
            <a:ext cx="7533351" cy="165760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890" y="5045086"/>
            <a:ext cx="3952633" cy="6169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4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6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8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12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4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15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8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16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3" Type="http://schemas.openxmlformats.org/officeDocument/2006/relationships/slideLayout" Target="../slideLayouts/slideLayout18.xml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19.xml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18.xml"/><Relationship Id="rId2" Type="http://schemas.openxmlformats.org/officeDocument/2006/relationships/tags" Target="../tags/tag21.xml"/><Relationship Id="rId1" Type="http://schemas.openxmlformats.org/officeDocument/2006/relationships/tags" Target="../tags/tag20.xml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2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2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3.xml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24.xml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6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25.xml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7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26.xml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8.xml"/><Relationship Id="rId3" Type="http://schemas.openxmlformats.org/officeDocument/2006/relationships/slideLayout" Target="../slideLayouts/slideLayout18.xml"/><Relationship Id="rId2" Type="http://schemas.openxmlformats.org/officeDocument/2006/relationships/tags" Target="../tags/tag28.xml"/><Relationship Id="rId1" Type="http://schemas.openxmlformats.org/officeDocument/2006/relationships/tags" Target="../tags/tag27.xml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9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4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1.xml"/><Relationship Id="rId3" Type="http://schemas.openxmlformats.org/officeDocument/2006/relationships/slideLayout" Target="../slideLayouts/slideLayout18.xml"/><Relationship Id="rId2" Type="http://schemas.openxmlformats.org/officeDocument/2006/relationships/tags" Target="../tags/tag31.xml"/><Relationship Id="rId1" Type="http://schemas.openxmlformats.org/officeDocument/2006/relationships/tags" Target="../tags/tag30.xml"/></Relationships>
</file>

<file path=ppt/slides/_rels/slide4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2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32.xml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3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33.xml"/></Relationships>
</file>

<file path=ppt/slides/_rels/slide4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4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34.xml"/></Relationships>
</file>

<file path=ppt/slides/_rels/slide4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5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35.xml"/></Relationships>
</file>

<file path=ppt/slides/_rels/slide4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6.xml"/><Relationship Id="rId3" Type="http://schemas.openxmlformats.org/officeDocument/2006/relationships/slideLayout" Target="../slideLayouts/slideLayout18.xml"/><Relationship Id="rId2" Type="http://schemas.openxmlformats.org/officeDocument/2006/relationships/tags" Target="../tags/tag37.xml"/><Relationship Id="rId1" Type="http://schemas.openxmlformats.org/officeDocument/2006/relationships/tags" Target="../tags/tag36.xml"/></Relationships>
</file>

<file path=ppt/slides/_rels/slide4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7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3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5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0.xml"/><Relationship Id="rId4" Type="http://schemas.openxmlformats.org/officeDocument/2006/relationships/slideLayout" Target="../slideLayouts/slideLayout17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tags" Target="../tags/tag39.xml"/></Relationships>
</file>

<file path=ppt/slides/_rels/slide5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1.xml"/><Relationship Id="rId3" Type="http://schemas.openxmlformats.org/officeDocument/2006/relationships/slideLayout" Target="../slideLayouts/slideLayout18.xml"/><Relationship Id="rId2" Type="http://schemas.openxmlformats.org/officeDocument/2006/relationships/tags" Target="../tags/tag43.xml"/><Relationship Id="rId1" Type="http://schemas.openxmlformats.org/officeDocument/2006/relationships/tags" Target="../tags/tag42.xml"/></Relationships>
</file>

<file path=ppt/slides/_rels/slide5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2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5.xml"/><Relationship Id="rId1" Type="http://schemas.openxmlformats.org/officeDocument/2006/relationships/tags" Target="../tags/tag44.xml"/></Relationships>
</file>

<file path=ppt/slides/_rels/slide5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3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46.xml"/></Relationships>
</file>

<file path=ppt/slides/_rels/slide5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4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47.xml"/></Relationships>
</file>

<file path=ppt/slides/_rels/slide5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5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48.xml"/></Relationships>
</file>

<file path=ppt/slides/_rels/slide5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6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49.xml"/></Relationships>
</file>

<file path=ppt/slides/_rels/slide5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7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50.xml"/></Relationships>
</file>

<file path=ppt/slides/_rels/slide5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8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51.xml"/></Relationships>
</file>

<file path=ppt/slides/_rels/slide5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9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4.png"/><Relationship Id="rId2" Type="http://schemas.openxmlformats.org/officeDocument/2006/relationships/tags" Target="../tags/tag53.xml"/><Relationship Id="rId1" Type="http://schemas.openxmlformats.org/officeDocument/2006/relationships/tags" Target="../tags/tag5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6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0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54.xml"/></Relationships>
</file>

<file path=ppt/slides/_rels/slide6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1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4.png"/><Relationship Id="rId2" Type="http://schemas.openxmlformats.org/officeDocument/2006/relationships/tags" Target="../tags/tag56.xml"/><Relationship Id="rId1" Type="http://schemas.openxmlformats.org/officeDocument/2006/relationships/tags" Target="../tags/tag55.xml"/></Relationships>
</file>

<file path=ppt/slides/_rels/slide6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2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4.png"/><Relationship Id="rId2" Type="http://schemas.openxmlformats.org/officeDocument/2006/relationships/tags" Target="../tags/tag58.xml"/><Relationship Id="rId1" Type="http://schemas.openxmlformats.org/officeDocument/2006/relationships/tags" Target="../tags/tag57.xml"/></Relationships>
</file>

<file path=ppt/slides/_rels/slide6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3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59.xml"/></Relationships>
</file>

<file path=ppt/slides/_rels/slide6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4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60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18"/>
          <p:cNvSpPr txBox="1"/>
          <p:nvPr/>
        </p:nvSpPr>
        <p:spPr>
          <a:xfrm>
            <a:off x="2495131" y="2515710"/>
            <a:ext cx="77682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第</a:t>
            </a:r>
            <a:r>
              <a:rPr lang="en-US" altLang="zh-CN" sz="48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5</a:t>
            </a:r>
            <a:r>
              <a:rPr lang="zh-CN" altLang="en-US" sz="48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章  </a:t>
            </a:r>
            <a:r>
              <a:rPr lang="en-US" altLang="zh-CN" sz="48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MyBatis</a:t>
            </a:r>
            <a:r>
              <a:rPr lang="zh-CN" altLang="en-US" sz="48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的注解开发</a:t>
            </a:r>
            <a:endParaRPr lang="zh-CN" altLang="en-US" sz="48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思源黑体 CN Medium" panose="020B0600000000000000" pitchFamily="34" charset="-122"/>
            </a:endParaRPr>
          </a:p>
        </p:txBody>
      </p:sp>
      <p:sp>
        <p:nvSpPr>
          <p:cNvPr id="68" name="Rectangle 4"/>
          <p:cNvSpPr txBox="1">
            <a:spLocks noChangeArrowheads="1"/>
          </p:cNvSpPr>
          <p:nvPr/>
        </p:nvSpPr>
        <p:spPr>
          <a:xfrm>
            <a:off x="2339975" y="3860800"/>
            <a:ext cx="7768590" cy="429895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《Java EE企业级应用开发</a:t>
            </a:r>
            <a:r>
              <a:rPr lang="zh-CN"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教程（</a:t>
            </a:r>
            <a:r>
              <a:rPr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Spring+Spring MVC+MyBatis</a:t>
            </a:r>
            <a:r>
              <a:rPr lang="zh-CN"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）</a:t>
            </a:r>
            <a:r>
              <a:rPr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（第2版）》</a:t>
            </a:r>
            <a:endParaRPr sz="17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04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9" y="266933"/>
            <a:ext cx="295860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5.1.1 @Select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1069560"/>
            <a:ext cx="8485746" cy="8336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加载配置文件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在核心配置文件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mybatis-config.xml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&lt;mappers&gt;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元素下引入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WorkerMapper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接口，将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WorkerMapper.java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接口加载到核心配置文件中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130" y="3393469"/>
            <a:ext cx="7806690" cy="59778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451100" y="3413330"/>
            <a:ext cx="790824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&lt;mapper class="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com.itheima.dao.WorkerMapper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"/&gt;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05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9" y="266933"/>
            <a:ext cx="295860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5.1.1 @Select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1069560"/>
            <a:ext cx="8485746" cy="46410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编写测试方法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在测试类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中，编写测试方法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findWorkerByIdTest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130" y="2547817"/>
            <a:ext cx="7806690" cy="370739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633980" y="2501663"/>
            <a:ext cx="7908242" cy="3742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void 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findWorkerByIdTest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{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// 1.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获取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对象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session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MyBatisUtils.getSession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 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WorkerMapper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mapper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session.getMapper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WorkerMapper.class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// 2.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查询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1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的员工信息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Worker worker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mapper.selectWorker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(1);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worker.toString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());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// 3.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关闭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session.close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en-US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353103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5.1.2 @Insert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722" y="2580858"/>
            <a:ext cx="5430275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@Insert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注解，能够使用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@Insert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注解进行数据插入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9833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21190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9" y="266933"/>
            <a:ext cx="295860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5.1.2 @Insert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1926810"/>
            <a:ext cx="8485746" cy="875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添加注解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WorkerMapper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接口中添加向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tb_worker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数据表插入数据的方法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insertWorker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，并在方法上添加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@Insert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130" y="3808875"/>
            <a:ext cx="7806690" cy="141130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451100" y="3832025"/>
            <a:ext cx="7289800" cy="1289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@Insert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("insert into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tb_worker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name,age,sex,worker_id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)"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+"values(#{name},#{age},#{sex},#{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worker_id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})")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int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insertWorker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(Worker worker);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50925" y="1054100"/>
            <a:ext cx="995680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下面通过一个案例演示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@Insert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注解的使用，要求实现员工信息的插入，案例具体实现步骤如下。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9" y="266933"/>
            <a:ext cx="295860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5.1.2 @Insert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1069560"/>
            <a:ext cx="8485746" cy="458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编写测试类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在测试类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中，编写测试方法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insertWorkerTest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130" y="2095818"/>
            <a:ext cx="7806690" cy="435127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451100" y="2003218"/>
            <a:ext cx="7289800" cy="4480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void 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insertWorkerTest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{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// 1.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生成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对象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session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MyBatisUtils.getSession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Worker worker = new Worker();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worker.setId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(4);	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worker.setName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赵六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	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worker.setAge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(36);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worker.setSex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女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	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worker.setWorker_id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("1004");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WorkerMapper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mapper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session.getMapper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WorkerMapper.class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// 2.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插入员工信息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int result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mapper.insertWorker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(worker);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输出语句省略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...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session.commit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	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session.close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 // 3.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关闭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en-US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353103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5.1.3 </a:t>
            </a:r>
            <a:r>
              <a:rPr lang="en-US" altLang="zh-CN" sz="2400" b="1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@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Update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722" y="2569428"/>
            <a:ext cx="5430275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@Update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注解，能够使用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@Update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注解进行数据更新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20595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21952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9" y="266933"/>
            <a:ext cx="295860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5.1.3 @Update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2060160"/>
            <a:ext cx="8485746" cy="875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添加注解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WorkerMapper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接口中添加更新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tb_worker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表中数据的方法，并在方法上添加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@Update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130" y="3808875"/>
            <a:ext cx="7806690" cy="141130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451100" y="3832025"/>
            <a:ext cx="7289800" cy="1289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@Update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("update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tb_worker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set name = #{name},age = #{age} " +"where id = #{id}")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int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updateWorker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(Worker worker);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50925" y="1092200"/>
            <a:ext cx="1082167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下面通过一个案例演示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@Update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注解的使用，该案例要求实现员工信息的修改，案例具体实现步骤如下。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9" y="266933"/>
            <a:ext cx="295860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5.1.3 @Update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1069560"/>
            <a:ext cx="8485746" cy="458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编写测试类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中，编写测试方法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updateWorkerTest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130" y="2214284"/>
            <a:ext cx="7806690" cy="405919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451100" y="2142123"/>
            <a:ext cx="7289800" cy="4592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void </a:t>
            </a:r>
            <a:r>
              <a:rPr lang="en-US" altLang="zh-CN" sz="15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updateWorkerTest</a:t>
            </a:r>
            <a:r>
              <a:rPr lang="en-US" altLang="zh-CN" sz="15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 </a:t>
            </a: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{</a:t>
            </a:r>
            <a:endParaRPr lang="en-US" altLang="zh-CN" sz="15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// 1.</a:t>
            </a:r>
            <a:r>
              <a:rPr lang="zh-CN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生成</a:t>
            </a:r>
            <a:r>
              <a:rPr lang="en-US" altLang="zh-CN" sz="15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r>
              <a:rPr lang="zh-CN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对象</a:t>
            </a:r>
            <a:endParaRPr lang="zh-CN" altLang="zh-CN" sz="15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5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session = </a:t>
            </a:r>
            <a:r>
              <a:rPr lang="en-US" altLang="zh-CN" sz="15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MyBatisUtils.getSession</a:t>
            </a: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 </a:t>
            </a:r>
            <a:endParaRPr lang="zh-CN" altLang="zh-CN" sz="15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Worker worker = new Worker();</a:t>
            </a:r>
            <a:endParaRPr lang="zh-CN" altLang="zh-CN" sz="15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5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worker.setId</a:t>
            </a: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(4);	</a:t>
            </a:r>
            <a:r>
              <a:rPr lang="en-US" altLang="zh-CN" sz="15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worker.setName</a:t>
            </a: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李华</a:t>
            </a: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	</a:t>
            </a:r>
            <a:endParaRPr lang="en-US" altLang="zh-CN" sz="15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5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worker.setAge</a:t>
            </a: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(28);</a:t>
            </a:r>
            <a:endParaRPr lang="zh-CN" altLang="zh-CN" sz="15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5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WorkerMapper</a:t>
            </a: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mapper = </a:t>
            </a:r>
            <a:r>
              <a:rPr lang="en-US" altLang="zh-CN" sz="15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session.getMapper</a:t>
            </a: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r>
              <a:rPr lang="en-US" altLang="zh-CN" sz="15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WorkerMapper.class</a:t>
            </a: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);</a:t>
            </a:r>
            <a:endParaRPr lang="en-US" altLang="zh-CN" sz="15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// 2.</a:t>
            </a:r>
            <a:r>
              <a:rPr lang="zh-CN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更新员工信息</a:t>
            </a:r>
            <a:endParaRPr lang="zh-CN" altLang="zh-CN" sz="15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int result = </a:t>
            </a:r>
            <a:r>
              <a:rPr lang="en-US" altLang="zh-CN" sz="15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mapper.updateWorker</a:t>
            </a: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(worker); </a:t>
            </a:r>
            <a:endParaRPr lang="en-US" altLang="zh-CN" sz="15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// </a:t>
            </a:r>
            <a:r>
              <a:rPr lang="zh-CN" altLang="en-US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输出语句省略</a:t>
            </a: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...</a:t>
            </a:r>
            <a:endParaRPr lang="en-US" altLang="zh-CN" sz="15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</a:t>
            </a:r>
            <a:r>
              <a:rPr lang="en-US" altLang="zh-CN" sz="15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session.commit</a:t>
            </a: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	</a:t>
            </a:r>
            <a:endParaRPr lang="en-US" altLang="zh-CN" sz="15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</a:t>
            </a:r>
            <a:r>
              <a:rPr lang="en-US" altLang="zh-CN" sz="15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session.close</a:t>
            </a: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 // 3.</a:t>
            </a:r>
            <a:r>
              <a:rPr lang="zh-CN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关闭</a:t>
            </a:r>
            <a:r>
              <a:rPr lang="en-US" altLang="zh-CN" sz="15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endParaRPr lang="zh-CN" altLang="zh-CN" sz="15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5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353103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5.1.4 @Delete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722" y="2569428"/>
            <a:ext cx="5430275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@Delete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注解，能够使用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@Delete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注解删除数据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20214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21571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9" y="266933"/>
            <a:ext cx="295860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5.1.4 @Delete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2004280"/>
            <a:ext cx="8485746" cy="875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添加注解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WorkerMapper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接口中添加删除数据库中数据的方法，并在方法上添加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@Delete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130" y="3808875"/>
            <a:ext cx="7806690" cy="111036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451100" y="3901475"/>
            <a:ext cx="7289800" cy="87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@Delete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("delete from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tb_worker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where id = #{id}")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int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deleteWorker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(int id);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61390" y="1065530"/>
            <a:ext cx="1072642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下面通过一个案例演示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@Delete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注解的使用，该案例要求实现员工信息的删除，案例具体实现步骤如下。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815414" y="572625"/>
            <a:ext cx="4776464" cy="662379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学习目标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Target</a:t>
            </a:r>
            <a:endParaRPr lang="en-GB" altLang="zh-CN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2567148" y="2296588"/>
            <a:ext cx="7294833" cy="687916"/>
            <a:chOff x="978872" y="1800500"/>
            <a:chExt cx="5471124" cy="515937"/>
          </a:xfrm>
        </p:grpSpPr>
        <p:sp>
          <p:nvSpPr>
            <p:cNvPr id="81" name="Pentagon 3"/>
            <p:cNvSpPr/>
            <p:nvPr/>
          </p:nvSpPr>
          <p:spPr bwMode="auto">
            <a:xfrm>
              <a:off x="978872" y="1800500"/>
              <a:ext cx="5471124" cy="515937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掌握基于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注解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的单表</a:t>
              </a:r>
              <a:r>
                <a:rPr lang="zh-CN" altLang="en-US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增删改查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</a:t>
              </a:r>
              <a:endPara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2" name="MH_Others_1"/>
            <p:cNvSpPr/>
            <p:nvPr/>
          </p:nvSpPr>
          <p:spPr bwMode="auto">
            <a:xfrm>
              <a:off x="985222" y="1800500"/>
              <a:ext cx="82550" cy="515937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2567148" y="3166669"/>
            <a:ext cx="7249419" cy="685800"/>
            <a:chOff x="978872" y="2570437"/>
            <a:chExt cx="5437064" cy="514350"/>
          </a:xfrm>
        </p:grpSpPr>
        <p:sp>
          <p:nvSpPr>
            <p:cNvPr id="84" name="Pentagon 5"/>
            <p:cNvSpPr/>
            <p:nvPr/>
          </p:nvSpPr>
          <p:spPr bwMode="auto">
            <a:xfrm>
              <a:off x="978872" y="2570437"/>
              <a:ext cx="5437064" cy="514350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熟悉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基于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注解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的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一对一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关联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查询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</a:t>
              </a:r>
              <a:endPara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5" name="MH_Others_1"/>
            <p:cNvSpPr/>
            <p:nvPr/>
          </p:nvSpPr>
          <p:spPr bwMode="auto">
            <a:xfrm>
              <a:off x="985222" y="2570437"/>
              <a:ext cx="82550" cy="514350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2567148" y="4034633"/>
            <a:ext cx="7249419" cy="687918"/>
            <a:chOff x="978872" y="3338787"/>
            <a:chExt cx="5437064" cy="515938"/>
          </a:xfrm>
        </p:grpSpPr>
        <p:sp>
          <p:nvSpPr>
            <p:cNvPr id="87" name="Pentagon 6"/>
            <p:cNvSpPr/>
            <p:nvPr/>
          </p:nvSpPr>
          <p:spPr bwMode="auto">
            <a:xfrm>
              <a:off x="978872" y="3338787"/>
              <a:ext cx="5437064" cy="515938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熟悉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基于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注解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的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一对多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关联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查询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</a:t>
              </a:r>
              <a:endPara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8" name="MH_Others_1"/>
            <p:cNvSpPr/>
            <p:nvPr/>
          </p:nvSpPr>
          <p:spPr bwMode="auto">
            <a:xfrm>
              <a:off x="985222" y="3338787"/>
              <a:ext cx="82550" cy="515938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570958" y="4895693"/>
            <a:ext cx="7249419" cy="687918"/>
            <a:chOff x="978872" y="3338787"/>
            <a:chExt cx="5437064" cy="515938"/>
          </a:xfrm>
        </p:grpSpPr>
        <p:sp>
          <p:nvSpPr>
            <p:cNvPr id="18" name="Pentagon 6"/>
            <p:cNvSpPr/>
            <p:nvPr/>
          </p:nvSpPr>
          <p:spPr bwMode="auto">
            <a:xfrm>
              <a:off x="978872" y="3338787"/>
              <a:ext cx="5437064" cy="515938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熟悉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基于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注解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的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多对多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关联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查询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</a:t>
              </a:r>
              <a:endPara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19" name="MH_Others_1"/>
            <p:cNvSpPr/>
            <p:nvPr/>
          </p:nvSpPr>
          <p:spPr bwMode="auto">
            <a:xfrm>
              <a:off x="985222" y="3338787"/>
              <a:ext cx="82550" cy="515938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9" y="266933"/>
            <a:ext cx="295860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5.1.4 @Delete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1069560"/>
            <a:ext cx="8485746" cy="458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编写测试类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在测试类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中，编写测试方法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deleteWorkerTest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130" y="2235835"/>
            <a:ext cx="7806690" cy="42011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451100" y="2191459"/>
            <a:ext cx="7289800" cy="4154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void 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deleteWorkerTest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session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MyBatisUtils.getSession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 // 1.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生成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对象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WorkerMapper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mapper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session.getMapper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WorkerMapper.class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// 2.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删除员工信息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int result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mapper.deleteWorker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(4);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if(result&gt;0){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成功删除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"+result+"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条数据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}else {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删除数据失败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session.commit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	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session.close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 // 3.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关闭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353103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5.1.5 </a:t>
            </a:r>
            <a:r>
              <a:rPr lang="en-US" altLang="zh-CN" sz="2400" b="1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@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Param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722" y="2557998"/>
            <a:ext cx="5430275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@Param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注解，能够运用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@Param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注解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制定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语句中的参数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2123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2258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9" y="266933"/>
            <a:ext cx="295860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5.1.5 @Param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2105880"/>
            <a:ext cx="8485746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添加注解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WorkerMapper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接口中添加多条件查询的方法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130" y="3429000"/>
            <a:ext cx="7806690" cy="191850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451100" y="3507932"/>
            <a:ext cx="7289800" cy="1705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@Select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("select * from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tb_worker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where id = #{param01}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		and name = #{param02}")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Worker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selectWorkerByIdAndName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(@Param("param01") int id,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                   	    @Param("param02") String name);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61390" y="1024255"/>
            <a:ext cx="954024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下面通过一个案例演示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@Param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注解的使用，该案例要求根据员工的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和姓名查询员工信息，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案例具体实现步骤如下。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9" y="266933"/>
            <a:ext cx="295860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5.1.5 @Param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1069560"/>
            <a:ext cx="8485746" cy="458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编写测试类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在测试类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中，编写测试方法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selectWorkerByIdAndNameTest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130" y="2376836"/>
            <a:ext cx="7806690" cy="330413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473960" y="2319760"/>
            <a:ext cx="7289800" cy="3372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void 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selectWorkerByIdAndNameTest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// 1.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通过工具类生成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对象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session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MyBatisUtils.getSession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WorkerMapper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mapper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session.getMapper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WorkerMapper.class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// 2.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查询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3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姓名为王五的员工的信息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Worker worker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mapper.selectWorkerByIdAndName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(3,"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王五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worker.toString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session.close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635" y="3013559"/>
            <a:ext cx="5836305" cy="830997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基于注解的关联查询</a:t>
            </a:r>
            <a:endParaRPr lang="en-GB" altLang="zh-CN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627082" y="2808590"/>
            <a:ext cx="1735046" cy="1107996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</a:t>
            </a:r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.</a:t>
            </a:r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39" y="266933"/>
            <a:ext cx="270807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5.2.1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一对一查询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35"/>
          <p:cNvSpPr txBox="1">
            <a:spLocks noChangeArrowheads="1"/>
          </p:cNvSpPr>
          <p:nvPr/>
        </p:nvSpPr>
        <p:spPr bwMode="auto">
          <a:xfrm>
            <a:off x="5846852" y="2919240"/>
            <a:ext cx="5176459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熟悉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一对一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查询，能够在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中使用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@One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注解进行一对一关联查询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410551" y="3193649"/>
            <a:ext cx="405183" cy="405036"/>
            <a:chOff x="8881" y="4685"/>
            <a:chExt cx="638" cy="638"/>
          </a:xfrm>
        </p:grpSpPr>
        <p:sp>
          <p:nvSpPr>
            <p:cNvPr id="16" name="椭圆 15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2741676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2877384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9" y="266933"/>
            <a:ext cx="295860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5.2.1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一对一查询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295" y="2692400"/>
            <a:ext cx="6958330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创建持久化类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本案例使用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4.2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节中的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IdCard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类和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Person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类作为持久类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61390" y="1274445"/>
            <a:ext cx="9471025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接下来，以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4.2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节中使用的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tb_idcard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tb_person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数据表为例，详细讲解基于注解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@One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实现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tb_idcard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tb_person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数据表之间的一对一关联查询，具体步骤如下。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9" y="266933"/>
            <a:ext cx="295860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5.2.1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一对一查询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1069560"/>
            <a:ext cx="8485746" cy="875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编写接口方法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IdCardMapper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接口，在该接口中编写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selectIdCardById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方法，通过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查询人员对应的身份证信息。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8730" y="2840941"/>
            <a:ext cx="7806690" cy="286010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401060" y="2737427"/>
            <a:ext cx="7289800" cy="2951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package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com.itheima.dao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import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com.itheima.pojo.IdCard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import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org.apache.ibatis.annotations.Select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interface 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IdCardMapper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@Select("select * from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tb_idcard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where id=#{id}")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IdCard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selectIdCardById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(int id);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9" y="266933"/>
            <a:ext cx="295860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5.2.1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一对一查询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1069560"/>
            <a:ext cx="8485746" cy="8336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编写接口方法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在项目的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com.itheima.dao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包下创建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PersonMapper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接口，在该接口中编写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selectPersonById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，通过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查询人员信息。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130" y="2865342"/>
            <a:ext cx="7806690" cy="323451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451100" y="2743997"/>
            <a:ext cx="7289800" cy="336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package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com.itheima.dao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interface 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PersonMapper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@Select("select * from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tb_person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where id=#{id}")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@Results({@Result(column = 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card_id",property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"card",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one = @One(select = 				  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com.itheima.dao.IdCardMapper.selectIdCardById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"))})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Person 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selectPersonById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(int id);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1" y="266933"/>
            <a:ext cx="267025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5.2.1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一对一查询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Chevron 3"/>
          <p:cNvSpPr/>
          <p:nvPr>
            <p:custDataLst>
              <p:tags r:id="rId1"/>
            </p:custDataLst>
          </p:nvPr>
        </p:nvSpPr>
        <p:spPr>
          <a:xfrm>
            <a:off x="838731" y="1279454"/>
            <a:ext cx="4265704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4" name="文本框 18"/>
          <p:cNvSpPr txBox="1"/>
          <p:nvPr>
            <p:custDataLst>
              <p:tags r:id="rId2"/>
            </p:custDataLst>
          </p:nvPr>
        </p:nvSpPr>
        <p:spPr>
          <a:xfrm>
            <a:off x="1443336" y="3062145"/>
            <a:ext cx="8720911" cy="1831868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property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属性用来指定关联属性，这里为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card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column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属性用来指定关联的数据库表中的字段，这里为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card_id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3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one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属性用来指定数据表之间属于哪种关联关系，通过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@One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注解表明数据表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tb_idcard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tb_person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之间是一对一关联关系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71852" y="1419439"/>
            <a:ext cx="37612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@Result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三个属性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含义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198880" y="2673752"/>
            <a:ext cx="9274689" cy="2604304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7" name="矩形 93"/>
          <p:cNvSpPr/>
          <p:nvPr/>
        </p:nvSpPr>
        <p:spPr>
          <a:xfrm>
            <a:off x="1148656" y="2600419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8" name="矩形 93"/>
          <p:cNvSpPr/>
          <p:nvPr/>
        </p:nvSpPr>
        <p:spPr>
          <a:xfrm rot="10800000">
            <a:off x="10164247" y="4954018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671380" y="572625"/>
            <a:ext cx="3912255" cy="662379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章节概述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4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Summary</a:t>
            </a:r>
            <a:endParaRPr lang="en-GB" sz="24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35"/>
          <p:cNvSpPr txBox="1">
            <a:spLocks noChangeArrowheads="1"/>
          </p:cNvSpPr>
          <p:nvPr/>
        </p:nvSpPr>
        <p:spPr bwMode="auto">
          <a:xfrm>
            <a:off x="1010066" y="2564084"/>
            <a:ext cx="10152454" cy="2376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 anchor="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前面的章节介绍了</a:t>
            </a:r>
            <a:r>
              <a:rPr lang="en-US" altLang="zh-CN" sz="20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的基本用法、关联映射、动态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和缓存机制等知识，所有的配置都是基于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XML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文件完成的，但在实际开发中，大量的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XML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配置文件的编写是非常繁琐的，为此，</a:t>
            </a:r>
            <a:r>
              <a:rPr lang="en-US" altLang="zh-CN" sz="20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提供了更加简便的基于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的配置方式。本章将对</a:t>
            </a:r>
            <a:r>
              <a:rPr lang="en-US" altLang="zh-CN" sz="20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开发进行详细讲解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zh-CN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9" y="266933"/>
            <a:ext cx="295860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5.2.1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一对一查询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1069560"/>
            <a:ext cx="8485746" cy="8336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引入接口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在核心配置文件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mybatis-config.xml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&lt;mappers&gt;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元素下引入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IdCardMapper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PersonMapper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130" y="3467226"/>
            <a:ext cx="7806690" cy="11685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451100" y="3554228"/>
            <a:ext cx="7289800" cy="1289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&lt;mapper class="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com.itheima.dao.IdCardMapper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"/&gt;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&lt;mapper class="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com.itheima.dao.PersonMapper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"/&gt;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1" y="266933"/>
            <a:ext cx="267025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5.2.1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一对一查询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Chevron 3"/>
          <p:cNvSpPr/>
          <p:nvPr>
            <p:custDataLst>
              <p:tags r:id="rId1"/>
            </p:custDataLst>
          </p:nvPr>
        </p:nvSpPr>
        <p:spPr>
          <a:xfrm>
            <a:off x="838731" y="1279454"/>
            <a:ext cx="4659244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4" name="文本框 18"/>
          <p:cNvSpPr txBox="1"/>
          <p:nvPr>
            <p:custDataLst>
              <p:tags r:id="rId2"/>
            </p:custDataLst>
          </p:nvPr>
        </p:nvSpPr>
        <p:spPr>
          <a:xfrm>
            <a:off x="1443336" y="3062145"/>
            <a:ext cx="8720911" cy="1831868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由于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mybatis-config.xml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文件中的扫描方式是从上往下扫描，所以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&lt;mappers&gt;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元素下引入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IdCardMapper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PersonMapper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接口的位置，必须在引入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IdCardMapper.xml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PersonMapper.xml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文件位置前面，否则程序将会首先读取到引入的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IdCardMapper.xml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PersonMapper.xml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文件，程序将会报错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14702" y="1419439"/>
            <a:ext cx="42373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&lt;mappers&gt;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元素引入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XML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文件顺序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198880" y="2673752"/>
            <a:ext cx="9274689" cy="2604304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7" name="矩形 93"/>
          <p:cNvSpPr/>
          <p:nvPr/>
        </p:nvSpPr>
        <p:spPr>
          <a:xfrm>
            <a:off x="1148656" y="2600419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8" name="矩形 93"/>
          <p:cNvSpPr/>
          <p:nvPr/>
        </p:nvSpPr>
        <p:spPr>
          <a:xfrm rot="10800000">
            <a:off x="10164247" y="4954018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04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9" y="266933"/>
            <a:ext cx="295860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5.2.1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一对一查询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1069560"/>
            <a:ext cx="8485746" cy="458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编写测试类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在测试类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中，编写测试方法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selectPersonByIdTest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130" y="2447017"/>
            <a:ext cx="7806690" cy="364126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184881" y="2338889"/>
            <a:ext cx="8197609" cy="4198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void 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selectPersonByIdTest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// 1.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通过工具类生成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对象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session =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MyBatisUtils.getSession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PersonMapper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mapper =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session.getMapper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PersonMapper.class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// 2.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查询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1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的人员的信息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Person person =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mapper.selectPersonById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(2);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person.toString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session.close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 // 3.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关闭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39" y="266933"/>
            <a:ext cx="270807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5.2.2 </a:t>
            </a:r>
            <a:r>
              <a:rPr lang="zh-CN" altLang="en-US" sz="2400" b="1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一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对多查询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35"/>
          <p:cNvSpPr txBox="1">
            <a:spLocks noChangeArrowheads="1"/>
          </p:cNvSpPr>
          <p:nvPr/>
        </p:nvSpPr>
        <p:spPr bwMode="auto">
          <a:xfrm>
            <a:off x="5846852" y="2942100"/>
            <a:ext cx="5176459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熟悉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一对多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查询，能够在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中使用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@Many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注解进行一对多关联查询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410551" y="3193649"/>
            <a:ext cx="405183" cy="405036"/>
            <a:chOff x="8881" y="4685"/>
            <a:chExt cx="638" cy="638"/>
          </a:xfrm>
        </p:grpSpPr>
        <p:sp>
          <p:nvSpPr>
            <p:cNvPr id="16" name="椭圆 15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2775966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2911674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9" y="266933"/>
            <a:ext cx="295860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5.2.2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一对多查询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295" y="2726690"/>
            <a:ext cx="8197215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创建持久化类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本案例使用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4.3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节中的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Users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类和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Orders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类作为持久类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61390" y="1301750"/>
            <a:ext cx="935482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接下来，以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4.3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节中的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tb_user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tb_orders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数据表为例，详细讲解基于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@Many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注解配置实现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tb_user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tb_orders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数据表之间的一对多关联查询，具体步骤如下。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9" y="266933"/>
            <a:ext cx="295860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5.2.2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一对多查询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1069560"/>
            <a:ext cx="7965850" cy="875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编写接口方法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OrdersMapper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接口，在该接口中编写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selectOrdersByUserId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方法，通过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user_id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查询用户对应的订单信息。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130" y="3044141"/>
            <a:ext cx="7806690" cy="25364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451100" y="2998647"/>
            <a:ext cx="7289800" cy="2536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interface 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OrdersMapper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@Select("select * from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tb_orders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where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user_id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=#{id} ")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@Results({@Result(id =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true,column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id",property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"id"),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@Result(column = 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number",property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"number") })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List&lt;Orders&gt; 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selectOrdersByUserId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(int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user_id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9" y="266933"/>
            <a:ext cx="295860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5.2.2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一对多查询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1069560"/>
            <a:ext cx="8012149" cy="875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编写接口方法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UsersMapper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接口，在该接口中编写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selectUserById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方法，通过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查询用户信息。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130" y="2569581"/>
            <a:ext cx="7806690" cy="361559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451100" y="2489355"/>
            <a:ext cx="7289800" cy="3742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interface 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UsersMapper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@Select("select * from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tb_user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where id=#{id} ")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@Results({@Result(id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true,column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id",property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"id"),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@Result(column = 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username",property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"username"),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@Result(column = 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address",property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"address"),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@Result(column = 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id",property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ordersList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",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         many = @Many(select = 			  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com.itheima.dao.OrdersMapper.selectOrdersByUserId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"))})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Users 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selectUserById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(int id);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9" y="266933"/>
            <a:ext cx="295860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5.2.2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一对多查询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1069560"/>
            <a:ext cx="8485746" cy="8336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引入接口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在核心配置文件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mybatis-config.xml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&lt;mappers&gt;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元素下引入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UsersMapper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OrdersMapper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130" y="3442950"/>
            <a:ext cx="7806690" cy="87440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451100" y="3403755"/>
            <a:ext cx="7289800" cy="87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&lt;mapper class="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com.itheima.dao.UsersMapper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"/&gt;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&lt;mapper class="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com.itheima.dao.OrdersMapper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"/&gt;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1" y="266933"/>
            <a:ext cx="267025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5.2.2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一对多查询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Chevron 3"/>
          <p:cNvSpPr/>
          <p:nvPr>
            <p:custDataLst>
              <p:tags r:id="rId1"/>
            </p:custDataLst>
          </p:nvPr>
        </p:nvSpPr>
        <p:spPr>
          <a:xfrm>
            <a:off x="838731" y="1279454"/>
            <a:ext cx="4659244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4" name="文本框 18"/>
          <p:cNvSpPr txBox="1"/>
          <p:nvPr>
            <p:custDataLst>
              <p:tags r:id="rId2"/>
            </p:custDataLst>
          </p:nvPr>
        </p:nvSpPr>
        <p:spPr>
          <a:xfrm>
            <a:off x="1443336" y="3062145"/>
            <a:ext cx="8720911" cy="1831868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由于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mybatis-config.xml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文件中的扫描方式是从上往下扫描，所以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&lt;mappers&gt;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元素下引入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UsersMapper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OrdersMapper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接口的位置，必须在引入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UsersMapper.xml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OrdersMapper.xml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文件位置前面，否则程序将会首先读取到引入的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UsersMapper.xml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OrdersMapper.xml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文件，程序将会报错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14702" y="1419439"/>
            <a:ext cx="42373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&lt;mappers&gt;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元素引入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XML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文件顺序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198880" y="2673752"/>
            <a:ext cx="9274689" cy="2604304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7" name="矩形 93"/>
          <p:cNvSpPr/>
          <p:nvPr/>
        </p:nvSpPr>
        <p:spPr>
          <a:xfrm>
            <a:off x="1148656" y="2600419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8" name="矩形 93"/>
          <p:cNvSpPr/>
          <p:nvPr/>
        </p:nvSpPr>
        <p:spPr>
          <a:xfrm rot="10800000">
            <a:off x="10164247" y="4954018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04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9" y="266933"/>
            <a:ext cx="295860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5.2.2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一对多查询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1069560"/>
            <a:ext cx="8485746" cy="46410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编写测试类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在测试类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中，编写测试方法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selectUserByIdTest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130" y="2336165"/>
            <a:ext cx="7806690" cy="362712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451100" y="2336285"/>
            <a:ext cx="728980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void 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selectUserByIdTest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// 1.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通过工具类生成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对象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session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MyBatisUtils.getSession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UsersMapper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mapper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session.getMapper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UsersMapper.class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// 2.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查询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1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的人的信息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Users users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mapper.selectUserById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(1);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users.toString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());	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session.close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837972" y="572625"/>
            <a:ext cx="3008380" cy="662379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4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Contents</a:t>
            </a:r>
            <a:endParaRPr lang="en-GB" sz="24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3119671" y="2699880"/>
            <a:ext cx="1192345" cy="612920"/>
            <a:chOff x="2215144" y="982844"/>
            <a:chExt cx="1244730" cy="842780"/>
          </a:xfrm>
        </p:grpSpPr>
        <p:sp>
          <p:nvSpPr>
            <p:cNvPr id="46" name="平行四边形 45"/>
            <p:cNvSpPr/>
            <p:nvPr/>
          </p:nvSpPr>
          <p:spPr>
            <a:xfrm>
              <a:off x="2215144" y="982844"/>
              <a:ext cx="1120898" cy="842780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7" name="文本框 9"/>
            <p:cNvSpPr txBox="1"/>
            <p:nvPr/>
          </p:nvSpPr>
          <p:spPr>
            <a:xfrm>
              <a:off x="2393075" y="1005670"/>
              <a:ext cx="1066799" cy="803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01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119671" y="3620065"/>
            <a:ext cx="1192345" cy="618263"/>
            <a:chOff x="2215144" y="2026500"/>
            <a:chExt cx="1244730" cy="850129"/>
          </a:xfrm>
        </p:grpSpPr>
        <p:sp>
          <p:nvSpPr>
            <p:cNvPr id="49" name="平行四边形 48"/>
            <p:cNvSpPr/>
            <p:nvPr/>
          </p:nvSpPr>
          <p:spPr>
            <a:xfrm>
              <a:off x="2215144" y="2033848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0" name="文本框 10"/>
            <p:cNvSpPr txBox="1"/>
            <p:nvPr/>
          </p:nvSpPr>
          <p:spPr>
            <a:xfrm>
              <a:off x="2393075" y="2026500"/>
              <a:ext cx="1066799" cy="8038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02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119671" y="4550428"/>
            <a:ext cx="1192345" cy="614383"/>
            <a:chOff x="2215144" y="3084852"/>
            <a:chExt cx="1244730" cy="844793"/>
          </a:xfrm>
        </p:grpSpPr>
        <p:sp>
          <p:nvSpPr>
            <p:cNvPr id="52" name="平行四边形 51"/>
            <p:cNvSpPr/>
            <p:nvPr/>
          </p:nvSpPr>
          <p:spPr>
            <a:xfrm>
              <a:off x="2215144" y="3084852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3" name="文本框 11"/>
            <p:cNvSpPr txBox="1"/>
            <p:nvPr/>
          </p:nvSpPr>
          <p:spPr>
            <a:xfrm>
              <a:off x="2393075" y="3125750"/>
              <a:ext cx="1066799" cy="803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03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025342" y="2677707"/>
            <a:ext cx="5143000" cy="612920"/>
            <a:chOff x="4315150" y="953426"/>
            <a:chExt cx="3857250" cy="540057"/>
          </a:xfrm>
        </p:grpSpPr>
        <p:sp>
          <p:nvSpPr>
            <p:cNvPr id="61" name="矩形 60"/>
            <p:cNvSpPr/>
            <p:nvPr/>
          </p:nvSpPr>
          <p:spPr>
            <a:xfrm>
              <a:off x="4566876" y="1036090"/>
              <a:ext cx="2827147" cy="332206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基于</a:t>
              </a:r>
              <a:r>
                <a:rPr lang="zh-CN" altLang="en-US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注解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的单表</a:t>
              </a:r>
              <a:r>
                <a:rPr lang="zh-CN" altLang="en-US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增删改查</a:t>
              </a:r>
              <a:endPara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62" name="平行四边形 61"/>
            <p:cNvSpPr/>
            <p:nvPr/>
          </p:nvSpPr>
          <p:spPr>
            <a:xfrm>
              <a:off x="4315150" y="953426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025342" y="3603243"/>
            <a:ext cx="5143000" cy="612920"/>
            <a:chOff x="4315150" y="1647579"/>
            <a:chExt cx="3857250" cy="540057"/>
          </a:xfrm>
        </p:grpSpPr>
        <p:sp>
          <p:nvSpPr>
            <p:cNvPr id="64" name="矩形 63"/>
            <p:cNvSpPr/>
            <p:nvPr/>
          </p:nvSpPr>
          <p:spPr>
            <a:xfrm>
              <a:off x="4558304" y="1730243"/>
              <a:ext cx="2827147" cy="332206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基于</a:t>
              </a:r>
              <a:r>
                <a:rPr lang="zh-CN" altLang="en-US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注解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的</a:t>
              </a:r>
              <a:r>
                <a:rPr lang="zh-CN" altLang="en-US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关联查询</a:t>
              </a:r>
              <a:endPara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65" name="平行四边形 64"/>
            <p:cNvSpPr/>
            <p:nvPr/>
          </p:nvSpPr>
          <p:spPr>
            <a:xfrm>
              <a:off x="4315150" y="1647579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025342" y="4528780"/>
            <a:ext cx="5143000" cy="612920"/>
            <a:chOff x="4315150" y="2341731"/>
            <a:chExt cx="3857250" cy="540057"/>
          </a:xfrm>
        </p:grpSpPr>
        <p:sp>
          <p:nvSpPr>
            <p:cNvPr id="67" name="矩形 66"/>
            <p:cNvSpPr/>
            <p:nvPr/>
          </p:nvSpPr>
          <p:spPr>
            <a:xfrm>
              <a:off x="4569023" y="2424395"/>
              <a:ext cx="3499396" cy="332206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案例：基于</a:t>
              </a:r>
              <a:r>
                <a:rPr lang="en-US" altLang="zh-CN" sz="20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MyBatis</a:t>
              </a:r>
              <a:r>
                <a:rPr lang="zh-CN" altLang="en-US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注解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的学生管理程序</a:t>
              </a:r>
              <a:endParaRPr lang="en-GB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8" name="平行四边形 67"/>
            <p:cNvSpPr/>
            <p:nvPr/>
          </p:nvSpPr>
          <p:spPr>
            <a:xfrm>
              <a:off x="4315150" y="2341731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39" y="266933"/>
            <a:ext cx="270807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5.2.3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多对多查询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35"/>
          <p:cNvSpPr txBox="1">
            <a:spLocks noChangeArrowheads="1"/>
          </p:cNvSpPr>
          <p:nvPr/>
        </p:nvSpPr>
        <p:spPr bwMode="auto">
          <a:xfrm>
            <a:off x="5846852" y="2907375"/>
            <a:ext cx="5176459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熟悉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多对多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查询，能够在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中进行多对多关联查询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410551" y="3193649"/>
            <a:ext cx="405183" cy="405036"/>
            <a:chOff x="8881" y="4685"/>
            <a:chExt cx="638" cy="638"/>
          </a:xfrm>
        </p:grpSpPr>
        <p:sp>
          <p:nvSpPr>
            <p:cNvPr id="16" name="椭圆 15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1" y="266933"/>
            <a:ext cx="267025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5.2.3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多对多查询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Chevron 3"/>
          <p:cNvSpPr/>
          <p:nvPr>
            <p:custDataLst>
              <p:tags r:id="rId1"/>
            </p:custDataLst>
          </p:nvPr>
        </p:nvSpPr>
        <p:spPr>
          <a:xfrm>
            <a:off x="838731" y="1279454"/>
            <a:ext cx="3247132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4" name="文本框 18"/>
          <p:cNvSpPr txBox="1"/>
          <p:nvPr>
            <p:custDataLst>
              <p:tags r:id="rId2"/>
            </p:custDataLst>
          </p:nvPr>
        </p:nvSpPr>
        <p:spPr>
          <a:xfrm>
            <a:off x="1443336" y="2784350"/>
            <a:ext cx="8720911" cy="2179112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在数据库中，表与表之间的多对多关联关系通常使用一个中间表来维护，以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4.4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节中使用的订单表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tb_orders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和商品表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tb_product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为例，这两个表之间的关联关系使用了一个中间表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tb_ordersitem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来维护，订单表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tb_orders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和商品表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tb_product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，都与中间表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tb_ordersitem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形成了一对多关联关系，即中间表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tb_ordersitem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将订单表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tb_orders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和商品表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tb_product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拆分成了两个一对多的关联关系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71852" y="1419439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多对多关联使用中间表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198880" y="2439917"/>
            <a:ext cx="9274689" cy="283813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7" name="矩形 93"/>
          <p:cNvSpPr/>
          <p:nvPr/>
        </p:nvSpPr>
        <p:spPr>
          <a:xfrm>
            <a:off x="1148656" y="2380498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8" name="矩形 93"/>
          <p:cNvSpPr/>
          <p:nvPr/>
        </p:nvSpPr>
        <p:spPr>
          <a:xfrm rot="10800000">
            <a:off x="10164247" y="4954018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96432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210003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9" y="266933"/>
            <a:ext cx="295860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5.2.3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多对多查询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1926810"/>
            <a:ext cx="8024736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在订单持久化类（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Orders.java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）中增加商品集合的属性及其对应的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getter/setter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，并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Orders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Product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中的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toString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130" y="3049270"/>
            <a:ext cx="8437880" cy="291147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265680" y="2964180"/>
            <a:ext cx="7987030" cy="2953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@Override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String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toString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 {return "Orders{" +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"id=" + id + ", number=" + number + ",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productList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 +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productList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+ '}’;}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@Override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String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toString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 {return "Product{" +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"id=" + id + ", name=" + name +", price=" + price + '}';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50925" y="1092200"/>
            <a:ext cx="980694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接下来，以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4.4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节中使用的订单表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tb_orders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、商品表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tb_product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和中间表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tb_ordersitem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为例，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详细讲解多对多关联查询，具体步骤如下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9" y="266933"/>
            <a:ext cx="295860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5.2.3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多对多查询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1069560"/>
            <a:ext cx="7806690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（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ProductMapper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接口，在该接口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selectProductByOrdersId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方法，通过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user_id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查询用户对应的订单信息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290" y="2744470"/>
            <a:ext cx="9624060" cy="248348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144270" y="2682240"/>
            <a:ext cx="9446260" cy="2814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interface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ProductMapper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@Select("select * from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tb_product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where id in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 (select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product_id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from 	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tb_ordersitem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where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orders_id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#{id} )")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List&lt;Product&gt;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selectProductByOrdersId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(int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orders_id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9" y="266933"/>
            <a:ext cx="295860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5.2.3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多对多查询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1069560"/>
            <a:ext cx="7806690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（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OrdersMapper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接口中添加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selectOrdersById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方法，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该方法用于通过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查询订单信息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755" y="2731770"/>
            <a:ext cx="9410065" cy="286512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03655" y="2669540"/>
            <a:ext cx="9450705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@Select("select * from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tb_orders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where id=#{id} ")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@Results({@Result(id =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true,column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id",property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"id"),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@Result(column = 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number",property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"number"),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@Result(column = 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id",property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productList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",many = @Many(select = 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com.itheima.dao.ProductMapper.selectProductByOrdersId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"))})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Orders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selectOrdersById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(int </a:t>
            </a:r>
            <a:r>
              <a:rPr lang="en-US" altLang="zh-CN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</a:t>
            </a:r>
            <a:r>
              <a:rPr lang="en-US" altLang="zh-CN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9" y="266933"/>
            <a:ext cx="295860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5.2.3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多对多查询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1069560"/>
            <a:ext cx="7806690" cy="7922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在核心配置文件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mybatis-config.xml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&lt;mappers&gt;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元素下引入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ProductMapper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OrdersMapper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接口，将这两个接口加载到核心配置文件中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8530" y="3123884"/>
            <a:ext cx="7331260" cy="93075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291307" y="3107962"/>
            <a:ext cx="70517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&lt;mapper class="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com.itheima.dao.ProductMapper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"/&gt;  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&lt;mapper class="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com.itheima.dao.OrdersMapper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"/&gt;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1" y="266933"/>
            <a:ext cx="267025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5.2.3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多对多查询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Chevron 3"/>
          <p:cNvSpPr/>
          <p:nvPr>
            <p:custDataLst>
              <p:tags r:id="rId1"/>
            </p:custDataLst>
          </p:nvPr>
        </p:nvSpPr>
        <p:spPr>
          <a:xfrm>
            <a:off x="838730" y="1279454"/>
            <a:ext cx="4948611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4" name="文本框 18"/>
          <p:cNvSpPr txBox="1"/>
          <p:nvPr>
            <p:custDataLst>
              <p:tags r:id="rId2"/>
            </p:custDataLst>
          </p:nvPr>
        </p:nvSpPr>
        <p:spPr>
          <a:xfrm>
            <a:off x="1443336" y="3154739"/>
            <a:ext cx="8720911" cy="1776075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</a:rPr>
              <a:t>注意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：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由于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mybatis-config.xml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文件中的扫描方式是从上往下扫描，所以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&lt;mappers&gt;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元素下引入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ProductMapper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OrdersMapper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接口的位置，必须在引入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ProductMapper.xml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OrdersMapper.xml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文件位置前面，否则程序将会首先读取到引入的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ProductMapper.xml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OrdersMapper.xml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文件，程序将会报错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13977" y="1419439"/>
            <a:ext cx="44937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&lt;mappers&gt;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元素引入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XML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文件的顺序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198880" y="2764541"/>
            <a:ext cx="9274689" cy="2513515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7" name="矩形 93"/>
          <p:cNvSpPr/>
          <p:nvPr/>
        </p:nvSpPr>
        <p:spPr>
          <a:xfrm>
            <a:off x="1148656" y="270459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8" name="矩形 93"/>
          <p:cNvSpPr/>
          <p:nvPr/>
        </p:nvSpPr>
        <p:spPr>
          <a:xfrm rot="10800000">
            <a:off x="10164247" y="4954018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04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9" y="266933"/>
            <a:ext cx="295860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5.2.3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多对多查询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1069560"/>
            <a:ext cx="7806690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在测试类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中，编写测试方法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selectOrdersByIdTest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查询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id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3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的订单的信息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130" y="2375732"/>
            <a:ext cx="7331260" cy="319680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265907" y="2257373"/>
            <a:ext cx="705171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void 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selectOrdersByIdTest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// 1.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通过工具类生成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对象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session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MyBatisUtils.getSession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OrdersMapper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mapper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session.getMapper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OrdersMapper.class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// 2.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查询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3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的订单的信息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Orders orders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mapper.selectOrdersById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(3);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orders.toString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session.close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/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634" y="2659229"/>
            <a:ext cx="7185046" cy="1569660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案例：基于</a:t>
            </a:r>
            <a:r>
              <a:rPr lang="en-US" altLang="zh-CN" sz="48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MyBatis</a:t>
            </a:r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注解的学生管理程序</a:t>
            </a:r>
            <a:endParaRPr lang="en-GB" altLang="zh-CN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592357" y="2831740"/>
            <a:ext cx="1735046" cy="1107996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</a:t>
            </a:r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.</a:t>
            </a:r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38" y="266933"/>
            <a:ext cx="63199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案例：基于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MyBatis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注解的学生管理程序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35"/>
          <p:cNvSpPr txBox="1">
            <a:spLocks noChangeArrowheads="1"/>
          </p:cNvSpPr>
          <p:nvPr/>
        </p:nvSpPr>
        <p:spPr bwMode="auto">
          <a:xfrm>
            <a:off x="5846852" y="2736360"/>
            <a:ext cx="5176459" cy="1320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完成基于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的学生管理程序，能够用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注解实现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查询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实现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实现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一对多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查询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410551" y="3193649"/>
            <a:ext cx="405183" cy="405036"/>
            <a:chOff x="8881" y="4685"/>
            <a:chExt cx="638" cy="638"/>
          </a:xfrm>
        </p:grpSpPr>
        <p:sp>
          <p:nvSpPr>
            <p:cNvPr id="16" name="椭圆 15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634" y="3013559"/>
            <a:ext cx="6990735" cy="830997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基于注解的单表增删改查</a:t>
            </a:r>
            <a:endParaRPr lang="en-GB" altLang="zh-CN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627082" y="2808590"/>
            <a:ext cx="1735046" cy="1106549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</a:t>
            </a:r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.1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hevron 3"/>
          <p:cNvSpPr/>
          <p:nvPr>
            <p:custDataLst>
              <p:tags r:id="rId1"/>
            </p:custDataLst>
          </p:nvPr>
        </p:nvSpPr>
        <p:spPr>
          <a:xfrm>
            <a:off x="892519" y="1118090"/>
            <a:ext cx="5203481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4" name="文本框 1"/>
          <p:cNvSpPr txBox="1"/>
          <p:nvPr/>
        </p:nvSpPr>
        <p:spPr>
          <a:xfrm>
            <a:off x="1172537" y="1244628"/>
            <a:ext cx="4823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学生表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s_student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班级表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c_class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029915" y="3400470"/>
          <a:ext cx="6128385" cy="25323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7790"/>
                <a:gridCol w="1879600"/>
                <a:gridCol w="1467485"/>
                <a:gridCol w="1413510"/>
              </a:tblGrid>
              <a:tr h="79883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1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学生id</a:t>
                      </a:r>
                      <a:endParaRPr lang="zh-CN" altLang="en-US" sz="1600" b="1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66675" marB="6667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1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学生姓名  name</a:t>
                      </a:r>
                      <a:endParaRPr lang="zh-CN" altLang="en-US" sz="1600" b="1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66675" marB="6667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1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学生年龄age</a:t>
                      </a:r>
                      <a:endParaRPr lang="zh-CN" altLang="en-US" sz="1600" b="1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66675" marB="6667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1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所属班级cid</a:t>
                      </a:r>
                      <a:endParaRPr lang="zh-CN" altLang="en-US" sz="1600" b="1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66675" marB="6667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33705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66675" marB="6667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张三</a:t>
                      </a:r>
                      <a:endParaRPr lang="zh-CN" altLang="en-US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66675" marB="6667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18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66675" marB="6667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66675" marB="6667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3307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66675" marB="6667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李四</a:t>
                      </a:r>
                      <a:endParaRPr lang="zh-CN" altLang="en-US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66675" marB="6667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18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66675" marB="6667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66675" marB="6667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33705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66675" marB="6667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王五</a:t>
                      </a:r>
                      <a:endParaRPr lang="zh-CN" altLang="en-US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66675" marB="6667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19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66675" marB="6667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66675" marB="6667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3307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66675" marB="6667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赵六</a:t>
                      </a:r>
                      <a:endParaRPr lang="zh-CN" altLang="en-US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66675" marB="6667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66675" marB="6667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66675" marB="6667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7" name="Title 1"/>
          <p:cNvSpPr txBox="1"/>
          <p:nvPr/>
        </p:nvSpPr>
        <p:spPr>
          <a:xfrm>
            <a:off x="1143837" y="266933"/>
            <a:ext cx="6275535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案例：基于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MyBatis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注解的学生管理程序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7541523" y="3455228"/>
          <a:ext cx="4189730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45285"/>
                <a:gridCol w="2544445"/>
              </a:tblGrid>
              <a:tr h="817245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1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班级id</a:t>
                      </a:r>
                      <a:endParaRPr lang="zh-CN" altLang="en-US" sz="1600" b="1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107950" marB="10795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1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班级名称     classname</a:t>
                      </a:r>
                      <a:endParaRPr lang="zh-CN" altLang="en-US" sz="1600" b="1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107950" marB="10795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107950" marB="10795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一班</a:t>
                      </a:r>
                      <a:endParaRPr lang="zh-CN" altLang="en-US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107950" marB="10795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51943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107950" marB="10795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二班</a:t>
                      </a:r>
                      <a:endParaRPr lang="zh-CN" altLang="en-US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107950" marB="10795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1029970" y="1975485"/>
            <a:ext cx="101904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现有一个学生表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s_student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和一个班级表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c_class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，其中，班级表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c_class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和学生表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s_student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是一对多的关系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1"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1" y="266933"/>
            <a:ext cx="632183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案例：基于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MyBatis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注解的学生管理程序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Chevron 3"/>
          <p:cNvSpPr/>
          <p:nvPr>
            <p:custDataLst>
              <p:tags r:id="rId1"/>
            </p:custDataLst>
          </p:nvPr>
        </p:nvSpPr>
        <p:spPr>
          <a:xfrm>
            <a:off x="838731" y="1279454"/>
            <a:ext cx="414475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4" name="文本框 18"/>
          <p:cNvSpPr txBox="1"/>
          <p:nvPr>
            <p:custDataLst>
              <p:tags r:id="rId2"/>
            </p:custDataLst>
          </p:nvPr>
        </p:nvSpPr>
        <p:spPr>
          <a:xfrm>
            <a:off x="1443336" y="3131589"/>
            <a:ext cx="9288075" cy="2088654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注解实现查询操作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根据表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1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2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在数据库分别创建一个学生表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s_student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和一个班级表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c_class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 并查询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id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2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的学生的信息。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注解实现修改操作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修改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id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4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的学生的姓名修改为李雷，年龄修改为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21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3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注解实现一对多查询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查询出二班所有学生的信息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13977" y="1419439"/>
            <a:ext cx="37208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</a:t>
            </a:r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实现下列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要求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198880" y="2764541"/>
            <a:ext cx="9844464" cy="2814005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7" name="矩形 93"/>
          <p:cNvSpPr/>
          <p:nvPr/>
        </p:nvSpPr>
        <p:spPr>
          <a:xfrm>
            <a:off x="1148656" y="270459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8" name="矩形 93"/>
          <p:cNvSpPr/>
          <p:nvPr/>
        </p:nvSpPr>
        <p:spPr>
          <a:xfrm rot="10800000">
            <a:off x="10731411" y="5243393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277585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291156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641139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5.3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案例：基于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MyBatis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注解的学生管理程序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2738340"/>
            <a:ext cx="8024736" cy="8336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项目搭建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创建一个名称为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mybatis-demo05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的项目，项目的具体搭建过程请参考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Chevron 3"/>
          <p:cNvSpPr/>
          <p:nvPr>
            <p:custDataLst>
              <p:tags r:id="rId2"/>
            </p:custDataLst>
          </p:nvPr>
        </p:nvSpPr>
        <p:spPr>
          <a:xfrm>
            <a:off x="838732" y="1188014"/>
            <a:ext cx="343608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51512" y="1339429"/>
            <a:ext cx="32832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注解实现查询操作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670857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5.3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案例：基于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MyBatis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注解的学生管理程序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1069560"/>
            <a:ext cx="8024736" cy="8336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库</a:t>
            </a: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在名为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的数据库中，创建两个数据表，分别为学生表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s_student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和班级表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c_class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，同时在表中预先插入几条测试数据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580" y="2680990"/>
            <a:ext cx="7331260" cy="291167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420337" y="2595620"/>
            <a:ext cx="5083584" cy="3003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#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创建一个名称为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c_class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的表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CREATE TABLE 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c_class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id int(32) PRIMARY KEY AUTO_INCREMENT,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classname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varchar(40));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INSERT INTO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c_class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VALUES (1, '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一班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');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INSERT INTO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c_class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VALUES (2, '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二班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’);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#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创建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_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student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表同理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670857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5.3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案例：基于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MyBatis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注解的学生管理程序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1069560"/>
            <a:ext cx="8024736" cy="875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POJO</a:t>
            </a: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类准备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创建持久化类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IClass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，并在类中定义相关属性和方法，该类用于封装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IClass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对象的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、班级名称以及关联的学生集合等属性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5880" y="2548890"/>
            <a:ext cx="7705725" cy="328739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630170" y="2486660"/>
            <a:ext cx="767207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IClass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private Integer id;         private String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classname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    // 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主键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班级名称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private List&lt;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IStudent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studentList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    //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学生集合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省略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getter/setter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@Override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public String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toString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 {return 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IClass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{" +"id=" + id +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",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classname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='" +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classname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+",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studentList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=" +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studentList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+ '}’;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}}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04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670857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5.3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案例：基于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MyBatis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注解的学生管理程序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1069560"/>
            <a:ext cx="8024736" cy="875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</a:t>
            </a:r>
            <a:r>
              <a:rPr lang="en-US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Mapper</a:t>
            </a: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IStudentMapper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接口，用于编写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@Select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注解映射的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select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查询语句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580" y="2980709"/>
            <a:ext cx="7331260" cy="289431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743200" y="2918200"/>
            <a:ext cx="6835140" cy="2951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package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com.itheima.dao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import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com.itheima.pojo.IStudent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import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org.apache.ibatis.annotations.Select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interface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IStudentMapper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@Select("select * from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s_student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where id = #{id}")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IStudent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selectStudent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(int id);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05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670857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5.3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案例：基于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MyBatis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注解的学生管理程序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1069560"/>
            <a:ext cx="8024736" cy="12029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</a:t>
            </a:r>
            <a:r>
              <a:rPr lang="en-US" altLang="zh-CN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mybatis-config.xml</a:t>
            </a: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核心配置文件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在核心配置文件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mybatis-config.xml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&lt;mappers&gt;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元素下引入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IStudentMapper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接口，将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IStudentMapper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接口加载到核心配置文件中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580" y="3392189"/>
            <a:ext cx="7331260" cy="120295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743200" y="3718300"/>
            <a:ext cx="6835140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&lt;mapper class="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com.itheima.dao.IStudentMapper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"/&gt;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06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670857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5.3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案例：基于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MyBatis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注解的学生管理程序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1069560"/>
            <a:ext cx="8024736" cy="875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</a:t>
            </a: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</a:t>
            </a:r>
            <a:r>
              <a:rPr lang="en-US" altLang="zh-CN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MyBatisUtils</a:t>
            </a: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工具类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MyBatisUtils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工具类，该类用于封装读取配置文件信息的代码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580" y="2408226"/>
            <a:ext cx="7331260" cy="398853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26030" y="2312410"/>
            <a:ext cx="8561070" cy="41114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MyBatisUtils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private static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SqlSessionFactory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sqlSessionFactory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= null;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static {	try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Reader reader = 			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Resources.getResourceAsReader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mybatis-config.xml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sqlSessionFactory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=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	new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SqlSessionFactoryBuilder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().build(reader);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} catch (Exception e) {	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e.printStackTrace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();	}}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public static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getSession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return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sqlSessionFactory.openSession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}}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07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670857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5.3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案例：基于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MyBatis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注解的学生管理程序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1069560"/>
            <a:ext cx="8024736" cy="875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</a:t>
            </a: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</a:t>
            </a: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测试方法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创建测试类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，在测试类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中编写测试方法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findIStudentByIdTest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580" y="2465377"/>
            <a:ext cx="7331260" cy="374211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26030" y="2426710"/>
            <a:ext cx="8561070" cy="3742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public void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findIStudentByIdTest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// 1.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通过工具类获取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SqlSession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对象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session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MyBatisUtils.getSession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IStudentMapper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mapper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session.getMapper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IStudentMapper.class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// 2.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IStudentMapper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对象查询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的学生的信息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IStudent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student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mapper.selectStudent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(2);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student.toString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());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// 3.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关闭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SqlSession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session.close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();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277585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291156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641139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5.3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案例：基于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MyBatis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注解的学生管理程序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2738340"/>
            <a:ext cx="8024736" cy="8336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</a:t>
            </a:r>
            <a:r>
              <a:rPr lang="en-US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Mapper</a:t>
            </a: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IStudentMapper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接口中添加更新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s_student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表中数据的方法，并在方法上添加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@Update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Chevron 3"/>
          <p:cNvSpPr/>
          <p:nvPr>
            <p:custDataLst>
              <p:tags r:id="rId2"/>
            </p:custDataLst>
          </p:nvPr>
        </p:nvSpPr>
        <p:spPr>
          <a:xfrm>
            <a:off x="838732" y="1188014"/>
            <a:ext cx="343608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51512" y="1339429"/>
            <a:ext cx="32832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注解实现修改操作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4580" y="4274820"/>
            <a:ext cx="7331260" cy="169498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709686" y="4217670"/>
            <a:ext cx="6571474" cy="1705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@Update("update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s_student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set name = #{name},age = #{age} "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  +"where id = #{id}")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int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updateStudent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IStudent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student);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353103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5.1.1 @Select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722" y="2546568"/>
            <a:ext cx="5430275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@Select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注解，能够使用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@Select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注解进行查询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670857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5.3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案例：基于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MyBatis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注解的学生管理程序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1069560"/>
            <a:ext cx="8024736" cy="458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</a:t>
            </a: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</a:t>
            </a: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测试方法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在测试类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中，编写测试方法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updateIStudentTest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580" y="2465377"/>
            <a:ext cx="7331260" cy="374211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26030" y="2426710"/>
            <a:ext cx="8561070" cy="3742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void 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updateIStudentTest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session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MyBatisUtils.getSession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IStudent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student = new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IStudent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student.setId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(4);	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student.setName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李雷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	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student.setAge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(21);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IStudentMapper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mapper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session.getMapper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IStudentMapper.class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int result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mapper.updateStudent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(student); //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更新学生信息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if(result&gt;0){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成功更新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"+result+"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条数据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}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else {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更新数据失败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student.toString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());	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session.commit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	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session.close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 //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关闭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277585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291156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641139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5.3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案例：基于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MyBatis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注解的学生管理程序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2738340"/>
            <a:ext cx="8024736" cy="8336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</a:t>
            </a:r>
            <a:r>
              <a:rPr lang="en-US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Mapper</a:t>
            </a: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：（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IStudentMapper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接口中编写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selectStudentByCid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方法，通过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cid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查询对应班级中的学生信息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Chevron 3"/>
          <p:cNvSpPr/>
          <p:nvPr>
            <p:custDataLst>
              <p:tags r:id="rId2"/>
            </p:custDataLst>
          </p:nvPr>
        </p:nvSpPr>
        <p:spPr>
          <a:xfrm>
            <a:off x="838732" y="1188014"/>
            <a:ext cx="383613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51512" y="1339429"/>
            <a:ext cx="35397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注解实现一对多操作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4580" y="4206240"/>
            <a:ext cx="7331260" cy="206375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709686" y="4149090"/>
            <a:ext cx="7451584" cy="2120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@Select("select * from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s_student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where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=#{id} ")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@Results({@Result(id =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true,column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id",property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"id"),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@Result(column = 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classname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",property = 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classname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})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List&lt;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IStudent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selectStudentByCid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(int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255868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269439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641139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5.3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案例：基于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MyBatis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注解的学生管理程序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2521170"/>
            <a:ext cx="8024736" cy="875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</a:t>
            </a:r>
            <a:r>
              <a:rPr lang="en-US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Mapper</a:t>
            </a: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：（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IClassMapper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接口，在该接口中编写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selectClassById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方法，通过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查询班级信息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Chevron 3"/>
          <p:cNvSpPr/>
          <p:nvPr>
            <p:custDataLst>
              <p:tags r:id="rId2"/>
            </p:custDataLst>
          </p:nvPr>
        </p:nvSpPr>
        <p:spPr>
          <a:xfrm>
            <a:off x="838732" y="1188014"/>
            <a:ext cx="383613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51512" y="1339429"/>
            <a:ext cx="35397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注解实现一对多操作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4580" y="3611879"/>
            <a:ext cx="7331260" cy="294630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506160" y="3554730"/>
            <a:ext cx="7655110" cy="3003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interface 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IClassMapper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@Select("select * from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c_class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where id=#{id} ")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@Results({@Result(id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true,column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id",property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"id"),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@Result(column = 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classname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",property = 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classname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"),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@Result(column = 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id",property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studentList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",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many = @Many(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select"com.itheima.dao.IStudentMapper.selectStudentByCid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"))})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IClass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selectClassById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(int id);	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670857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5.3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案例：基于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MyBatis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注解的学生管理程序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1069560"/>
            <a:ext cx="8024736" cy="12029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</a:t>
            </a:r>
            <a:r>
              <a:rPr lang="en-US" altLang="zh-CN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mybatis-config.xml</a:t>
            </a: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核心配置文件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在核心配置文件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mybatis-config.xml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&lt;mappers&gt;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元素下引入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IClassMapper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接口，将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IClassMapper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接口加载到核心配置文件中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580" y="3436927"/>
            <a:ext cx="7331260" cy="106854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26030" y="3718300"/>
            <a:ext cx="5886450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&lt;mapper class="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com.itheima.dao.IClassMapper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"/&gt;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670857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5.3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案例：基于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MyBatis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注解的学生管理程序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1069560"/>
            <a:ext cx="8024736" cy="458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编写测试方法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在测试类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中，编写测试方法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selectClassByIdTest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580" y="2736819"/>
            <a:ext cx="7331260" cy="332556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708910" y="2689600"/>
            <a:ext cx="6983730" cy="3372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void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selectClassByIdTest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 {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// 1.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生成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对象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session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MyBatisUtils.getSession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IClassMapper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mapper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session.getMapper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IClassMapper.class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// 2.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查询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2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的班级中学生的信息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IClass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icalss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mapper.selectClassById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(2);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icalss.toString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session.close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1"/>
          <p:cNvSpPr txBox="1"/>
          <p:nvPr/>
        </p:nvSpPr>
        <p:spPr>
          <a:xfrm>
            <a:off x="1145632" y="266933"/>
            <a:ext cx="3894634" cy="505969"/>
          </a:xfrm>
          <a:prstGeom prst="rect">
            <a:avLst/>
          </a:prstGeom>
        </p:spPr>
        <p:txBody>
          <a:bodyPr lIns="0" tIns="60944" rIns="0" bIns="60944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GB" sz="2400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本章小结</a:t>
            </a:r>
            <a:endParaRPr lang="zh-CN" altLang="en-GB" sz="2400" b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1303056" y="1891410"/>
            <a:ext cx="9794240" cy="3652866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524410" y="1482470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/>
              <a:t>本</a:t>
            </a:r>
            <a:endParaRPr lang="zh-CN" altLang="en-US" sz="2800" b="1"/>
          </a:p>
        </p:txBody>
      </p:sp>
      <p:sp>
        <p:nvSpPr>
          <p:cNvPr id="9" name="椭圆 8"/>
          <p:cNvSpPr/>
          <p:nvPr/>
        </p:nvSpPr>
        <p:spPr>
          <a:xfrm>
            <a:off x="5243230" y="1482470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 dirty="0">
                <a:sym typeface="+mn-ea"/>
              </a:rPr>
              <a:t>章</a:t>
            </a:r>
            <a:endParaRPr lang="zh-CN" altLang="en-US" sz="2800" b="1" dirty="0">
              <a:sym typeface="+mn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962050" y="1482470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 dirty="0">
                <a:sym typeface="+mn-ea"/>
              </a:rPr>
              <a:t>小</a:t>
            </a:r>
            <a:endParaRPr lang="zh-CN" altLang="en-US" sz="2800" b="1" dirty="0">
              <a:sym typeface="+mn-ea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680870" y="1482470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>
                <a:sym typeface="+mn-ea"/>
              </a:rPr>
              <a:t>结</a:t>
            </a:r>
            <a:endParaRPr lang="zh-CN" altLang="en-US" sz="2800" b="1">
              <a:sym typeface="+mn-ea"/>
            </a:endParaRPr>
          </a:p>
        </p:txBody>
      </p:sp>
      <p:sp>
        <p:nvSpPr>
          <p:cNvPr id="12" name="TextBox 35"/>
          <p:cNvSpPr txBox="1">
            <a:spLocks noChangeArrowheads="1"/>
          </p:cNvSpPr>
          <p:nvPr/>
        </p:nvSpPr>
        <p:spPr bwMode="auto">
          <a:xfrm>
            <a:off x="1521042" y="2223470"/>
            <a:ext cx="9504297" cy="2197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本章主要讲解了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的注解开发。首先讲解了基于注解的单表增删改查常用注解，包括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@Select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@Insert注解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@Update注解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@Delete注解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@Param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等；然后讲解了基于注解的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关联查询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，包括一对一查询、一对多查询和多对多查询。通过本章的学习，读者可以了解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中常用注解的主要作用，并能够掌握这些注解在实际开发中的应用。在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框架中，这些注解十分重要，熟练的掌握它们能够极大的提高开发效率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211418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224989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9" y="266933"/>
            <a:ext cx="295860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5.1.1 @Select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2152870"/>
            <a:ext cx="8485746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建表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数据库中创建名为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tb_worker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的数据表，同时预先插入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几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条测试数据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130" y="3229610"/>
            <a:ext cx="7806690" cy="297273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451100" y="3204210"/>
            <a:ext cx="7289800" cy="3003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CREATE TABLE  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tb_worker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id INT PRIMARY KEY AUTO_INCREMENT,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name VARCHAR(32),	age INT,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sex VARCHAR(8),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worker_id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INT UNIQUE    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INSERT INTO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tb_worker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name,age,sex,worker_id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)VALUES('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张三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',32,'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女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',1001);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...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50925" y="996950"/>
            <a:ext cx="973582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下面通过一个案例演示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@Select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注解的使用，该案例要求根据员工的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查找员工信息，案例具体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实现步骤如下。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9" y="266933"/>
            <a:ext cx="295860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5.1.1 @Select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1069560"/>
            <a:ext cx="8485746" cy="875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创建类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创建持久化类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类中定义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、员工姓名、年龄、性别、工号等属性以及属性对应的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getter/setter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130" y="2430684"/>
            <a:ext cx="7806690" cy="363322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451100" y="2350322"/>
            <a:ext cx="7908242" cy="3742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Worker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private Integer id;   private String name;     private Integer age;   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                  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private String sex;    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private String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worker_id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 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省略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getter/setter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@Override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String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toString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return "Worker{" + "id=" + id + ", name=" + name +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", age=" + age + ", sex=" + sex + ",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worker_id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 +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worker_id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+ '}';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}}</a:t>
            </a:r>
            <a:endParaRPr lang="zh-CN" altLang="en-US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9" y="266933"/>
            <a:ext cx="295860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5.1.1 @Select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/>
          <p:nvPr>
            <p:custDataLst>
              <p:tags r:id="rId1"/>
            </p:custDataLst>
          </p:nvPr>
        </p:nvSpPr>
        <p:spPr>
          <a:xfrm>
            <a:off x="2868054" y="1069560"/>
            <a:ext cx="8485746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编写查询方法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WorkerMapper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接口，用于编写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@Select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注解映射的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select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查询方法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6830" y="2558389"/>
            <a:ext cx="7806690" cy="295189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370580" y="2501317"/>
            <a:ext cx="6567170" cy="2951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package 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com.itheima.dao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import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com.itheima.pojo.Worker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import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org.apache.ibatis.annotations.Select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interface 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WorkerMapper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@Select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("select * from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tb_worker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where id = #{id}")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Worker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selectWorker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(int id);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tags/tag1.xml><?xml version="1.0" encoding="utf-8"?>
<p:tagLst xmlns:p="http://schemas.openxmlformats.org/presentationml/2006/main">
  <p:tag name="PA" val="v5.2.7"/>
  <p:tag name="RESOURCELIBID_ANIM" val="450"/>
</p:tagLst>
</file>

<file path=ppt/tags/tag10.xml><?xml version="1.0" encoding="utf-8"?>
<p:tagLst xmlns:p="http://schemas.openxmlformats.org/presentationml/2006/main">
  <p:tag name="PA" val="v5.2.7"/>
  <p:tag name="RESOURCELIBID_ANIM" val="450"/>
</p:tagLst>
</file>

<file path=ppt/tags/tag11.xml><?xml version="1.0" encoding="utf-8"?>
<p:tagLst xmlns:p="http://schemas.openxmlformats.org/presentationml/2006/main">
  <p:tag name="PA" val="v5.2.7"/>
  <p:tag name="RESOURCELIBID_ANIM" val="450"/>
</p:tagLst>
</file>

<file path=ppt/tags/tag12.xml><?xml version="1.0" encoding="utf-8"?>
<p:tagLst xmlns:p="http://schemas.openxmlformats.org/presentationml/2006/main">
  <p:tag name="PA" val="v5.2.7"/>
  <p:tag name="RESOURCELIBID_ANIM" val="450"/>
</p:tagLst>
</file>

<file path=ppt/tags/tag13.xml><?xml version="1.0" encoding="utf-8"?>
<p:tagLst xmlns:p="http://schemas.openxmlformats.org/presentationml/2006/main">
  <p:tag name="PA" val="v5.2.7"/>
  <p:tag name="RESOURCELIBID_ANIM" val="450"/>
</p:tagLst>
</file>

<file path=ppt/tags/tag14.xml><?xml version="1.0" encoding="utf-8"?>
<p:tagLst xmlns:p="http://schemas.openxmlformats.org/presentationml/2006/main">
  <p:tag name="PA" val="v5.2.7"/>
  <p:tag name="RESOURCELIBID_ANIM" val="450"/>
</p:tagLst>
</file>

<file path=ppt/tags/tag15.xml><?xml version="1.0" encoding="utf-8"?>
<p:tagLst xmlns:p="http://schemas.openxmlformats.org/presentationml/2006/main">
  <p:tag name="PA" val="v5.2.7"/>
  <p:tag name="RESOURCELIBID_ANIM" val="450"/>
</p:tagLst>
</file>

<file path=ppt/tags/tag16.xml><?xml version="1.0" encoding="utf-8"?>
<p:tagLst xmlns:p="http://schemas.openxmlformats.org/presentationml/2006/main">
  <p:tag name="PA" val="v5.2.7"/>
  <p:tag name="RESOURCELIBID_ANIM" val="450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18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19.xml><?xml version="1.0" encoding="utf-8"?>
<p:tagLst xmlns:p="http://schemas.openxmlformats.org/presentationml/2006/main">
  <p:tag name="PA" val="v5.2.7"/>
  <p:tag name="RESOURCELIBID_ANIM" val="450"/>
</p:tagLst>
</file>

<file path=ppt/tags/tag2.xml><?xml version="1.0" encoding="utf-8"?>
<p:tagLst xmlns:p="http://schemas.openxmlformats.org/presentationml/2006/main">
  <p:tag name="PA" val="v5.2.7"/>
  <p:tag name="RESOURCELIBID_ANIM" val="450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21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22.xml><?xml version="1.0" encoding="utf-8"?>
<p:tagLst xmlns:p="http://schemas.openxmlformats.org/presentationml/2006/main">
  <p:tag name="PA" val="v5.2.7"/>
  <p:tag name="RESOURCELIBID_ANIM" val="450"/>
</p:tagLst>
</file>

<file path=ppt/tags/tag23.xml><?xml version="1.0" encoding="utf-8"?>
<p:tagLst xmlns:p="http://schemas.openxmlformats.org/presentationml/2006/main">
  <p:tag name="PA" val="v5.2.7"/>
  <p:tag name="RESOURCELIBID_ANIM" val="450"/>
</p:tagLst>
</file>

<file path=ppt/tags/tag24.xml><?xml version="1.0" encoding="utf-8"?>
<p:tagLst xmlns:p="http://schemas.openxmlformats.org/presentationml/2006/main">
  <p:tag name="PA" val="v5.2.7"/>
  <p:tag name="RESOURCELIBID_ANIM" val="450"/>
</p:tagLst>
</file>

<file path=ppt/tags/tag25.xml><?xml version="1.0" encoding="utf-8"?>
<p:tagLst xmlns:p="http://schemas.openxmlformats.org/presentationml/2006/main">
  <p:tag name="PA" val="v5.2.7"/>
  <p:tag name="RESOURCELIBID_ANIM" val="450"/>
</p:tagLst>
</file>

<file path=ppt/tags/tag26.xml><?xml version="1.0" encoding="utf-8"?>
<p:tagLst xmlns:p="http://schemas.openxmlformats.org/presentationml/2006/main">
  <p:tag name="PA" val="v5.2.7"/>
  <p:tag name="RESOURCELIBID_ANIM" val="450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29.xml><?xml version="1.0" encoding="utf-8"?>
<p:tagLst xmlns:p="http://schemas.openxmlformats.org/presentationml/2006/main">
  <p:tag name="PA" val="v5.2.7"/>
  <p:tag name="RESOURCELIBID_ANIM" val="450"/>
</p:tagLst>
</file>

<file path=ppt/tags/tag3.xml><?xml version="1.0" encoding="utf-8"?>
<p:tagLst xmlns:p="http://schemas.openxmlformats.org/presentationml/2006/main">
  <p:tag name="PA" val="v5.2.7"/>
  <p:tag name="RESOURCELIBID_ANIM" val="450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31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PA" val="v5.2.7"/>
  <p:tag name="RESOURCELIBID_ANIM" val="450"/>
</p:tagLst>
</file>

<file path=ppt/tags/tag33.xml><?xml version="1.0" encoding="utf-8"?>
<p:tagLst xmlns:p="http://schemas.openxmlformats.org/presentationml/2006/main">
  <p:tag name="PA" val="v5.2.7"/>
  <p:tag name="RESOURCELIBID_ANIM" val="450"/>
</p:tagLst>
</file>

<file path=ppt/tags/tag34.xml><?xml version="1.0" encoding="utf-8"?>
<p:tagLst xmlns:p="http://schemas.openxmlformats.org/presentationml/2006/main">
  <p:tag name="PA" val="v5.2.7"/>
  <p:tag name="RESOURCELIBID_ANIM" val="450"/>
</p:tagLst>
</file>

<file path=ppt/tags/tag35.xml><?xml version="1.0" encoding="utf-8"?>
<p:tagLst xmlns:p="http://schemas.openxmlformats.org/presentationml/2006/main">
  <p:tag name="PA" val="v5.2.7"/>
  <p:tag name="RESOURCELIBID_ANIM" val="450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37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38.xml><?xml version="1.0" encoding="utf-8"?>
<p:tagLst xmlns:p="http://schemas.openxmlformats.org/presentationml/2006/main">
  <p:tag name="PA" val="v5.2.7"/>
  <p:tag name="RESOURCELIBID_ANIM" val="450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PA" val="v5.2.7"/>
  <p:tag name="RESOURCELIBID_ANIM" val="450"/>
</p:tagLst>
</file>

<file path=ppt/tags/tag40.xml><?xml version="1.0" encoding="utf-8"?>
<p:tagLst xmlns:p="http://schemas.openxmlformats.org/presentationml/2006/main">
  <p:tag name="KSO_WM_UNIT_TABLE_BEAUTIFY" val="smartTable{64677cef-1814-4866-be35-2ca77b0b6080}"/>
</p:tagLst>
</file>

<file path=ppt/tags/tag41.xml><?xml version="1.0" encoding="utf-8"?>
<p:tagLst xmlns:p="http://schemas.openxmlformats.org/presentationml/2006/main">
  <p:tag name="KSO_WM_UNIT_TABLE_BEAUTIFY" val="smartTable{0a72caba-483c-4d2c-a6a8-3d33443c3bfc}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3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44.xml><?xml version="1.0" encoding="utf-8"?>
<p:tagLst xmlns:p="http://schemas.openxmlformats.org/presentationml/2006/main">
  <p:tag name="PA" val="v5.2.7"/>
  <p:tag name="RESOURCELIBID_ANIM" val="450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6.xml><?xml version="1.0" encoding="utf-8"?>
<p:tagLst xmlns:p="http://schemas.openxmlformats.org/presentationml/2006/main">
  <p:tag name="PA" val="v5.2.7"/>
  <p:tag name="RESOURCELIBID_ANIM" val="450"/>
</p:tagLst>
</file>

<file path=ppt/tags/tag47.xml><?xml version="1.0" encoding="utf-8"?>
<p:tagLst xmlns:p="http://schemas.openxmlformats.org/presentationml/2006/main">
  <p:tag name="PA" val="v5.2.7"/>
  <p:tag name="RESOURCELIBID_ANIM" val="450"/>
</p:tagLst>
</file>

<file path=ppt/tags/tag48.xml><?xml version="1.0" encoding="utf-8"?>
<p:tagLst xmlns:p="http://schemas.openxmlformats.org/presentationml/2006/main">
  <p:tag name="PA" val="v5.2.7"/>
  <p:tag name="RESOURCELIBID_ANIM" val="450"/>
</p:tagLst>
</file>

<file path=ppt/tags/tag49.xml><?xml version="1.0" encoding="utf-8"?>
<p:tagLst xmlns:p="http://schemas.openxmlformats.org/presentationml/2006/main">
  <p:tag name="PA" val="v5.2.7"/>
  <p:tag name="RESOURCELIBID_ANIM" val="450"/>
</p:tagLst>
</file>

<file path=ppt/tags/tag5.xml><?xml version="1.0" encoding="utf-8"?>
<p:tagLst xmlns:p="http://schemas.openxmlformats.org/presentationml/2006/main">
  <p:tag name="PA" val="v5.2.7"/>
  <p:tag name="RESOURCELIBID_ANIM" val="450"/>
</p:tagLst>
</file>

<file path=ppt/tags/tag50.xml><?xml version="1.0" encoding="utf-8"?>
<p:tagLst xmlns:p="http://schemas.openxmlformats.org/presentationml/2006/main">
  <p:tag name="PA" val="v5.2.7"/>
  <p:tag name="RESOURCELIBID_ANIM" val="450"/>
</p:tagLst>
</file>

<file path=ppt/tags/tag51.xml><?xml version="1.0" encoding="utf-8"?>
<p:tagLst xmlns:p="http://schemas.openxmlformats.org/presentationml/2006/main">
  <p:tag name="PA" val="v5.2.7"/>
  <p:tag name="RESOURCELIBID_ANIM" val="450"/>
</p:tagLst>
</file>

<file path=ppt/tags/tag52.xml><?xml version="1.0" encoding="utf-8"?>
<p:tagLst xmlns:p="http://schemas.openxmlformats.org/presentationml/2006/main">
  <p:tag name="PA" val="v5.2.7"/>
  <p:tag name="RESOURCELIBID_ANIM" val="450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54.xml><?xml version="1.0" encoding="utf-8"?>
<p:tagLst xmlns:p="http://schemas.openxmlformats.org/presentationml/2006/main">
  <p:tag name="PA" val="v5.2.7"/>
  <p:tag name="RESOURCELIBID_ANIM" val="450"/>
</p:tagLst>
</file>

<file path=ppt/tags/tag55.xml><?xml version="1.0" encoding="utf-8"?>
<p:tagLst xmlns:p="http://schemas.openxmlformats.org/presentationml/2006/main">
  <p:tag name="PA" val="v5.2.7"/>
  <p:tag name="RESOURCELIBID_ANIM" val="450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57.xml><?xml version="1.0" encoding="utf-8"?>
<p:tagLst xmlns:p="http://schemas.openxmlformats.org/presentationml/2006/main">
  <p:tag name="PA" val="v5.2.7"/>
  <p:tag name="RESOURCELIBID_ANIM" val="450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59.xml><?xml version="1.0" encoding="utf-8"?>
<p:tagLst xmlns:p="http://schemas.openxmlformats.org/presentationml/2006/main">
  <p:tag name="PA" val="v5.2.7"/>
  <p:tag name="RESOURCELIBID_ANIM" val="450"/>
</p:tagLst>
</file>

<file path=ppt/tags/tag6.xml><?xml version="1.0" encoding="utf-8"?>
<p:tagLst xmlns:p="http://schemas.openxmlformats.org/presentationml/2006/main">
  <p:tag name="PA" val="v5.2.7"/>
  <p:tag name="RESOURCELIBID_ANIM" val="450"/>
</p:tagLst>
</file>

<file path=ppt/tags/tag60.xml><?xml version="1.0" encoding="utf-8"?>
<p:tagLst xmlns:p="http://schemas.openxmlformats.org/presentationml/2006/main">
  <p:tag name="PA" val="v5.2.7"/>
  <p:tag name="RESOURCELIBID_ANIM" val="450"/>
</p:tagLst>
</file>

<file path=ppt/tags/tag61.xml><?xml version="1.0" encoding="utf-8"?>
<p:tagLst xmlns:p="http://schemas.openxmlformats.org/presentationml/2006/main">
  <p:tag name="ISPRING_RESOURCE_PATHS_HASH_PRESENTER" val="a94153ef6312bc9afc5f4be1f2e717ea832bbed"/>
</p:tagLst>
</file>

<file path=ppt/tags/tag7.xml><?xml version="1.0" encoding="utf-8"?>
<p:tagLst xmlns:p="http://schemas.openxmlformats.org/presentationml/2006/main">
  <p:tag name="PA" val="v5.2.7"/>
  <p:tag name="RESOURCELIBID_ANIM" val="450"/>
</p:tagLst>
</file>

<file path=ppt/tags/tag8.xml><?xml version="1.0" encoding="utf-8"?>
<p:tagLst xmlns:p="http://schemas.openxmlformats.org/presentationml/2006/main">
  <p:tag name="PA" val="v5.2.7"/>
  <p:tag name="RESOURCELIBID_ANIM" val="450"/>
</p:tagLst>
</file>

<file path=ppt/tags/tag9.xml><?xml version="1.0" encoding="utf-8"?>
<p:tagLst xmlns:p="http://schemas.openxmlformats.org/presentationml/2006/main">
  <p:tag name="PA" val="v5.2.7"/>
  <p:tag name="RESOURCELIBID_ANIM" val="45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16762</Words>
  <Application>WPS 演示</Application>
  <PresentationFormat>自定义</PresentationFormat>
  <Paragraphs>819</Paragraphs>
  <Slides>66</Slides>
  <Notes>65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66</vt:i4>
      </vt:variant>
    </vt:vector>
  </HeadingPairs>
  <TitlesOfParts>
    <vt:vector size="86" baseType="lpstr">
      <vt:lpstr>Arial</vt:lpstr>
      <vt:lpstr>宋体</vt:lpstr>
      <vt:lpstr>Wingdings</vt:lpstr>
      <vt:lpstr>微软雅黑</vt:lpstr>
      <vt:lpstr>思源黑体 CN Medium</vt:lpstr>
      <vt:lpstr>黑体</vt:lpstr>
      <vt:lpstr>字魂58号-创中黑</vt:lpstr>
      <vt:lpstr>Source Han Sans K Bold</vt:lpstr>
      <vt:lpstr>Calibri</vt:lpstr>
      <vt:lpstr>U.S. 101</vt:lpstr>
      <vt:lpstr>Roboto</vt:lpstr>
      <vt:lpstr>Open Sans Light</vt:lpstr>
      <vt:lpstr>Impact</vt:lpstr>
      <vt:lpstr>等线</vt:lpstr>
      <vt:lpstr>Arial Unicode MS</vt:lpstr>
      <vt:lpstr>等线 Light</vt:lpstr>
      <vt:lpstr>MS UI Gothic</vt:lpstr>
      <vt:lpstr>Segoe Print</vt:lpstr>
      <vt:lpstr>Open Sans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Lv0593</dc:creator>
  <cp:lastModifiedBy>甘金龙</cp:lastModifiedBy>
  <cp:revision>1298</cp:revision>
  <dcterms:created xsi:type="dcterms:W3CDTF">2020-11-25T06:00:00Z</dcterms:created>
  <dcterms:modified xsi:type="dcterms:W3CDTF">2021-10-22T08:30:24Z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