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733" r:id="rId6"/>
    <p:sldId id="462" r:id="rId7"/>
    <p:sldId id="463" r:id="rId8"/>
    <p:sldId id="464" r:id="rId9"/>
    <p:sldId id="465" r:id="rId10"/>
    <p:sldId id="822" r:id="rId11"/>
    <p:sldId id="563" r:id="rId12"/>
    <p:sldId id="736" r:id="rId13"/>
    <p:sldId id="823" r:id="rId14"/>
    <p:sldId id="772" r:id="rId15"/>
    <p:sldId id="773" r:id="rId16"/>
    <p:sldId id="774" r:id="rId17"/>
    <p:sldId id="775" r:id="rId18"/>
    <p:sldId id="776" r:id="rId19"/>
    <p:sldId id="777" r:id="rId20"/>
    <p:sldId id="778" r:id="rId21"/>
    <p:sldId id="738" r:id="rId22"/>
    <p:sldId id="824" r:id="rId23"/>
    <p:sldId id="780" r:id="rId24"/>
    <p:sldId id="781" r:id="rId25"/>
    <p:sldId id="782" r:id="rId26"/>
    <p:sldId id="783" r:id="rId27"/>
    <p:sldId id="784" r:id="rId28"/>
    <p:sldId id="785" r:id="rId29"/>
    <p:sldId id="786" r:id="rId30"/>
    <p:sldId id="787" r:id="rId31"/>
    <p:sldId id="788" r:id="rId32"/>
    <p:sldId id="744" r:id="rId33"/>
    <p:sldId id="789" r:id="rId34"/>
    <p:sldId id="790" r:id="rId35"/>
    <p:sldId id="791" r:id="rId36"/>
    <p:sldId id="792" r:id="rId37"/>
    <p:sldId id="793" r:id="rId38"/>
    <p:sldId id="794" r:id="rId39"/>
    <p:sldId id="795" r:id="rId40"/>
    <p:sldId id="796" r:id="rId41"/>
    <p:sldId id="748" r:id="rId42"/>
    <p:sldId id="797" r:id="rId43"/>
    <p:sldId id="798" r:id="rId44"/>
    <p:sldId id="583" r:id="rId45"/>
    <p:sldId id="799" r:id="rId46"/>
    <p:sldId id="825" r:id="rId47"/>
    <p:sldId id="670" r:id="rId48"/>
    <p:sldId id="654" r:id="rId49"/>
    <p:sldId id="801" r:id="rId50"/>
    <p:sldId id="826" r:id="rId51"/>
    <p:sldId id="827" r:id="rId52"/>
    <p:sldId id="950" r:id="rId53"/>
    <p:sldId id="929" r:id="rId54"/>
    <p:sldId id="930" r:id="rId55"/>
    <p:sldId id="931" r:id="rId56"/>
    <p:sldId id="828" r:id="rId57"/>
    <p:sldId id="951" r:id="rId58"/>
    <p:sldId id="753" r:id="rId59"/>
    <p:sldId id="615" r:id="rId60"/>
    <p:sldId id="952" r:id="rId61"/>
    <p:sldId id="953" r:id="rId62"/>
    <p:sldId id="757" r:id="rId63"/>
    <p:sldId id="954" r:id="rId64"/>
    <p:sldId id="955" r:id="rId65"/>
    <p:sldId id="983" r:id="rId66"/>
    <p:sldId id="805" r:id="rId67"/>
    <p:sldId id="806" r:id="rId68"/>
    <p:sldId id="809" r:id="rId69"/>
    <p:sldId id="810" r:id="rId70"/>
    <p:sldId id="956" r:id="rId71"/>
    <p:sldId id="812" r:id="rId72"/>
    <p:sldId id="984" r:id="rId73"/>
    <p:sldId id="808" r:id="rId74"/>
    <p:sldId id="813" r:id="rId75"/>
    <p:sldId id="814" r:id="rId76"/>
    <p:sldId id="815" r:id="rId77"/>
    <p:sldId id="766" r:id="rId78"/>
    <p:sldId id="816" r:id="rId79"/>
    <p:sldId id="817" r:id="rId80"/>
    <p:sldId id="818" r:id="rId81"/>
    <p:sldId id="819" r:id="rId82"/>
    <p:sldId id="820" r:id="rId83"/>
    <p:sldId id="821" r:id="rId84"/>
    <p:sldId id="531" r:id="rId85"/>
    <p:sldId id="532" r:id="rId86"/>
  </p:sldIdLst>
  <p:sldSz cx="12192000" cy="6858000"/>
  <p:notesSz cx="6858000" cy="9144000"/>
  <p:custDataLst>
    <p:tags r:id="rId9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蒙蒙" initials="xm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87" autoAdjust="0"/>
    <p:restoredTop sz="94857"/>
  </p:normalViewPr>
  <p:slideViewPr>
    <p:cSldViewPr snapToGrid="0" snapToObjects="1">
      <p:cViewPr varScale="1">
        <p:scale>
          <a:sx n="55" d="100"/>
          <a:sy n="55" d="100"/>
        </p:scale>
        <p:origin x="62" y="653"/>
      </p:cViewPr>
      <p:guideLst>
        <p:guide orient="horz" pos="210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1" Type="http://schemas.openxmlformats.org/officeDocument/2006/relationships/tags" Target="tags/tag102.xml"/><Relationship Id="rId90" Type="http://schemas.openxmlformats.org/officeDocument/2006/relationships/commentAuthors" Target="commentAuthors.xml"/><Relationship Id="rId9" Type="http://schemas.openxmlformats.org/officeDocument/2006/relationships/slide" Target="slides/slide6.xml"/><Relationship Id="rId89" Type="http://schemas.openxmlformats.org/officeDocument/2006/relationships/tableStyles" Target="tableStyles.xml"/><Relationship Id="rId88" Type="http://schemas.openxmlformats.org/officeDocument/2006/relationships/viewProps" Target="viewProps.xml"/><Relationship Id="rId87" Type="http://schemas.openxmlformats.org/officeDocument/2006/relationships/presProps" Target="presProps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1.xml"/><Relationship Id="rId1" Type="http://schemas.openxmlformats.org/officeDocument/2006/relationships/tags" Target="../tags/tag50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58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59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3.xml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4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6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0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5.png"/><Relationship Id="rId3" Type="http://schemas.openxmlformats.org/officeDocument/2006/relationships/tags" Target="../tags/tag66.xml"/><Relationship Id="rId2" Type="http://schemas.openxmlformats.org/officeDocument/2006/relationships/image" Target="../media/image1.svg"/><Relationship Id="rId1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8.png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5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9.png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0.png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73.xml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tags" Target="../tags/tag7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2.png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5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3.png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86.xml"/><Relationship Id="rId1" Type="http://schemas.openxmlformats.org/officeDocument/2006/relationships/tags" Target="../tags/tag85.xml"/></Relationships>
</file>

<file path=ppt/slides/_rels/slide6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87.xml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88.xml"/></Relationships>
</file>

<file path=ppt/slides/_rels/slide6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8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89.xml"/><Relationship Id="rId2" Type="http://schemas.openxmlformats.org/officeDocument/2006/relationships/image" Target="../media/image1.svg"/><Relationship Id="rId1" Type="http://schemas.openxmlformats.org/officeDocument/2006/relationships/image" Target="../media/image7.png"/></Relationships>
</file>

<file path=ppt/slides/_rels/slide6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7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3.xml"/></Relationships>
</file>

<file path=ppt/slides/_rels/slide7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4.xml"/></Relationships>
</file>

<file path=ppt/slides/_rels/slide7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6.xml"/></Relationships>
</file>

<file path=ppt/slides/_rels/slide7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7.xml"/></Relationships>
</file>

<file path=ppt/slides/_rels/slide7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8.xml"/></Relationships>
</file>

<file path=ppt/slides/_rels/slide7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9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100.xml"/></Relationships>
</file>

<file path=ppt/slides/_rels/slide8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10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3043771" y="2515710"/>
            <a:ext cx="7768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6</a:t>
            </a: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初识</a:t>
            </a:r>
            <a:r>
              <a:rPr lang="en-US" altLang="zh-CN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Spring</a:t>
            </a: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框架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30702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284600"/>
            <a:ext cx="8794643" cy="12899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的一个全方位应用程序框架，为开发企业级应用提供了一个健壮、高效的解决方案。它不仅可以应用于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应用的开发，也可以应用于服务器端开发。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之所以得到如此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广泛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应用，是因为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框架具有以下几个优点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945704"/>
            <a:ext cx="9865885" cy="198654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89228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60469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2832516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2190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框架的作用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216360"/>
            <a:ext cx="8794643" cy="17054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非侵入式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non-invasive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）框架，所谓非侵入式是指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不会在业务逻辑上出现，也就是说业务逻辑应该是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纯净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的，不能出现与业务逻辑无关的代码。由于业务逻辑中没有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，所以业务逻辑代码也可以从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框架快速地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移植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到其他框架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91112"/>
            <a:ext cx="9865885" cy="233239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8376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776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48534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41896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非侵入式设计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9068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就是一个大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，可以将所有对象的创建和依赖关系的维护工作都交给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管理，大大降低了组件之间的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耦合性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1"/>
            <a:ext cx="9865885" cy="155448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40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48534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39556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降低耦合性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9068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的支持，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可以将一些通用的任务进行集中处理，如安全、事务和日志等，以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通过传统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方法带来的代码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冗余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1"/>
            <a:ext cx="9865885" cy="155448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40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48534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420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编程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90680"/>
            <a:ext cx="8794643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中，可以直接通过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配置文件管理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数据库事务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，省去了手动编程的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繁琐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，提高了开发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1"/>
            <a:ext cx="9865885" cy="155448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40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48534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46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支持声明式事务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673560"/>
            <a:ext cx="8794643" cy="464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Junit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的支持，开发人员可以通过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Junit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进行单元测试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1"/>
            <a:ext cx="9865885" cy="155448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40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48534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4509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方便程序的测试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7925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提供了一个广阔的基础平台，其内部提供了对各种框架的直接支持，如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Struts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Hibernate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Quartz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等，这些优秀框架可以与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无缝集成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1"/>
            <a:ext cx="9865885" cy="155448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40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48534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119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方便集成框架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7925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开发中的一些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JavaMail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等）都进行了封装，大大降低了这些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的使用难度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1"/>
            <a:ext cx="9865885" cy="155448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40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632787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5824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降低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 API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的使用难度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框架的优点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2370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的体系结构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的体系结构中的主要模块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570908"/>
            <a:ext cx="7294833" cy="687916"/>
            <a:chOff x="978872" y="1800500"/>
            <a:chExt cx="5471124" cy="515937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了解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及其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优点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44098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了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解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体系结构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与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5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新特性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308953"/>
            <a:ext cx="7249419" cy="687918"/>
            <a:chOff x="978872" y="3338787"/>
            <a:chExt cx="5437064" cy="515938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7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熟悉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下载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及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目录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结构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1"/>
            </p:custDataLst>
          </p:nvPr>
        </p:nvSpPr>
        <p:spPr>
          <a:xfrm>
            <a:off x="838732" y="1131537"/>
            <a:ext cx="318462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57365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的体系结构图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770" y="2114549"/>
            <a:ext cx="5726430" cy="40348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75440"/>
            <a:ext cx="8794643" cy="17532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框架主要有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大模块，每个大模块由多个或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个小模块组成，如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的核心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 Container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）是由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SpEL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下面结合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的体系结构图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体系结构中的主要模块进行简单介绍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082290"/>
            <a:ext cx="9865885" cy="246608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281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2269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318462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组成模块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核心容器模块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的功能体系中起着支撑性作用，是其他模块的基石。核心容器层主要由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SpEL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51222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292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核心容器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 Container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2507700"/>
            <a:ext cx="8794643" cy="37828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类，是工厂模式的经典实现，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模块的主要作用是创建和管理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框架的基本组成部分，包括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模块的基础之上，它可以通过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接口提供上下文信息。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SpEL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3.0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后新增的模块，提供了对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表达式语言（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Expression Language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）的支持，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表达式语言是一个在程序运行时支持操作对象图的表达式语言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294634"/>
            <a:ext cx="9865885" cy="380898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24333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78062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344751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核心容器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模块各模块组成</a:t>
            </a:r>
            <a:endParaRPr lang="en-US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数据访问及集成模块用于访问和操作数据库中的数据，它主要包含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OXM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JMS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Transactions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0" y="1131537"/>
            <a:ext cx="63940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6174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数据访问及集成模块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 Access/Integration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2507700"/>
            <a:ext cx="8794643" cy="37828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的抽象层，消除了冗长的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编码并能够解析数据库供应商特有的错误代码。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ORM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为主流的对象关系映射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提供了集成层，用于集成主流的对象关系映射框架。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OXM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映射的抽象层的支持，如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JAXB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Castor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JMS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主要用于传递消息，包含消息的生产和消费。自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版本后，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JMS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模块支持与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Spring-message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模块的集成。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Transactions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的主要功能是事务管理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294634"/>
            <a:ext cx="9865885" cy="380898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24333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78062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12188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数据访问及集成模块各模块组成</a:t>
            </a:r>
            <a:endParaRPr lang="en-US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模块的实现基于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基础之上，它提供了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应用的各种工具类，包括了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Servlet模块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WebSocket模块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Portlet模块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172158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1452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c.Web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2507700"/>
            <a:ext cx="8794643" cy="33673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提供了针对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开发的集成特性，如大部分文件上传功能等。此外，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模块还包含一个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远程处理支持的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相关部分。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Servlet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的模型、视图、控制器以及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 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服务实现。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WebSocket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4.0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以后新增的模块，它提供了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WebSocket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SockJS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的实现，以及对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STOMP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的支持。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Portlet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类似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模块的功能，提供了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环境下的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294634"/>
            <a:ext cx="9865885" cy="380898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24333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78062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89887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544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模块各模块组成</a:t>
            </a:r>
            <a:endParaRPr lang="en-US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框架的其他模块还有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Aspects模块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Instrumentation模块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172158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143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其他模块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2507700"/>
            <a:ext cx="8794643" cy="33673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提供了对面向切面编程的支持，程序可以定义方法拦截器和切入点，将代码按照功能进行分离，以降低程序的耦合性。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Aspects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AspectJ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集成的支持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Instrumentation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提供了对类工具的支持，并且实现了类加载器，该模块可以在特定的应用服务器中使用。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Messaging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4.0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以后新增的模块，它提供了对消息传递体系结构和协议的支持。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提供了对程序单元测试和集成测试的支持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294634"/>
            <a:ext cx="9865885" cy="380898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24333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78062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89887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525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其他模块各模块组成</a:t>
            </a:r>
            <a:endParaRPr lang="en-US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的体系结构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570908"/>
            <a:ext cx="7294833" cy="687916"/>
            <a:chOff x="978872" y="1800500"/>
            <a:chExt cx="5471124" cy="515937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入门程序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编写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44098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理解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控制反转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概念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308951"/>
            <a:ext cx="7249419" cy="687919"/>
            <a:chOff x="978872" y="3338787"/>
            <a:chExt cx="5437064" cy="515939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8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握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依赖注入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概念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、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类型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和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应用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69428"/>
            <a:ext cx="5430275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的新特性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有哪些新特性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当前最新的版本，与历史版本对比，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核心框架进行了修订和更新，增加了很多新特性，如支持响应式编程等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360753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与其他版本的比较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代码库运行于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 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之上，所以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的最低要求是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 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，这可以促进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的使用者积极运用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2412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926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更新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基线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2919180"/>
            <a:ext cx="8794643" cy="21260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 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的反射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提供的方法可以更加高效的对类或类的参数进行访问。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）核心的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接口提供了基于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 8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的默认方法构建的选择性声明。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@Nullable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NotNull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注解来表明可为空的参数以及返回值，可以在编译时处理空值而不是在运行时抛出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NullPointerExceptions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238887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68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5479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0" y="1131537"/>
            <a:ext cx="43428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001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修订核心框架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536400"/>
            <a:ext cx="8794643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支持候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选组件索引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作为类路径扫描的替代方案。从索引读取实体类，会使加载组件索引开销更低，因此，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程序的启动时间将会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缩减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3555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966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更新核心容器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319230"/>
            <a:ext cx="8794643" cy="1295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响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应式编程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是另外一种编程风格，它专注于构建对事件做出响应的应用程序。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包含响应流和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Reactor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ReactiveStream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实现），响应流和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Reactor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支撑了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自身的功能及相关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001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48903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6222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257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支持响应式编程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319230"/>
            <a:ext cx="8794643" cy="17105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提供了一个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函数式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。该框架使用函数式编程风格来定义端点，它引入了两个基本组件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 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HandlerFunction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RouterFunction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HandlerFunction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表示处理接收到的请求并生成响应函数；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RouterFunction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注解，用于将接收到的请求转发到处理函数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213741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44103" y="49119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0" y="1131537"/>
            <a:ext cx="51302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804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支持函数式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319230"/>
            <a:ext cx="8794643" cy="17105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提供了对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Kotlin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语言的支持。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Kotlin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是一种支持函数式编程风格的面向对象语言，它运行在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JVM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之上，可以让代码更具有表现力、简洁性和可读性。有了对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Kotlin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的支持，开发人员可以进行深度的函数式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编程，这拓宽了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的应用领域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213741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44103" y="49119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00758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598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f.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Kotlin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342090"/>
            <a:ext cx="8794643" cy="12899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完全支持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Junit 5 Jupiter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，因此可以使用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Junit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代码。除此之外，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还提供了在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TestContext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Framework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中进行并行测试的扩展。针对响应式编程模型，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引入了支持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 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webFlux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WebTestClient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集成测试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9155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44103" y="45919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44190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4001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新特性：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g.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提升测试功能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702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6.1.4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的新特性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048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6.1.5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的下载及目录结构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4656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熟悉如何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目录结构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，能够下载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并知道它目录下存放的文件类别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564084"/>
            <a:ext cx="10152454" cy="237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致力于解决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应用中的各种问题，对于一个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开发者来说，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框架的熟练使用是必备的技能之一。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具有良好的设计和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分层结构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，它克服了传统重量型框架臃肿、低效的劣势，大大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简化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了项目开发中的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技术复杂性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。本章将对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基础知识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进行详细地讲解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342090"/>
            <a:ext cx="8794643" cy="12899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是一个独立的框架，它不需要依赖任何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服务器或容器，既可以在独立的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SE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项目中使用，也可以在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项目中使用。在使用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之前需要获取它的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包，这些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包可以在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官网下载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20390"/>
            <a:ext cx="9865885" cy="179155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662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44103" y="45919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88744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523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框架简单介绍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45483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6.1.5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的下载及目录结构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35749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071457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468546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6.1.5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的下载及目录结构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950434"/>
            <a:ext cx="8143641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使用浏览器访问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的官方下载地址，访问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springframework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路径，就可以看到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框架各个版本压缩包的下载链接，这里选择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5.2.8.RELEASE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版本，单击链接下载该文件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399303"/>
            <a:ext cx="6532632" cy="97953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63118" y="3385855"/>
            <a:ext cx="505345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在官网单击下面这个链接下载该文件。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spring-5.2.8.RELEASE-dist.zip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3635" y="1071245"/>
            <a:ext cx="459930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下载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的相关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包可按如下步骤进行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468546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6.1.5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的下载及目录结构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35614"/>
            <a:ext cx="8143641" cy="422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下载完成后，将文件解压得到一个名为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spring-framework-5.2.8.RELEASE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的文件夹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550" y="2763520"/>
            <a:ext cx="4660900" cy="2679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3" y="3124920"/>
            <a:ext cx="8904237" cy="21209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：该文件夹下存放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的相关文档，包括开发指南、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参考文档。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libs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：该文件夹下存放开发所需的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包和源码。整个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框架由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个模块组成，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libs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为每个模块都提供了三个压缩包，因此，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libs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文件夹下一共有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包。这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包分为三类。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schema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：该文件夹下存放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各种配置文件的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 Schema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0" y="2726220"/>
            <a:ext cx="9865885" cy="288899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6662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695513" y="52777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38983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549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目录结构下文件夹介绍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45483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6.1.5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的下载及目录结构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468546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6.1.5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的下载及目录结构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422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加载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6505" y="2368550"/>
            <a:ext cx="95154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开发时，除了要使用自带的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包外，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的核心容器还需要依赖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commons.logging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包。该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包可以通过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的官方地址下载。下载完成后，会得到一个名为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commons-logging-1.2-bin.zit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的压缩包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将压缩包解压到自定义目录后，即可找到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commons.logging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对应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commons-logging-1.2.jar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583630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337101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42100"/>
            <a:ext cx="5176459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入门程序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入门程序的编写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123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258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7367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2137759"/>
            <a:ext cx="8143641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中创建名称为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chapter06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Maven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项目，然后在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pom.xml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文件中加载需使用到的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四个基础包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依赖包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0" y="3124200"/>
            <a:ext cx="6713855" cy="2349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3076610"/>
            <a:ext cx="6831832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&lt;!--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只展示了一个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&lt;dependency&gt;       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groupId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org.springframework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groupId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artifactId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&gt;spring-expression&lt;/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artifactId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&lt;version&gt;5.2.8.RELEASE&lt;/version&gt;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&lt;/dependency&gt;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lnSpc>
                <a:spcPct val="150000"/>
              </a:lnSpc>
            </a:pP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1390" y="1054100"/>
            <a:ext cx="105244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下面通过一个简单的入门程序演示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框架的使用，要求在控制台打印“张三，欢迎来到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”，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实现步骤具体如下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7367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创建名为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的类，在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userName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show()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2806700"/>
            <a:ext cx="6713774" cy="33781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712218" y="2759110"/>
            <a:ext cx="6831832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setUserName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(String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show()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+":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欢迎来到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Spring");	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7367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文件作为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类的配置文件，并在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配置文件中创建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2848011"/>
            <a:ext cx="6713774" cy="31590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48718" y="2924210"/>
            <a:ext cx="6831832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将指定类配置给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，让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对象的实例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com.itheima.HelloSpring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&lt;!--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属性赋值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&lt;property name="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value="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&lt;/property&gt;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69988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62006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55042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67770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介绍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60324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的入门程序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52878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控制反转与依赖注入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3004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形 28" descr="灯泡和齿轮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000" y="975267"/>
            <a:ext cx="944034" cy="94403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13596" y="1112004"/>
            <a:ext cx="3690205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1868140" y="1211041"/>
            <a:ext cx="358016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XML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文件的约束信息配置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08404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96133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8"/>
          <p:cNvSpPr txBox="1"/>
          <p:nvPr>
            <p:custDataLst>
              <p:tags r:id="rId3"/>
            </p:custDataLst>
          </p:nvPr>
        </p:nvSpPr>
        <p:spPr>
          <a:xfrm>
            <a:off x="1725774" y="2574040"/>
            <a:ext cx="9142101" cy="2984019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文件包含了很多约束信息，如果自己动手去编写，不但浪费时间，还容易出错。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XML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的约束信息如下所示。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其实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的帮助文档中，就可以找到这些约束信息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03055" y="2351016"/>
            <a:ext cx="9794240" cy="384658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>
            <a:off x="1252831" y="229159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矩形 93"/>
          <p:cNvSpPr/>
          <p:nvPr/>
        </p:nvSpPr>
        <p:spPr>
          <a:xfrm rot="10800000">
            <a:off x="10778975" y="58708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1708" y="3454400"/>
            <a:ext cx="7012992" cy="208037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43651" y="3517900"/>
            <a:ext cx="7012992" cy="189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3383969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76772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6787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171959" y="1120208"/>
            <a:ext cx="47662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 defTabSz="457200">
              <a:defRPr/>
            </a:pP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Spring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帮助文档获取约束信息</a:t>
            </a:r>
            <a:endParaRPr lang="zh-CN" altLang="en-US" sz="24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3634" y="2598678"/>
            <a:ext cx="1651814" cy="515997"/>
            <a:chOff x="43634" y="2141478"/>
            <a:chExt cx="1651814" cy="515997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214147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4363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+mn-ea"/>
                </a:rPr>
                <a:t>步骤</a:t>
              </a:r>
              <a:r>
                <a:rPr lang="en-US" altLang="zh-CN" sz="2400" dirty="0">
                  <a:solidFill>
                    <a:schemeClr val="bg1"/>
                  </a:solidFill>
                  <a:latin typeface="+mn-ea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55778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446255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打开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目录结构下的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docs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文件夹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spring-framework-reference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文件夹的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的参考文件目录下找到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index.html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5" name="图片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49" y="3194050"/>
            <a:ext cx="4171945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34590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76772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6787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171959" y="1120208"/>
            <a:ext cx="47662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Spring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帮助文档获取约束信息</a:t>
            </a:r>
            <a:endParaRPr lang="zh-CN" altLang="en-US" sz="24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1460382"/>
            <a:chOff x="57150" y="2168643"/>
            <a:chExt cx="1638298" cy="146038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311302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6649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59207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446255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使用浏览器打开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index.html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944" y="2777490"/>
            <a:ext cx="5608925" cy="303911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3323217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76772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6787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171959" y="1120208"/>
            <a:ext cx="47662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Spring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帮助文档获取约束信息</a:t>
            </a:r>
            <a:endParaRPr lang="zh-CN" altLang="en-US" sz="24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2374782"/>
            <a:chOff x="57150" y="2168643"/>
            <a:chExt cx="1638298" cy="237478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402742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6649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58064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450827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1334296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步骤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中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单击“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”链接进入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Core Technologies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页面，单击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1.The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IoC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container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→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1.2.Container overview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→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1.2.1.Configuration Metadata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目录，可以查看配置文件的约束信息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5" name="图片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064" y="3359150"/>
            <a:ext cx="5027276" cy="30035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7367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方法中初始化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容器并加载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容器获取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实例，调用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show()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方法在控制台输出信息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2809910"/>
            <a:ext cx="6713774" cy="364168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788418" y="2721010"/>
            <a:ext cx="6831832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TestHelloSpring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容器，加载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通过容器获取配置中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的实例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helloSpring.show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调用方法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7367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中启动测试类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TestHelloSpring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570" y="3058477"/>
            <a:ext cx="4418330" cy="1805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583630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控制反转与依赖注入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967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控制反转的概念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896380"/>
            <a:ext cx="5176459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控制反转的概念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，能够说出控制反转的设计原则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4" y="2596600"/>
            <a:ext cx="4039296" cy="33673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控制反转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Inversion of Control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，缩写为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）是面向对象编程中的一个设计原则，用来降低程序代码之间的耦合度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在传统面向对象编程中，获取对象的方式是用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关键字主动创建一个对象，也就是说应用程序掌握着对象的控制权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传统面向对象程序设计原则如图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1" y="2428239"/>
            <a:ext cx="4952159" cy="372625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3741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5793313" y="5839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360753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传统面向对象程序设计原则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024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控制反转的概念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250" y="2506980"/>
            <a:ext cx="4737100" cy="3479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4" y="2596600"/>
            <a:ext cx="4039296" cy="33673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控制反转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指的是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对象由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容器统一管理，当程序需要使用对象时，可以直接从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容器中获取。这样对象的控制权就从应用程序转移到了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设计原则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如图，它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是借助于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容器实现具有依赖关系对象之间的解耦，各个对象类封装之后，通过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容器来关联这些对象类。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1" y="2428239"/>
            <a:ext cx="4952159" cy="372625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3741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5793313" y="5839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0822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1620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设计原则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024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控制反转的概念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300" y="2547620"/>
            <a:ext cx="4470400" cy="3277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介绍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967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依赖注入的概念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3099580"/>
            <a:ext cx="5176459" cy="48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依赖注入的概念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，能够理解什么是依赖注入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3" y="3201120"/>
            <a:ext cx="8904237" cy="17054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Dependency Inject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，缩写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）就是由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容器在运行期间动态地将某种依赖资源注入对象之中。例如，将对象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注入（赋值）给对象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的成员变量。依赖注入的基本思想是：明确地定义组件接口，独立开发各个组件，然后根据组件的依赖关系组装运行。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0" y="2777020"/>
            <a:ext cx="9865885" cy="255148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7170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695513" y="49983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6156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21737" y="127152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什么是依赖注入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138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依赖注入的概念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3" y="3175720"/>
            <a:ext cx="8904237" cy="21209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）和控制反转（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）是从不同角度来描述了同一件事情。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是从应用程序的角度描述，即应用程序依赖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容器创建并注入它所需要的外部资源；而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控制反转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容器的角度描述，即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容器控制应用程序，由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容器反向地向应用程序注入应用程序所需要的外部资源。这里所说的外部资源可以是外部实例对象，也可以是外部文件对象等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0" y="2777020"/>
            <a:ext cx="9865885" cy="283819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7170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695513" y="52904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370786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21737" y="1271522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依赖注入和控制反转的比较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138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依赖注入的概念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967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1924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依赖注入的类型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构造方法注入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完成依赖注入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3" y="3295100"/>
            <a:ext cx="8904237" cy="1295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依赖注入的作用就是在使用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框架创建对象时，动态的将其所依赖的对象注入到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组件中。依赖注入通常有两种实现方式，一种是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，另一种是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。这两种实现方式具体介绍如下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0" y="2948940"/>
            <a:ext cx="9865885" cy="195453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8948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695513" y="4569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86458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依赖注入的实现方式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024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3" y="3295100"/>
            <a:ext cx="8904237" cy="12899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容器调用构造方法注入被依赖的实例，构造方法可以是有参的或者是无参的。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在读取配置信息后，会通过反射方式调用实例的构造方法，如果是有参构造方法，可以在构造方法中传入所需的参数值，最后创建类对象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0" y="2948940"/>
            <a:ext cx="9865885" cy="195453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28948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695513" y="4569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12163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构造方法注入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024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6432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0003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979009"/>
            <a:ext cx="8143641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编写用户类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类中定义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password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三个属性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063911"/>
            <a:ext cx="6713774" cy="29920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3013110"/>
            <a:ext cx="6831832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User1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private int id;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name;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password;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User1(int id, String name, String password){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=id;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=name;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this.password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=password;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return "id="+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id+",name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="+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name+",password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="+password;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0925" y="1191895"/>
            <a:ext cx="58978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下面通过案例演示构造方法注入的实现，具体步骤如下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applicationContext-User.xml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文件，在该文件中添加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类的配置信息</a:t>
            </a: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2772806"/>
            <a:ext cx="6713774" cy="336739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2746410"/>
            <a:ext cx="6831832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id="user1" class="com.itheima.User1"&gt;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name="id" value="1"&gt;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name="name" value="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name="password" 	value="123"&gt;&lt;/constructor-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32757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形 28" descr="灯泡和齿轮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000" y="975267"/>
            <a:ext cx="944034" cy="94403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13596" y="1112004"/>
            <a:ext cx="3690205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1868140" y="1211041"/>
            <a:ext cx="358016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</a:rPr>
              <a:t>&lt;constructor-</a:t>
            </a:r>
            <a:r>
              <a:rPr lang="en-US" altLang="zh-CN" sz="2400" dirty="0" err="1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</a:rPr>
              <a:t>arg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</a:rPr>
              <a:t>&gt;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</a:rPr>
              <a:t>元素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08404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96133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8"/>
          <p:cNvSpPr txBox="1"/>
          <p:nvPr>
            <p:custDataLst>
              <p:tags r:id="rId3"/>
            </p:custDataLst>
          </p:nvPr>
        </p:nvSpPr>
        <p:spPr>
          <a:xfrm>
            <a:off x="1725774" y="3259841"/>
            <a:ext cx="9142101" cy="140106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元素表示构造方法的一个参数，且定义时不区分顺序，只需要通过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name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属性指定参数即可。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&lt;constructor-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arg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元素还提供了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type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属性类指定参数的类型，避免字符串和基本数据类型的混淆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03055" y="2884417"/>
            <a:ext cx="9794240" cy="209398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>
            <a:off x="1252831" y="282499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矩形 93"/>
          <p:cNvSpPr/>
          <p:nvPr/>
        </p:nvSpPr>
        <p:spPr>
          <a:xfrm rot="10800000">
            <a:off x="10778975" y="46516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创建测试类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TestUser1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，用于测试依赖注入的结果。</a:t>
            </a:r>
            <a:endParaRPr lang="zh-CN" altLang="en-US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2327310"/>
            <a:ext cx="6831832" cy="40761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2289210"/>
            <a:ext cx="6831832" cy="411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TestUser1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)throws Exception{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加载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applicationContext-User.xml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获取配置中的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User1 user1=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("user1", User1.class);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(user1);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729448"/>
            <a:ext cx="5430275" cy="53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了解什么是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的作用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967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1924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依赖注入的类型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能够使用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属性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setter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方法注入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完成依赖注入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22793" y="3673560"/>
            <a:ext cx="8904237" cy="879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最主流的注入方法，这种注入方法简单、直观，它是在被注入的类中声明一个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方法的参数注入对应的值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3840" y="3307800"/>
            <a:ext cx="9865885" cy="159567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084782" y="323774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695513" y="4569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1" y="1131537"/>
            <a:ext cx="2679169" cy="706128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058237" y="1271522"/>
            <a:ext cx="239649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属性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setter</a:t>
            </a:r>
            <a:r>
              <a:rPr lang="zh-CN" altLang="en-US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注入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33024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85002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98573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864709"/>
            <a:ext cx="8143641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编写用户类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类中定义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password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三个属性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079081"/>
            <a:ext cx="6713774" cy="292604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3013110"/>
            <a:ext cx="6831832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User2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int id;	private String name;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password;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"id="+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id+",name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="+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name+",password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="+password;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0925" y="1127125"/>
            <a:ext cx="651827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下面通过案例演示属性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setter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方法注入的实现，具体步骤如下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applicationContext-User2.xml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文件，并在该文件的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元素中添加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类的配置信息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187700"/>
            <a:ext cx="6713774" cy="24870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737618" y="3133760"/>
            <a:ext cx="6831832" cy="25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id="user2" class="com.itheima.User2"&gt;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&lt;property name="id" value="2"&gt;&lt;/property&gt;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&lt;property name="name" value="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李四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"&gt;&lt;/property&gt;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&lt;property name="password" value="456"&gt;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&lt;/property&gt;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依赖注入的类型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创建测试类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TestUser2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，用于测试依赖注入的结果。</a:t>
            </a:r>
            <a:endParaRPr lang="zh-CN" altLang="en-US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838" y="2799416"/>
            <a:ext cx="7040932" cy="33727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63628" y="2771810"/>
            <a:ext cx="8249152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TestUser2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)throws Exception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加载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("applicationContext-User2.xml");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获取配置中的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User2 user2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("user2", User2.class);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(user2);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4967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19240"/>
            <a:ext cx="5176459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依赖注入的应用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，能够在代码中熟练运用依赖注入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833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190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998059"/>
            <a:ext cx="8143641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DAO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创建接口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UserDao.java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UserDao.java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接口中添加方法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，用于实现登录功能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711354"/>
            <a:ext cx="6713774" cy="128990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3676050"/>
            <a:ext cx="6831832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boolean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login(String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name,String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password);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0925" y="1193800"/>
            <a:ext cx="880427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下面以属性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setter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方法注入为例，实现一个简单的登录验证。具体实现步骤如下所示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DAO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层的实现类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接口的实现类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UserDaoImpl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UserDaoImpl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类中实现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2806700"/>
            <a:ext cx="6713774" cy="3280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2750220"/>
            <a:ext cx="6831832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boolean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login(String name, String password)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if 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name.equals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(“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”)&amp;&amp;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password.equals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(“123”)){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return true;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false;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包下创建接口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UserService.java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，在接口中添加方法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login()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353215"/>
            <a:ext cx="6713774" cy="1289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3319180"/>
            <a:ext cx="6831832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boolean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login(String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name,String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password);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接口的实现类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类中实现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login()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08" y="3035300"/>
            <a:ext cx="6713774" cy="32258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26518" y="2933100"/>
            <a:ext cx="6831832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setUserDao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this.userDao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boolean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login(String name, String password)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userDao.login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name,password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215162"/>
            <a:ext cx="8794643" cy="21209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是由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Rod Johnson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组织和开发的一个分层的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SE/EE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一站式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full-stack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）轻量级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开源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框架。它最为核心的理念是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（控制反转）和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（面向切面编程），其中，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的基础，它支撑着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的管理功能；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的重要特性，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是通过预编译方式和运行期间动态代理实现程序功能，也就是说可以在不修改源代码的情况下，给程序统一添加功能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63816"/>
            <a:ext cx="9865885" cy="283535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810400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382624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3241949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2703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框架的核心技术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27195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applicationContext.xml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&lt;bean&gt;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元素添加创建的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UserDaoImpl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类的实例，并配置其相关属性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408" y="2705100"/>
            <a:ext cx="6713774" cy="28067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71298" y="2781970"/>
            <a:ext cx="6831832" cy="263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	class="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com.itheima.dao.impl.UserDaoImpl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"&gt;&lt;/bean&gt;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	id=“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userService”class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com.itheima.service.impl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UserServiceImpl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&lt;property name="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ref="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userDao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&lt;/property&gt;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39" y="266933"/>
            <a:ext cx="324528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6.3.4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依赖注入的应用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/>
          <p:nvPr>
            <p:custDataLst>
              <p:tags r:id="rId1"/>
            </p:custDataLst>
          </p:nvPr>
        </p:nvSpPr>
        <p:spPr>
          <a:xfrm>
            <a:off x="2917359" y="1121759"/>
            <a:ext cx="8143641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com.itheima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包中新建测试类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TestSpring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670" y="2466482"/>
            <a:ext cx="8275320" cy="411144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60708" y="2449230"/>
            <a:ext cx="7963402" cy="411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TestSpring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static void main(String[]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加载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=new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ClassPathXmlApplicationContext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获取配置中的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实例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applicationContext.getBean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boolean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flag 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userService.login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","123");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if (flag)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登录成功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}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else 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(“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登录失败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56" y="1891410"/>
            <a:ext cx="9794240" cy="36528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223470"/>
            <a:ext cx="9504297" cy="215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框架的基础知识，首先介绍了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框架基础知识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框架的优点、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框架的体系结构、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的新特性和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下载及目录结构；然后编写了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的入门程序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；最后讲解了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控制反转与依赖注入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，包括控制反转的概念、依赖注入的概念、依赖注入的类型和依赖注入的应用。通过本章的学习，读者可以对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框架的基础有个大致的了解，为框架开发打下坚实基础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828533" y="3433530"/>
            <a:ext cx="8794643" cy="17532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在表现层它提供了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框架，并且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还可以与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Struts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框架整合。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在业务逻辑层可以管理事务、记录日志等。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在持久层可以整合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Hibernate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JdbcTemplate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等技术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91112"/>
            <a:ext cx="9865885" cy="233239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83769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776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57906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5268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表现层、业务逻辑层和持久层的作用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40" y="266933"/>
            <a:ext cx="27195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PA" val="v5.2.7"/>
  <p:tag name="RESOURCELIBID_ANIM" val="450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00.xml><?xml version="1.0" encoding="utf-8"?>
<p:tagLst xmlns:p="http://schemas.openxmlformats.org/presentationml/2006/main">
  <p:tag name="PA" val="v5.2.7"/>
  <p:tag name="RESOURCELIBID_ANIM" val="450"/>
</p:tagLst>
</file>

<file path=ppt/tags/tag101.xml><?xml version="1.0" encoding="utf-8"?>
<p:tagLst xmlns:p="http://schemas.openxmlformats.org/presentationml/2006/main">
  <p:tag name="PA" val="v5.2.7"/>
  <p:tag name="RESOURCELIBID_ANIM" val="450"/>
</p:tagLst>
</file>

<file path=ppt/tags/tag102.xml><?xml version="1.0" encoding="utf-8"?>
<p:tagLst xmlns:p="http://schemas.openxmlformats.org/presentationml/2006/main">
  <p:tag name="ISPRING_RESOURCE_PATHS_HASH_PRESENTER" val="a94153ef6312bc9afc5f4be1f2e717ea832bbed"/>
</p:tagLst>
</file>

<file path=ppt/tags/tag11.xml><?xml version="1.0" encoding="utf-8"?>
<p:tagLst xmlns:p="http://schemas.openxmlformats.org/presentationml/2006/main">
  <p:tag name="PA" val="v5.2.7"/>
  <p:tag name="RESOURCELIBID_ANIM" val="450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PA" val="v5.2.7"/>
  <p:tag name="RESOURCELIBID_ANIM" val="450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PA" val="v5.2.7"/>
  <p:tag name="RESOURCELIBID_ANIM" val="450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PA" val="v5.2.7"/>
  <p:tag name="RESOURCELIBID_ANIM" val="450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PA" val="v5.2.7"/>
  <p:tag name="RESOURCELIBID_ANIM" val="450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PA" val="v5.2.7"/>
  <p:tag name="RESOURCELIBID_ANIM" val="450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PA" val="v5.2.7"/>
  <p:tag name="RESOURCELIBID_ANIM" val="450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PA" val="v5.2.7"/>
  <p:tag name="RESOURCELIBID_ANIM" val="450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PA" val="v5.2.7"/>
  <p:tag name="RESOURCELIBID_ANIM" val="450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PA" val="v5.2.7"/>
  <p:tag name="RESOURCELIBID_ANIM" val="450"/>
</p:tagLst>
</file>

<file path=ppt/tags/tag30.xml><?xml version="1.0" encoding="utf-8"?>
<p:tagLst xmlns:p="http://schemas.openxmlformats.org/presentationml/2006/main">
  <p:tag name="PA" val="v5.2.7"/>
  <p:tag name="RESOURCELIBID_ANIM" val="450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PA" val="v5.2.7"/>
  <p:tag name="RESOURCELIBID_ANIM" val="450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PA" val="v5.2.7"/>
  <p:tag name="RESOURCELIBID_ANIM" val="450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PA" val="v5.2.7"/>
  <p:tag name="RESOURCELIBID_ANIM" val="450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PA" val="v5.2.7"/>
  <p:tag name="RESOURCELIBID_ANIM" val="450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PA" val="v5.2.7"/>
  <p:tag name="RESOURCELIBID_ANIM" val="450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PA" val="v5.2.7"/>
  <p:tag name="RESOURCELIBID_ANIM" val="450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PA" val="v5.2.7"/>
  <p:tag name="RESOURCELIBID_ANIM" val="450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PA" val="v5.2.7"/>
  <p:tag name="RESOURCELIBID_ANIM" val="450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PA" val="v5.2.7"/>
  <p:tag name="RESOURCELIBID_ANIM" val="450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PA" val="v5.2.7"/>
  <p:tag name="RESOURCELIBID_ANIM" val="450"/>
</p:tagLst>
</file>

<file path=ppt/tags/tag50.xml><?xml version="1.0" encoding="utf-8"?>
<p:tagLst xmlns:p="http://schemas.openxmlformats.org/presentationml/2006/main">
  <p:tag name="PA" val="v5.2.7"/>
  <p:tag name="RESOURCELIBID_ANIM" val="450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PA" val="v5.2.7"/>
  <p:tag name="RESOURCELIBID_ANIM" val="450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PA" val="v5.2.7"/>
  <p:tag name="RESOURCELIBID_ANIM" val="450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PA" val="v5.2.7"/>
  <p:tag name="RESOURCELIBID_ANIM" val="450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PA" val="v5.2.7"/>
  <p:tag name="RESOURCELIBID_ANIM" val="450"/>
</p:tagLst>
</file>

<file path=ppt/tags/tag59.xml><?xml version="1.0" encoding="utf-8"?>
<p:tagLst xmlns:p="http://schemas.openxmlformats.org/presentationml/2006/main">
  <p:tag name="PA" val="v5.2.7"/>
  <p:tag name="RESOURCELIBID_ANIM" val="450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PA" val="v5.2.7"/>
  <p:tag name="RESOURCELIBID_ANIM" val="450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PA" val="v5.2.7"/>
  <p:tag name="RESOURCELIBID_ANIM" val="450"/>
</p:tagLst>
</file>

<file path=ppt/tags/tag63.xml><?xml version="1.0" encoding="utf-8"?>
<p:tagLst xmlns:p="http://schemas.openxmlformats.org/presentationml/2006/main">
  <p:tag name="PA" val="v5.2.7"/>
  <p:tag name="RESOURCELIBID_ANIM" val="450"/>
</p:tagLst>
</file>

<file path=ppt/tags/tag64.xml><?xml version="1.0" encoding="utf-8"?>
<p:tagLst xmlns:p="http://schemas.openxmlformats.org/presentationml/2006/main">
  <p:tag name="PA" val="v5.2.7"/>
  <p:tag name="RESOURCELIBID_ANIM" val="450"/>
</p:tagLst>
</file>

<file path=ppt/tags/tag65.xml><?xml version="1.0" encoding="utf-8"?>
<p:tagLst xmlns:p="http://schemas.openxmlformats.org/presentationml/2006/main">
  <p:tag name="PA" val="v5.2.7"/>
  <p:tag name="RESOURCELIBID_ANIM" val="450"/>
</p:tagLst>
</file>

<file path=ppt/tags/tag6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7.xml><?xml version="1.0" encoding="utf-8"?>
<p:tagLst xmlns:p="http://schemas.openxmlformats.org/presentationml/2006/main">
  <p:tag name="PA" val="v5.2.7"/>
  <p:tag name="RESOURCELIBID_ANIM" val="460"/>
</p:tagLst>
</file>

<file path=ppt/tags/tag6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PA" val="v5.2.7"/>
  <p:tag name="RESOURCELIBID_ANIM" val="460"/>
</p:tagLst>
</file>

<file path=ppt/tags/tag7.xml><?xml version="1.0" encoding="utf-8"?>
<p:tagLst xmlns:p="http://schemas.openxmlformats.org/presentationml/2006/main">
  <p:tag name="PA" val="v5.2.7"/>
  <p:tag name="RESOURCELIBID_ANIM" val="450"/>
</p:tagLst>
</file>

<file path=ppt/tags/tag7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PA" val="v5.2.7"/>
  <p:tag name="RESOURCELIBID_ANIM" val="460"/>
</p:tagLst>
</file>

<file path=ppt/tags/tag7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73.xml><?xml version="1.0" encoding="utf-8"?>
<p:tagLst xmlns:p="http://schemas.openxmlformats.org/presentationml/2006/main">
  <p:tag name="PA" val="v5.2.7"/>
  <p:tag name="RESOURCELIBID_ANIM" val="450"/>
</p:tagLst>
</file>

<file path=ppt/tags/tag74.xml><?xml version="1.0" encoding="utf-8"?>
<p:tagLst xmlns:p="http://schemas.openxmlformats.org/presentationml/2006/main">
  <p:tag name="PA" val="v5.2.7"/>
  <p:tag name="RESOURCELIBID_ANIM" val="450"/>
</p:tagLst>
</file>

<file path=ppt/tags/tag75.xml><?xml version="1.0" encoding="utf-8"?>
<p:tagLst xmlns:p="http://schemas.openxmlformats.org/presentationml/2006/main">
  <p:tag name="PA" val="v5.2.7"/>
  <p:tag name="RESOURCELIBID_ANIM" val="450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7.xml><?xml version="1.0" encoding="utf-8"?>
<p:tagLst xmlns:p="http://schemas.openxmlformats.org/presentationml/2006/main">
  <p:tag name="PA" val="v5.2.7"/>
  <p:tag name="RESOURCELIBID_ANIM" val="450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PA" val="v5.2.7"/>
  <p:tag name="RESOURCELIBID_ANIM" val="450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PA" val="v5.2.7"/>
  <p:tag name="RESOURCELIBID_ANIM" val="450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PA" val="v5.2.7"/>
  <p:tag name="RESOURCELIBID_ANIM" val="450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PA" val="v5.2.7"/>
  <p:tag name="RESOURCELIBID_ANIM" val="450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87.xml><?xml version="1.0" encoding="utf-8"?>
<p:tagLst xmlns:p="http://schemas.openxmlformats.org/presentationml/2006/main">
  <p:tag name="PA" val="v5.2.7"/>
  <p:tag name="RESOURCELIBID_ANIM" val="450"/>
</p:tagLst>
</file>

<file path=ppt/tags/tag88.xml><?xml version="1.0" encoding="utf-8"?>
<p:tagLst xmlns:p="http://schemas.openxmlformats.org/presentationml/2006/main">
  <p:tag name="PA" val="v5.2.7"/>
  <p:tag name="RESOURCELIBID_ANIM" val="450"/>
</p:tagLst>
</file>

<file path=ppt/tags/tag8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PA" val="v5.2.7"/>
  <p:tag name="RESOURCELIBID_ANIM" val="450"/>
</p:tagLst>
</file>

<file path=ppt/tags/tag90.xml><?xml version="1.0" encoding="utf-8"?>
<p:tagLst xmlns:p="http://schemas.openxmlformats.org/presentationml/2006/main">
  <p:tag name="PA" val="v5.2.7"/>
  <p:tag name="RESOURCELIBID_ANIM" val="450"/>
</p:tagLst>
</file>

<file path=ppt/tags/tag91.xml><?xml version="1.0" encoding="utf-8"?>
<p:tagLst xmlns:p="http://schemas.openxmlformats.org/presentationml/2006/main">
  <p:tag name="PA" val="v5.2.7"/>
  <p:tag name="RESOURCELIBID_ANIM" val="450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PA" val="v5.2.7"/>
  <p:tag name="RESOURCELIBID_ANIM" val="450"/>
</p:tagLst>
</file>

<file path=ppt/tags/tag94.xml><?xml version="1.0" encoding="utf-8"?>
<p:tagLst xmlns:p="http://schemas.openxmlformats.org/presentationml/2006/main">
  <p:tag name="PA" val="v5.2.7"/>
  <p:tag name="RESOURCELIBID_ANIM" val="450"/>
</p:tagLst>
</file>

<file path=ppt/tags/tag95.xml><?xml version="1.0" encoding="utf-8"?>
<p:tagLst xmlns:p="http://schemas.openxmlformats.org/presentationml/2006/main">
  <p:tag name="PA" val="v5.2.7"/>
  <p:tag name="RESOURCELIBID_ANIM" val="450"/>
</p:tagLst>
</file>

<file path=ppt/tags/tag96.xml><?xml version="1.0" encoding="utf-8"?>
<p:tagLst xmlns:p="http://schemas.openxmlformats.org/presentationml/2006/main">
  <p:tag name="PA" val="v5.2.7"/>
  <p:tag name="RESOURCELIBID_ANIM" val="450"/>
</p:tagLst>
</file>

<file path=ppt/tags/tag97.xml><?xml version="1.0" encoding="utf-8"?>
<p:tagLst xmlns:p="http://schemas.openxmlformats.org/presentationml/2006/main">
  <p:tag name="PA" val="v5.2.7"/>
  <p:tag name="RESOURCELIBID_ANIM" val="450"/>
</p:tagLst>
</file>

<file path=ppt/tags/tag98.xml><?xml version="1.0" encoding="utf-8"?>
<p:tagLst xmlns:p="http://schemas.openxmlformats.org/presentationml/2006/main">
  <p:tag name="PA" val="v5.2.7"/>
  <p:tag name="RESOURCELIBID_ANIM" val="450"/>
</p:tagLst>
</file>

<file path=ppt/tags/tag99.xml><?xml version="1.0" encoding="utf-8"?>
<p:tagLst xmlns:p="http://schemas.openxmlformats.org/presentationml/2006/main">
  <p:tag name="PA" val="v5.2.7"/>
  <p:tag name="RESOURCELIBID_ANIM" val="45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15325</Words>
  <Application>WPS 演示</Application>
  <PresentationFormat>宽屏</PresentationFormat>
  <Paragraphs>900</Paragraphs>
  <Slides>83</Slides>
  <Notes>82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83</vt:i4>
      </vt:variant>
    </vt:vector>
  </HeadingPairs>
  <TitlesOfParts>
    <vt:vector size="104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Impact</vt:lpstr>
      <vt:lpstr>等线</vt:lpstr>
      <vt:lpstr>Arial Unicode MS</vt:lpstr>
      <vt:lpstr>等线 Light</vt:lpstr>
      <vt:lpstr>思源黑体 CN Regular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1443</cp:revision>
  <dcterms:created xsi:type="dcterms:W3CDTF">2020-11-25T06:00:00Z</dcterms:created>
  <dcterms:modified xsi:type="dcterms:W3CDTF">2021-10-22T08:33:18Z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