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0" r:id="rId1"/>
    <p:sldMasterId id="2147483719" r:id="rId2"/>
    <p:sldMasterId id="2147483732" r:id="rId3"/>
    <p:sldMasterId id="2147483750" r:id="rId4"/>
    <p:sldMasterId id="2147483769" r:id="rId5"/>
    <p:sldMasterId id="2147483782" r:id="rId6"/>
  </p:sldMasterIdLst>
  <p:notesMasterIdLst>
    <p:notesMasterId r:id="rId45"/>
  </p:notesMasterIdLst>
  <p:sldIdLst>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高新科技政策简介" id="{AEB69E94-B683-4F50-9036-B5A7A3EC75E8}">
          <p14:sldIdLst>
            <p14:sldId id="257"/>
            <p14:sldId id="258"/>
            <p14:sldId id="259"/>
          </p14:sldIdLst>
        </p14:section>
        <p14:section name="高新技术企业认定" id="{50A55D9F-48EA-42AC-8644-63AC4BD79572}">
          <p14:sldIdLst>
            <p14:sldId id="260"/>
            <p14:sldId id="261"/>
            <p14:sldId id="262"/>
            <p14:sldId id="263"/>
            <p14:sldId id="264"/>
            <p14:sldId id="265"/>
            <p14:sldId id="266"/>
            <p14:sldId id="267"/>
            <p14:sldId id="268"/>
          </p14:sldIdLst>
        </p14:section>
        <p14:section name="技术先进型服务企业认定" id="{BA5A2074-16AF-401C-82B9-BC418E824671}">
          <p14:sldIdLst>
            <p14:sldId id="269"/>
            <p14:sldId id="270"/>
            <p14:sldId id="271"/>
            <p14:sldId id="272"/>
            <p14:sldId id="273"/>
            <p14:sldId id="274"/>
            <p14:sldId id="275"/>
          </p14:sldIdLst>
        </p14:section>
        <p14:section name="研发经费加计扣除" id="{64F3C046-5FC1-4FF3-BA04-245BF15D3D6F}">
          <p14:sldIdLst>
            <p14:sldId id="276"/>
            <p14:sldId id="277"/>
            <p14:sldId id="278"/>
            <p14:sldId id="279"/>
            <p14:sldId id="280"/>
          </p14:sldIdLst>
        </p14:section>
        <p14:section name="技术合同登记" id="{2932748D-762F-45E9-B0CE-6CFC039A53AB}">
          <p14:sldIdLst>
            <p14:sldId id="281"/>
            <p14:sldId id="282"/>
            <p14:sldId id="283"/>
            <p14:sldId id="284"/>
            <p14:sldId id="285"/>
            <p14:sldId id="286"/>
            <p14:sldId id="287"/>
            <p14:sldId id="288"/>
          </p14:sldIdLst>
        </p14:section>
        <p14:section name="其他政策" id="{6C5FD4B8-806C-43CF-BB48-140B81A783C0}">
          <p14:sldIdLst>
            <p14:sldId id="289"/>
            <p14:sldId id="290"/>
            <p14:sldId id="291"/>
            <p14:sldId id="292"/>
            <p14:sldId id="293"/>
            <p14:sldId id="29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6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diagrams/_rels/data1.xml.rels><?xml version="1.0" encoding="UTF-8" standalone="yes"?>
<Relationships xmlns="http://schemas.openxmlformats.org/package/2006/relationships"><Relationship Id="rId1" Type="http://schemas.openxmlformats.org/officeDocument/2006/relationships/slide" Target="../slides/slide4.xml"/></Relationships>
</file>

<file path=ppt/diagrams/_rels/data2.xml.rels><?xml version="1.0" encoding="UTF-8" standalone="yes"?>
<Relationships xmlns="http://schemas.openxmlformats.org/package/2006/relationships"><Relationship Id="rId1"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073991-DA88-4D74-AF55-254175C1A41B}" type="doc">
      <dgm:prSet loTypeId="urn:microsoft.com/office/officeart/2005/8/layout/list1" loCatId="list" qsTypeId="urn:microsoft.com/office/officeart/2005/8/quickstyle/3d6" qsCatId="3D" csTypeId="urn:microsoft.com/office/officeart/2005/8/colors/colorful1" csCatId="colorful"/>
      <dgm:spPr/>
      <dgm:t>
        <a:bodyPr/>
        <a:lstStyle/>
        <a:p>
          <a:endParaRPr lang="zh-CN" altLang="en-US"/>
        </a:p>
      </dgm:t>
    </dgm:pt>
    <dgm:pt modelId="{B68B4470-9844-4594-B8BA-0B59ED514A16}">
      <dgm:prSet/>
      <dgm:spPr/>
      <dgm:t>
        <a:bodyPr/>
        <a:lstStyle/>
        <a:p>
          <a:r>
            <a:rPr lang="zh-CN" b="0" i="0" baseline="0"/>
            <a:t>战略性新兴产业促进</a:t>
          </a:r>
          <a:endParaRPr lang="zh-CN"/>
        </a:p>
      </dgm:t>
    </dgm:pt>
    <dgm:pt modelId="{DD1F56EA-0E86-4161-B0BA-675805EB047E}" type="parTrans" cxnId="{97B44616-13AA-4CBB-B9A7-2DA68A7B1C69}">
      <dgm:prSet/>
      <dgm:spPr/>
      <dgm:t>
        <a:bodyPr/>
        <a:lstStyle/>
        <a:p>
          <a:endParaRPr lang="zh-CN" altLang="en-US"/>
        </a:p>
      </dgm:t>
    </dgm:pt>
    <dgm:pt modelId="{78E73F19-EA4A-4671-B2DA-B143903A9145}" type="sibTrans" cxnId="{97B44616-13AA-4CBB-B9A7-2DA68A7B1C69}">
      <dgm:prSet/>
      <dgm:spPr/>
      <dgm:t>
        <a:bodyPr/>
        <a:lstStyle/>
        <a:p>
          <a:endParaRPr lang="zh-CN" altLang="en-US"/>
        </a:p>
      </dgm:t>
    </dgm:pt>
    <dgm:pt modelId="{805B44AC-57EB-438E-8A67-819B4913AE2F}">
      <dgm:prSet/>
      <dgm:spPr/>
      <dgm:t>
        <a:bodyPr/>
        <a:lstStyle/>
        <a:p>
          <a:r>
            <a:rPr lang="zh-CN" b="0" i="0" baseline="0" dirty="0">
              <a:hlinkClick xmlns:r="http://schemas.openxmlformats.org/officeDocument/2006/relationships" r:id="rId1" action="ppaction://hlinksldjump"/>
            </a:rPr>
            <a:t>高新技术企业认定</a:t>
          </a:r>
          <a:endParaRPr lang="zh-CN" dirty="0"/>
        </a:p>
      </dgm:t>
    </dgm:pt>
    <dgm:pt modelId="{CF62EDF6-258A-4287-AA0A-C9D9F44D3C97}" type="parTrans" cxnId="{830F9FA5-7ECE-4095-97BC-43162DA68B65}">
      <dgm:prSet/>
      <dgm:spPr/>
      <dgm:t>
        <a:bodyPr/>
        <a:lstStyle/>
        <a:p>
          <a:endParaRPr lang="zh-CN" altLang="en-US"/>
        </a:p>
      </dgm:t>
    </dgm:pt>
    <dgm:pt modelId="{75B2D8AC-7631-460D-A05D-CAD00289382F}" type="sibTrans" cxnId="{830F9FA5-7ECE-4095-97BC-43162DA68B65}">
      <dgm:prSet/>
      <dgm:spPr/>
      <dgm:t>
        <a:bodyPr/>
        <a:lstStyle/>
        <a:p>
          <a:endParaRPr lang="zh-CN" altLang="en-US"/>
        </a:p>
      </dgm:t>
    </dgm:pt>
    <dgm:pt modelId="{DBDDCC6F-17AB-4A1E-ABCC-3588F54873FC}">
      <dgm:prSet/>
      <dgm:spPr/>
      <dgm:t>
        <a:bodyPr/>
        <a:lstStyle/>
        <a:p>
          <a:r>
            <a:rPr lang="zh-CN" b="0" i="0" baseline="0" dirty="0"/>
            <a:t>技术先进型服务企业认定</a:t>
          </a:r>
          <a:endParaRPr lang="zh-CN" dirty="0"/>
        </a:p>
      </dgm:t>
    </dgm:pt>
    <dgm:pt modelId="{3BCF59BE-B5D4-4F47-A009-1BBE59DF4587}" type="parTrans" cxnId="{CCAFE7B0-F41C-4DF3-A97C-75F6EF3DC26F}">
      <dgm:prSet/>
      <dgm:spPr/>
      <dgm:t>
        <a:bodyPr/>
        <a:lstStyle/>
        <a:p>
          <a:endParaRPr lang="zh-CN" altLang="en-US"/>
        </a:p>
      </dgm:t>
    </dgm:pt>
    <dgm:pt modelId="{3EDA817A-09A6-497D-8A80-A132B326ADFA}" type="sibTrans" cxnId="{CCAFE7B0-F41C-4DF3-A97C-75F6EF3DC26F}">
      <dgm:prSet/>
      <dgm:spPr/>
      <dgm:t>
        <a:bodyPr/>
        <a:lstStyle/>
        <a:p>
          <a:endParaRPr lang="zh-CN" altLang="en-US"/>
        </a:p>
      </dgm:t>
    </dgm:pt>
    <dgm:pt modelId="{FA6C9B1A-AC30-48F7-887C-C63E62F0F529}">
      <dgm:prSet/>
      <dgm:spPr/>
      <dgm:t>
        <a:bodyPr/>
        <a:lstStyle/>
        <a:p>
          <a:r>
            <a:rPr lang="zh-CN" b="0" i="0" baseline="0"/>
            <a:t>研发经费加计扣除</a:t>
          </a:r>
          <a:endParaRPr lang="zh-CN"/>
        </a:p>
      </dgm:t>
    </dgm:pt>
    <dgm:pt modelId="{4F770110-2D43-43F1-8937-8D426DE552E6}" type="parTrans" cxnId="{F3A591BE-53CD-4455-B952-34C186BD9CCA}">
      <dgm:prSet/>
      <dgm:spPr/>
      <dgm:t>
        <a:bodyPr/>
        <a:lstStyle/>
        <a:p>
          <a:endParaRPr lang="zh-CN" altLang="en-US"/>
        </a:p>
      </dgm:t>
    </dgm:pt>
    <dgm:pt modelId="{7B802A82-4502-4A24-B9E9-0196E00C0109}" type="sibTrans" cxnId="{F3A591BE-53CD-4455-B952-34C186BD9CCA}">
      <dgm:prSet/>
      <dgm:spPr/>
      <dgm:t>
        <a:bodyPr/>
        <a:lstStyle/>
        <a:p>
          <a:endParaRPr lang="zh-CN" altLang="en-US"/>
        </a:p>
      </dgm:t>
    </dgm:pt>
    <dgm:pt modelId="{D33D5483-FA5E-4991-A762-475089FA2427}">
      <dgm:prSet/>
      <dgm:spPr/>
      <dgm:t>
        <a:bodyPr/>
        <a:lstStyle/>
        <a:p>
          <a:r>
            <a:rPr lang="zh-CN" b="0" i="0" baseline="0"/>
            <a:t>科技型中小企业技术创新资金</a:t>
          </a:r>
          <a:endParaRPr lang="zh-CN"/>
        </a:p>
      </dgm:t>
    </dgm:pt>
    <dgm:pt modelId="{6B53F916-C8AB-4425-BD3C-B524F307206D}" type="parTrans" cxnId="{1BB82D80-BA64-42D9-B079-73A76BCEAB5C}">
      <dgm:prSet/>
      <dgm:spPr/>
      <dgm:t>
        <a:bodyPr/>
        <a:lstStyle/>
        <a:p>
          <a:endParaRPr lang="zh-CN" altLang="en-US"/>
        </a:p>
      </dgm:t>
    </dgm:pt>
    <dgm:pt modelId="{AF7C0F3A-B580-4E15-899B-A54467997A3B}" type="sibTrans" cxnId="{1BB82D80-BA64-42D9-B079-73A76BCEAB5C}">
      <dgm:prSet/>
      <dgm:spPr/>
      <dgm:t>
        <a:bodyPr/>
        <a:lstStyle/>
        <a:p>
          <a:endParaRPr lang="zh-CN" altLang="en-US"/>
        </a:p>
      </dgm:t>
    </dgm:pt>
    <dgm:pt modelId="{2DA5514D-233A-4DDD-B083-EDECE162169D}">
      <dgm:prSet/>
      <dgm:spPr/>
      <dgm:t>
        <a:bodyPr/>
        <a:lstStyle/>
        <a:p>
          <a:r>
            <a:rPr lang="zh-CN" b="0" i="0" baseline="0"/>
            <a:t>高新技术成果转化</a:t>
          </a:r>
          <a:endParaRPr lang="zh-CN"/>
        </a:p>
      </dgm:t>
    </dgm:pt>
    <dgm:pt modelId="{F740E4B1-5CF4-404C-9BE4-B742D8744B4A}" type="parTrans" cxnId="{018DD52B-908C-4F44-8815-E5FE5449EE0F}">
      <dgm:prSet/>
      <dgm:spPr/>
      <dgm:t>
        <a:bodyPr/>
        <a:lstStyle/>
        <a:p>
          <a:endParaRPr lang="zh-CN" altLang="en-US"/>
        </a:p>
      </dgm:t>
    </dgm:pt>
    <dgm:pt modelId="{8B705309-C54C-428A-8D7F-CF0884EE6F13}" type="sibTrans" cxnId="{018DD52B-908C-4F44-8815-E5FE5449EE0F}">
      <dgm:prSet/>
      <dgm:spPr/>
      <dgm:t>
        <a:bodyPr/>
        <a:lstStyle/>
        <a:p>
          <a:endParaRPr lang="zh-CN" altLang="en-US"/>
        </a:p>
      </dgm:t>
    </dgm:pt>
    <dgm:pt modelId="{DE48DC68-ED88-4B77-BE1A-7668DCF2CF6F}">
      <dgm:prSet/>
      <dgm:spPr/>
      <dgm:t>
        <a:bodyPr/>
        <a:lstStyle/>
        <a:p>
          <a:r>
            <a:rPr lang="zh-CN" b="0" i="0" baseline="0"/>
            <a:t>新技术新产品认定</a:t>
          </a:r>
          <a:endParaRPr lang="zh-CN"/>
        </a:p>
      </dgm:t>
    </dgm:pt>
    <dgm:pt modelId="{9E711EDD-5947-45BF-B583-600F5A00E1F0}" type="parTrans" cxnId="{DED9A0E3-4E63-4E6A-86ED-B4AD24A48C2A}">
      <dgm:prSet/>
      <dgm:spPr/>
      <dgm:t>
        <a:bodyPr/>
        <a:lstStyle/>
        <a:p>
          <a:endParaRPr lang="zh-CN" altLang="en-US"/>
        </a:p>
      </dgm:t>
    </dgm:pt>
    <dgm:pt modelId="{FFD679F7-4C1C-4FCF-A848-A2996B852C06}" type="sibTrans" cxnId="{DED9A0E3-4E63-4E6A-86ED-B4AD24A48C2A}">
      <dgm:prSet/>
      <dgm:spPr/>
      <dgm:t>
        <a:bodyPr/>
        <a:lstStyle/>
        <a:p>
          <a:endParaRPr lang="zh-CN" altLang="en-US"/>
        </a:p>
      </dgm:t>
    </dgm:pt>
    <dgm:pt modelId="{00D3A8D0-E1DF-4096-B662-687E3CEB883D}">
      <dgm:prSet/>
      <dgm:spPr/>
      <dgm:t>
        <a:bodyPr/>
        <a:lstStyle/>
        <a:p>
          <a:r>
            <a:rPr lang="zh-CN" b="0" i="0" baseline="0"/>
            <a:t>战兴产业科技成果转化基地</a:t>
          </a:r>
          <a:endParaRPr lang="zh-CN"/>
        </a:p>
      </dgm:t>
    </dgm:pt>
    <dgm:pt modelId="{5A676C08-4F58-44A8-9D58-6D868BFB8A34}" type="parTrans" cxnId="{CCF0E574-76BA-48E5-9A58-E18873442E11}">
      <dgm:prSet/>
      <dgm:spPr/>
      <dgm:t>
        <a:bodyPr/>
        <a:lstStyle/>
        <a:p>
          <a:endParaRPr lang="zh-CN" altLang="en-US"/>
        </a:p>
      </dgm:t>
    </dgm:pt>
    <dgm:pt modelId="{45D765AB-6AB6-4EA3-AF36-9A36FAC16FAA}" type="sibTrans" cxnId="{CCF0E574-76BA-48E5-9A58-E18873442E11}">
      <dgm:prSet/>
      <dgm:spPr/>
      <dgm:t>
        <a:bodyPr/>
        <a:lstStyle/>
        <a:p>
          <a:endParaRPr lang="zh-CN" altLang="en-US"/>
        </a:p>
      </dgm:t>
    </dgm:pt>
    <dgm:pt modelId="{155DBB82-7DB1-4153-BDE5-8BA396B3B9B9}">
      <dgm:prSet/>
      <dgm:spPr/>
      <dgm:t>
        <a:bodyPr/>
        <a:lstStyle/>
        <a:p>
          <a:r>
            <a:rPr lang="zh-CN" b="0" i="0" baseline="0"/>
            <a:t>科技企业孵化机构（战略性新兴产业孵育基地）建设</a:t>
          </a:r>
          <a:endParaRPr lang="zh-CN"/>
        </a:p>
      </dgm:t>
    </dgm:pt>
    <dgm:pt modelId="{1609A442-12E6-4C86-8879-A3AD49C8BBB9}" type="parTrans" cxnId="{4765803C-5239-46EE-9F62-9B6C18449695}">
      <dgm:prSet/>
      <dgm:spPr/>
      <dgm:t>
        <a:bodyPr/>
        <a:lstStyle/>
        <a:p>
          <a:endParaRPr lang="zh-CN" altLang="en-US"/>
        </a:p>
      </dgm:t>
    </dgm:pt>
    <dgm:pt modelId="{FCAC4397-0F3A-4DB9-81B4-0E6D5C829301}" type="sibTrans" cxnId="{4765803C-5239-46EE-9F62-9B6C18449695}">
      <dgm:prSet/>
      <dgm:spPr/>
      <dgm:t>
        <a:bodyPr/>
        <a:lstStyle/>
        <a:p>
          <a:endParaRPr lang="zh-CN" altLang="en-US"/>
        </a:p>
      </dgm:t>
    </dgm:pt>
    <dgm:pt modelId="{CA99A1DA-9346-4DB3-95A3-6F8369B6EC86}" type="pres">
      <dgm:prSet presAssocID="{8D073991-DA88-4D74-AF55-254175C1A41B}" presName="linear" presStyleCnt="0">
        <dgm:presLayoutVars>
          <dgm:dir/>
          <dgm:animLvl val="lvl"/>
          <dgm:resizeHandles val="exact"/>
        </dgm:presLayoutVars>
      </dgm:prSet>
      <dgm:spPr/>
    </dgm:pt>
    <dgm:pt modelId="{2F225658-D9FF-4292-9B42-2BEA12876214}" type="pres">
      <dgm:prSet presAssocID="{B68B4470-9844-4594-B8BA-0B59ED514A16}" presName="parentLin" presStyleCnt="0"/>
      <dgm:spPr/>
    </dgm:pt>
    <dgm:pt modelId="{042492BA-A0CD-46E3-9B33-E8C6796CD147}" type="pres">
      <dgm:prSet presAssocID="{B68B4470-9844-4594-B8BA-0B59ED514A16}" presName="parentLeftMargin" presStyleLbl="node1" presStyleIdx="0" presStyleCnt="1"/>
      <dgm:spPr/>
    </dgm:pt>
    <dgm:pt modelId="{661B390B-6CC3-4508-B35A-DEBF457444B8}" type="pres">
      <dgm:prSet presAssocID="{B68B4470-9844-4594-B8BA-0B59ED514A16}" presName="parentText" presStyleLbl="node1" presStyleIdx="0" presStyleCnt="1">
        <dgm:presLayoutVars>
          <dgm:chMax val="0"/>
          <dgm:bulletEnabled val="1"/>
        </dgm:presLayoutVars>
      </dgm:prSet>
      <dgm:spPr/>
    </dgm:pt>
    <dgm:pt modelId="{701F199D-CC02-48E8-83EE-88E4BA6618E6}" type="pres">
      <dgm:prSet presAssocID="{B68B4470-9844-4594-B8BA-0B59ED514A16}" presName="negativeSpace" presStyleCnt="0"/>
      <dgm:spPr/>
    </dgm:pt>
    <dgm:pt modelId="{CC30A892-3E67-4D27-9BA8-5EC04736CE67}" type="pres">
      <dgm:prSet presAssocID="{B68B4470-9844-4594-B8BA-0B59ED514A16}" presName="childText" presStyleLbl="conFgAcc1" presStyleIdx="0" presStyleCnt="1">
        <dgm:presLayoutVars>
          <dgm:bulletEnabled val="1"/>
        </dgm:presLayoutVars>
      </dgm:prSet>
      <dgm:spPr/>
    </dgm:pt>
  </dgm:ptLst>
  <dgm:cxnLst>
    <dgm:cxn modelId="{EFCDA502-08CF-4640-94EA-667CBCD1E76A}" type="presOf" srcId="{805B44AC-57EB-438E-8A67-819B4913AE2F}" destId="{CC30A892-3E67-4D27-9BA8-5EC04736CE67}" srcOrd="0" destOrd="0" presId="urn:microsoft.com/office/officeart/2005/8/layout/list1"/>
    <dgm:cxn modelId="{97B44616-13AA-4CBB-B9A7-2DA68A7B1C69}" srcId="{8D073991-DA88-4D74-AF55-254175C1A41B}" destId="{B68B4470-9844-4594-B8BA-0B59ED514A16}" srcOrd="0" destOrd="0" parTransId="{DD1F56EA-0E86-4161-B0BA-675805EB047E}" sibTransId="{78E73F19-EA4A-4671-B2DA-B143903A9145}"/>
    <dgm:cxn modelId="{018DD52B-908C-4F44-8815-E5FE5449EE0F}" srcId="{B68B4470-9844-4594-B8BA-0B59ED514A16}" destId="{2DA5514D-233A-4DDD-B083-EDECE162169D}" srcOrd="4" destOrd="0" parTransId="{F740E4B1-5CF4-404C-9BE4-B742D8744B4A}" sibTransId="{8B705309-C54C-428A-8D7F-CF0884EE6F13}"/>
    <dgm:cxn modelId="{4765803C-5239-46EE-9F62-9B6C18449695}" srcId="{B68B4470-9844-4594-B8BA-0B59ED514A16}" destId="{155DBB82-7DB1-4153-BDE5-8BA396B3B9B9}" srcOrd="7" destOrd="0" parTransId="{1609A442-12E6-4C86-8879-A3AD49C8BBB9}" sibTransId="{FCAC4397-0F3A-4DB9-81B4-0E6D5C829301}"/>
    <dgm:cxn modelId="{BD360D5B-A506-4DC6-B8AF-3CE59A8D460B}" type="presOf" srcId="{00D3A8D0-E1DF-4096-B662-687E3CEB883D}" destId="{CC30A892-3E67-4D27-9BA8-5EC04736CE67}" srcOrd="0" destOrd="6" presId="urn:microsoft.com/office/officeart/2005/8/layout/list1"/>
    <dgm:cxn modelId="{2368F851-42E7-4063-AFF2-132F2E996417}" type="presOf" srcId="{155DBB82-7DB1-4153-BDE5-8BA396B3B9B9}" destId="{CC30A892-3E67-4D27-9BA8-5EC04736CE67}" srcOrd="0" destOrd="7" presId="urn:microsoft.com/office/officeart/2005/8/layout/list1"/>
    <dgm:cxn modelId="{CCF0E574-76BA-48E5-9A58-E18873442E11}" srcId="{B68B4470-9844-4594-B8BA-0B59ED514A16}" destId="{00D3A8D0-E1DF-4096-B662-687E3CEB883D}" srcOrd="6" destOrd="0" parTransId="{5A676C08-4F58-44A8-9D58-6D868BFB8A34}" sibTransId="{45D765AB-6AB6-4EA3-AF36-9A36FAC16FAA}"/>
    <dgm:cxn modelId="{1BB82D80-BA64-42D9-B079-73A76BCEAB5C}" srcId="{B68B4470-9844-4594-B8BA-0B59ED514A16}" destId="{D33D5483-FA5E-4991-A762-475089FA2427}" srcOrd="3" destOrd="0" parTransId="{6B53F916-C8AB-4425-BD3C-B524F307206D}" sibTransId="{AF7C0F3A-B580-4E15-899B-A54467997A3B}"/>
    <dgm:cxn modelId="{082CC793-BD8F-4C18-9507-A0C507BE3B18}" type="presOf" srcId="{DE48DC68-ED88-4B77-BE1A-7668DCF2CF6F}" destId="{CC30A892-3E67-4D27-9BA8-5EC04736CE67}" srcOrd="0" destOrd="5" presId="urn:microsoft.com/office/officeart/2005/8/layout/list1"/>
    <dgm:cxn modelId="{830F9FA5-7ECE-4095-97BC-43162DA68B65}" srcId="{B68B4470-9844-4594-B8BA-0B59ED514A16}" destId="{805B44AC-57EB-438E-8A67-819B4913AE2F}" srcOrd="0" destOrd="0" parTransId="{CF62EDF6-258A-4287-AA0A-C9D9F44D3C97}" sibTransId="{75B2D8AC-7631-460D-A05D-CAD00289382F}"/>
    <dgm:cxn modelId="{8CD0CDA8-EC68-42FA-9DD2-A291CEAD2C45}" type="presOf" srcId="{B68B4470-9844-4594-B8BA-0B59ED514A16}" destId="{042492BA-A0CD-46E3-9B33-E8C6796CD147}" srcOrd="0" destOrd="0" presId="urn:microsoft.com/office/officeart/2005/8/layout/list1"/>
    <dgm:cxn modelId="{68E695AB-5EC0-4585-94C5-5426BD19486B}" type="presOf" srcId="{DBDDCC6F-17AB-4A1E-ABCC-3588F54873FC}" destId="{CC30A892-3E67-4D27-9BA8-5EC04736CE67}" srcOrd="0" destOrd="1" presId="urn:microsoft.com/office/officeart/2005/8/layout/list1"/>
    <dgm:cxn modelId="{C89A8CAC-50A5-4355-B3E1-914C9DEA2E42}" type="presOf" srcId="{FA6C9B1A-AC30-48F7-887C-C63E62F0F529}" destId="{CC30A892-3E67-4D27-9BA8-5EC04736CE67}" srcOrd="0" destOrd="2" presId="urn:microsoft.com/office/officeart/2005/8/layout/list1"/>
    <dgm:cxn modelId="{CCAFE7B0-F41C-4DF3-A97C-75F6EF3DC26F}" srcId="{B68B4470-9844-4594-B8BA-0B59ED514A16}" destId="{DBDDCC6F-17AB-4A1E-ABCC-3588F54873FC}" srcOrd="1" destOrd="0" parTransId="{3BCF59BE-B5D4-4F47-A009-1BBE59DF4587}" sibTransId="{3EDA817A-09A6-497D-8A80-A132B326ADFA}"/>
    <dgm:cxn modelId="{F3A591BE-53CD-4455-B952-34C186BD9CCA}" srcId="{B68B4470-9844-4594-B8BA-0B59ED514A16}" destId="{FA6C9B1A-AC30-48F7-887C-C63E62F0F529}" srcOrd="2" destOrd="0" parTransId="{4F770110-2D43-43F1-8937-8D426DE552E6}" sibTransId="{7B802A82-4502-4A24-B9E9-0196E00C0109}"/>
    <dgm:cxn modelId="{F54548C9-D037-4C57-8709-D8297DDB804C}" type="presOf" srcId="{B68B4470-9844-4594-B8BA-0B59ED514A16}" destId="{661B390B-6CC3-4508-B35A-DEBF457444B8}" srcOrd="1" destOrd="0" presId="urn:microsoft.com/office/officeart/2005/8/layout/list1"/>
    <dgm:cxn modelId="{EA87F8D5-1FA7-4025-AD01-54E8E8386C94}" type="presOf" srcId="{D33D5483-FA5E-4991-A762-475089FA2427}" destId="{CC30A892-3E67-4D27-9BA8-5EC04736CE67}" srcOrd="0" destOrd="3" presId="urn:microsoft.com/office/officeart/2005/8/layout/list1"/>
    <dgm:cxn modelId="{1B262FDE-905F-46A3-96B1-43E0A0F0811B}" type="presOf" srcId="{8D073991-DA88-4D74-AF55-254175C1A41B}" destId="{CA99A1DA-9346-4DB3-95A3-6F8369B6EC86}" srcOrd="0" destOrd="0" presId="urn:microsoft.com/office/officeart/2005/8/layout/list1"/>
    <dgm:cxn modelId="{DED9A0E3-4E63-4E6A-86ED-B4AD24A48C2A}" srcId="{B68B4470-9844-4594-B8BA-0B59ED514A16}" destId="{DE48DC68-ED88-4B77-BE1A-7668DCF2CF6F}" srcOrd="5" destOrd="0" parTransId="{9E711EDD-5947-45BF-B583-600F5A00E1F0}" sibTransId="{FFD679F7-4C1C-4FCF-A848-A2996B852C06}"/>
    <dgm:cxn modelId="{3F38D6FB-BEF9-4AC9-A04D-C3A23E970C26}" type="presOf" srcId="{2DA5514D-233A-4DDD-B083-EDECE162169D}" destId="{CC30A892-3E67-4D27-9BA8-5EC04736CE67}" srcOrd="0" destOrd="4" presId="urn:microsoft.com/office/officeart/2005/8/layout/list1"/>
    <dgm:cxn modelId="{4365419F-DF32-442B-A48D-864C43B5E196}" type="presParOf" srcId="{CA99A1DA-9346-4DB3-95A3-6F8369B6EC86}" destId="{2F225658-D9FF-4292-9B42-2BEA12876214}" srcOrd="0" destOrd="0" presId="urn:microsoft.com/office/officeart/2005/8/layout/list1"/>
    <dgm:cxn modelId="{3323A504-5C8C-405B-AE07-F202F3A75FDE}" type="presParOf" srcId="{2F225658-D9FF-4292-9B42-2BEA12876214}" destId="{042492BA-A0CD-46E3-9B33-E8C6796CD147}" srcOrd="0" destOrd="0" presId="urn:microsoft.com/office/officeart/2005/8/layout/list1"/>
    <dgm:cxn modelId="{D7D7DBBA-71C5-4E7B-B2D7-FFF3F96173BD}" type="presParOf" srcId="{2F225658-D9FF-4292-9B42-2BEA12876214}" destId="{661B390B-6CC3-4508-B35A-DEBF457444B8}" srcOrd="1" destOrd="0" presId="urn:microsoft.com/office/officeart/2005/8/layout/list1"/>
    <dgm:cxn modelId="{B4859DB4-5973-483A-A20E-E8D8B8140738}" type="presParOf" srcId="{CA99A1DA-9346-4DB3-95A3-6F8369B6EC86}" destId="{701F199D-CC02-48E8-83EE-88E4BA6618E6}" srcOrd="1" destOrd="0" presId="urn:microsoft.com/office/officeart/2005/8/layout/list1"/>
    <dgm:cxn modelId="{D1A2FF0E-9267-4115-8321-00DE339756B2}" type="presParOf" srcId="{CA99A1DA-9346-4DB3-95A3-6F8369B6EC86}" destId="{CC30A892-3E67-4D27-9BA8-5EC04736CE6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D125CE-60AE-444A-A3DC-237845863258}" type="doc">
      <dgm:prSet loTypeId="urn:microsoft.com/office/officeart/2005/8/layout/radial3" loCatId="relationship" qsTypeId="urn:microsoft.com/office/officeart/2005/8/quickstyle/3d3" qsCatId="3D" csTypeId="urn:microsoft.com/office/officeart/2005/8/colors/colorful1" csCatId="colorful"/>
      <dgm:spPr/>
      <dgm:t>
        <a:bodyPr/>
        <a:lstStyle/>
        <a:p>
          <a:endParaRPr lang="zh-CN" altLang="en-US"/>
        </a:p>
      </dgm:t>
    </dgm:pt>
    <dgm:pt modelId="{1E3DBA14-2637-44A1-987C-A32AE3DBAC86}">
      <dgm:prSet/>
      <dgm:spPr/>
      <dgm:t>
        <a:bodyPr/>
        <a:lstStyle/>
        <a:p>
          <a:r>
            <a:rPr lang="zh-CN" b="0" i="0" baseline="0"/>
            <a:t>科技服务业促进</a:t>
          </a:r>
          <a:endParaRPr lang="zh-CN"/>
        </a:p>
      </dgm:t>
    </dgm:pt>
    <dgm:pt modelId="{36175947-05BA-4B32-BBDA-1E5718E78440}" type="parTrans" cxnId="{1B2B1072-FCA1-4092-9636-CA2ADD98F1FE}">
      <dgm:prSet/>
      <dgm:spPr/>
      <dgm:t>
        <a:bodyPr/>
        <a:lstStyle/>
        <a:p>
          <a:endParaRPr lang="zh-CN" altLang="en-US"/>
        </a:p>
      </dgm:t>
    </dgm:pt>
    <dgm:pt modelId="{8276ED31-8574-4495-AE6B-CFD113929583}" type="sibTrans" cxnId="{1B2B1072-FCA1-4092-9636-CA2ADD98F1FE}">
      <dgm:prSet/>
      <dgm:spPr/>
      <dgm:t>
        <a:bodyPr/>
        <a:lstStyle/>
        <a:p>
          <a:endParaRPr lang="zh-CN" altLang="en-US"/>
        </a:p>
      </dgm:t>
    </dgm:pt>
    <dgm:pt modelId="{E9445B0F-EBB4-40C1-8789-7272E52E1E09}">
      <dgm:prSet/>
      <dgm:spPr/>
      <dgm:t>
        <a:bodyPr/>
        <a:lstStyle/>
        <a:p>
          <a:r>
            <a:rPr lang="zh-CN" b="0" i="0" baseline="0" dirty="0">
              <a:hlinkClick xmlns:r="http://schemas.openxmlformats.org/officeDocument/2006/relationships" r:id="rId1" action="ppaction://hlinksldjump"/>
            </a:rPr>
            <a:t>技术合同登记</a:t>
          </a:r>
          <a:endParaRPr lang="zh-CN" dirty="0"/>
        </a:p>
      </dgm:t>
    </dgm:pt>
    <dgm:pt modelId="{111991BD-E37A-41C2-913E-8B46C86DCFFB}" type="parTrans" cxnId="{90779767-F076-4382-8C52-C9186D2646AF}">
      <dgm:prSet/>
      <dgm:spPr/>
      <dgm:t>
        <a:bodyPr/>
        <a:lstStyle/>
        <a:p>
          <a:endParaRPr lang="zh-CN" altLang="en-US"/>
        </a:p>
      </dgm:t>
    </dgm:pt>
    <dgm:pt modelId="{082DFC6A-6097-448C-AEBE-0E5B02F1DBED}" type="sibTrans" cxnId="{90779767-F076-4382-8C52-C9186D2646AF}">
      <dgm:prSet/>
      <dgm:spPr/>
      <dgm:t>
        <a:bodyPr/>
        <a:lstStyle/>
        <a:p>
          <a:endParaRPr lang="zh-CN" altLang="en-US"/>
        </a:p>
      </dgm:t>
    </dgm:pt>
    <dgm:pt modelId="{D520C886-AAB5-4830-9F52-7B88374A0C8D}">
      <dgm:prSet/>
      <dgm:spPr/>
      <dgm:t>
        <a:bodyPr/>
        <a:lstStyle/>
        <a:p>
          <a:r>
            <a:rPr lang="zh-CN" b="0" i="0" baseline="0"/>
            <a:t>技术转移</a:t>
          </a:r>
          <a:endParaRPr lang="zh-CN"/>
        </a:p>
      </dgm:t>
    </dgm:pt>
    <dgm:pt modelId="{0183EDD5-329B-464F-891B-C27B0638D5ED}" type="parTrans" cxnId="{87B17853-1C01-445D-A68D-94A88580EF48}">
      <dgm:prSet/>
      <dgm:spPr/>
      <dgm:t>
        <a:bodyPr/>
        <a:lstStyle/>
        <a:p>
          <a:endParaRPr lang="zh-CN" altLang="en-US"/>
        </a:p>
      </dgm:t>
    </dgm:pt>
    <dgm:pt modelId="{43CFEB46-3594-415F-815F-E9923D63F350}" type="sibTrans" cxnId="{87B17853-1C01-445D-A68D-94A88580EF48}">
      <dgm:prSet/>
      <dgm:spPr/>
      <dgm:t>
        <a:bodyPr/>
        <a:lstStyle/>
        <a:p>
          <a:endParaRPr lang="zh-CN" altLang="en-US"/>
        </a:p>
      </dgm:t>
    </dgm:pt>
    <dgm:pt modelId="{DFB8B0F1-C384-4785-AC79-79A2F73D83A2}">
      <dgm:prSet/>
      <dgm:spPr/>
      <dgm:t>
        <a:bodyPr/>
        <a:lstStyle/>
        <a:p>
          <a:r>
            <a:rPr lang="zh-CN" b="0" i="0" baseline="0"/>
            <a:t>工程技术服务</a:t>
          </a:r>
          <a:endParaRPr lang="zh-CN"/>
        </a:p>
      </dgm:t>
    </dgm:pt>
    <dgm:pt modelId="{F62BF01C-4425-405F-B1CF-C22C97A7B3EC}" type="parTrans" cxnId="{DDCCB438-47C2-4718-92DD-42C1446B50EC}">
      <dgm:prSet/>
      <dgm:spPr/>
      <dgm:t>
        <a:bodyPr/>
        <a:lstStyle/>
        <a:p>
          <a:endParaRPr lang="zh-CN" altLang="en-US"/>
        </a:p>
      </dgm:t>
    </dgm:pt>
    <dgm:pt modelId="{9CD24472-FB60-4888-80B8-52840969E2ED}" type="sibTrans" cxnId="{DDCCB438-47C2-4718-92DD-42C1446B50EC}">
      <dgm:prSet/>
      <dgm:spPr/>
      <dgm:t>
        <a:bodyPr/>
        <a:lstStyle/>
        <a:p>
          <a:endParaRPr lang="zh-CN" altLang="en-US"/>
        </a:p>
      </dgm:t>
    </dgm:pt>
    <dgm:pt modelId="{E2433879-9886-4EA1-A352-6280F2DDDA68}">
      <dgm:prSet/>
      <dgm:spPr/>
      <dgm:t>
        <a:bodyPr/>
        <a:lstStyle/>
        <a:p>
          <a:r>
            <a:rPr lang="zh-CN" b="0" i="0" baseline="0"/>
            <a:t>工业设计促进</a:t>
          </a:r>
          <a:endParaRPr lang="zh-CN"/>
        </a:p>
      </dgm:t>
    </dgm:pt>
    <dgm:pt modelId="{A06AD03F-9865-443C-BB1B-E0E3078DA78D}" type="parTrans" cxnId="{945821B2-B3AF-4BEB-A299-94963C77194A}">
      <dgm:prSet/>
      <dgm:spPr/>
      <dgm:t>
        <a:bodyPr/>
        <a:lstStyle/>
        <a:p>
          <a:endParaRPr lang="zh-CN" altLang="en-US"/>
        </a:p>
      </dgm:t>
    </dgm:pt>
    <dgm:pt modelId="{FF282BF5-F48C-4B07-BF9B-8AAA585186FF}" type="sibTrans" cxnId="{945821B2-B3AF-4BEB-A299-94963C77194A}">
      <dgm:prSet/>
      <dgm:spPr/>
      <dgm:t>
        <a:bodyPr/>
        <a:lstStyle/>
        <a:p>
          <a:endParaRPr lang="zh-CN" altLang="en-US"/>
        </a:p>
      </dgm:t>
    </dgm:pt>
    <dgm:pt modelId="{74D73207-30CF-455E-B6A2-D8DEAB5B673F}">
      <dgm:prSet/>
      <dgm:spPr/>
      <dgm:t>
        <a:bodyPr/>
        <a:lstStyle/>
        <a:p>
          <a:r>
            <a:rPr lang="zh-CN" b="0" i="0" baseline="0"/>
            <a:t>产业技术创新战略联盟建设</a:t>
          </a:r>
          <a:endParaRPr lang="zh-CN"/>
        </a:p>
      </dgm:t>
    </dgm:pt>
    <dgm:pt modelId="{CAD2977D-0A0F-4311-9BC4-AFF74AA69F7A}" type="parTrans" cxnId="{ED4F7753-D750-433F-96D1-5ECE38D3835B}">
      <dgm:prSet/>
      <dgm:spPr/>
      <dgm:t>
        <a:bodyPr/>
        <a:lstStyle/>
        <a:p>
          <a:endParaRPr lang="zh-CN" altLang="en-US"/>
        </a:p>
      </dgm:t>
    </dgm:pt>
    <dgm:pt modelId="{ACF1F87D-F388-4BC5-9283-5F1AFB4462BF}" type="sibTrans" cxnId="{ED4F7753-D750-433F-96D1-5ECE38D3835B}">
      <dgm:prSet/>
      <dgm:spPr/>
      <dgm:t>
        <a:bodyPr/>
        <a:lstStyle/>
        <a:p>
          <a:endParaRPr lang="zh-CN" altLang="en-US"/>
        </a:p>
      </dgm:t>
    </dgm:pt>
    <dgm:pt modelId="{654BF87E-23F1-40E9-B2CD-B6A5722BED55}" type="pres">
      <dgm:prSet presAssocID="{BCD125CE-60AE-444A-A3DC-237845863258}" presName="composite" presStyleCnt="0">
        <dgm:presLayoutVars>
          <dgm:chMax val="1"/>
          <dgm:dir/>
          <dgm:resizeHandles val="exact"/>
        </dgm:presLayoutVars>
      </dgm:prSet>
      <dgm:spPr/>
    </dgm:pt>
    <dgm:pt modelId="{DF04ABA6-DAB2-48E7-9794-0E763B6D6AED}" type="pres">
      <dgm:prSet presAssocID="{BCD125CE-60AE-444A-A3DC-237845863258}" presName="radial" presStyleCnt="0">
        <dgm:presLayoutVars>
          <dgm:animLvl val="ctr"/>
        </dgm:presLayoutVars>
      </dgm:prSet>
      <dgm:spPr/>
    </dgm:pt>
    <dgm:pt modelId="{5CA6377D-BD0B-4252-B979-F65DD045AB2D}" type="pres">
      <dgm:prSet presAssocID="{1E3DBA14-2637-44A1-987C-A32AE3DBAC86}" presName="centerShape" presStyleLbl="vennNode1" presStyleIdx="0" presStyleCnt="6"/>
      <dgm:spPr/>
    </dgm:pt>
    <dgm:pt modelId="{12FA35FD-FDE5-465D-9129-68092F032635}" type="pres">
      <dgm:prSet presAssocID="{E9445B0F-EBB4-40C1-8789-7272E52E1E09}" presName="node" presStyleLbl="vennNode1" presStyleIdx="1" presStyleCnt="6">
        <dgm:presLayoutVars>
          <dgm:bulletEnabled val="1"/>
        </dgm:presLayoutVars>
      </dgm:prSet>
      <dgm:spPr/>
    </dgm:pt>
    <dgm:pt modelId="{A8B712B7-4990-4A80-BFF6-60789EDD311D}" type="pres">
      <dgm:prSet presAssocID="{D520C886-AAB5-4830-9F52-7B88374A0C8D}" presName="node" presStyleLbl="vennNode1" presStyleIdx="2" presStyleCnt="6">
        <dgm:presLayoutVars>
          <dgm:bulletEnabled val="1"/>
        </dgm:presLayoutVars>
      </dgm:prSet>
      <dgm:spPr/>
    </dgm:pt>
    <dgm:pt modelId="{6A652D7B-F64E-4DF8-8C19-5ABC33F1108F}" type="pres">
      <dgm:prSet presAssocID="{DFB8B0F1-C384-4785-AC79-79A2F73D83A2}" presName="node" presStyleLbl="vennNode1" presStyleIdx="3" presStyleCnt="6">
        <dgm:presLayoutVars>
          <dgm:bulletEnabled val="1"/>
        </dgm:presLayoutVars>
      </dgm:prSet>
      <dgm:spPr/>
    </dgm:pt>
    <dgm:pt modelId="{65F9C92B-A307-4503-8F56-8757E341A2F8}" type="pres">
      <dgm:prSet presAssocID="{E2433879-9886-4EA1-A352-6280F2DDDA68}" presName="node" presStyleLbl="vennNode1" presStyleIdx="4" presStyleCnt="6">
        <dgm:presLayoutVars>
          <dgm:bulletEnabled val="1"/>
        </dgm:presLayoutVars>
      </dgm:prSet>
      <dgm:spPr/>
    </dgm:pt>
    <dgm:pt modelId="{9D1DB0C2-558B-4210-B370-456A1CE1F601}" type="pres">
      <dgm:prSet presAssocID="{74D73207-30CF-455E-B6A2-D8DEAB5B673F}" presName="node" presStyleLbl="vennNode1" presStyleIdx="5" presStyleCnt="6">
        <dgm:presLayoutVars>
          <dgm:bulletEnabled val="1"/>
        </dgm:presLayoutVars>
      </dgm:prSet>
      <dgm:spPr/>
    </dgm:pt>
  </dgm:ptLst>
  <dgm:cxnLst>
    <dgm:cxn modelId="{292E5805-F134-41D8-8BC5-ADC43171D2BF}" type="presOf" srcId="{BCD125CE-60AE-444A-A3DC-237845863258}" destId="{654BF87E-23F1-40E9-B2CD-B6A5722BED55}" srcOrd="0" destOrd="0" presId="urn:microsoft.com/office/officeart/2005/8/layout/radial3"/>
    <dgm:cxn modelId="{5DBEF51D-2DA0-430D-8617-9087568D8379}" type="presOf" srcId="{E2433879-9886-4EA1-A352-6280F2DDDA68}" destId="{65F9C92B-A307-4503-8F56-8757E341A2F8}" srcOrd="0" destOrd="0" presId="urn:microsoft.com/office/officeart/2005/8/layout/radial3"/>
    <dgm:cxn modelId="{DDCCB438-47C2-4718-92DD-42C1446B50EC}" srcId="{1E3DBA14-2637-44A1-987C-A32AE3DBAC86}" destId="{DFB8B0F1-C384-4785-AC79-79A2F73D83A2}" srcOrd="2" destOrd="0" parTransId="{F62BF01C-4425-405F-B1CF-C22C97A7B3EC}" sibTransId="{9CD24472-FB60-4888-80B8-52840969E2ED}"/>
    <dgm:cxn modelId="{90779767-F076-4382-8C52-C9186D2646AF}" srcId="{1E3DBA14-2637-44A1-987C-A32AE3DBAC86}" destId="{E9445B0F-EBB4-40C1-8789-7272E52E1E09}" srcOrd="0" destOrd="0" parTransId="{111991BD-E37A-41C2-913E-8B46C86DCFFB}" sibTransId="{082DFC6A-6097-448C-AEBE-0E5B02F1DBED}"/>
    <dgm:cxn modelId="{1B2B1072-FCA1-4092-9636-CA2ADD98F1FE}" srcId="{BCD125CE-60AE-444A-A3DC-237845863258}" destId="{1E3DBA14-2637-44A1-987C-A32AE3DBAC86}" srcOrd="0" destOrd="0" parTransId="{36175947-05BA-4B32-BBDA-1E5718E78440}" sibTransId="{8276ED31-8574-4495-AE6B-CFD113929583}"/>
    <dgm:cxn modelId="{ED4F7753-D750-433F-96D1-5ECE38D3835B}" srcId="{1E3DBA14-2637-44A1-987C-A32AE3DBAC86}" destId="{74D73207-30CF-455E-B6A2-D8DEAB5B673F}" srcOrd="4" destOrd="0" parTransId="{CAD2977D-0A0F-4311-9BC4-AFF74AA69F7A}" sibTransId="{ACF1F87D-F388-4BC5-9283-5F1AFB4462BF}"/>
    <dgm:cxn modelId="{87B17853-1C01-445D-A68D-94A88580EF48}" srcId="{1E3DBA14-2637-44A1-987C-A32AE3DBAC86}" destId="{D520C886-AAB5-4830-9F52-7B88374A0C8D}" srcOrd="1" destOrd="0" parTransId="{0183EDD5-329B-464F-891B-C27B0638D5ED}" sibTransId="{43CFEB46-3594-415F-815F-E9923D63F350}"/>
    <dgm:cxn modelId="{03F7387C-E1C8-4C29-A71C-934B873CB35E}" type="presOf" srcId="{74D73207-30CF-455E-B6A2-D8DEAB5B673F}" destId="{9D1DB0C2-558B-4210-B370-456A1CE1F601}" srcOrd="0" destOrd="0" presId="urn:microsoft.com/office/officeart/2005/8/layout/radial3"/>
    <dgm:cxn modelId="{F5AB827D-7EC0-43FC-9062-42804E88525E}" type="presOf" srcId="{E9445B0F-EBB4-40C1-8789-7272E52E1E09}" destId="{12FA35FD-FDE5-465D-9129-68092F032635}" srcOrd="0" destOrd="0" presId="urn:microsoft.com/office/officeart/2005/8/layout/radial3"/>
    <dgm:cxn modelId="{315F077F-6967-463B-8757-22E82485CFCB}" type="presOf" srcId="{D520C886-AAB5-4830-9F52-7B88374A0C8D}" destId="{A8B712B7-4990-4A80-BFF6-60789EDD311D}" srcOrd="0" destOrd="0" presId="urn:microsoft.com/office/officeart/2005/8/layout/radial3"/>
    <dgm:cxn modelId="{61D6F781-82E0-4C72-9658-8F38FC2B2D91}" type="presOf" srcId="{DFB8B0F1-C384-4785-AC79-79A2F73D83A2}" destId="{6A652D7B-F64E-4DF8-8C19-5ABC33F1108F}" srcOrd="0" destOrd="0" presId="urn:microsoft.com/office/officeart/2005/8/layout/radial3"/>
    <dgm:cxn modelId="{945821B2-B3AF-4BEB-A299-94963C77194A}" srcId="{1E3DBA14-2637-44A1-987C-A32AE3DBAC86}" destId="{E2433879-9886-4EA1-A352-6280F2DDDA68}" srcOrd="3" destOrd="0" parTransId="{A06AD03F-9865-443C-BB1B-E0E3078DA78D}" sibTransId="{FF282BF5-F48C-4B07-BF9B-8AAA585186FF}"/>
    <dgm:cxn modelId="{B5D9AACC-C6F8-4F89-BBF9-191110DF18BA}" type="presOf" srcId="{1E3DBA14-2637-44A1-987C-A32AE3DBAC86}" destId="{5CA6377D-BD0B-4252-B979-F65DD045AB2D}" srcOrd="0" destOrd="0" presId="urn:microsoft.com/office/officeart/2005/8/layout/radial3"/>
    <dgm:cxn modelId="{589671F2-FCD2-4EE8-A304-935F5B436204}" type="presParOf" srcId="{654BF87E-23F1-40E9-B2CD-B6A5722BED55}" destId="{DF04ABA6-DAB2-48E7-9794-0E763B6D6AED}" srcOrd="0" destOrd="0" presId="urn:microsoft.com/office/officeart/2005/8/layout/radial3"/>
    <dgm:cxn modelId="{33A56A63-853B-4DF2-831C-EA45E273B159}" type="presParOf" srcId="{DF04ABA6-DAB2-48E7-9794-0E763B6D6AED}" destId="{5CA6377D-BD0B-4252-B979-F65DD045AB2D}" srcOrd="0" destOrd="0" presId="urn:microsoft.com/office/officeart/2005/8/layout/radial3"/>
    <dgm:cxn modelId="{59C58078-788F-41B1-A5BA-8CC61109CEC5}" type="presParOf" srcId="{DF04ABA6-DAB2-48E7-9794-0E763B6D6AED}" destId="{12FA35FD-FDE5-465D-9129-68092F032635}" srcOrd="1" destOrd="0" presId="urn:microsoft.com/office/officeart/2005/8/layout/radial3"/>
    <dgm:cxn modelId="{7D6F9197-B805-4470-9C6C-7F51CDB37979}" type="presParOf" srcId="{DF04ABA6-DAB2-48E7-9794-0E763B6D6AED}" destId="{A8B712B7-4990-4A80-BFF6-60789EDD311D}" srcOrd="2" destOrd="0" presId="urn:microsoft.com/office/officeart/2005/8/layout/radial3"/>
    <dgm:cxn modelId="{47280A6D-E878-47BE-ADA3-E679EF25684F}" type="presParOf" srcId="{DF04ABA6-DAB2-48E7-9794-0E763B6D6AED}" destId="{6A652D7B-F64E-4DF8-8C19-5ABC33F1108F}" srcOrd="3" destOrd="0" presId="urn:microsoft.com/office/officeart/2005/8/layout/radial3"/>
    <dgm:cxn modelId="{BD16AE53-46F4-401D-9E0B-94D046B732A5}" type="presParOf" srcId="{DF04ABA6-DAB2-48E7-9794-0E763B6D6AED}" destId="{65F9C92B-A307-4503-8F56-8757E341A2F8}" srcOrd="4" destOrd="0" presId="urn:microsoft.com/office/officeart/2005/8/layout/radial3"/>
    <dgm:cxn modelId="{8D4699BA-EDDA-4D32-BC09-074167988D40}" type="presParOf" srcId="{DF04ABA6-DAB2-48E7-9794-0E763B6D6AED}" destId="{9D1DB0C2-558B-4210-B370-456A1CE1F601}" srcOrd="5"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0A892-3E67-4D27-9BA8-5EC04736CE67}">
      <dsp:nvSpPr>
        <dsp:cNvPr id="0" name=""/>
        <dsp:cNvSpPr/>
      </dsp:nvSpPr>
      <dsp:spPr>
        <a:xfrm>
          <a:off x="0" y="287746"/>
          <a:ext cx="4878387" cy="32319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378617" tIns="374904" rIns="378617" bIns="128016" numCol="1" spcCol="1270" anchor="t" anchorCtr="0">
          <a:noAutofit/>
        </a:bodyPr>
        <a:lstStyle/>
        <a:p>
          <a:pPr marL="171450" lvl="1" indent="-171450" algn="l" defTabSz="800100">
            <a:lnSpc>
              <a:spcPct val="90000"/>
            </a:lnSpc>
            <a:spcBef>
              <a:spcPct val="0"/>
            </a:spcBef>
            <a:spcAft>
              <a:spcPct val="15000"/>
            </a:spcAft>
            <a:buChar char="•"/>
          </a:pPr>
          <a:r>
            <a:rPr lang="zh-CN" sz="1800" b="0" i="0" kern="1200" baseline="0" dirty="0">
              <a:hlinkClick xmlns:r="http://schemas.openxmlformats.org/officeDocument/2006/relationships" r:id=""/>
            </a:rPr>
            <a:t>高新技术企业认定</a:t>
          </a:r>
          <a:endParaRPr lang="zh-CN" sz="1800" kern="1200" dirty="0"/>
        </a:p>
        <a:p>
          <a:pPr marL="171450" lvl="1" indent="-171450" algn="l" defTabSz="800100">
            <a:lnSpc>
              <a:spcPct val="90000"/>
            </a:lnSpc>
            <a:spcBef>
              <a:spcPct val="0"/>
            </a:spcBef>
            <a:spcAft>
              <a:spcPct val="15000"/>
            </a:spcAft>
            <a:buChar char="•"/>
          </a:pPr>
          <a:r>
            <a:rPr lang="zh-CN" sz="1800" b="0" i="0" kern="1200" baseline="0" dirty="0"/>
            <a:t>技术先进型服务企业认定</a:t>
          </a:r>
          <a:endParaRPr lang="zh-CN" sz="1800" kern="1200" dirty="0"/>
        </a:p>
        <a:p>
          <a:pPr marL="171450" lvl="1" indent="-171450" algn="l" defTabSz="800100">
            <a:lnSpc>
              <a:spcPct val="90000"/>
            </a:lnSpc>
            <a:spcBef>
              <a:spcPct val="0"/>
            </a:spcBef>
            <a:spcAft>
              <a:spcPct val="15000"/>
            </a:spcAft>
            <a:buChar char="•"/>
          </a:pPr>
          <a:r>
            <a:rPr lang="zh-CN" sz="1800" b="0" i="0" kern="1200" baseline="0"/>
            <a:t>研发经费加计扣除</a:t>
          </a:r>
          <a:endParaRPr lang="zh-CN" sz="1800" kern="1200"/>
        </a:p>
        <a:p>
          <a:pPr marL="171450" lvl="1" indent="-171450" algn="l" defTabSz="800100">
            <a:lnSpc>
              <a:spcPct val="90000"/>
            </a:lnSpc>
            <a:spcBef>
              <a:spcPct val="0"/>
            </a:spcBef>
            <a:spcAft>
              <a:spcPct val="15000"/>
            </a:spcAft>
            <a:buChar char="•"/>
          </a:pPr>
          <a:r>
            <a:rPr lang="zh-CN" sz="1800" b="0" i="0" kern="1200" baseline="0"/>
            <a:t>科技型中小企业技术创新资金</a:t>
          </a:r>
          <a:endParaRPr lang="zh-CN" sz="1800" kern="1200"/>
        </a:p>
        <a:p>
          <a:pPr marL="171450" lvl="1" indent="-171450" algn="l" defTabSz="800100">
            <a:lnSpc>
              <a:spcPct val="90000"/>
            </a:lnSpc>
            <a:spcBef>
              <a:spcPct val="0"/>
            </a:spcBef>
            <a:spcAft>
              <a:spcPct val="15000"/>
            </a:spcAft>
            <a:buChar char="•"/>
          </a:pPr>
          <a:r>
            <a:rPr lang="zh-CN" sz="1800" b="0" i="0" kern="1200" baseline="0"/>
            <a:t>高新技术成果转化</a:t>
          </a:r>
          <a:endParaRPr lang="zh-CN" sz="1800" kern="1200"/>
        </a:p>
        <a:p>
          <a:pPr marL="171450" lvl="1" indent="-171450" algn="l" defTabSz="800100">
            <a:lnSpc>
              <a:spcPct val="90000"/>
            </a:lnSpc>
            <a:spcBef>
              <a:spcPct val="0"/>
            </a:spcBef>
            <a:spcAft>
              <a:spcPct val="15000"/>
            </a:spcAft>
            <a:buChar char="•"/>
          </a:pPr>
          <a:r>
            <a:rPr lang="zh-CN" sz="1800" b="0" i="0" kern="1200" baseline="0"/>
            <a:t>新技术新产品认定</a:t>
          </a:r>
          <a:endParaRPr lang="zh-CN" sz="1800" kern="1200"/>
        </a:p>
        <a:p>
          <a:pPr marL="171450" lvl="1" indent="-171450" algn="l" defTabSz="800100">
            <a:lnSpc>
              <a:spcPct val="90000"/>
            </a:lnSpc>
            <a:spcBef>
              <a:spcPct val="0"/>
            </a:spcBef>
            <a:spcAft>
              <a:spcPct val="15000"/>
            </a:spcAft>
            <a:buChar char="•"/>
          </a:pPr>
          <a:r>
            <a:rPr lang="zh-CN" sz="1800" b="0" i="0" kern="1200" baseline="0"/>
            <a:t>战兴产业科技成果转化基地</a:t>
          </a:r>
          <a:endParaRPr lang="zh-CN" sz="1800" kern="1200"/>
        </a:p>
        <a:p>
          <a:pPr marL="171450" lvl="1" indent="-171450" algn="l" defTabSz="800100">
            <a:lnSpc>
              <a:spcPct val="90000"/>
            </a:lnSpc>
            <a:spcBef>
              <a:spcPct val="0"/>
            </a:spcBef>
            <a:spcAft>
              <a:spcPct val="15000"/>
            </a:spcAft>
            <a:buChar char="•"/>
          </a:pPr>
          <a:r>
            <a:rPr lang="zh-CN" sz="1800" b="0" i="0" kern="1200" baseline="0"/>
            <a:t>科技企业孵化机构（战略性新兴产业孵育基地）建设</a:t>
          </a:r>
          <a:endParaRPr lang="zh-CN" sz="1800" kern="1200"/>
        </a:p>
      </dsp:txBody>
      <dsp:txXfrm>
        <a:off x="0" y="287746"/>
        <a:ext cx="4878387" cy="3231900"/>
      </dsp:txXfrm>
    </dsp:sp>
    <dsp:sp modelId="{661B390B-6CC3-4508-B35A-DEBF457444B8}">
      <dsp:nvSpPr>
        <dsp:cNvPr id="0" name=""/>
        <dsp:cNvSpPr/>
      </dsp:nvSpPr>
      <dsp:spPr>
        <a:xfrm>
          <a:off x="243919" y="22066"/>
          <a:ext cx="3414870" cy="531360"/>
        </a:xfrm>
        <a:prstGeom prst="roundRect">
          <a:avLst/>
        </a:prstGeom>
        <a:solidFill>
          <a:schemeClr val="accent2">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29074" tIns="0" rIns="129074" bIns="0" numCol="1" spcCol="1270" anchor="ctr" anchorCtr="0">
          <a:noAutofit/>
        </a:bodyPr>
        <a:lstStyle/>
        <a:p>
          <a:pPr marL="0" lvl="0" indent="0" algn="l" defTabSz="800100">
            <a:lnSpc>
              <a:spcPct val="90000"/>
            </a:lnSpc>
            <a:spcBef>
              <a:spcPct val="0"/>
            </a:spcBef>
            <a:spcAft>
              <a:spcPct val="35000"/>
            </a:spcAft>
            <a:buNone/>
          </a:pPr>
          <a:r>
            <a:rPr lang="zh-CN" sz="1800" b="0" i="0" kern="1200" baseline="0"/>
            <a:t>战略性新兴产业促进</a:t>
          </a:r>
          <a:endParaRPr lang="zh-CN" sz="1800" kern="1200"/>
        </a:p>
      </dsp:txBody>
      <dsp:txXfrm>
        <a:off x="269858" y="48005"/>
        <a:ext cx="336299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A6377D-BD0B-4252-B979-F65DD045AB2D}">
      <dsp:nvSpPr>
        <dsp:cNvPr id="0" name=""/>
        <dsp:cNvSpPr/>
      </dsp:nvSpPr>
      <dsp:spPr>
        <a:xfrm>
          <a:off x="1419018" y="878819"/>
          <a:ext cx="2037176" cy="2037176"/>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zh-CN" sz="3000" b="0" i="0" kern="1200" baseline="0"/>
            <a:t>科技服务业促进</a:t>
          </a:r>
          <a:endParaRPr lang="zh-CN" sz="3000" kern="1200"/>
        </a:p>
      </dsp:txBody>
      <dsp:txXfrm>
        <a:off x="1717356" y="1177157"/>
        <a:ext cx="1440500" cy="1440500"/>
      </dsp:txXfrm>
    </dsp:sp>
    <dsp:sp modelId="{12FA35FD-FDE5-465D-9129-68092F032635}">
      <dsp:nvSpPr>
        <dsp:cNvPr id="0" name=""/>
        <dsp:cNvSpPr/>
      </dsp:nvSpPr>
      <dsp:spPr>
        <a:xfrm>
          <a:off x="1928312" y="62851"/>
          <a:ext cx="1018588" cy="1018588"/>
        </a:xfrm>
        <a:prstGeom prst="ellipse">
          <a:avLst/>
        </a:prstGeom>
        <a:solidFill>
          <a:schemeClr val="accent3">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sz="1300" b="0" i="0" kern="1200" baseline="0" dirty="0">
              <a:hlinkClick xmlns:r="http://schemas.openxmlformats.org/officeDocument/2006/relationships" r:id=""/>
            </a:rPr>
            <a:t>技术合同登记</a:t>
          </a:r>
          <a:endParaRPr lang="zh-CN" sz="1300" kern="1200" dirty="0"/>
        </a:p>
      </dsp:txBody>
      <dsp:txXfrm>
        <a:off x="2077481" y="212020"/>
        <a:ext cx="720250" cy="720250"/>
      </dsp:txXfrm>
    </dsp:sp>
    <dsp:sp modelId="{A8B712B7-4990-4A80-BFF6-60789EDD311D}">
      <dsp:nvSpPr>
        <dsp:cNvPr id="0" name=""/>
        <dsp:cNvSpPr/>
      </dsp:nvSpPr>
      <dsp:spPr>
        <a:xfrm>
          <a:off x="3188711" y="978584"/>
          <a:ext cx="1018588" cy="1018588"/>
        </a:xfrm>
        <a:prstGeom prst="ellipse">
          <a:avLst/>
        </a:prstGeom>
        <a:solidFill>
          <a:schemeClr val="accent4">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sz="1300" b="0" i="0" kern="1200" baseline="0"/>
            <a:t>技术转移</a:t>
          </a:r>
          <a:endParaRPr lang="zh-CN" sz="1300" kern="1200"/>
        </a:p>
      </dsp:txBody>
      <dsp:txXfrm>
        <a:off x="3337880" y="1127753"/>
        <a:ext cx="720250" cy="720250"/>
      </dsp:txXfrm>
    </dsp:sp>
    <dsp:sp modelId="{6A652D7B-F64E-4DF8-8C19-5ABC33F1108F}">
      <dsp:nvSpPr>
        <dsp:cNvPr id="0" name=""/>
        <dsp:cNvSpPr/>
      </dsp:nvSpPr>
      <dsp:spPr>
        <a:xfrm>
          <a:off x="2707281" y="2460272"/>
          <a:ext cx="1018588" cy="1018588"/>
        </a:xfrm>
        <a:prstGeom prst="ellipse">
          <a:avLst/>
        </a:prstGeom>
        <a:solidFill>
          <a:schemeClr val="accent5">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sz="1300" b="0" i="0" kern="1200" baseline="0"/>
            <a:t>工程技术服务</a:t>
          </a:r>
          <a:endParaRPr lang="zh-CN" sz="1300" kern="1200"/>
        </a:p>
      </dsp:txBody>
      <dsp:txXfrm>
        <a:off x="2856450" y="2609441"/>
        <a:ext cx="720250" cy="720250"/>
      </dsp:txXfrm>
    </dsp:sp>
    <dsp:sp modelId="{65F9C92B-A307-4503-8F56-8757E341A2F8}">
      <dsp:nvSpPr>
        <dsp:cNvPr id="0" name=""/>
        <dsp:cNvSpPr/>
      </dsp:nvSpPr>
      <dsp:spPr>
        <a:xfrm>
          <a:off x="1149343" y="2460272"/>
          <a:ext cx="1018588" cy="1018588"/>
        </a:xfrm>
        <a:prstGeom prst="ellipse">
          <a:avLst/>
        </a:prstGeom>
        <a:solidFill>
          <a:schemeClr val="accent6">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sz="1300" b="0" i="0" kern="1200" baseline="0"/>
            <a:t>工业设计促进</a:t>
          </a:r>
          <a:endParaRPr lang="zh-CN" sz="1300" kern="1200"/>
        </a:p>
      </dsp:txBody>
      <dsp:txXfrm>
        <a:off x="1298512" y="2609441"/>
        <a:ext cx="720250" cy="720250"/>
      </dsp:txXfrm>
    </dsp:sp>
    <dsp:sp modelId="{9D1DB0C2-558B-4210-B370-456A1CE1F601}">
      <dsp:nvSpPr>
        <dsp:cNvPr id="0" name=""/>
        <dsp:cNvSpPr/>
      </dsp:nvSpPr>
      <dsp:spPr>
        <a:xfrm>
          <a:off x="667913" y="978584"/>
          <a:ext cx="1018588" cy="1018588"/>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zh-CN" sz="1300" b="0" i="0" kern="1200" baseline="0"/>
            <a:t>产业技术创新战略联盟建设</a:t>
          </a:r>
          <a:endParaRPr lang="zh-CN" sz="1300" kern="1200"/>
        </a:p>
      </dsp:txBody>
      <dsp:txXfrm>
        <a:off x="817082" y="1127753"/>
        <a:ext cx="720250" cy="72025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924D33-7E27-4F7A-9FE3-2B0C393DBC69}" type="datetimeFigureOut">
              <a:rPr lang="zh-CN" altLang="en-US" smtClean="0"/>
              <a:t>2019/3/23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DFC8E9-8EA9-4277-9F31-619437207E11}" type="slidenum">
              <a:rPr lang="zh-CN" altLang="en-US" smtClean="0"/>
              <a:t>‹#›</a:t>
            </a:fld>
            <a:endParaRPr lang="zh-CN" altLang="en-US"/>
          </a:p>
        </p:txBody>
      </p:sp>
    </p:spTree>
    <p:extLst>
      <p:ext uri="{BB962C8B-B14F-4D97-AF65-F5344CB8AC3E}">
        <p14:creationId xmlns:p14="http://schemas.microsoft.com/office/powerpoint/2010/main" val="250656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00FC872F-BF55-463B-9A62-579FC2901268}" type="datetime2">
              <a:rPr lang="zh-CN" altLang="en-US" smtClean="0"/>
              <a:t>2019年3月23日</a:t>
            </a:fld>
            <a:endParaRPr lang="zh-CN" altLang="en-US"/>
          </a:p>
        </p:txBody>
      </p:sp>
      <p:sp>
        <p:nvSpPr>
          <p:cNvPr id="5" name="Footer Placeholder 4"/>
          <p:cNvSpPr>
            <a:spLocks noGrp="1"/>
          </p:cNvSpPr>
          <p:nvPr>
            <p:ph type="ftr" sz="quarter" idx="11"/>
          </p:nvPr>
        </p:nvSpPr>
        <p:spPr>
          <a:xfrm>
            <a:off x="1876424" y="5410201"/>
            <a:ext cx="5124886" cy="365125"/>
          </a:xfrm>
        </p:spPr>
        <p:txBody>
          <a:bodyPr/>
          <a:lstStyle/>
          <a:p>
            <a:endParaRPr lang="zh-CN" altLang="en-US"/>
          </a:p>
        </p:txBody>
      </p:sp>
      <p:sp>
        <p:nvSpPr>
          <p:cNvPr id="6" name="Slide Number Placeholder 5"/>
          <p:cNvSpPr>
            <a:spLocks noGrp="1"/>
          </p:cNvSpPr>
          <p:nvPr>
            <p:ph type="sldNum" sz="quarter" idx="12"/>
          </p:nvPr>
        </p:nvSpPr>
        <p:spPr>
          <a:xfrm>
            <a:off x="9896911" y="5410199"/>
            <a:ext cx="771089"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86733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zh-CN" altLang="en-US"/>
              <a:t>单击图标添加图片</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242215190"/>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260620388"/>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zh-CN" altLang="en-US"/>
              <a:t>单击此处编辑母版标题样式</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43148181"/>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179846444"/>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zh-CN" altLang="en-US"/>
              <a:t>单击此处编辑母版标题样式</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3" name="Date Placeholder 2"/>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850285608"/>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zh-CN" altLang="en-US"/>
              <a:t>单击此处编辑母版标题样式</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a:t>单击图标添加图片</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a:t>单击图标添加图片</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a:t>单击图标添加图片</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3" name="Date Placeholder 2"/>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640710359"/>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198727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076897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13670551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zh-CN" altLang="en-US"/>
              <a:t>单击此处编辑母版标题样式</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0FC872F-BF55-463B-9A62-579FC2901268}" type="datetime2">
              <a:rPr lang="zh-CN" altLang="en-US" smtClean="0"/>
              <a:t>2019年3月23日</a:t>
            </a:fld>
            <a:endParaRPr lang="zh-CN" altLang="en-US"/>
          </a:p>
        </p:txBody>
      </p:sp>
      <p:sp>
        <p:nvSpPr>
          <p:cNvPr id="5" name="Footer Placeholder 4"/>
          <p:cNvSpPr>
            <a:spLocks noGrp="1"/>
          </p:cNvSpPr>
          <p:nvPr>
            <p:ph type="ftr" sz="quarter" idx="11"/>
          </p:nvPr>
        </p:nvSpPr>
        <p:spPr>
          <a:xfrm>
            <a:off x="2416500" y="329307"/>
            <a:ext cx="4973915" cy="309201"/>
          </a:xfrm>
        </p:spPr>
        <p:txBody>
          <a:bodyPr/>
          <a:lstStyle/>
          <a:p>
            <a:endParaRPr lang="zh-CN" altLang="en-US"/>
          </a:p>
        </p:txBody>
      </p:sp>
      <p:sp>
        <p:nvSpPr>
          <p:cNvPr id="6" name="Slide Number Placeholder 5"/>
          <p:cNvSpPr>
            <a:spLocks noGrp="1"/>
          </p:cNvSpPr>
          <p:nvPr>
            <p:ph type="sldNum" sz="quarter" idx="12"/>
          </p:nvPr>
        </p:nvSpPr>
        <p:spPr>
          <a:xfrm>
            <a:off x="1437664" y="798973"/>
            <a:ext cx="811019" cy="503578"/>
          </a:xfrm>
        </p:spPr>
        <p:txBody>
          <a:bodyPr/>
          <a:lstStyle/>
          <a:p>
            <a:fld id="{E576972D-B086-42A5-928A-87C65DFA6AB2}" type="slidenum">
              <a:rPr lang="zh-CN" altLang="en-US" smtClean="0"/>
              <a:t>‹#›</a:t>
            </a:fld>
            <a:endParaRPr lang="zh-CN" alt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659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626159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25495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zh-CN" altLang="en-US"/>
              <a:t>单击此处编辑母版标题样式</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880432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40744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447191" y="2824269"/>
            <a:ext cx="4645152" cy="26444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412362" y="2821491"/>
            <a:ext cx="4645152" cy="26373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35FBB8A-4F4B-4177-A6A9-510A3281BD4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37937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90591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909020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224383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56BD99F5-82E2-47B0-838C-0C914610EF15}" type="datetime2">
              <a:rPr lang="zh-CN" altLang="en-US" smtClean="0"/>
              <a:t>2019年3月23日</a:t>
            </a:fld>
            <a:endParaRPr lang="zh-CN" altLang="en-US"/>
          </a:p>
        </p:txBody>
      </p:sp>
      <p:sp>
        <p:nvSpPr>
          <p:cNvPr id="6" name="Footer Placeholder 5"/>
          <p:cNvSpPr>
            <a:spLocks noGrp="1"/>
          </p:cNvSpPr>
          <p:nvPr>
            <p:ph type="ftr" sz="quarter" idx="11"/>
          </p:nvPr>
        </p:nvSpPr>
        <p:spPr>
          <a:xfrm>
            <a:off x="1447382" y="318640"/>
            <a:ext cx="5541004" cy="320931"/>
          </a:xfrm>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957902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757110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64383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zh-CN" altLang="en-US"/>
              <a:t>单击此处编辑母版标题样式</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41934259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8688596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0FC872F-BF55-463B-9A62-579FC2901268}"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1981010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9072627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758854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2969777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35FBB8A-4F4B-4177-A6A9-510A3281BD4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8998750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102140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5755989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0343068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6BD99F5-82E2-47B0-838C-0C914610EF15}"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644820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2520147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814622496"/>
      </p:ext>
    </p:extLst>
  </p:cSld>
  <p:clrMapOvr>
    <a:masterClrMapping/>
  </p:clrMapOvr>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693658626"/>
      </p:ext>
    </p:extLst>
  </p:cSld>
  <p:clrMapOvr>
    <a:masterClrMapping/>
  </p:clrMapOvr>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4091210265"/>
      </p:ext>
    </p:extLst>
  </p:cSld>
  <p:clrMapOvr>
    <a:masterClrMapping/>
  </p:clrMapOvr>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0925296"/>
      </p:ext>
    </p:extLst>
  </p:cSld>
  <p:clrMapOvr>
    <a:masterClrMapping/>
  </p:clrMapOvr>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23027703"/>
      </p:ext>
    </p:extLst>
  </p:cSld>
  <p:clrMapOvr>
    <a:masterClrMapping/>
  </p:clrMapOvr>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9977350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5296129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910205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00FC872F-BF55-463B-9A62-579FC2901268}" type="datetime2">
              <a:rPr lang="zh-CN" altLang="en-US" smtClean="0"/>
              <a:t>2019年3月23日</a:t>
            </a:fld>
            <a:endParaRPr lang="zh-CN" alt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zh-CN" alt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1405371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254205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41410" y="3073397"/>
            <a:ext cx="4878391" cy="271780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3073397"/>
            <a:ext cx="4875210" cy="271780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35FBB8A-4F4B-4177-A6A9-510A3281BD4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51470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6387041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4859071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35FBB8A-4F4B-4177-A6A9-510A3281BD4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6646707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8829123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42279855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410920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zh-CN" altLang="en-US"/>
              <a:t>单击图标添加图片</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6BD99F5-82E2-47B0-838C-0C914610EF15}"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0180316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108029162"/>
      </p:ext>
    </p:extLst>
  </p:cSld>
  <p:clrMapOvr>
    <a:masterClrMapping/>
  </p:clrMapOvr>
  <p:hf hdr="0" ftr="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zh-CN" altLang="en-US"/>
              <a:t>单击此处编辑母版标题样式</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433954207"/>
      </p:ext>
    </p:extLst>
  </p:cSld>
  <p:clrMapOvr>
    <a:masterClrMapping/>
  </p:clrMapOvr>
  <p:hf hdr="0" ftr="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zh-CN" altLang="en-US"/>
              <a:t>单击此处编辑母版标题样式</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888936495"/>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060826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649222535"/>
      </p:ext>
    </p:extLst>
  </p:cSld>
  <p:clrMapOvr>
    <a:masterClrMapping/>
  </p:clrMapOvr>
  <p:hf hdr="0" ftr="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452811475"/>
      </p:ext>
    </p:extLst>
  </p:cSld>
  <p:clrMapOvr>
    <a:masterClrMapping/>
  </p:clrMapOvr>
  <p:hf hdr="0" ftr="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zh-CN" altLang="en-US"/>
              <a:t>单击此处编辑母版标题样式</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8" name="Footer Placeholder 7"/>
          <p:cNvSpPr>
            <a:spLocks noGrp="1"/>
          </p:cNvSpPr>
          <p:nvPr>
            <p:ph type="ftr" sz="quarter" idx="11"/>
          </p:nvPr>
        </p:nvSpPr>
        <p:spPr>
          <a:xfrm>
            <a:off x="561111" y="6391838"/>
            <a:ext cx="3644282" cy="304801"/>
          </a:xfrm>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185489783"/>
      </p:ext>
    </p:extLst>
  </p:cSld>
  <p:clrMapOvr>
    <a:masterClrMapping/>
  </p:clrMapOvr>
  <p:hf hdr="0" ftr="0"/>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9183210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4441964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11456982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7" name="Date Placeholder 6"/>
          <p:cNvSpPr>
            <a:spLocks noGrp="1"/>
          </p:cNvSpPr>
          <p:nvPr>
            <p:ph type="dt" sz="half" idx="10"/>
          </p:nvPr>
        </p:nvSpPr>
        <p:spPr/>
        <p:txBody>
          <a:bodyPr/>
          <a:lstStyle/>
          <a:p>
            <a:fld id="{00FC872F-BF55-463B-9A62-579FC2901268}"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99739449"/>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5838461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7" name="Date Placeholder 6"/>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146737354"/>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8" name="Date Placeholder 7"/>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9" name="Footer Placeholder 8"/>
          <p:cNvSpPr>
            <a:spLocks noGrp="1"/>
          </p:cNvSpPr>
          <p:nvPr>
            <p:ph type="ftr" sz="quarter" idx="11"/>
          </p:nvPr>
        </p:nvSpPr>
        <p:spPr/>
        <p:txBody>
          <a:bodyPr/>
          <a:lstStyle/>
          <a:p>
            <a:endParaRPr lang="zh-CN" altLang="en-US"/>
          </a:p>
        </p:txBody>
      </p:sp>
      <p:sp>
        <p:nvSpPr>
          <p:cNvPr id="10" name="Slide Number Placeholder 9"/>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522333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2046861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583436" y="3143250"/>
            <a:ext cx="4270248" cy="259677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576972D-B086-42A5-928A-87C65DFA6AB2}"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2543663227"/>
      </p:ext>
    </p:extLst>
  </p:cSld>
  <p:clrMapOvr>
    <a:masterClrMapping/>
  </p:clrMapOvr>
  <p:hf hdr="0" ftr="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4717584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5123801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Date Placeholder 8"/>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zh-CN" altLang="en-US"/>
          </a:p>
        </p:txBody>
      </p:sp>
      <p:sp>
        <p:nvSpPr>
          <p:cNvPr id="11" name="Slide Number Placeholder 10"/>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023545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56BD99F5-82E2-47B0-838C-0C914610EF15}" type="datetime2">
              <a:rPr lang="zh-CN" altLang="en-US" smtClean="0"/>
              <a:t>2019年3月23日</a:t>
            </a:fld>
            <a:endParaRPr lang="zh-CN" alt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zh-CN" altLang="en-US"/>
          </a:p>
        </p:txBody>
      </p:sp>
      <p:sp>
        <p:nvSpPr>
          <p:cNvPr id="10" name="Slide Number Placeholder 9"/>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1701767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41163528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6064243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39110858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0FC872F-BF55-463B-9A62-579FC2901268}"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2183444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15E4D8B-AE29-43EE-AD9F-E46D29BDAB40}"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677009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739228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23700CA-8D69-4B9E-94ED-51D44C0E869F}"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74928214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955A1A6-7AFD-4977-ACC9-406DA557FF67}"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2117024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35FBB8A-4F4B-4177-A6A9-510A3281BD4F}" type="datetime2">
              <a:rPr lang="zh-CN" altLang="en-US" smtClean="0"/>
              <a:t>2019年3月23日</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7259927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FF34C3D-0A18-4F60-B774-CBB058881953}" type="datetime2">
              <a:rPr lang="zh-CN" altLang="en-US" smtClean="0"/>
              <a:t>2019年3月23日</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3559867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A22C3-EA15-4227-9CDC-94A04089336D}" type="datetime2">
              <a:rPr lang="zh-CN" altLang="en-US" smtClean="0"/>
              <a:t>2019年3月23日</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8881874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C848D10-5810-4EAE-BA0C-FEE2F3A3CD49}"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5530514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6BD99F5-82E2-47B0-838C-0C914610EF15}"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392458434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13774416"/>
      </p:ext>
    </p:extLst>
  </p:cSld>
  <p:clrMapOvr>
    <a:masterClrMapping/>
  </p:clrMapOvr>
  <p:hf hdr="0" ftr="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576972D-B086-42A5-928A-87C65DFA6AB2}" type="slidenum">
              <a:rPr lang="zh-CN" altLang="en-US" smtClean="0"/>
              <a:t>‹#›</a:t>
            </a:fld>
            <a:endParaRPr lang="zh-CN"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37751023"/>
      </p:ext>
    </p:extLst>
  </p:cSld>
  <p:clrMapOvr>
    <a:masterClrMapping/>
  </p:clrMapOvr>
  <p:hf hdr="0" ftr="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558505044"/>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6BD99F5-82E2-47B0-838C-0C914610EF15}"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55296801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576972D-B086-42A5-928A-87C65DFA6AB2}" type="slidenum">
              <a:rPr lang="zh-CN" altLang="en-US" smtClean="0"/>
              <a:t>‹#›</a:t>
            </a:fld>
            <a:endParaRPr lang="zh-CN"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99120242"/>
      </p:ext>
    </p:extLst>
  </p:cSld>
  <p:clrMapOvr>
    <a:masterClrMapping/>
  </p:clrMapOvr>
  <p:hf hdr="0" ftr="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F977272D-247C-458C-A858-55A31168DE04}" type="datetime2">
              <a:rPr lang="zh-CN" altLang="en-US" smtClean="0"/>
              <a:t>2019年3月23日</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2103061622"/>
      </p:ext>
    </p:extLst>
  </p:cSld>
  <p:clrMapOvr>
    <a:masterClrMapping/>
  </p:clrMapOvr>
  <p:hf hdr="0" ftr="0"/>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DC710B1-3C81-4437-9A5F-0F70FD261B1A}"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6235356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52E77CE8-89C5-4844-A88B-CCD01E851054}" type="datetime2">
              <a:rPr lang="zh-CN" altLang="en-US" smtClean="0"/>
              <a:t>2019年3月23日</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576972D-B086-42A5-928A-87C65DFA6AB2}" type="slidenum">
              <a:rPr lang="zh-CN" altLang="en-US" smtClean="0"/>
              <a:t>‹#›</a:t>
            </a:fld>
            <a:endParaRPr lang="zh-CN" altLang="en-US"/>
          </a:p>
        </p:txBody>
      </p:sp>
    </p:spTree>
    <p:extLst>
      <p:ext uri="{BB962C8B-B14F-4D97-AF65-F5344CB8AC3E}">
        <p14:creationId xmlns:p14="http://schemas.microsoft.com/office/powerpoint/2010/main" val="130365711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F81F6-78BE-4B36-B9BD-CDA20CC08D1B}"/>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3B7CE3-3054-46DB-BFBB-C722606B99E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4F1C73-F33F-4A02-8B13-7ABBF02E9284}"/>
              </a:ext>
            </a:extLst>
          </p:cNvPr>
          <p:cNvSpPr>
            <a:spLocks noGrp="1"/>
          </p:cNvSpPr>
          <p:nvPr>
            <p:ph type="dt" sz="half" idx="10"/>
          </p:nvPr>
        </p:nvSpPr>
        <p:spPr/>
        <p:txBody>
          <a:bodyPr/>
          <a:lstStyle/>
          <a:p>
            <a:fld id="{AB8BE381-A950-4448-A220-0E0F3E7673CA}" type="datetime2">
              <a:rPr lang="zh-CN" altLang="en-US" smtClean="0"/>
              <a:t>2019年3月23日</a:t>
            </a:fld>
            <a:endParaRPr lang="zh-CN" altLang="en-US"/>
          </a:p>
        </p:txBody>
      </p:sp>
      <p:sp>
        <p:nvSpPr>
          <p:cNvPr id="5" name="页脚占位符 4">
            <a:extLst>
              <a:ext uri="{FF2B5EF4-FFF2-40B4-BE49-F238E27FC236}">
                <a16:creationId xmlns:a16="http://schemas.microsoft.com/office/drawing/2014/main" id="{83D06803-03B9-411F-9705-35D1E47A25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CA77A7-3A26-4A1D-9EFF-C81258DCC934}"/>
              </a:ext>
            </a:extLst>
          </p:cNvPr>
          <p:cNvSpPr>
            <a:spLocks noGrp="1"/>
          </p:cNvSpPr>
          <p:nvPr>
            <p:ph type="sldNum" sz="quarter" idx="12"/>
          </p:nvPr>
        </p:nvSpPr>
        <p:spPr/>
        <p:txBody>
          <a:bodyPr/>
          <a:lstStyle/>
          <a:p>
            <a:fld id="{C424626C-341D-4FC0-9177-5D0A5693C0C3}" type="slidenum">
              <a:rPr lang="zh-CN" altLang="en-US" smtClean="0"/>
              <a:t>‹#›</a:t>
            </a:fld>
            <a:endParaRPr lang="zh-CN" altLang="en-US"/>
          </a:p>
        </p:txBody>
      </p:sp>
    </p:spTree>
    <p:extLst>
      <p:ext uri="{BB962C8B-B14F-4D97-AF65-F5344CB8AC3E}">
        <p14:creationId xmlns:p14="http://schemas.microsoft.com/office/powerpoint/2010/main" val="3146043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3.jp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image" Target="../media/image3.jpg"/><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image" Target="../media/image3.jpg"/><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image" Target="../media/image5.jpe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19" Type="http://schemas.openxmlformats.org/officeDocument/2006/relationships/theme" Target="../theme/theme4.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5.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image" Target="../media/image3.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image" Target="../media/image3.jp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E576972D-B086-42A5-928A-87C65DFA6AB2}" type="slidenum">
              <a:rPr lang="zh-CN" altLang="en-US" smtClean="0"/>
              <a:t>‹#›</a:t>
            </a:fld>
            <a:endParaRPr lang="zh-CN" altLang="en-US"/>
          </a:p>
        </p:txBody>
      </p:sp>
      <p:pic>
        <p:nvPicPr>
          <p:cNvPr id="48" name="图片 47">
            <a:extLst>
              <a:ext uri="{FF2B5EF4-FFF2-40B4-BE49-F238E27FC236}">
                <a16:creationId xmlns:a16="http://schemas.microsoft.com/office/drawing/2014/main" id="{6D18F79D-181A-450D-9E22-8C0E634C6C3A}"/>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3628455047"/>
      </p:ext>
    </p:extLst>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Lst>
  <p:hf hdr="0" ftr="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E576972D-B086-42A5-928A-87C65DFA6AB2}" type="slidenum">
              <a:rPr lang="zh-CN" altLang="en-US" smtClean="0"/>
              <a:t>‹#›</a:t>
            </a:fld>
            <a:endParaRPr lang="zh-CN" alt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0BE36DFE-A459-4113-9AA3-B23F62361CC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342824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hf hdr="0" ftr="0"/>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576972D-B086-42A5-928A-87C65DFA6AB2}" type="slidenum">
              <a:rPr lang="zh-CN" altLang="en-US" smtClean="0"/>
              <a:t>‹#›</a:t>
            </a:fld>
            <a:endParaRPr lang="zh-CN" altLang="en-US"/>
          </a:p>
        </p:txBody>
      </p:sp>
      <p:pic>
        <p:nvPicPr>
          <p:cNvPr id="18" name="图片 17">
            <a:extLst>
              <a:ext uri="{FF2B5EF4-FFF2-40B4-BE49-F238E27FC236}">
                <a16:creationId xmlns:a16="http://schemas.microsoft.com/office/drawing/2014/main" id="{877150DC-BAB0-4F84-93A5-A0FBF2B34671}"/>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68418669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hf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20">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zh-CN" alt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E576972D-B086-42A5-928A-87C65DFA6AB2}" type="slidenum">
              <a:rPr lang="zh-CN" altLang="en-US" smtClean="0"/>
              <a:t>‹#›</a:t>
            </a:fld>
            <a:endParaRPr lang="zh-CN" altLang="en-US"/>
          </a:p>
        </p:txBody>
      </p:sp>
      <p:pic>
        <p:nvPicPr>
          <p:cNvPr id="22" name="图片 21">
            <a:extLst>
              <a:ext uri="{FF2B5EF4-FFF2-40B4-BE49-F238E27FC236}">
                <a16:creationId xmlns:a16="http://schemas.microsoft.com/office/drawing/2014/main" id="{29E22007-A6AF-44A8-8311-D199A7BB64AE}"/>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1259474956"/>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Lst>
  <p:hf hdr="0" ftr="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zh-CN" alt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576972D-B086-42A5-928A-87C65DFA6AB2}" type="slidenum">
              <a:rPr lang="zh-CN" altLang="en-US" smtClean="0"/>
              <a:t>‹#›</a:t>
            </a:fld>
            <a:endParaRPr lang="zh-CN" altLang="en-US"/>
          </a:p>
        </p:txBody>
      </p:sp>
      <p:pic>
        <p:nvPicPr>
          <p:cNvPr id="7" name="图片 6">
            <a:extLst>
              <a:ext uri="{FF2B5EF4-FFF2-40B4-BE49-F238E27FC236}">
                <a16:creationId xmlns:a16="http://schemas.microsoft.com/office/drawing/2014/main" id="{7D5CE7E1-CBDD-459F-80E8-F2F9773B1260}"/>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3087448737"/>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Lst>
  <p:hf hdr="0" ftr="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977272D-247C-458C-A858-55A31168DE04}" type="datetime2">
              <a:rPr lang="zh-CN" altLang="en-US" smtClean="0"/>
              <a:t>2019年3月23日</a:t>
            </a:fld>
            <a:endParaRPr lang="zh-CN"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576972D-B086-42A5-928A-87C65DFA6AB2}" type="slidenum">
              <a:rPr lang="zh-CN" altLang="en-US" smtClean="0"/>
              <a:t>‹#›</a:t>
            </a:fld>
            <a:endParaRPr lang="zh-CN" altLang="en-US"/>
          </a:p>
        </p:txBody>
      </p:sp>
      <p:pic>
        <p:nvPicPr>
          <p:cNvPr id="36" name="图片 35">
            <a:extLst>
              <a:ext uri="{FF2B5EF4-FFF2-40B4-BE49-F238E27FC236}">
                <a16:creationId xmlns:a16="http://schemas.microsoft.com/office/drawing/2014/main" id="{60F3C6F2-3337-4935-AB1D-96602BD842B1}"/>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0" y="0"/>
            <a:ext cx="1463040" cy="768096"/>
          </a:xfrm>
          <a:prstGeom prst="rect">
            <a:avLst/>
          </a:prstGeom>
        </p:spPr>
      </p:pic>
    </p:spTree>
    <p:extLst>
      <p:ext uri="{BB962C8B-B14F-4D97-AF65-F5344CB8AC3E}">
        <p14:creationId xmlns:p14="http://schemas.microsoft.com/office/powerpoint/2010/main" val="310189628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Lst>
  <p:hf hdr="0" ft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ixabay.com/zh/%E9%A3%9E%E6%9C%BA-%E6%96%A9%E6%B3%A2%E5%99%A8-%E9%A3%9E%E8%A1%8C-%E7%9B%B4%E5%8D%87%E6%9C%BA-%E5%86%9B%E4%BA%8B-%E8%BD%AC%E5%AD%90-%E4%BE%A7%E5%BD%B1-%E4%BA%A4%E9%80%9A-%E8%BD%A6%E8%BE%86-2026415/" TargetMode="Externa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3" Type="http://schemas.openxmlformats.org/officeDocument/2006/relationships/hyperlink" Target="http://www.bjkw.gov.cn/" TargetMode="External"/><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294D53-46E4-4684-998D-3E5F10F3D7FB}"/>
              </a:ext>
            </a:extLst>
          </p:cNvPr>
          <p:cNvSpPr>
            <a:spLocks noGrp="1"/>
          </p:cNvSpPr>
          <p:nvPr>
            <p:ph type="ctrTitle"/>
          </p:nvPr>
        </p:nvSpPr>
        <p:spPr/>
        <p:txBody>
          <a:bodyPr/>
          <a:lstStyle/>
          <a:p>
            <a:pPr marR="0" rtl="0"/>
            <a:r>
              <a:rPr lang="zh-CN" altLang="en-US" b="0" i="0" u="none" strike="noStrike" kern="2200" baseline="0" dirty="0">
                <a:latin typeface="Calibri" panose="020F0502020204030204" pitchFamily="34" charset="0"/>
                <a:ea typeface="黑体" panose="02010609060101010101" pitchFamily="49" charset="-122"/>
              </a:rPr>
              <a:t>高新技术企业科技政策介绍</a:t>
            </a:r>
            <a:endParaRPr lang="zh-CN" altLang="en-US" b="0" i="0" u="none" strike="noStrike" kern="2200" baseline="0" dirty="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786CFF34-4333-4A58-9F5A-4DD0E2DA32B9}"/>
              </a:ext>
            </a:extLst>
          </p:cNvPr>
          <p:cNvSpPr>
            <a:spLocks noGrp="1"/>
          </p:cNvSpPr>
          <p:nvPr>
            <p:ph type="subTitle" idx="1"/>
          </p:nvPr>
        </p:nvSpPr>
        <p:spPr/>
        <p:txBody>
          <a:bodyPr>
            <a:normAutofit/>
          </a:bodyPr>
          <a:lstStyle/>
          <a:p>
            <a:pPr marR="0" lvl="0" rtl="0"/>
            <a:r>
              <a:rPr lang="zh-CN" altLang="en-US" b="0" i="0" u="none" strike="noStrike" kern="100" baseline="0" dirty="0">
                <a:latin typeface="Cambria" panose="02040503050406030204" pitchFamily="18" charset="0"/>
                <a:ea typeface="宋体" panose="02010600030101010101" pitchFamily="2" charset="-122"/>
              </a:rPr>
              <a:t>北京正则明会计师事务所</a:t>
            </a:r>
          </a:p>
          <a:p>
            <a:pPr marR="0" lvl="0" rtl="0"/>
            <a:r>
              <a:rPr lang="en-US" altLang="zh-CN" b="0" i="0" u="none" strike="noStrike" kern="100" baseline="0" dirty="0">
                <a:latin typeface="Cambria" panose="02040503050406030204" pitchFamily="18" charset="0"/>
                <a:ea typeface="宋体" panose="02010600030101010101" pitchFamily="2" charset="-122"/>
              </a:rPr>
              <a:t>2014</a:t>
            </a:r>
            <a:r>
              <a:rPr lang="zh-CN" altLang="en-US" b="0" i="0" u="none" strike="noStrike" kern="100" baseline="0" dirty="0">
                <a:latin typeface="Cambria" panose="02040503050406030204" pitchFamily="18" charset="0"/>
                <a:ea typeface="宋体" panose="02010600030101010101" pitchFamily="2" charset="-122"/>
              </a:rPr>
              <a:t>年</a:t>
            </a:r>
            <a:r>
              <a:rPr lang="en-US" altLang="zh-CN" b="0" i="0" u="none" strike="noStrike" kern="100" baseline="0" dirty="0">
                <a:latin typeface="Cambria" panose="02040503050406030204" pitchFamily="18" charset="0"/>
                <a:ea typeface="宋体" panose="02010600030101010101" pitchFamily="2" charset="-122"/>
              </a:rPr>
              <a:t>5</a:t>
            </a:r>
            <a:r>
              <a:rPr lang="zh-CN" altLang="en-US" b="0" i="0" u="none" strike="noStrike" kern="100" baseline="0" dirty="0">
                <a:latin typeface="Cambria" panose="02040503050406030204" pitchFamily="18" charset="0"/>
                <a:ea typeface="宋体" panose="02010600030101010101" pitchFamily="2" charset="-122"/>
              </a:rPr>
              <a:t>月</a:t>
            </a:r>
            <a:endParaRPr lang="zh-CN" altLang="en-US" b="0" i="0" u="none" strike="noStrike" kern="100" baseline="0" dirty="0">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AF90D55B-5366-4CFA-B957-298163FC2BF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85383" y="4404691"/>
            <a:ext cx="4906617" cy="2453309"/>
          </a:xfrm>
          <a:prstGeom prst="rect">
            <a:avLst/>
          </a:prstGeom>
        </p:spPr>
      </p:pic>
    </p:spTree>
    <p:extLst>
      <p:ext uri="{BB962C8B-B14F-4D97-AF65-F5344CB8AC3E}">
        <p14:creationId xmlns:p14="http://schemas.microsoft.com/office/powerpoint/2010/main" val="3343245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57C749-353B-439E-B820-10F20AE9706A}"/>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具体评定方法</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B842955E-187F-460C-B8F5-25998C1BE2AA}"/>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3</a:t>
            </a:r>
            <a:r>
              <a:rPr lang="zh-CN" altLang="en-US" b="0" i="0" u="none" strike="noStrike" kern="100" baseline="0">
                <a:latin typeface="Cambria" panose="02040503050406030204" pitchFamily="18" charset="0"/>
                <a:ea typeface="宋体" panose="02010600030101010101" pitchFamily="2" charset="-122"/>
              </a:rPr>
              <a:t>）研究开发的组织管理水平</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）制定了研究开发项目立项报告</a:t>
            </a:r>
            <a:r>
              <a:rPr lang="en-US" altLang="zh-CN" b="0" i="0" u="none" strike="noStrike" kern="100" baseline="0">
                <a:latin typeface="Calibri" panose="020F0502020204030204" pitchFamily="34" charset="0"/>
                <a:ea typeface="宋体" panose="02010600030101010101" pitchFamily="2" charset="-122"/>
              </a:rPr>
              <a:t>;</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）建立了研发投入核算体系；</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）开展了产学研合作的研发活动；</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4</a:t>
            </a:r>
            <a:r>
              <a:rPr lang="zh-CN" altLang="en-US" b="0" i="0" u="none" strike="noStrike" kern="100" baseline="0">
                <a:latin typeface="Calibri" panose="020F0502020204030204" pitchFamily="34" charset="0"/>
                <a:ea typeface="宋体" panose="02010600030101010101" pitchFamily="2" charset="-122"/>
              </a:rPr>
              <a:t>）设有研发机构并具备相应的设施和设备；</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5</a:t>
            </a:r>
            <a:r>
              <a:rPr lang="zh-CN" altLang="en-US" b="0" i="0" u="none" strike="noStrike" kern="100" baseline="0">
                <a:latin typeface="Calibri" panose="020F0502020204030204" pitchFamily="34" charset="0"/>
                <a:ea typeface="宋体" panose="02010600030101010101" pitchFamily="2" charset="-122"/>
              </a:rPr>
              <a:t>）建立了研发人员的绩效考核奖励制度。</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E05AE1BE-D35E-4B01-8D8E-1618F9FC61A7}"/>
              </a:ext>
            </a:extLst>
          </p:cNvPr>
          <p:cNvSpPr>
            <a:spLocks noGrp="1"/>
          </p:cNvSpPr>
          <p:nvPr>
            <p:ph type="dt" sz="half" idx="10"/>
          </p:nvPr>
        </p:nvSpPr>
        <p:spPr/>
        <p:txBody>
          <a:bodyPr/>
          <a:lstStyle/>
          <a:p>
            <a:fld id="{F845D256-7D78-4556-BB1C-DD3172520F1D}"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0841DBF4-1CD3-4BD2-A1F0-BF9903671ACA}"/>
              </a:ext>
            </a:extLst>
          </p:cNvPr>
          <p:cNvSpPr>
            <a:spLocks noGrp="1"/>
          </p:cNvSpPr>
          <p:nvPr>
            <p:ph type="sldNum" sz="quarter" idx="12"/>
          </p:nvPr>
        </p:nvSpPr>
        <p:spPr/>
        <p:txBody>
          <a:bodyPr/>
          <a:lstStyle/>
          <a:p>
            <a:fld id="{C424626C-341D-4FC0-9177-5D0A5693C0C3}" type="slidenum">
              <a:rPr lang="zh-CN" altLang="en-US" smtClean="0"/>
              <a:t>10</a:t>
            </a:fld>
            <a:endParaRPr lang="zh-CN" altLang="en-US"/>
          </a:p>
        </p:txBody>
      </p:sp>
    </p:spTree>
    <p:extLst>
      <p:ext uri="{BB962C8B-B14F-4D97-AF65-F5344CB8AC3E}">
        <p14:creationId xmlns:p14="http://schemas.microsoft.com/office/powerpoint/2010/main" val="3767801588"/>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E38949-1D6D-42A8-8858-B8F514A88477}"/>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具体评定方法</a:t>
            </a:r>
            <a:endParaRPr lang="zh-CN" altLang="en-US" b="0" i="0" u="none" strike="noStrike" kern="2200" baseline="0">
              <a:latin typeface="Times New Roman" panose="02020603050405020304" pitchFamily="18" charset="0"/>
              <a:ea typeface="黑体" panose="02010609060101010101" pitchFamily="49" charset="-122"/>
            </a:endParaRPr>
          </a:p>
        </p:txBody>
      </p:sp>
      <p:pic>
        <p:nvPicPr>
          <p:cNvPr id="6" name="内容占位符 5">
            <a:extLst>
              <a:ext uri="{FF2B5EF4-FFF2-40B4-BE49-F238E27FC236}">
                <a16:creationId xmlns:a16="http://schemas.microsoft.com/office/drawing/2014/main" id="{651C35A0-1383-4798-803F-C7325A1766D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71279" y="1948070"/>
            <a:ext cx="5523673" cy="2304842"/>
          </a:xfrm>
        </p:spPr>
      </p:pic>
      <p:sp>
        <p:nvSpPr>
          <p:cNvPr id="3" name="文本占位符 2">
            <a:extLst>
              <a:ext uri="{FF2B5EF4-FFF2-40B4-BE49-F238E27FC236}">
                <a16:creationId xmlns:a16="http://schemas.microsoft.com/office/drawing/2014/main" id="{E0DA09C3-B190-40AC-BEE9-DE2A41FDF530}"/>
              </a:ext>
            </a:extLst>
          </p:cNvPr>
          <p:cNvSpPr>
            <a:spLocks noGrp="1"/>
          </p:cNvSpPr>
          <p:nvPr>
            <p:ph type="body" sz="half" idx="2"/>
          </p:nvPr>
        </p:nvSpPr>
        <p:spPr/>
        <p:txBody>
          <a:bodyPr>
            <a:normAutofit fontScale="85000" lnSpcReduction="20000"/>
          </a:bodyPr>
          <a:lstStyle/>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4</a:t>
            </a:r>
            <a:r>
              <a:rPr lang="zh-CN" altLang="en-US" b="0" i="0" u="none" strike="noStrike" kern="100" baseline="0">
                <a:latin typeface="Cambria" panose="02040503050406030204" pitchFamily="18" charset="0"/>
                <a:ea typeface="宋体" panose="02010600030101010101" pitchFamily="2" charset="-122"/>
              </a:rPr>
              <a:t>）总资产和销售额成长性指标</a:t>
            </a:r>
          </a:p>
          <a:p>
            <a:pPr marR="0" lvl="1" rtl="0"/>
            <a:r>
              <a:rPr lang="zh-CN" altLang="en-US" b="0" i="0" u="none" strike="noStrike" kern="100" baseline="0">
                <a:latin typeface="Calibri" panose="020F0502020204030204" pitchFamily="34" charset="0"/>
                <a:ea typeface="宋体" panose="02010600030101010101" pitchFamily="2" charset="-122"/>
              </a:rPr>
              <a:t>此项指标是对反映企业经营绩效的总资产增长率和销售增长率的评价（各占</a:t>
            </a:r>
            <a:r>
              <a:rPr lang="en-US" altLang="zh-CN" b="0" i="0" u="none" strike="noStrike" kern="100" baseline="0">
                <a:latin typeface="Calibri" panose="020F0502020204030204" pitchFamily="34" charset="0"/>
                <a:ea typeface="宋体" panose="02010600030101010101" pitchFamily="2" charset="-122"/>
              </a:rPr>
              <a:t>10</a:t>
            </a:r>
            <a:r>
              <a:rPr lang="zh-CN" altLang="en-US" b="0" i="0" u="none" strike="noStrike" kern="100" baseline="0">
                <a:latin typeface="Calibri" panose="020F0502020204030204" pitchFamily="34" charset="0"/>
                <a:ea typeface="宋体" panose="02010600030101010101" pitchFamily="2" charset="-122"/>
              </a:rPr>
              <a:t>分），具体计算方法如下 ：</a:t>
            </a:r>
          </a:p>
          <a:p>
            <a:pPr marR="0" lvl="1" rtl="0"/>
            <a:r>
              <a:rPr lang="zh-CN" altLang="en-US" b="0" i="0" u="none" strike="noStrike" kern="100" baseline="0">
                <a:latin typeface="Calibri" panose="020F0502020204030204" pitchFamily="34" charset="0"/>
                <a:ea typeface="宋体" panose="02010600030101010101" pitchFamily="2" charset="-122"/>
              </a:rPr>
              <a:t>总资产增长率＝</a:t>
            </a:r>
            <a:r>
              <a:rPr lang="en-US" altLang="zh-CN" b="0" i="0" u="none" strike="noStrike" kern="100" baseline="0">
                <a:latin typeface="Calibri" panose="020F0502020204030204" pitchFamily="34" charset="0"/>
                <a:ea typeface="宋体" panose="02010600030101010101" pitchFamily="2" charset="-122"/>
              </a:rPr>
              <a:t>1/2</a:t>
            </a:r>
            <a:r>
              <a:rPr lang="zh-CN" altLang="en-US" b="0" i="0" u="none" strike="noStrike" kern="100" baseline="0">
                <a:latin typeface="Calibri" panose="020F0502020204030204" pitchFamily="34" charset="0"/>
                <a:ea typeface="宋体" panose="02010600030101010101" pitchFamily="2" charset="-122"/>
              </a:rPr>
              <a:t>（第二年总资产额</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第一年总资产额＋第三年总资产额</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第二年总资产额）－</a:t>
            </a:r>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a:t>
            </a:r>
          </a:p>
          <a:p>
            <a:pPr marR="0" lvl="1" rtl="0"/>
            <a:r>
              <a:rPr lang="zh-CN" altLang="en-US" b="0" i="0" u="none" strike="noStrike" kern="100" baseline="0">
                <a:latin typeface="Calibri" panose="020F0502020204030204" pitchFamily="34" charset="0"/>
                <a:ea typeface="宋体" panose="02010600030101010101" pitchFamily="2" charset="-122"/>
              </a:rPr>
              <a:t>销售增长率＝</a:t>
            </a:r>
            <a:r>
              <a:rPr lang="en-US" altLang="zh-CN" b="0" i="0" u="none" strike="noStrike" kern="100" baseline="0">
                <a:latin typeface="Calibri" panose="020F0502020204030204" pitchFamily="34" charset="0"/>
                <a:ea typeface="宋体" panose="02010600030101010101" pitchFamily="2" charset="-122"/>
              </a:rPr>
              <a:t>1/2</a:t>
            </a:r>
            <a:r>
              <a:rPr lang="zh-CN" altLang="en-US" b="0" i="0" u="none" strike="noStrike" kern="100" baseline="0">
                <a:latin typeface="Calibri" panose="020F0502020204030204" pitchFamily="34" charset="0"/>
                <a:ea typeface="宋体" panose="02010600030101010101" pitchFamily="2" charset="-122"/>
              </a:rPr>
              <a:t>（第二年销售额</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第一年销售额＋第三年销售额</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第二年销售额）－</a:t>
            </a:r>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7" name="日期占位符 6">
            <a:extLst>
              <a:ext uri="{FF2B5EF4-FFF2-40B4-BE49-F238E27FC236}">
                <a16:creationId xmlns:a16="http://schemas.microsoft.com/office/drawing/2014/main" id="{20044AA2-367A-488B-AF80-648A63459DFC}"/>
              </a:ext>
            </a:extLst>
          </p:cNvPr>
          <p:cNvSpPr>
            <a:spLocks noGrp="1"/>
          </p:cNvSpPr>
          <p:nvPr>
            <p:ph type="dt" sz="half" idx="10"/>
          </p:nvPr>
        </p:nvSpPr>
        <p:spPr/>
        <p:txBody>
          <a:bodyPr/>
          <a:lstStyle/>
          <a:p>
            <a:fld id="{06DB6486-68F9-45B3-9A79-BD268BF20D06}" type="datetime2">
              <a:rPr lang="zh-CN" altLang="en-US" smtClean="0"/>
              <a:t>2019年3月23日</a:t>
            </a:fld>
            <a:endParaRPr lang="zh-CN" altLang="en-US"/>
          </a:p>
        </p:txBody>
      </p:sp>
      <p:sp>
        <p:nvSpPr>
          <p:cNvPr id="8" name="灯片编号占位符 7">
            <a:extLst>
              <a:ext uri="{FF2B5EF4-FFF2-40B4-BE49-F238E27FC236}">
                <a16:creationId xmlns:a16="http://schemas.microsoft.com/office/drawing/2014/main" id="{AE6641D2-E5D7-4345-B19E-DE3ED9DF942A}"/>
              </a:ext>
            </a:extLst>
          </p:cNvPr>
          <p:cNvSpPr>
            <a:spLocks noGrp="1"/>
          </p:cNvSpPr>
          <p:nvPr>
            <p:ph type="sldNum" sz="quarter" idx="12"/>
          </p:nvPr>
        </p:nvSpPr>
        <p:spPr/>
        <p:txBody>
          <a:bodyPr/>
          <a:lstStyle/>
          <a:p>
            <a:fld id="{E576972D-B086-42A5-928A-87C65DFA6AB2}" type="slidenum">
              <a:rPr lang="zh-CN" altLang="en-US" smtClean="0"/>
              <a:t>11</a:t>
            </a:fld>
            <a:endParaRPr lang="zh-CN" altLang="en-US"/>
          </a:p>
        </p:txBody>
      </p:sp>
    </p:spTree>
    <p:extLst>
      <p:ext uri="{BB962C8B-B14F-4D97-AF65-F5344CB8AC3E}">
        <p14:creationId xmlns:p14="http://schemas.microsoft.com/office/powerpoint/2010/main" val="364846701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F2F3BF-6BD4-4E4F-8452-7A123F646DE0}"/>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申报流程</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A1E33AF8-8289-4E4F-8E59-151A849CB94F}"/>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企业</a:t>
            </a:r>
          </a:p>
          <a:p>
            <a:pPr marR="0" lvl="0" rtl="0"/>
            <a:r>
              <a:rPr lang="zh-CN" altLang="en-US" b="0" i="0" u="none" strike="noStrike" kern="100" baseline="0">
                <a:latin typeface="Cambria" panose="02040503050406030204" pitchFamily="18" charset="0"/>
                <a:ea typeface="宋体" panose="02010600030101010101" pitchFamily="2" charset="-122"/>
              </a:rPr>
              <a:t>市科委</a:t>
            </a:r>
          </a:p>
          <a:p>
            <a:pPr marR="0" lvl="0" rtl="0"/>
            <a:r>
              <a:rPr lang="zh-CN" altLang="en-US" b="0" i="0" u="none" strike="noStrike" kern="100" baseline="0">
                <a:latin typeface="Cambria" panose="02040503050406030204" pitchFamily="18" charset="0"/>
                <a:ea typeface="宋体" panose="02010600030101010101" pitchFamily="2" charset="-122"/>
              </a:rPr>
              <a:t>组织专家核查</a:t>
            </a:r>
          </a:p>
          <a:p>
            <a:pPr marR="0" lvl="0" rtl="0"/>
            <a:r>
              <a:rPr lang="zh-CN" altLang="en-US" b="0" i="0" u="none" strike="noStrike" kern="100" baseline="0">
                <a:latin typeface="Cambria" panose="02040503050406030204" pitchFamily="18" charset="0"/>
                <a:ea typeface="宋体" panose="02010600030101010101" pitchFamily="2" charset="-122"/>
              </a:rPr>
              <a:t>市级认定小组核准</a:t>
            </a:r>
          </a:p>
          <a:p>
            <a:pPr marR="0" lvl="0" rtl="0"/>
            <a:r>
              <a:rPr lang="zh-CN" altLang="en-US" b="0" i="0" u="none" strike="noStrike" kern="100" baseline="0">
                <a:latin typeface="Cambria" panose="02040503050406030204" pitchFamily="18" charset="0"/>
                <a:ea typeface="宋体" panose="02010600030101010101" pitchFamily="2" charset="-122"/>
              </a:rPr>
              <a:t>报全国认定小组</a:t>
            </a:r>
          </a:p>
          <a:p>
            <a:pPr marR="0" lvl="0" rtl="0"/>
            <a:r>
              <a:rPr lang="zh-CN" altLang="en-US" b="0" i="0" u="none" strike="noStrike" kern="100" baseline="0">
                <a:latin typeface="Cambria" panose="02040503050406030204" pitchFamily="18" charset="0"/>
                <a:ea typeface="宋体" panose="02010600030101010101" pitchFamily="2" charset="-122"/>
              </a:rPr>
              <a:t>证书</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EB9675AE-2902-455B-88D6-BFFC0A74EF4B}"/>
              </a:ext>
            </a:extLst>
          </p:cNvPr>
          <p:cNvSpPr>
            <a:spLocks noGrp="1"/>
          </p:cNvSpPr>
          <p:nvPr>
            <p:ph type="dt" sz="half" idx="10"/>
          </p:nvPr>
        </p:nvSpPr>
        <p:spPr/>
        <p:txBody>
          <a:bodyPr/>
          <a:lstStyle/>
          <a:p>
            <a:fld id="{077685AA-9879-49ED-85E9-73C9192390F2}"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3E6FE2CA-F55D-4944-A39C-526B82020F9D}"/>
              </a:ext>
            </a:extLst>
          </p:cNvPr>
          <p:cNvSpPr>
            <a:spLocks noGrp="1"/>
          </p:cNvSpPr>
          <p:nvPr>
            <p:ph type="sldNum" sz="quarter" idx="12"/>
          </p:nvPr>
        </p:nvSpPr>
        <p:spPr/>
        <p:txBody>
          <a:bodyPr/>
          <a:lstStyle/>
          <a:p>
            <a:fld id="{C424626C-341D-4FC0-9177-5D0A5693C0C3}" type="slidenum">
              <a:rPr lang="zh-CN" altLang="en-US" smtClean="0"/>
              <a:t>12</a:t>
            </a:fld>
            <a:endParaRPr lang="zh-CN" altLang="en-US"/>
          </a:p>
        </p:txBody>
      </p:sp>
    </p:spTree>
    <p:extLst>
      <p:ext uri="{BB962C8B-B14F-4D97-AF65-F5344CB8AC3E}">
        <p14:creationId xmlns:p14="http://schemas.microsoft.com/office/powerpoint/2010/main" val="22816827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8BA45F-CA73-482A-9E64-8BD7B318913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二、技术先进型服务企业认定</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02128EE2-2CD8-4AD8-8AD2-A8A4F036B68B}"/>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0" rtl="0"/>
            <a:r>
              <a:rPr lang="zh-CN" altLang="en-US" b="0" i="0" u="none" strike="noStrike" kern="100" baseline="0">
                <a:latin typeface="Cambria" panose="02040503050406030204" pitchFamily="18" charset="0"/>
                <a:ea typeface="宋体" panose="02010600030101010101" pitchFamily="2" charset="-122"/>
              </a:rPr>
              <a:t>技术先进型服务业务认定范围</a:t>
            </a:r>
          </a:p>
          <a:p>
            <a:pPr marR="0" lvl="0" rtl="0"/>
            <a:r>
              <a:rPr lang="zh-CN" altLang="en-US" b="0" i="0" u="none" strike="noStrike" kern="100" baseline="0">
                <a:latin typeface="Cambria" panose="02040503050406030204" pitchFamily="18" charset="0"/>
                <a:ea typeface="宋体" panose="02010600030101010101" pitchFamily="2" charset="-122"/>
              </a:rPr>
              <a:t>申请条件</a:t>
            </a:r>
          </a:p>
          <a:p>
            <a:pPr marR="0" lvl="0" rtl="0"/>
            <a:r>
              <a:rPr lang="zh-CN" altLang="en-US" b="0" i="0" u="none" strike="noStrike" kern="100" baseline="0">
                <a:latin typeface="Cambria" panose="02040503050406030204" pitchFamily="18" charset="0"/>
                <a:ea typeface="宋体" panose="02010600030101010101" pitchFamily="2" charset="-122"/>
              </a:rPr>
              <a:t>提交材料</a:t>
            </a:r>
          </a:p>
          <a:p>
            <a:pPr marR="0" lvl="0" rtl="0"/>
            <a:r>
              <a:rPr lang="zh-CN" altLang="en-US" b="0" i="0" u="none" strike="noStrike" kern="100" baseline="0">
                <a:latin typeface="Cambria" panose="02040503050406030204" pitchFamily="18" charset="0"/>
                <a:ea typeface="宋体" panose="02010600030101010101" pitchFamily="2" charset="-122"/>
              </a:rPr>
              <a:t>申报程序</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C638427-D262-460E-853C-B64B4241FC37}"/>
              </a:ext>
            </a:extLst>
          </p:cNvPr>
          <p:cNvSpPr>
            <a:spLocks noGrp="1"/>
          </p:cNvSpPr>
          <p:nvPr>
            <p:ph type="dt" sz="half" idx="10"/>
          </p:nvPr>
        </p:nvSpPr>
        <p:spPr/>
        <p:txBody>
          <a:bodyPr/>
          <a:lstStyle/>
          <a:p>
            <a:fld id="{7B81E7BE-7DF4-493D-BE73-540BD15BD7A7}"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AD186197-FE03-49E6-9549-377B1A5AD80B}"/>
              </a:ext>
            </a:extLst>
          </p:cNvPr>
          <p:cNvSpPr>
            <a:spLocks noGrp="1"/>
          </p:cNvSpPr>
          <p:nvPr>
            <p:ph type="sldNum" sz="quarter" idx="12"/>
          </p:nvPr>
        </p:nvSpPr>
        <p:spPr/>
        <p:txBody>
          <a:bodyPr/>
          <a:lstStyle/>
          <a:p>
            <a:fld id="{C424626C-341D-4FC0-9177-5D0A5693C0C3}" type="slidenum">
              <a:rPr lang="zh-CN" altLang="en-US" smtClean="0"/>
              <a:t>13</a:t>
            </a:fld>
            <a:endParaRPr lang="zh-CN" altLang="en-US"/>
          </a:p>
        </p:txBody>
      </p:sp>
    </p:spTree>
    <p:extLst>
      <p:ext uri="{BB962C8B-B14F-4D97-AF65-F5344CB8AC3E}">
        <p14:creationId xmlns:p14="http://schemas.microsoft.com/office/powerpoint/2010/main" val="429296073"/>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433D9-3744-4FBE-9E9B-96C4D92318D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政策依据：</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4F8AA008-2C6F-48C5-8CE7-D9197FD6CF8D}"/>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财政部、国家税务总局、商务部、科技部、国家发展改革委</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关于技术先进型服务企业有关企业所得税政策问题的通知</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（财税</a:t>
            </a:r>
            <a:r>
              <a:rPr lang="en-US" altLang="zh-CN" b="0" i="0" u="none" strike="noStrike" kern="100" baseline="0">
                <a:latin typeface="Cambria" panose="02040503050406030204" pitchFamily="18" charset="0"/>
                <a:ea typeface="宋体" panose="02010600030101010101" pitchFamily="2" charset="-122"/>
              </a:rPr>
              <a:t>[2010]65</a:t>
            </a:r>
            <a:r>
              <a:rPr lang="zh-CN" altLang="en-US" b="0" i="0" u="none" strike="noStrike" kern="100" baseline="0">
                <a:latin typeface="Cambria" panose="02040503050406030204" pitchFamily="18" charset="0"/>
                <a:ea typeface="宋体" panose="02010600030101010101" pitchFamily="2" charset="-122"/>
              </a:rPr>
              <a:t>号）</a:t>
            </a:r>
          </a:p>
          <a:p>
            <a:pPr marR="0" lvl="0" rtl="0"/>
            <a:r>
              <a:rPr lang="zh-CN" altLang="en-US" b="0" i="0" u="none" strike="noStrike" kern="100" baseline="0">
                <a:latin typeface="Cambria" panose="02040503050406030204" pitchFamily="18" charset="0"/>
                <a:ea typeface="宋体" panose="02010600030101010101" pitchFamily="2" charset="-122"/>
              </a:rPr>
              <a:t>北京市技术先进型服务企业认定管理办法（</a:t>
            </a:r>
            <a:r>
              <a:rPr lang="en-US" altLang="zh-CN" b="0" i="0" u="none" strike="noStrike" kern="100" baseline="0">
                <a:latin typeface="Cambria" panose="02040503050406030204" pitchFamily="18" charset="0"/>
                <a:ea typeface="宋体" panose="02010600030101010101" pitchFamily="2" charset="-122"/>
              </a:rPr>
              <a:t>2012</a:t>
            </a:r>
            <a:r>
              <a:rPr lang="zh-CN" altLang="en-US" b="0" i="0" u="none" strike="noStrike" kern="100" baseline="0">
                <a:latin typeface="Cambria" panose="02040503050406030204" pitchFamily="18" charset="0"/>
                <a:ea typeface="宋体" panose="02010600030101010101" pitchFamily="2" charset="-122"/>
              </a:rPr>
              <a:t>年修订）（京科发</a:t>
            </a:r>
            <a:r>
              <a:rPr lang="en-US" altLang="zh-CN" b="0" i="0" u="none" strike="noStrike" kern="100" baseline="0">
                <a:latin typeface="Cambria" panose="02040503050406030204" pitchFamily="18" charset="0"/>
                <a:ea typeface="宋体" panose="02010600030101010101" pitchFamily="2" charset="-122"/>
              </a:rPr>
              <a:t>〔2012〕166</a:t>
            </a:r>
            <a:r>
              <a:rPr lang="zh-CN" altLang="en-US" b="0" i="0" u="none" strike="noStrike" kern="100" baseline="0">
                <a:latin typeface="Cambria" panose="02040503050406030204" pitchFamily="18" charset="0"/>
                <a:ea typeface="宋体" panose="02010600030101010101" pitchFamily="2" charset="-122"/>
              </a:rPr>
              <a:t>号）</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7E693A83-03FD-4AEC-8A18-CCC1F69CD951}"/>
              </a:ext>
            </a:extLst>
          </p:cNvPr>
          <p:cNvSpPr>
            <a:spLocks noGrp="1"/>
          </p:cNvSpPr>
          <p:nvPr>
            <p:ph type="dt" sz="half" idx="10"/>
          </p:nvPr>
        </p:nvSpPr>
        <p:spPr/>
        <p:txBody>
          <a:bodyPr/>
          <a:lstStyle/>
          <a:p>
            <a:fld id="{24157A47-6F85-4436-B4A5-B35D9C986553}"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8DF1614B-8E22-4969-8695-D2EC8CD1EF4F}"/>
              </a:ext>
            </a:extLst>
          </p:cNvPr>
          <p:cNvSpPr>
            <a:spLocks noGrp="1"/>
          </p:cNvSpPr>
          <p:nvPr>
            <p:ph type="sldNum" sz="quarter" idx="12"/>
          </p:nvPr>
        </p:nvSpPr>
        <p:spPr/>
        <p:txBody>
          <a:bodyPr/>
          <a:lstStyle/>
          <a:p>
            <a:fld id="{C424626C-341D-4FC0-9177-5D0A5693C0C3}" type="slidenum">
              <a:rPr lang="zh-CN" altLang="en-US" smtClean="0"/>
              <a:t>14</a:t>
            </a:fld>
            <a:endParaRPr lang="zh-CN" altLang="en-US"/>
          </a:p>
        </p:txBody>
      </p:sp>
    </p:spTree>
    <p:extLst>
      <p:ext uri="{BB962C8B-B14F-4D97-AF65-F5344CB8AC3E}">
        <p14:creationId xmlns:p14="http://schemas.microsoft.com/office/powerpoint/2010/main" val="707706432"/>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F64F8E-07B3-43B6-A095-DB9C9E8F07E0}"/>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（一）技术先进型服务企业可享受的优惠政策：</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7A8F9DE1-2A03-4F65-BD89-9AFCAABA173D}"/>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经认定的技术先进型服务企业，减按</a:t>
            </a:r>
            <a:r>
              <a:rPr lang="en-US" altLang="zh-CN" b="0" i="0" u="none" strike="noStrike" kern="100" baseline="0">
                <a:latin typeface="Cambria" panose="02040503050406030204" pitchFamily="18" charset="0"/>
                <a:ea typeface="宋体" panose="02010600030101010101" pitchFamily="2" charset="-122"/>
              </a:rPr>
              <a:t>15%</a:t>
            </a:r>
            <a:r>
              <a:rPr lang="zh-CN" altLang="en-US" b="0" i="0" u="none" strike="noStrike" kern="100" baseline="0">
                <a:latin typeface="Cambria" panose="02040503050406030204" pitchFamily="18" charset="0"/>
                <a:ea typeface="宋体" panose="02010600030101010101" pitchFamily="2" charset="-122"/>
              </a:rPr>
              <a:t>的税率征收企业所得税。</a:t>
            </a:r>
          </a:p>
          <a:p>
            <a:pPr marR="0" lvl="0" rtl="0"/>
            <a:r>
              <a:rPr lang="zh-CN" altLang="en-US" b="0" i="0" u="none" strike="noStrike" kern="100" baseline="0">
                <a:latin typeface="Cambria" panose="02040503050406030204" pitchFamily="18" charset="0"/>
                <a:ea typeface="宋体" panose="02010600030101010101" pitchFamily="2" charset="-122"/>
              </a:rPr>
              <a:t>经认定的技术先进型服务企业发生的职工教育经费支出，不超过工资薪金总额</a:t>
            </a:r>
            <a:r>
              <a:rPr lang="en-US" altLang="zh-CN" b="0" i="0" u="none" strike="noStrike" kern="100" baseline="0">
                <a:latin typeface="Cambria" panose="02040503050406030204" pitchFamily="18" charset="0"/>
                <a:ea typeface="宋体" panose="02010600030101010101" pitchFamily="2" charset="-122"/>
              </a:rPr>
              <a:t>8%</a:t>
            </a:r>
            <a:r>
              <a:rPr lang="zh-CN" altLang="en-US" b="0" i="0" u="none" strike="noStrike" kern="100" baseline="0">
                <a:latin typeface="Cambria" panose="02040503050406030204" pitchFamily="18" charset="0"/>
                <a:ea typeface="宋体" panose="02010600030101010101" pitchFamily="2" charset="-122"/>
              </a:rPr>
              <a:t>的部分，准予在计算应纳税所得额时扣除；超过部分，准予在以后纳税年度结转扣除。</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DAA157C1-A14C-4A05-803F-18AF43F92127}"/>
              </a:ext>
            </a:extLst>
          </p:cNvPr>
          <p:cNvSpPr>
            <a:spLocks noGrp="1"/>
          </p:cNvSpPr>
          <p:nvPr>
            <p:ph type="dt" sz="half" idx="10"/>
          </p:nvPr>
        </p:nvSpPr>
        <p:spPr/>
        <p:txBody>
          <a:bodyPr/>
          <a:lstStyle/>
          <a:p>
            <a:fld id="{1A5943BE-E451-43DE-95EA-D2B8F410B149}"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E988A099-5A92-4F7F-8283-23991F5B5210}"/>
              </a:ext>
            </a:extLst>
          </p:cNvPr>
          <p:cNvSpPr>
            <a:spLocks noGrp="1"/>
          </p:cNvSpPr>
          <p:nvPr>
            <p:ph type="sldNum" sz="quarter" idx="12"/>
          </p:nvPr>
        </p:nvSpPr>
        <p:spPr/>
        <p:txBody>
          <a:bodyPr/>
          <a:lstStyle/>
          <a:p>
            <a:fld id="{C424626C-341D-4FC0-9177-5D0A5693C0C3}" type="slidenum">
              <a:rPr lang="zh-CN" altLang="en-US" smtClean="0"/>
              <a:t>15</a:t>
            </a:fld>
            <a:endParaRPr lang="zh-CN" altLang="en-US"/>
          </a:p>
        </p:txBody>
      </p:sp>
    </p:spTree>
    <p:extLst>
      <p:ext uri="{BB962C8B-B14F-4D97-AF65-F5344CB8AC3E}">
        <p14:creationId xmlns:p14="http://schemas.microsoft.com/office/powerpoint/2010/main" val="2767963697"/>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2F0F5B-1CBF-4808-842F-B3517C21B1E0}"/>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（二）技术先进型服务业务认定范围</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160BD9BB-D5FD-4125-86BE-023A8C895B48}"/>
              </a:ext>
            </a:extLst>
          </p:cNvPr>
          <p:cNvSpPr>
            <a:spLocks noGrp="1"/>
          </p:cNvSpPr>
          <p:nvPr>
            <p:ph type="body" idx="1"/>
          </p:nvPr>
        </p:nvSpPr>
        <p:spPr/>
        <p:txBody>
          <a:bodyPr/>
          <a:lstStyle/>
          <a:p>
            <a:pPr marR="0" lvl="0" rtl="0"/>
            <a:r>
              <a:rPr lang="en-US" altLang="zh-CN" b="0" i="0" u="none" strike="noStrike" kern="100" baseline="0">
                <a:latin typeface="Cambria" panose="02040503050406030204" pitchFamily="18" charset="0"/>
                <a:ea typeface="宋体" panose="02010600030101010101" pitchFamily="2" charset="-122"/>
              </a:rPr>
              <a:t>1</a:t>
            </a:r>
            <a:r>
              <a:rPr lang="zh-CN" altLang="en-US" b="0" i="0" u="none" strike="noStrike" kern="100" baseline="0">
                <a:latin typeface="Cambria" panose="02040503050406030204" pitchFamily="18" charset="0"/>
                <a:ea typeface="宋体" panose="02010600030101010101" pitchFamily="2" charset="-122"/>
              </a:rPr>
              <a:t>、信息技术外包服务（</a:t>
            </a:r>
            <a:r>
              <a:rPr lang="en-US" altLang="zh-CN" b="0" i="0" u="none" strike="noStrike" kern="100" baseline="0">
                <a:latin typeface="Cambria" panose="02040503050406030204" pitchFamily="18" charset="0"/>
                <a:ea typeface="宋体" panose="02010600030101010101" pitchFamily="2" charset="-122"/>
              </a:rPr>
              <a:t>ITO</a:t>
            </a:r>
            <a:r>
              <a:rPr lang="zh-CN" altLang="en-US" b="0" i="0" u="none" strike="noStrike" kern="100" baseline="0">
                <a:latin typeface="Cambria" panose="02040503050406030204" pitchFamily="18" charset="0"/>
                <a:ea typeface="宋体" panose="02010600030101010101" pitchFamily="2" charset="-122"/>
              </a:rPr>
              <a:t>）：包括软件研发及外包、信息技术研发服务外包和信息系统运营维护外包等。</a:t>
            </a:r>
          </a:p>
          <a:p>
            <a:pPr marR="0" lvl="0" rtl="0"/>
            <a:r>
              <a:rPr lang="en-US" altLang="zh-CN" b="0" i="0" u="none" strike="noStrike" kern="100" baseline="0">
                <a:latin typeface="Cambria" panose="02040503050406030204" pitchFamily="18" charset="0"/>
                <a:ea typeface="宋体" panose="02010600030101010101" pitchFamily="2" charset="-122"/>
              </a:rPr>
              <a:t>2</a:t>
            </a:r>
            <a:r>
              <a:rPr lang="zh-CN" altLang="en-US" b="0" i="0" u="none" strike="noStrike" kern="100" baseline="0">
                <a:latin typeface="Cambria" panose="02040503050406030204" pitchFamily="18" charset="0"/>
                <a:ea typeface="宋体" panose="02010600030101010101" pitchFamily="2" charset="-122"/>
              </a:rPr>
              <a:t>、技术性业务流程外包服务（</a:t>
            </a:r>
            <a:r>
              <a:rPr lang="en-US" altLang="zh-CN" b="0" i="0" u="none" strike="noStrike" kern="100" baseline="0">
                <a:latin typeface="Cambria" panose="02040503050406030204" pitchFamily="18" charset="0"/>
                <a:ea typeface="宋体" panose="02010600030101010101" pitchFamily="2" charset="-122"/>
              </a:rPr>
              <a:t>BPO</a:t>
            </a:r>
            <a:r>
              <a:rPr lang="zh-CN" altLang="en-US" b="0" i="0" u="none" strike="noStrike" kern="100" baseline="0">
                <a:latin typeface="Cambria" panose="02040503050406030204" pitchFamily="18" charset="0"/>
                <a:ea typeface="宋体" panose="02010600030101010101" pitchFamily="2" charset="-122"/>
              </a:rPr>
              <a:t>）：包括企业业务流程设计服务、企业内部管理服务、企业运营服务和企业供应链服务等。</a:t>
            </a:r>
          </a:p>
          <a:p>
            <a:pPr marR="0" lvl="0" rtl="0"/>
            <a:r>
              <a:rPr lang="en-US" altLang="zh-CN" b="0" i="0" u="none" strike="noStrike" kern="100" baseline="0">
                <a:latin typeface="Cambria" panose="02040503050406030204" pitchFamily="18" charset="0"/>
                <a:ea typeface="宋体" panose="02010600030101010101" pitchFamily="2" charset="-122"/>
              </a:rPr>
              <a:t>3</a:t>
            </a:r>
            <a:r>
              <a:rPr lang="zh-CN" altLang="en-US" b="0" i="0" u="none" strike="noStrike" kern="100" baseline="0">
                <a:latin typeface="Cambria" panose="02040503050406030204" pitchFamily="18" charset="0"/>
                <a:ea typeface="宋体" panose="02010600030101010101" pitchFamily="2" charset="-122"/>
              </a:rPr>
              <a:t>、技术性知识流程外包服务（</a:t>
            </a:r>
            <a:r>
              <a:rPr lang="en-US" altLang="zh-CN" b="0" i="0" u="none" strike="noStrike" kern="100" baseline="0">
                <a:latin typeface="Cambria" panose="02040503050406030204" pitchFamily="18" charset="0"/>
                <a:ea typeface="宋体" panose="02010600030101010101" pitchFamily="2" charset="-122"/>
              </a:rPr>
              <a:t>KPO</a:t>
            </a:r>
            <a:r>
              <a:rPr lang="zh-CN" altLang="en-US" b="0" i="0" u="none" strike="noStrike" kern="100" baseline="0">
                <a:latin typeface="Cambria" panose="02040503050406030204" pitchFamily="18" charset="0"/>
                <a:ea typeface="宋体" panose="02010600030101010101" pitchFamily="2" charset="-122"/>
              </a:rPr>
              <a:t>）。</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1367A667-6DE3-4361-85D9-0653CFF2BC0B}"/>
              </a:ext>
            </a:extLst>
          </p:cNvPr>
          <p:cNvSpPr>
            <a:spLocks noGrp="1"/>
          </p:cNvSpPr>
          <p:nvPr>
            <p:ph type="dt" sz="half" idx="10"/>
          </p:nvPr>
        </p:nvSpPr>
        <p:spPr/>
        <p:txBody>
          <a:bodyPr/>
          <a:lstStyle/>
          <a:p>
            <a:fld id="{BCC3A2E7-CB0C-4BE2-8876-AD558900FB2F}"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37BC3517-8F78-4C32-B87B-11EDB06DF4E9}"/>
              </a:ext>
            </a:extLst>
          </p:cNvPr>
          <p:cNvSpPr>
            <a:spLocks noGrp="1"/>
          </p:cNvSpPr>
          <p:nvPr>
            <p:ph type="sldNum" sz="quarter" idx="12"/>
          </p:nvPr>
        </p:nvSpPr>
        <p:spPr/>
        <p:txBody>
          <a:bodyPr/>
          <a:lstStyle/>
          <a:p>
            <a:fld id="{C424626C-341D-4FC0-9177-5D0A5693C0C3}" type="slidenum">
              <a:rPr lang="zh-CN" altLang="en-US" smtClean="0"/>
              <a:t>16</a:t>
            </a:fld>
            <a:endParaRPr lang="zh-CN" altLang="en-US"/>
          </a:p>
        </p:txBody>
      </p:sp>
    </p:spTree>
    <p:extLst>
      <p:ext uri="{BB962C8B-B14F-4D97-AF65-F5344CB8AC3E}">
        <p14:creationId xmlns:p14="http://schemas.microsoft.com/office/powerpoint/2010/main" val="79670693"/>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801976-F04E-48EA-9739-991853646E7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（三）申请条件：</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B6848B14-4481-4CCD-9D14-32389195B86E}"/>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企业申请认定技术先进型服务企业必须同时符合以下条件：</a:t>
            </a:r>
          </a:p>
          <a:p>
            <a:pPr marR="0" lvl="1" rtl="0"/>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从事</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技术先进型服务业务认定范围（试行）</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中的一种或多种技术先进型服务业务的企业，应采用先进技术或具备较强的研发能力。</a:t>
            </a:r>
          </a:p>
          <a:p>
            <a:pPr marR="0" lvl="1" rtl="0"/>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企业的注册地及生产经营地在北京市行政区域内。</a:t>
            </a:r>
          </a:p>
          <a:p>
            <a:pPr marR="0" lvl="1" rtl="0"/>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企业具有法人资格，近两年在进出口业务管理、财务管理、税收管理、外汇管理、海关管理等方面无违法行为</a:t>
            </a:r>
          </a:p>
          <a:p>
            <a:pPr marR="0" lvl="1" rtl="0"/>
            <a:r>
              <a:rPr lang="en-US" altLang="zh-CN" b="0" i="0" u="none" strike="noStrike" kern="100" baseline="0">
                <a:latin typeface="Calibri" panose="020F0502020204030204" pitchFamily="34" charset="0"/>
                <a:ea typeface="宋体" panose="02010600030101010101" pitchFamily="2" charset="-122"/>
              </a:rPr>
              <a:t>4.</a:t>
            </a:r>
            <a:r>
              <a:rPr lang="zh-CN" altLang="en-US" b="0" i="0" u="none" strike="noStrike" kern="100" baseline="0">
                <a:latin typeface="Calibri" panose="020F0502020204030204" pitchFamily="34" charset="0"/>
                <a:ea typeface="宋体" panose="02010600030101010101" pitchFamily="2" charset="-122"/>
              </a:rPr>
              <a:t>具有大专以上学历的员工占企业职工总数的</a:t>
            </a:r>
            <a:r>
              <a:rPr lang="en-US" altLang="zh-CN" b="0" i="0" u="none" strike="noStrike" kern="100" baseline="0">
                <a:latin typeface="Calibri" panose="020F0502020204030204" pitchFamily="34" charset="0"/>
                <a:ea typeface="宋体" panose="02010600030101010101" pitchFamily="2" charset="-122"/>
              </a:rPr>
              <a:t>50%</a:t>
            </a:r>
            <a:r>
              <a:rPr lang="zh-CN" altLang="en-US" b="0" i="0" u="none" strike="noStrike" kern="100" baseline="0">
                <a:latin typeface="Calibri" panose="020F0502020204030204" pitchFamily="34" charset="0"/>
                <a:ea typeface="宋体" panose="02010600030101010101" pitchFamily="2" charset="-122"/>
              </a:rPr>
              <a:t>以上。</a:t>
            </a:r>
          </a:p>
          <a:p>
            <a:pPr marR="0" lvl="1" rtl="0"/>
            <a:r>
              <a:rPr lang="en-US" altLang="zh-CN" b="0" i="0" u="none" strike="noStrike" kern="100" baseline="0">
                <a:latin typeface="Calibri" panose="020F0502020204030204" pitchFamily="34" charset="0"/>
                <a:ea typeface="宋体" panose="02010600030101010101" pitchFamily="2" charset="-122"/>
              </a:rPr>
              <a:t>5.</a:t>
            </a:r>
            <a:r>
              <a:rPr lang="zh-CN" altLang="en-US" b="0" i="0" u="none" strike="noStrike" kern="100" baseline="0">
                <a:latin typeface="Calibri" panose="020F0502020204030204" pitchFamily="34" charset="0"/>
                <a:ea typeface="宋体" panose="02010600030101010101" pitchFamily="2" charset="-122"/>
              </a:rPr>
              <a:t>从事</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技术先进型服务业务认定范围（试行）</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中的技术先进型服务业务取得的收入占企业当年总收入的</a:t>
            </a:r>
            <a:r>
              <a:rPr lang="en-US" altLang="zh-CN" b="0" i="0" u="none" strike="noStrike" kern="100" baseline="0">
                <a:latin typeface="Calibri" panose="020F0502020204030204" pitchFamily="34" charset="0"/>
                <a:ea typeface="宋体" panose="02010600030101010101" pitchFamily="2" charset="-122"/>
              </a:rPr>
              <a:t>50%</a:t>
            </a:r>
            <a:r>
              <a:rPr lang="zh-CN" altLang="en-US" b="0" i="0" u="none" strike="noStrike" kern="100" baseline="0">
                <a:latin typeface="Calibri" panose="020F0502020204030204" pitchFamily="34" charset="0"/>
                <a:ea typeface="宋体" panose="02010600030101010101" pitchFamily="2" charset="-122"/>
              </a:rPr>
              <a:t>以上。</a:t>
            </a:r>
          </a:p>
          <a:p>
            <a:pPr marR="0" lvl="1" rtl="0"/>
            <a:r>
              <a:rPr lang="en-US" altLang="zh-CN" b="0" i="0" u="none" strike="noStrike" kern="100" baseline="0">
                <a:latin typeface="Calibri" panose="020F0502020204030204" pitchFamily="34" charset="0"/>
                <a:ea typeface="宋体" panose="02010600030101010101" pitchFamily="2" charset="-122"/>
              </a:rPr>
              <a:t>6.</a:t>
            </a:r>
            <a:r>
              <a:rPr lang="zh-CN" altLang="en-US" b="0" i="0" u="none" strike="noStrike" kern="100" baseline="0">
                <a:latin typeface="Calibri" panose="020F0502020204030204" pitchFamily="34" charset="0"/>
                <a:ea typeface="宋体" panose="02010600030101010101" pitchFamily="2" charset="-122"/>
              </a:rPr>
              <a:t>从事离岸服务外包业务取得的收入不低于企业当年总收入的</a:t>
            </a:r>
            <a:r>
              <a:rPr lang="en-US" altLang="zh-CN" b="0" i="0" u="none" strike="noStrike" kern="100" baseline="0">
                <a:latin typeface="Calibri" panose="020F0502020204030204" pitchFamily="34" charset="0"/>
                <a:ea typeface="宋体" panose="02010600030101010101" pitchFamily="2" charset="-122"/>
              </a:rPr>
              <a:t>50%</a:t>
            </a:r>
            <a:r>
              <a:rPr lang="zh-CN" altLang="en-US" b="0" i="0" u="none" strike="noStrike" kern="100" baseline="0">
                <a:latin typeface="Calibri" panose="020F0502020204030204" pitchFamily="34" charset="0"/>
                <a:ea typeface="宋体" panose="02010600030101010101" pitchFamily="2" charset="-122"/>
              </a:rPr>
              <a:t>。</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F3BBD643-FB1F-4F7E-B69F-677FC81A5864}"/>
              </a:ext>
            </a:extLst>
          </p:cNvPr>
          <p:cNvSpPr>
            <a:spLocks noGrp="1"/>
          </p:cNvSpPr>
          <p:nvPr>
            <p:ph type="dt" sz="half" idx="10"/>
          </p:nvPr>
        </p:nvSpPr>
        <p:spPr/>
        <p:txBody>
          <a:bodyPr/>
          <a:lstStyle/>
          <a:p>
            <a:fld id="{839B1386-7E39-4C8F-A280-8B6AE4E987F5}"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3FE7CE0B-C7CD-4BFA-9D67-852733596CD7}"/>
              </a:ext>
            </a:extLst>
          </p:cNvPr>
          <p:cNvSpPr>
            <a:spLocks noGrp="1"/>
          </p:cNvSpPr>
          <p:nvPr>
            <p:ph type="sldNum" sz="quarter" idx="12"/>
          </p:nvPr>
        </p:nvSpPr>
        <p:spPr/>
        <p:txBody>
          <a:bodyPr/>
          <a:lstStyle/>
          <a:p>
            <a:fld id="{C424626C-341D-4FC0-9177-5D0A5693C0C3}" type="slidenum">
              <a:rPr lang="zh-CN" altLang="en-US" smtClean="0"/>
              <a:t>17</a:t>
            </a:fld>
            <a:endParaRPr lang="zh-CN" altLang="en-US"/>
          </a:p>
        </p:txBody>
      </p:sp>
    </p:spTree>
    <p:extLst>
      <p:ext uri="{BB962C8B-B14F-4D97-AF65-F5344CB8AC3E}">
        <p14:creationId xmlns:p14="http://schemas.microsoft.com/office/powerpoint/2010/main" val="1607670760"/>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FF3162-21F7-46D0-B78D-62894D2FAB66}"/>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提交材料</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B74DCAD7-7CDE-452D-A355-F9ED6861F150}"/>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除常规中要求的企业资质、知识产权、经营状况、人员构成、财务报表等材料外，要求：</a:t>
            </a:r>
          </a:p>
          <a:p>
            <a:pPr marR="0" lvl="1" rtl="0"/>
            <a:r>
              <a:rPr lang="zh-CN" altLang="en-US" b="0" i="0" u="none" strike="noStrike" kern="100" baseline="0">
                <a:latin typeface="Calibri" panose="020F0502020204030204" pitchFamily="34" charset="0"/>
                <a:ea typeface="宋体" panose="02010600030101010101" pitchFamily="2" charset="-122"/>
              </a:rPr>
              <a:t>由北京技术市场管理办公室出具的企业上一会计年度技术先进型服务业务收入证明。</a:t>
            </a:r>
          </a:p>
          <a:p>
            <a:pPr marR="0" lvl="1" rtl="0"/>
            <a:r>
              <a:rPr lang="zh-CN" altLang="en-US" b="0" i="0" u="none" strike="noStrike" kern="100" baseline="0">
                <a:latin typeface="Calibri" panose="020F0502020204030204" pitchFamily="34" charset="0"/>
                <a:ea typeface="宋体" panose="02010600030101010101" pitchFamily="2" charset="-122"/>
              </a:rPr>
              <a:t>由市商务委出具的企业上一会计年度国际（离岸）外包服务业务合同执行额登记证明。</a:t>
            </a:r>
          </a:p>
          <a:p>
            <a:pPr marR="0" lvl="1" rtl="0"/>
            <a:r>
              <a:rPr lang="zh-CN" altLang="en-US" b="0" i="0" u="none" strike="noStrike" kern="100" baseline="0">
                <a:latin typeface="Calibri" panose="020F0502020204030204" pitchFamily="34" charset="0"/>
                <a:ea typeface="宋体" panose="02010600030101010101" pitchFamily="2" charset="-122"/>
              </a:rPr>
              <a:t>企业获开发能力和成熟度模型、开发能力和成熟度模型集成、</a:t>
            </a:r>
            <a:r>
              <a:rPr lang="en-US" altLang="zh-CN" b="0" i="0" u="none" strike="noStrike" kern="100" baseline="0">
                <a:latin typeface="Calibri" panose="020F0502020204030204" pitchFamily="34" charset="0"/>
                <a:ea typeface="宋体" panose="02010600030101010101" pitchFamily="2" charset="-122"/>
              </a:rPr>
              <a:t>IT</a:t>
            </a:r>
            <a:r>
              <a:rPr lang="zh-CN" altLang="en-US" b="0" i="0" u="none" strike="noStrike" kern="100" baseline="0">
                <a:latin typeface="Calibri" panose="020F0502020204030204" pitchFamily="34" charset="0"/>
                <a:ea typeface="宋体" panose="02010600030101010101" pitchFamily="2" charset="-122"/>
              </a:rPr>
              <a:t>服务管理、信息安全管理、服务提供商环境安全、</a:t>
            </a:r>
            <a:r>
              <a:rPr lang="en-US" altLang="zh-CN" b="0" i="0" u="none" strike="noStrike" kern="100" baseline="0">
                <a:latin typeface="Calibri" panose="020F0502020204030204" pitchFamily="34" charset="0"/>
                <a:ea typeface="宋体" panose="02010600030101010101" pitchFamily="2" charset="-122"/>
              </a:rPr>
              <a:t>ISO</a:t>
            </a:r>
            <a:r>
              <a:rPr lang="zh-CN" altLang="en-US" b="0" i="0" u="none" strike="noStrike" kern="100" baseline="0">
                <a:latin typeface="Calibri" panose="020F0502020204030204" pitchFamily="34" charset="0"/>
                <a:ea typeface="宋体" panose="02010600030101010101" pitchFamily="2" charset="-122"/>
              </a:rPr>
              <a:t>质量体系认证、人力资源能力认证等国际资质认证的证书（复印件）。</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4F2A201A-F178-4FF1-8C75-F80F02A56FF3}"/>
              </a:ext>
            </a:extLst>
          </p:cNvPr>
          <p:cNvSpPr>
            <a:spLocks noGrp="1"/>
          </p:cNvSpPr>
          <p:nvPr>
            <p:ph type="dt" sz="half" idx="10"/>
          </p:nvPr>
        </p:nvSpPr>
        <p:spPr/>
        <p:txBody>
          <a:bodyPr/>
          <a:lstStyle/>
          <a:p>
            <a:fld id="{B76C7C94-B91F-45A5-9929-F8C3029226C6}"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2359D02D-62B6-4A4A-9551-67682AD0E3DB}"/>
              </a:ext>
            </a:extLst>
          </p:cNvPr>
          <p:cNvSpPr>
            <a:spLocks noGrp="1"/>
          </p:cNvSpPr>
          <p:nvPr>
            <p:ph type="sldNum" sz="quarter" idx="12"/>
          </p:nvPr>
        </p:nvSpPr>
        <p:spPr/>
        <p:txBody>
          <a:bodyPr/>
          <a:lstStyle/>
          <a:p>
            <a:fld id="{C424626C-341D-4FC0-9177-5D0A5693C0C3}" type="slidenum">
              <a:rPr lang="zh-CN" altLang="en-US" smtClean="0"/>
              <a:t>18</a:t>
            </a:fld>
            <a:endParaRPr lang="zh-CN" altLang="en-US"/>
          </a:p>
        </p:txBody>
      </p:sp>
    </p:spTree>
    <p:extLst>
      <p:ext uri="{BB962C8B-B14F-4D97-AF65-F5344CB8AC3E}">
        <p14:creationId xmlns:p14="http://schemas.microsoft.com/office/powerpoint/2010/main" val="2033035096"/>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091ED6-0C94-44DD-AF82-3399ED8B6C8C}"/>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（四）申报程序：</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A4AF01EA-5F3C-46C0-A5D7-EBFAA580340B}"/>
              </a:ext>
            </a:extLst>
          </p:cNvPr>
          <p:cNvSpPr>
            <a:spLocks noGrp="1"/>
          </p:cNvSpPr>
          <p:nvPr>
            <p:ph type="body" idx="1"/>
          </p:nvPr>
        </p:nvSpPr>
        <p:spPr/>
        <p:txBody>
          <a:bodyPr/>
          <a:lstStyle/>
          <a:p>
            <a:pPr marR="0" lvl="1" rtl="0"/>
            <a:r>
              <a:rPr lang="zh-CN" altLang="en-US" b="0" i="0" u="none" strike="noStrike" kern="100" baseline="0">
                <a:latin typeface="Calibri" panose="020F0502020204030204" pitchFamily="34" charset="0"/>
                <a:ea typeface="宋体" panose="02010600030101010101" pitchFamily="2" charset="-122"/>
              </a:rPr>
              <a:t>受理</a:t>
            </a:r>
          </a:p>
          <a:p>
            <a:pPr marR="0" lvl="1" rtl="0"/>
            <a:r>
              <a:rPr lang="zh-CN" altLang="en-US" b="0" i="0" u="none" strike="noStrike" kern="100" baseline="0">
                <a:latin typeface="Calibri" panose="020F0502020204030204" pitchFamily="34" charset="0"/>
                <a:ea typeface="宋体" panose="02010600030101010101" pitchFamily="2" charset="-122"/>
              </a:rPr>
              <a:t>组织评审</a:t>
            </a:r>
          </a:p>
          <a:p>
            <a:pPr marR="0" lvl="1" rtl="0"/>
            <a:r>
              <a:rPr lang="zh-CN" altLang="en-US" b="0" i="0" u="none" strike="noStrike" kern="100" baseline="0">
                <a:latin typeface="Calibri" panose="020F0502020204030204" pitchFamily="34" charset="0"/>
                <a:ea typeface="宋体" panose="02010600030101010101" pitchFamily="2" charset="-122"/>
              </a:rPr>
              <a:t>认定小组核准</a:t>
            </a:r>
          </a:p>
          <a:p>
            <a:pPr marR="0" lvl="1" rtl="0"/>
            <a:r>
              <a:rPr lang="zh-CN" altLang="en-US" b="0" i="0" u="none" strike="noStrike" kern="100" baseline="0">
                <a:latin typeface="Calibri" panose="020F0502020204030204" pitchFamily="34" charset="0"/>
                <a:ea typeface="宋体" panose="02010600030101010101" pitchFamily="2" charset="-122"/>
              </a:rPr>
              <a:t>备案</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517AE93C-0726-49F7-9EE9-32C2A9406DBE}"/>
              </a:ext>
            </a:extLst>
          </p:cNvPr>
          <p:cNvSpPr>
            <a:spLocks noGrp="1"/>
          </p:cNvSpPr>
          <p:nvPr>
            <p:ph type="dt" sz="half" idx="10"/>
          </p:nvPr>
        </p:nvSpPr>
        <p:spPr/>
        <p:txBody>
          <a:bodyPr/>
          <a:lstStyle/>
          <a:p>
            <a:fld id="{76405C0A-3663-4409-8847-78C6B87381FF}"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06735F30-3181-4D9E-B9E9-0F10AE5E0B5A}"/>
              </a:ext>
            </a:extLst>
          </p:cNvPr>
          <p:cNvSpPr>
            <a:spLocks noGrp="1"/>
          </p:cNvSpPr>
          <p:nvPr>
            <p:ph type="sldNum" sz="quarter" idx="12"/>
          </p:nvPr>
        </p:nvSpPr>
        <p:spPr/>
        <p:txBody>
          <a:bodyPr/>
          <a:lstStyle/>
          <a:p>
            <a:fld id="{C424626C-341D-4FC0-9177-5D0A5693C0C3}" type="slidenum">
              <a:rPr lang="zh-CN" altLang="en-US" smtClean="0"/>
              <a:t>19</a:t>
            </a:fld>
            <a:endParaRPr lang="zh-CN" altLang="en-US"/>
          </a:p>
        </p:txBody>
      </p:sp>
    </p:spTree>
    <p:extLst>
      <p:ext uri="{BB962C8B-B14F-4D97-AF65-F5344CB8AC3E}">
        <p14:creationId xmlns:p14="http://schemas.microsoft.com/office/powerpoint/2010/main" val="3173577190"/>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0057BC-3B1F-4346-9D47-9B0C4B9E214F}"/>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聚焦产业培育，提升服务能力</a:t>
            </a:r>
            <a:endParaRPr lang="zh-CN" altLang="en-US" b="0" i="0" u="none" strike="noStrike" kern="2200" baseline="0">
              <a:latin typeface="Times New Roman" panose="02020603050405020304" pitchFamily="18" charset="0"/>
              <a:ea typeface="黑体" panose="02010609060101010101" pitchFamily="49" charset="-122"/>
            </a:endParaRPr>
          </a:p>
        </p:txBody>
      </p:sp>
      <p:graphicFrame>
        <p:nvGraphicFramePr>
          <p:cNvPr id="5" name="内容占位符 4">
            <a:extLst>
              <a:ext uri="{FF2B5EF4-FFF2-40B4-BE49-F238E27FC236}">
                <a16:creationId xmlns:a16="http://schemas.microsoft.com/office/drawing/2014/main" id="{D2EDB89F-97A4-4BCE-B6FC-EC9EDD96CF94}"/>
              </a:ext>
            </a:extLst>
          </p:cNvPr>
          <p:cNvGraphicFramePr>
            <a:graphicFrameLocks noGrp="1"/>
          </p:cNvGraphicFramePr>
          <p:nvPr>
            <p:ph sz="half" idx="1"/>
            <p:extLst>
              <p:ext uri="{D42A27DB-BD31-4B8C-83A1-F6EECF244321}">
                <p14:modId xmlns:p14="http://schemas.microsoft.com/office/powerpoint/2010/main" val="3707407687"/>
              </p:ext>
            </p:extLst>
          </p:nvPr>
        </p:nvGraphicFramePr>
        <p:xfrm>
          <a:off x="1141413" y="2249488"/>
          <a:ext cx="4878387" cy="3541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内容占位符 6">
            <a:extLst>
              <a:ext uri="{FF2B5EF4-FFF2-40B4-BE49-F238E27FC236}">
                <a16:creationId xmlns:a16="http://schemas.microsoft.com/office/drawing/2014/main" id="{89951C7B-EC71-43D7-9A52-7A2BB23E34B4}"/>
              </a:ext>
            </a:extLst>
          </p:cNvPr>
          <p:cNvGraphicFramePr>
            <a:graphicFrameLocks noGrp="1"/>
          </p:cNvGraphicFramePr>
          <p:nvPr>
            <p:ph sz="half" idx="2"/>
            <p:extLst>
              <p:ext uri="{D42A27DB-BD31-4B8C-83A1-F6EECF244321}">
                <p14:modId xmlns:p14="http://schemas.microsoft.com/office/powerpoint/2010/main" val="2783191263"/>
              </p:ext>
            </p:extLst>
          </p:nvPr>
        </p:nvGraphicFramePr>
        <p:xfrm>
          <a:off x="6172200" y="2249488"/>
          <a:ext cx="4875213" cy="35417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日期占位符 7">
            <a:extLst>
              <a:ext uri="{FF2B5EF4-FFF2-40B4-BE49-F238E27FC236}">
                <a16:creationId xmlns:a16="http://schemas.microsoft.com/office/drawing/2014/main" id="{B523DDC7-7C97-4B58-ADDD-C2C1970B9C5C}"/>
              </a:ext>
            </a:extLst>
          </p:cNvPr>
          <p:cNvSpPr>
            <a:spLocks noGrp="1"/>
          </p:cNvSpPr>
          <p:nvPr>
            <p:ph type="dt" sz="half" idx="10"/>
          </p:nvPr>
        </p:nvSpPr>
        <p:spPr/>
        <p:txBody>
          <a:bodyPr/>
          <a:lstStyle/>
          <a:p>
            <a:fld id="{8CC1ED79-5593-4C00-BC7B-B0724CEA9D47}" type="datetime2">
              <a:rPr lang="zh-CN" altLang="en-US" smtClean="0"/>
              <a:t>2019年3月23日</a:t>
            </a:fld>
            <a:endParaRPr lang="zh-CN" altLang="en-US"/>
          </a:p>
        </p:txBody>
      </p:sp>
      <p:sp>
        <p:nvSpPr>
          <p:cNvPr id="9" name="灯片编号占位符 8">
            <a:extLst>
              <a:ext uri="{FF2B5EF4-FFF2-40B4-BE49-F238E27FC236}">
                <a16:creationId xmlns:a16="http://schemas.microsoft.com/office/drawing/2014/main" id="{424C27B1-2A18-443D-9FD8-93CDB4D1A512}"/>
              </a:ext>
            </a:extLst>
          </p:cNvPr>
          <p:cNvSpPr>
            <a:spLocks noGrp="1"/>
          </p:cNvSpPr>
          <p:nvPr>
            <p:ph type="sldNum" sz="quarter" idx="12"/>
          </p:nvPr>
        </p:nvSpPr>
        <p:spPr/>
        <p:txBody>
          <a:bodyPr/>
          <a:lstStyle/>
          <a:p>
            <a:fld id="{E576972D-B086-42A5-928A-87C65DFA6AB2}" type="slidenum">
              <a:rPr lang="zh-CN" altLang="en-US" smtClean="0"/>
              <a:t>2</a:t>
            </a:fld>
            <a:endParaRPr lang="zh-CN" altLang="en-US"/>
          </a:p>
        </p:txBody>
      </p:sp>
    </p:spTree>
    <p:extLst>
      <p:ext uri="{BB962C8B-B14F-4D97-AF65-F5344CB8AC3E}">
        <p14:creationId xmlns:p14="http://schemas.microsoft.com/office/powerpoint/2010/main" val="11045841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713F30-87E3-4B14-8A72-E621199B0A25}"/>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三、研发经费加计扣除</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8A08C696-CF42-4248-92C0-26243C29EEE4}"/>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0" rtl="0"/>
            <a:r>
              <a:rPr lang="zh-CN" altLang="en-US" b="0" i="0" u="none" strike="noStrike" kern="100" baseline="0">
                <a:latin typeface="Cambria" panose="02040503050406030204" pitchFamily="18" charset="0"/>
                <a:ea typeface="宋体" panose="02010600030101010101" pitchFamily="2" charset="-122"/>
              </a:rPr>
              <a:t>研发经费：八项归集内容</a:t>
            </a:r>
          </a:p>
          <a:p>
            <a:pPr marR="0" lvl="0" rtl="0"/>
            <a:r>
              <a:rPr lang="zh-CN" altLang="en-US" b="0" i="0" u="none" strike="noStrike" kern="100" baseline="0">
                <a:latin typeface="Cambria" panose="02040503050406030204" pitchFamily="18" charset="0"/>
                <a:ea typeface="宋体" panose="02010600030101010101" pitchFamily="2" charset="-122"/>
              </a:rPr>
              <a:t>执行流程</a:t>
            </a:r>
          </a:p>
          <a:p>
            <a:pPr marR="0" lvl="0" rtl="0"/>
            <a:r>
              <a:rPr lang="zh-CN" altLang="en-US" b="0" i="0" u="none" strike="noStrike" kern="100" baseline="0">
                <a:latin typeface="Cambria" panose="02040503050406030204" pitchFamily="18" charset="0"/>
                <a:ea typeface="宋体" panose="02010600030101010101" pitchFamily="2" charset="-122"/>
              </a:rPr>
              <a:t>常见问题</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D3D43CE0-E642-4013-8AC0-6758493E4445}"/>
              </a:ext>
            </a:extLst>
          </p:cNvPr>
          <p:cNvSpPr>
            <a:spLocks noGrp="1"/>
          </p:cNvSpPr>
          <p:nvPr>
            <p:ph type="dt" sz="half" idx="10"/>
          </p:nvPr>
        </p:nvSpPr>
        <p:spPr/>
        <p:txBody>
          <a:bodyPr/>
          <a:lstStyle/>
          <a:p>
            <a:fld id="{819BF1BA-DDDC-4A7D-8305-CA0DE6B7DB8F}"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58B25F0E-E899-462D-8494-75FBA2F690E6}"/>
              </a:ext>
            </a:extLst>
          </p:cNvPr>
          <p:cNvSpPr>
            <a:spLocks noGrp="1"/>
          </p:cNvSpPr>
          <p:nvPr>
            <p:ph type="sldNum" sz="quarter" idx="12"/>
          </p:nvPr>
        </p:nvSpPr>
        <p:spPr/>
        <p:txBody>
          <a:bodyPr/>
          <a:lstStyle/>
          <a:p>
            <a:fld id="{C424626C-341D-4FC0-9177-5D0A5693C0C3}" type="slidenum">
              <a:rPr lang="zh-CN" altLang="en-US" smtClean="0"/>
              <a:t>20</a:t>
            </a:fld>
            <a:endParaRPr lang="zh-CN" altLang="en-US"/>
          </a:p>
        </p:txBody>
      </p:sp>
    </p:spTree>
    <p:extLst>
      <p:ext uri="{BB962C8B-B14F-4D97-AF65-F5344CB8AC3E}">
        <p14:creationId xmlns:p14="http://schemas.microsoft.com/office/powerpoint/2010/main" val="494911322"/>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2C46E7-D4D8-4CF2-83B8-15154F8B2779}"/>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政策依据：</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A543A970-5EBC-43B1-A161-891DF372A697}"/>
              </a:ext>
            </a:extLst>
          </p:cNvPr>
          <p:cNvSpPr>
            <a:spLocks noGrp="1"/>
          </p:cNvSpPr>
          <p:nvPr>
            <p:ph type="body" idx="1"/>
          </p:nvPr>
        </p:nvSpPr>
        <p:spPr/>
        <p:txBody>
          <a:bodyPr>
            <a:normAutofit/>
          </a:bodyPr>
          <a:lstStyle/>
          <a:p>
            <a:pPr marR="0" lvl="0" rtl="0"/>
            <a:r>
              <a:rPr lang="zh-CN" altLang="en-US" b="0" i="0" u="none" strike="noStrike" kern="100" baseline="0">
                <a:latin typeface="Cambria" panose="02040503050406030204" pitchFamily="18" charset="0"/>
                <a:ea typeface="宋体" panose="02010600030101010101" pitchFamily="2" charset="-122"/>
              </a:rPr>
              <a:t>根据</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中华人民共和国企业所得税法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[2007]63</a:t>
            </a:r>
            <a:r>
              <a:rPr lang="zh-CN" altLang="en-US" b="0" i="0" u="none" strike="noStrike" kern="100" baseline="0">
                <a:latin typeface="Cambria" panose="02040503050406030204" pitchFamily="18" charset="0"/>
                <a:ea typeface="宋体" panose="02010600030101010101" pitchFamily="2" charset="-122"/>
              </a:rPr>
              <a:t>号令）第三十条规定，企业开发新技术、新产品、新工艺发生的研究开发费用，可以在计算应纳税所得额时加计扣除。</a:t>
            </a:r>
          </a:p>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国家税务总局关于印发</a:t>
            </a:r>
            <a:r>
              <a:rPr lang="en-US" altLang="zh-CN" b="0" i="0" u="none" strike="noStrike" kern="100" baseline="0">
                <a:latin typeface="Cambria" panose="02040503050406030204" pitchFamily="18" charset="0"/>
                <a:ea typeface="宋体" panose="02010600030101010101" pitchFamily="2" charset="-122"/>
              </a:rPr>
              <a:t>&lt;</a:t>
            </a:r>
            <a:r>
              <a:rPr lang="zh-CN" altLang="en-US" b="0" i="0" u="none" strike="noStrike" kern="100" baseline="0">
                <a:latin typeface="Cambria" panose="02040503050406030204" pitchFamily="18" charset="0"/>
                <a:ea typeface="宋体" panose="02010600030101010101" pitchFamily="2" charset="-122"/>
              </a:rPr>
              <a:t>企业研究开发费用税前扣除管理办法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试行</a:t>
            </a:r>
            <a:r>
              <a:rPr lang="en-US" altLang="zh-CN" b="0" i="0" u="none" strike="noStrike" kern="100" baseline="0">
                <a:latin typeface="Cambria" panose="02040503050406030204" pitchFamily="18" charset="0"/>
                <a:ea typeface="宋体" panose="02010600030101010101" pitchFamily="2" charset="-122"/>
              </a:rPr>
              <a:t>)&gt;</a:t>
            </a:r>
            <a:r>
              <a:rPr lang="zh-CN" altLang="en-US" b="0" i="0" u="none" strike="noStrike" kern="100" baseline="0">
                <a:latin typeface="Cambria" panose="02040503050406030204" pitchFamily="18" charset="0"/>
                <a:ea typeface="宋体" panose="02010600030101010101" pitchFamily="2" charset="-122"/>
              </a:rPr>
              <a:t>的通知</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（国税发</a:t>
            </a:r>
            <a:r>
              <a:rPr lang="en-US" altLang="zh-CN" b="0" i="0" u="none" strike="noStrike" kern="100" baseline="0">
                <a:latin typeface="Cambria" panose="02040503050406030204" pitchFamily="18" charset="0"/>
                <a:ea typeface="宋体" panose="02010600030101010101" pitchFamily="2" charset="-122"/>
              </a:rPr>
              <a:t>〔2008〕116</a:t>
            </a:r>
            <a:r>
              <a:rPr lang="zh-CN" altLang="en-US" b="0" i="0" u="none" strike="noStrike" kern="100" baseline="0">
                <a:latin typeface="Cambria" panose="02040503050406030204" pitchFamily="18" charset="0"/>
                <a:ea typeface="宋体" panose="02010600030101010101" pitchFamily="2" charset="-122"/>
              </a:rPr>
              <a:t>号）</a:t>
            </a:r>
          </a:p>
          <a:p>
            <a:pPr marR="0" lvl="0" rtl="0"/>
            <a:r>
              <a:rPr lang="zh-CN" altLang="en-US" b="0" i="0" u="none" strike="noStrike" kern="100" baseline="0">
                <a:latin typeface="Cambria" panose="02040503050406030204" pitchFamily="18" charset="0"/>
                <a:ea typeface="宋体" panose="02010600030101010101" pitchFamily="2" charset="-122"/>
              </a:rPr>
              <a:t>根据</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实施条例</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第九十五条规定，企业所得税法第三十条第（一）项所称研究开发费用的加计扣除，是指企业为开发新技术、新产品、新工艺发生的研究开发费用，未形成无形资产计入当期损益的，在按照规定据实扣除的基础上，按照研究开发费用的</a:t>
            </a:r>
            <a:r>
              <a:rPr lang="en-US" altLang="zh-CN" b="0" i="0" u="none" strike="noStrike" kern="100" baseline="0">
                <a:latin typeface="Cambria" panose="02040503050406030204" pitchFamily="18" charset="0"/>
                <a:ea typeface="宋体" panose="02010600030101010101" pitchFamily="2" charset="-122"/>
              </a:rPr>
              <a:t>50%</a:t>
            </a:r>
            <a:r>
              <a:rPr lang="zh-CN" altLang="en-US" b="0" i="0" u="none" strike="noStrike" kern="100" baseline="0">
                <a:latin typeface="Cambria" panose="02040503050406030204" pitchFamily="18" charset="0"/>
                <a:ea typeface="宋体" panose="02010600030101010101" pitchFamily="2" charset="-122"/>
              </a:rPr>
              <a:t>加计扣除；形成无形资产的，按照无形资产成本的</a:t>
            </a:r>
            <a:r>
              <a:rPr lang="en-US" altLang="zh-CN" b="0" i="0" u="none" strike="noStrike" kern="100" baseline="0">
                <a:latin typeface="Cambria" panose="02040503050406030204" pitchFamily="18" charset="0"/>
                <a:ea typeface="宋体" panose="02010600030101010101" pitchFamily="2" charset="-122"/>
              </a:rPr>
              <a:t>150%</a:t>
            </a:r>
            <a:r>
              <a:rPr lang="zh-CN" altLang="en-US" b="0" i="0" u="none" strike="noStrike" kern="100" baseline="0">
                <a:latin typeface="Cambria" panose="02040503050406030204" pitchFamily="18" charset="0"/>
                <a:ea typeface="宋体" panose="02010600030101010101" pitchFamily="2" charset="-122"/>
              </a:rPr>
              <a:t>摊销。</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DDC06C7F-969A-437A-B462-A2CB324C9FB7}"/>
              </a:ext>
            </a:extLst>
          </p:cNvPr>
          <p:cNvSpPr>
            <a:spLocks noGrp="1"/>
          </p:cNvSpPr>
          <p:nvPr>
            <p:ph type="dt" sz="half" idx="10"/>
          </p:nvPr>
        </p:nvSpPr>
        <p:spPr/>
        <p:txBody>
          <a:bodyPr/>
          <a:lstStyle/>
          <a:p>
            <a:fld id="{107C19EB-5EA3-4B98-9F2C-CCA81BC9E47A}"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2391C518-05ED-4168-A609-E80F3C39589D}"/>
              </a:ext>
            </a:extLst>
          </p:cNvPr>
          <p:cNvSpPr>
            <a:spLocks noGrp="1"/>
          </p:cNvSpPr>
          <p:nvPr>
            <p:ph type="sldNum" sz="quarter" idx="12"/>
          </p:nvPr>
        </p:nvSpPr>
        <p:spPr/>
        <p:txBody>
          <a:bodyPr/>
          <a:lstStyle/>
          <a:p>
            <a:fld id="{C424626C-341D-4FC0-9177-5D0A5693C0C3}" type="slidenum">
              <a:rPr lang="zh-CN" altLang="en-US" smtClean="0"/>
              <a:t>21</a:t>
            </a:fld>
            <a:endParaRPr lang="zh-CN" altLang="en-US"/>
          </a:p>
        </p:txBody>
      </p:sp>
    </p:spTree>
    <p:extLst>
      <p:ext uri="{BB962C8B-B14F-4D97-AF65-F5344CB8AC3E}">
        <p14:creationId xmlns:p14="http://schemas.microsoft.com/office/powerpoint/2010/main" val="2121994842"/>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E280FA-C877-4856-80A6-10A16140559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研发经费</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0E98BBAB-9A2B-4CA6-AC0D-9B17274C43AA}"/>
              </a:ext>
            </a:extLst>
          </p:cNvPr>
          <p:cNvSpPr>
            <a:spLocks noGrp="1"/>
          </p:cNvSpPr>
          <p:nvPr>
            <p:ph type="body" idx="1"/>
          </p:nvPr>
        </p:nvSpPr>
        <p:spPr/>
        <p:txBody>
          <a:bodyPr>
            <a:normAutofit lnSpcReduction="10000"/>
          </a:bodyPr>
          <a:lstStyle/>
          <a:p>
            <a:pPr marR="0" lvl="0" rtl="0"/>
            <a:r>
              <a:rPr lang="zh-CN" altLang="en-US" b="0" i="0" u="none" strike="noStrike" kern="100" baseline="0">
                <a:latin typeface="Cambria" panose="02040503050406030204" pitchFamily="18" charset="0"/>
                <a:ea typeface="宋体" panose="02010600030101010101" pitchFamily="2" charset="-122"/>
              </a:rPr>
              <a:t>八项归集内容</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、新产品设计费、新工艺规程制定费以及与研发活动直接相关的技术图书资料费、资料翻译费。</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、从事研发活动直接消耗的材料、燃料和动力费用。</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、在职直接从事研发活动人员的工资、薪金、奖金、津贴、补贴。</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4</a:t>
            </a:r>
            <a:r>
              <a:rPr lang="zh-CN" altLang="en-US" b="0" i="0" u="none" strike="noStrike" kern="100" baseline="0">
                <a:latin typeface="Calibri" panose="020F0502020204030204" pitchFamily="34" charset="0"/>
                <a:ea typeface="宋体" panose="02010600030101010101" pitchFamily="2" charset="-122"/>
              </a:rPr>
              <a:t>、专门用于研发活动的仪器、设备的折旧费或租赁费。</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5</a:t>
            </a:r>
            <a:r>
              <a:rPr lang="zh-CN" altLang="en-US" b="0" i="0" u="none" strike="noStrike" kern="100" baseline="0">
                <a:latin typeface="Calibri" panose="020F0502020204030204" pitchFamily="34" charset="0"/>
                <a:ea typeface="宋体" panose="02010600030101010101" pitchFamily="2" charset="-122"/>
              </a:rPr>
              <a:t>、专门用于研发活动的软件、专利权、非专利技术等无形资产的摊销费用。</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6</a:t>
            </a:r>
            <a:r>
              <a:rPr lang="zh-CN" altLang="en-US" b="0" i="0" u="none" strike="noStrike" kern="100" baseline="0">
                <a:latin typeface="Calibri" panose="020F0502020204030204" pitchFamily="34" charset="0"/>
                <a:ea typeface="宋体" panose="02010600030101010101" pitchFamily="2" charset="-122"/>
              </a:rPr>
              <a:t>、专门用于中间试验和产品试制的模具、工艺装备开发及制造费。</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7</a:t>
            </a:r>
            <a:r>
              <a:rPr lang="zh-CN" altLang="en-US" b="0" i="0" u="none" strike="noStrike" kern="100" baseline="0">
                <a:latin typeface="Calibri" panose="020F0502020204030204" pitchFamily="34" charset="0"/>
                <a:ea typeface="宋体" panose="02010600030101010101" pitchFamily="2" charset="-122"/>
              </a:rPr>
              <a:t>、勘探开发技术的现场试验费。</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8</a:t>
            </a:r>
            <a:r>
              <a:rPr lang="zh-CN" altLang="en-US" b="0" i="0" u="none" strike="noStrike" kern="100" baseline="0">
                <a:latin typeface="Calibri" panose="020F0502020204030204" pitchFamily="34" charset="0"/>
                <a:ea typeface="宋体" panose="02010600030101010101" pitchFamily="2" charset="-122"/>
              </a:rPr>
              <a:t>、研发成果的论证、评审、验收费用。</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08C57D27-9324-4AE1-BAFF-C6F1ABE0A435}"/>
              </a:ext>
            </a:extLst>
          </p:cNvPr>
          <p:cNvSpPr>
            <a:spLocks noGrp="1"/>
          </p:cNvSpPr>
          <p:nvPr>
            <p:ph type="dt" sz="half" idx="10"/>
          </p:nvPr>
        </p:nvSpPr>
        <p:spPr/>
        <p:txBody>
          <a:bodyPr/>
          <a:lstStyle/>
          <a:p>
            <a:fld id="{50BB13B6-335F-4511-A7D5-EFEC11E219A3}"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02E1487E-F59D-4961-94EA-35103748D7BA}"/>
              </a:ext>
            </a:extLst>
          </p:cNvPr>
          <p:cNvSpPr>
            <a:spLocks noGrp="1"/>
          </p:cNvSpPr>
          <p:nvPr>
            <p:ph type="sldNum" sz="quarter" idx="12"/>
          </p:nvPr>
        </p:nvSpPr>
        <p:spPr/>
        <p:txBody>
          <a:bodyPr/>
          <a:lstStyle/>
          <a:p>
            <a:fld id="{C424626C-341D-4FC0-9177-5D0A5693C0C3}" type="slidenum">
              <a:rPr lang="zh-CN" altLang="en-US" smtClean="0"/>
              <a:t>22</a:t>
            </a:fld>
            <a:endParaRPr lang="zh-CN" altLang="en-US"/>
          </a:p>
        </p:txBody>
      </p:sp>
    </p:spTree>
    <p:extLst>
      <p:ext uri="{BB962C8B-B14F-4D97-AF65-F5344CB8AC3E}">
        <p14:creationId xmlns:p14="http://schemas.microsoft.com/office/powerpoint/2010/main" val="2781811990"/>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440F34-5ABF-4697-AA70-E520D196213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执行流程</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A9109B05-9B69-4F50-8A9F-D9E1E194FA90}"/>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年度企业研究开发项目鉴定采取集中办理的方式。</a:t>
            </a:r>
          </a:p>
          <a:p>
            <a:pPr marR="0" lvl="1" rtl="0"/>
            <a:r>
              <a:rPr lang="zh-CN" altLang="en-US" b="0" i="0" u="none" strike="noStrike" kern="100" baseline="0">
                <a:latin typeface="Calibri" panose="020F0502020204030204" pitchFamily="34" charset="0"/>
                <a:ea typeface="宋体" panose="02010600030101010101" pitchFamily="2" charset="-122"/>
              </a:rPr>
              <a:t>受理期限内将材料交至北京科技协作咨询服务中心。</a:t>
            </a:r>
          </a:p>
          <a:p>
            <a:pPr marR="0" lvl="1" rtl="0"/>
            <a:r>
              <a:rPr lang="zh-CN" altLang="en-US" b="0" i="0" u="none" strike="noStrike" kern="100" baseline="0">
                <a:latin typeface="Calibri" panose="020F0502020204030204" pitchFamily="34" charset="0"/>
                <a:ea typeface="宋体" panose="02010600030101010101" pitchFamily="2" charset="-122"/>
              </a:rPr>
              <a:t>市科委组织专家评审，依据评审结果，公示后，出具</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企业研究开发项目鉴定意见书</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a:t>
            </a:r>
          </a:p>
          <a:p>
            <a:pPr marR="0" lvl="1" rtl="0"/>
            <a:r>
              <a:rPr lang="zh-CN" altLang="en-US" b="0" i="0" u="none" strike="noStrike" kern="100" baseline="0">
                <a:latin typeface="Calibri" panose="020F0502020204030204" pitchFamily="34" charset="0"/>
                <a:ea typeface="宋体" panose="02010600030101010101" pitchFamily="2" charset="-122"/>
              </a:rPr>
              <a:t>企业可持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企业研究开发项目鉴定意见书</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等相关材料到主管税务机关申请办理享受研究开发费用加计扣除的相关手续。</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5F4F1002-8882-4419-9F2B-3B3A53AA218D}"/>
              </a:ext>
            </a:extLst>
          </p:cNvPr>
          <p:cNvSpPr>
            <a:spLocks noGrp="1"/>
          </p:cNvSpPr>
          <p:nvPr>
            <p:ph type="dt" sz="half" idx="10"/>
          </p:nvPr>
        </p:nvSpPr>
        <p:spPr/>
        <p:txBody>
          <a:bodyPr/>
          <a:lstStyle/>
          <a:p>
            <a:fld id="{34D420A4-DE63-411C-98CB-E960957E7F7E}"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7BC2AE34-1682-40AE-8575-0E642499FBBC}"/>
              </a:ext>
            </a:extLst>
          </p:cNvPr>
          <p:cNvSpPr>
            <a:spLocks noGrp="1"/>
          </p:cNvSpPr>
          <p:nvPr>
            <p:ph type="sldNum" sz="quarter" idx="12"/>
          </p:nvPr>
        </p:nvSpPr>
        <p:spPr/>
        <p:txBody>
          <a:bodyPr/>
          <a:lstStyle/>
          <a:p>
            <a:fld id="{C424626C-341D-4FC0-9177-5D0A5693C0C3}" type="slidenum">
              <a:rPr lang="zh-CN" altLang="en-US" smtClean="0"/>
              <a:t>23</a:t>
            </a:fld>
            <a:endParaRPr lang="zh-CN" altLang="en-US"/>
          </a:p>
        </p:txBody>
      </p:sp>
    </p:spTree>
    <p:extLst>
      <p:ext uri="{BB962C8B-B14F-4D97-AF65-F5344CB8AC3E}">
        <p14:creationId xmlns:p14="http://schemas.microsoft.com/office/powerpoint/2010/main" val="3362819178"/>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8D077D-C3D9-408C-B789-2B9E41E69042}"/>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常见问题</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77DCDA67-ACF8-42D8-B3B8-A0CCABEE3B01}"/>
              </a:ext>
            </a:extLst>
          </p:cNvPr>
          <p:cNvSpPr>
            <a:spLocks noGrp="1"/>
          </p:cNvSpPr>
          <p:nvPr>
            <p:ph type="body" idx="1"/>
          </p:nvPr>
        </p:nvSpPr>
        <p:spPr/>
        <p:txBody>
          <a:bodyPr>
            <a:normAutofit/>
          </a:bodyPr>
          <a:lstStyle/>
          <a:p>
            <a:pPr marR="0" lvl="0" rtl="0"/>
            <a:r>
              <a:rPr lang="zh-CN" altLang="en-US" b="0" i="0" u="none" strike="noStrike" kern="100" baseline="0">
                <a:latin typeface="Cambria" panose="02040503050406030204" pitchFamily="18" charset="0"/>
                <a:ea typeface="宋体" panose="02010600030101010101" pitchFamily="2" charset="-122"/>
              </a:rPr>
              <a:t> 创造性运用科学技术新知识，或实质性改进技术、工艺、产品（服务），是指企业通过研究开发活动在技术、工艺、产品（服务）方面的创新取得了有价值的成果，对北京市相关行业的技术、工艺领先具有推动作用，不包括企业产品（服务）的常规性升级或对公开的科研成果直接应用等活动（如直接采用公开的新工艺、材料、装置、产品、服务或知识等）。</a:t>
            </a:r>
          </a:p>
          <a:p>
            <a:pPr marR="0" lvl="0" rtl="0"/>
            <a:r>
              <a:rPr lang="zh-CN" altLang="en-US" b="0" i="0" u="none" strike="noStrike" kern="100" baseline="0">
                <a:latin typeface="Cambria" panose="02040503050406030204" pitchFamily="18" charset="0"/>
                <a:ea typeface="宋体" panose="02010600030101010101" pitchFamily="2" charset="-122"/>
              </a:rPr>
              <a:t>企业从事</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国家重点支持的高新技术领域</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和国家发展改革委员会等部门公布的</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当前优先发展的高技术产业化重点领域指南（</a:t>
            </a:r>
            <a:r>
              <a:rPr lang="en-US" altLang="zh-CN" b="0" i="0" u="none" strike="noStrike" kern="100" baseline="0">
                <a:latin typeface="Cambria" panose="02040503050406030204" pitchFamily="18" charset="0"/>
                <a:ea typeface="宋体" panose="02010600030101010101" pitchFamily="2" charset="-122"/>
              </a:rPr>
              <a:t>2007</a:t>
            </a:r>
            <a:r>
              <a:rPr lang="zh-CN" altLang="en-US" b="0" i="0" u="none" strike="noStrike" kern="100" baseline="0">
                <a:latin typeface="Cambria" panose="02040503050406030204" pitchFamily="18" charset="0"/>
                <a:ea typeface="宋体" panose="02010600030101010101" pitchFamily="2" charset="-122"/>
              </a:rPr>
              <a:t>年度）</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规定项目的研究开发活动，其在一个纳税年度中实际发生的下列费用支出，允许在计算应纳税所得额时按照规定实行加计扣除。</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860B5E13-691C-4CF1-B631-4F7582CD7D8D}"/>
              </a:ext>
            </a:extLst>
          </p:cNvPr>
          <p:cNvSpPr>
            <a:spLocks noGrp="1"/>
          </p:cNvSpPr>
          <p:nvPr>
            <p:ph type="dt" sz="half" idx="10"/>
          </p:nvPr>
        </p:nvSpPr>
        <p:spPr/>
        <p:txBody>
          <a:bodyPr/>
          <a:lstStyle/>
          <a:p>
            <a:fld id="{1251210E-0D3E-47E0-AA31-1185393B2075}"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092822FC-52F1-448A-AA98-6CA4B200F6DE}"/>
              </a:ext>
            </a:extLst>
          </p:cNvPr>
          <p:cNvSpPr>
            <a:spLocks noGrp="1"/>
          </p:cNvSpPr>
          <p:nvPr>
            <p:ph type="sldNum" sz="quarter" idx="12"/>
          </p:nvPr>
        </p:nvSpPr>
        <p:spPr/>
        <p:txBody>
          <a:bodyPr/>
          <a:lstStyle/>
          <a:p>
            <a:fld id="{C424626C-341D-4FC0-9177-5D0A5693C0C3}" type="slidenum">
              <a:rPr lang="zh-CN" altLang="en-US" smtClean="0"/>
              <a:t>24</a:t>
            </a:fld>
            <a:endParaRPr lang="zh-CN" altLang="en-US"/>
          </a:p>
        </p:txBody>
      </p:sp>
    </p:spTree>
    <p:extLst>
      <p:ext uri="{BB962C8B-B14F-4D97-AF65-F5344CB8AC3E}">
        <p14:creationId xmlns:p14="http://schemas.microsoft.com/office/powerpoint/2010/main" val="3157155489"/>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A6B6D7-AB0A-43DA-99B2-B12DCF2C822A}"/>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四、技术合同登记</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9A08D857-CCEE-4868-97A3-5068FAAD6E43}"/>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0" rtl="0"/>
            <a:r>
              <a:rPr lang="zh-CN" altLang="en-US" b="0" i="0" u="none" strike="noStrike" kern="100" baseline="0">
                <a:latin typeface="Cambria" panose="02040503050406030204" pitchFamily="18" charset="0"/>
                <a:ea typeface="宋体" panose="02010600030101010101" pitchFamily="2" charset="-122"/>
              </a:rPr>
              <a:t>技术合同认定登记的重要性</a:t>
            </a:r>
          </a:p>
          <a:p>
            <a:pPr marR="0" lvl="0" rtl="0"/>
            <a:r>
              <a:rPr lang="zh-CN" altLang="en-US" b="0" i="0" u="none" strike="noStrike" kern="100" baseline="0">
                <a:latin typeface="Cambria" panose="02040503050406030204" pitchFamily="18" charset="0"/>
                <a:ea typeface="宋体" panose="02010600030101010101" pitchFamily="2" charset="-122"/>
              </a:rPr>
              <a:t>技术合同登记相关概念解读</a:t>
            </a:r>
          </a:p>
          <a:p>
            <a:pPr marR="0" lvl="0" rtl="0"/>
            <a:r>
              <a:rPr lang="zh-CN" altLang="en-US" b="0" i="0" u="none" strike="noStrike" kern="100" baseline="0">
                <a:latin typeface="Cambria" panose="02040503050406030204" pitchFamily="18" charset="0"/>
                <a:ea typeface="宋体" panose="02010600030101010101" pitchFamily="2" charset="-122"/>
              </a:rPr>
              <a:t>技术合同登记</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认定登记工作</a:t>
            </a:r>
          </a:p>
          <a:p>
            <a:pPr marR="0" lvl="0" rtl="0"/>
            <a:r>
              <a:rPr lang="zh-CN" altLang="en-US" b="0" i="0" u="none" strike="noStrike" kern="100" baseline="0">
                <a:latin typeface="Cambria" panose="02040503050406030204" pitchFamily="18" charset="0"/>
                <a:ea typeface="宋体" panose="02010600030101010101" pitchFamily="2" charset="-122"/>
              </a:rPr>
              <a:t>享受政策需履行的手续</a:t>
            </a:r>
          </a:p>
          <a:p>
            <a:pPr marR="0" lvl="0" rtl="0"/>
            <a:r>
              <a:rPr lang="zh-CN" altLang="en-US" b="0" i="0" u="none" strike="noStrike" kern="100" baseline="0">
                <a:latin typeface="Cambria" panose="02040503050406030204" pitchFamily="18" charset="0"/>
                <a:ea typeface="宋体" panose="02010600030101010101" pitchFamily="2" charset="-122"/>
              </a:rPr>
              <a:t>需要提交的材料</a:t>
            </a:r>
          </a:p>
          <a:p>
            <a:pPr marR="0" lvl="0" rtl="0"/>
            <a:r>
              <a:rPr lang="zh-CN" altLang="en-US" b="0" i="0" u="none" strike="noStrike" kern="100" baseline="0">
                <a:latin typeface="Cambria" panose="02040503050406030204" pitchFamily="18" charset="0"/>
                <a:ea typeface="宋体" panose="02010600030101010101" pitchFamily="2" charset="-122"/>
              </a:rPr>
              <a:t>不予登记的合同</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9849FF5-7EF3-4F91-9BA9-1F03BA45C8C6}"/>
              </a:ext>
            </a:extLst>
          </p:cNvPr>
          <p:cNvSpPr>
            <a:spLocks noGrp="1"/>
          </p:cNvSpPr>
          <p:nvPr>
            <p:ph type="dt" sz="half" idx="10"/>
          </p:nvPr>
        </p:nvSpPr>
        <p:spPr/>
        <p:txBody>
          <a:bodyPr/>
          <a:lstStyle/>
          <a:p>
            <a:fld id="{1A65A4A2-BC98-4B23-8FE6-32859FD45A92}"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37C154BF-CCC4-4161-B66B-5ADFAB83FD51}"/>
              </a:ext>
            </a:extLst>
          </p:cNvPr>
          <p:cNvSpPr>
            <a:spLocks noGrp="1"/>
          </p:cNvSpPr>
          <p:nvPr>
            <p:ph type="sldNum" sz="quarter" idx="12"/>
          </p:nvPr>
        </p:nvSpPr>
        <p:spPr/>
        <p:txBody>
          <a:bodyPr/>
          <a:lstStyle/>
          <a:p>
            <a:fld id="{C424626C-341D-4FC0-9177-5D0A5693C0C3}" type="slidenum">
              <a:rPr lang="zh-CN" altLang="en-US" smtClean="0"/>
              <a:t>25</a:t>
            </a:fld>
            <a:endParaRPr lang="zh-CN" altLang="en-US"/>
          </a:p>
        </p:txBody>
      </p:sp>
    </p:spTree>
    <p:extLst>
      <p:ext uri="{BB962C8B-B14F-4D97-AF65-F5344CB8AC3E}">
        <p14:creationId xmlns:p14="http://schemas.microsoft.com/office/powerpoint/2010/main" val="1953944886"/>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0C8EAC-882A-4C56-8C82-0DA2AFF8A644}"/>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政策依据</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10DB95AF-DFCE-4AF1-838E-EE73B3BE2154}"/>
              </a:ext>
            </a:extLst>
          </p:cNvPr>
          <p:cNvSpPr>
            <a:spLocks noGrp="1"/>
          </p:cNvSpPr>
          <p:nvPr>
            <p:ph type="body" idx="1"/>
          </p:nvPr>
        </p:nvSpPr>
        <p:spPr/>
        <p:txBody>
          <a:bodyPr>
            <a:normAutofit fontScale="92500" lnSpcReduction="20000"/>
          </a:bodyPr>
          <a:lstStyle/>
          <a:p>
            <a:pPr marR="0" lvl="0" rtl="0"/>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中华人民共和国企业所得税法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[2007]63</a:t>
            </a:r>
            <a:r>
              <a:rPr lang="zh-CN" altLang="en-US" b="0" i="0" u="none" strike="noStrike" kern="100" baseline="0">
                <a:latin typeface="Cambria" panose="02040503050406030204" pitchFamily="18" charset="0"/>
                <a:ea typeface="宋体" panose="02010600030101010101" pitchFamily="2" charset="-122"/>
              </a:rPr>
              <a:t>号令）</a:t>
            </a:r>
          </a:p>
          <a:p>
            <a:pPr marR="0" lvl="0" rtl="0"/>
            <a:r>
              <a:rPr lang="zh-CN" altLang="en-US" b="0" i="0" u="none" strike="noStrike" kern="100" baseline="0">
                <a:latin typeface="Cambria" panose="02040503050406030204" pitchFamily="18" charset="0"/>
                <a:ea typeface="宋体" panose="02010600030101010101" pitchFamily="2" charset="-122"/>
              </a:rPr>
              <a:t>北京市技术市场条例（</a:t>
            </a:r>
            <a:r>
              <a:rPr lang="en-US" altLang="zh-CN" b="0" i="0" u="none" strike="noStrike" kern="100" baseline="0">
                <a:latin typeface="Cambria" panose="02040503050406030204" pitchFamily="18" charset="0"/>
                <a:ea typeface="宋体" panose="02010600030101010101" pitchFamily="2" charset="-122"/>
              </a:rPr>
              <a:t>2002</a:t>
            </a:r>
            <a:r>
              <a:rPr lang="zh-CN" altLang="en-US" b="0" i="0" u="none" strike="noStrike" kern="100" baseline="0">
                <a:latin typeface="Cambria" panose="02040503050406030204" pitchFamily="18" charset="0"/>
                <a:ea typeface="宋体" panose="02010600030101010101" pitchFamily="2" charset="-122"/>
              </a:rPr>
              <a:t>年</a:t>
            </a:r>
            <a:r>
              <a:rPr lang="en-US" altLang="zh-CN" b="0" i="0" u="none" strike="noStrike" kern="100" baseline="0">
                <a:latin typeface="Cambria" panose="02040503050406030204" pitchFamily="18" charset="0"/>
                <a:ea typeface="宋体" panose="02010600030101010101" pitchFamily="2" charset="-122"/>
              </a:rPr>
              <a:t>7</a:t>
            </a:r>
            <a:r>
              <a:rPr lang="zh-CN" altLang="en-US" b="0" i="0" u="none" strike="noStrike" kern="100" baseline="0">
                <a:latin typeface="Cambria" panose="02040503050406030204" pitchFamily="18" charset="0"/>
                <a:ea typeface="宋体" panose="02010600030101010101" pitchFamily="2" charset="-122"/>
              </a:rPr>
              <a:t>月</a:t>
            </a:r>
            <a:r>
              <a:rPr lang="en-US" altLang="zh-CN" b="0" i="0" u="none" strike="noStrike" kern="100" baseline="0">
                <a:latin typeface="Cambria" panose="02040503050406030204" pitchFamily="18" charset="0"/>
                <a:ea typeface="宋体" panose="02010600030101010101" pitchFamily="2" charset="-122"/>
              </a:rPr>
              <a:t>18</a:t>
            </a:r>
            <a:r>
              <a:rPr lang="zh-CN" altLang="en-US" b="0" i="0" u="none" strike="noStrike" kern="100" baseline="0">
                <a:latin typeface="Cambria" panose="02040503050406030204" pitchFamily="18" charset="0"/>
                <a:ea typeface="宋体" panose="02010600030101010101" pitchFamily="2" charset="-122"/>
              </a:rPr>
              <a:t>日北京市第十一届人民代表大会常务委员会第三十五次会议通过）。</a:t>
            </a:r>
          </a:p>
          <a:p>
            <a:pPr marR="0" lvl="0" rtl="0"/>
            <a:r>
              <a:rPr lang="zh-CN" altLang="en-US" b="0" i="0" u="none" strike="noStrike" kern="100" baseline="0">
                <a:latin typeface="Cambria" panose="02040503050406030204" pitchFamily="18" charset="0"/>
                <a:ea typeface="宋体" panose="02010600030101010101" pitchFamily="2" charset="-122"/>
              </a:rPr>
              <a:t>税收优惠政策</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）技术转让和开发的卖方可以申请减免技术性收入所缴纳的营业税；</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）卖方可以从技术交易的净收入中提取不低于</a:t>
            </a:r>
            <a:r>
              <a:rPr lang="en-US" altLang="zh-CN" b="0" i="0" u="none" strike="noStrike" kern="100" baseline="0">
                <a:latin typeface="Calibri" panose="020F0502020204030204" pitchFamily="34" charset="0"/>
                <a:ea typeface="宋体" panose="02010600030101010101" pitchFamily="2" charset="-122"/>
              </a:rPr>
              <a:t>20%</a:t>
            </a:r>
            <a:r>
              <a:rPr lang="zh-CN" altLang="en-US" b="0" i="0" u="none" strike="noStrike" kern="100" baseline="0">
                <a:latin typeface="Calibri" panose="020F0502020204030204" pitchFamily="34" charset="0"/>
                <a:ea typeface="宋体" panose="02010600030101010101" pitchFamily="2" charset="-122"/>
              </a:rPr>
              <a:t>，奖励参与研究、开发、咨询和服务人员；</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）买方可以在实施该技术的获利当年新增收益中一次性提取</a:t>
            </a:r>
            <a:r>
              <a:rPr lang="en-US" altLang="zh-CN" b="0" i="0" u="none" strike="noStrike" kern="100" baseline="0">
                <a:latin typeface="Calibri" panose="020F0502020204030204" pitchFamily="34" charset="0"/>
                <a:ea typeface="宋体" panose="02010600030101010101" pitchFamily="2" charset="-122"/>
              </a:rPr>
              <a:t>35%</a:t>
            </a:r>
            <a:r>
              <a:rPr lang="zh-CN" altLang="en-US" b="0" i="0" u="none" strike="noStrike" kern="100" baseline="0">
                <a:latin typeface="Calibri" panose="020F0502020204030204" pitchFamily="34" charset="0"/>
                <a:ea typeface="宋体" panose="02010600030101010101" pitchFamily="2" charset="-122"/>
              </a:rPr>
              <a:t>，奖励为实施技术做出突出贡献人员；</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4</a:t>
            </a:r>
            <a:r>
              <a:rPr lang="zh-CN" altLang="en-US" b="0" i="0" u="none" strike="noStrike" kern="100" baseline="0">
                <a:latin typeface="Calibri" panose="020F0502020204030204" pitchFamily="34" charset="0"/>
                <a:ea typeface="宋体" panose="02010600030101010101" pitchFamily="2" charset="-122"/>
              </a:rPr>
              <a:t>）一个纳税年度内，居民企业技术转让所得不超过</a:t>
            </a:r>
            <a:r>
              <a:rPr lang="en-US" altLang="zh-CN" b="0" i="0" u="none" strike="noStrike" kern="100" baseline="0">
                <a:latin typeface="Calibri" panose="020F0502020204030204" pitchFamily="34" charset="0"/>
                <a:ea typeface="宋体" panose="02010600030101010101" pitchFamily="2" charset="-122"/>
              </a:rPr>
              <a:t>500</a:t>
            </a:r>
            <a:r>
              <a:rPr lang="zh-CN" altLang="en-US" b="0" i="0" u="none" strike="noStrike" kern="100" baseline="0">
                <a:latin typeface="Calibri" panose="020F0502020204030204" pitchFamily="34" charset="0"/>
                <a:ea typeface="宋体" panose="02010600030101010101" pitchFamily="2" charset="-122"/>
              </a:rPr>
              <a:t>万元的部分，免征企业所得税；超过</a:t>
            </a:r>
            <a:r>
              <a:rPr lang="en-US" altLang="zh-CN" b="0" i="0" u="none" strike="noStrike" kern="100" baseline="0">
                <a:latin typeface="Calibri" panose="020F0502020204030204" pitchFamily="34" charset="0"/>
                <a:ea typeface="宋体" panose="02010600030101010101" pitchFamily="2" charset="-122"/>
              </a:rPr>
              <a:t>500</a:t>
            </a:r>
            <a:r>
              <a:rPr lang="zh-CN" altLang="en-US" b="0" i="0" u="none" strike="noStrike" kern="100" baseline="0">
                <a:latin typeface="Calibri" panose="020F0502020204030204" pitchFamily="34" charset="0"/>
                <a:ea typeface="宋体" panose="02010600030101010101" pitchFamily="2" charset="-122"/>
              </a:rPr>
              <a:t>万元的部分，减半征收企业所得税。</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58AC6ED3-B2D9-43B0-BFA1-ACED51665C8A}"/>
              </a:ext>
            </a:extLst>
          </p:cNvPr>
          <p:cNvSpPr>
            <a:spLocks noGrp="1"/>
          </p:cNvSpPr>
          <p:nvPr>
            <p:ph type="dt" sz="half" idx="10"/>
          </p:nvPr>
        </p:nvSpPr>
        <p:spPr/>
        <p:txBody>
          <a:bodyPr/>
          <a:lstStyle/>
          <a:p>
            <a:fld id="{994C3087-E861-44D7-8FC4-AAFE18850CA2}"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21F24EDF-8DCA-4512-8513-64D092219CB3}"/>
              </a:ext>
            </a:extLst>
          </p:cNvPr>
          <p:cNvSpPr>
            <a:spLocks noGrp="1"/>
          </p:cNvSpPr>
          <p:nvPr>
            <p:ph type="sldNum" sz="quarter" idx="12"/>
          </p:nvPr>
        </p:nvSpPr>
        <p:spPr/>
        <p:txBody>
          <a:bodyPr/>
          <a:lstStyle/>
          <a:p>
            <a:fld id="{C424626C-341D-4FC0-9177-5D0A5693C0C3}" type="slidenum">
              <a:rPr lang="zh-CN" altLang="en-US" smtClean="0"/>
              <a:t>26</a:t>
            </a:fld>
            <a:endParaRPr lang="zh-CN" altLang="en-US"/>
          </a:p>
        </p:txBody>
      </p:sp>
    </p:spTree>
    <p:extLst>
      <p:ext uri="{BB962C8B-B14F-4D97-AF65-F5344CB8AC3E}">
        <p14:creationId xmlns:p14="http://schemas.microsoft.com/office/powerpoint/2010/main" val="256961674"/>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CDA4A7-D4FD-4667-877C-0A960DAFD5CB}"/>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（一）技术合同认定登记的重要性</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F2587BFD-B4B6-4DA3-956C-0399C84C8FF2}"/>
              </a:ext>
            </a:extLst>
          </p:cNvPr>
          <p:cNvSpPr>
            <a:spLocks noGrp="1"/>
          </p:cNvSpPr>
          <p:nvPr>
            <p:ph type="body" idx="1"/>
          </p:nvPr>
        </p:nvSpPr>
        <p:spPr/>
        <p:txBody>
          <a:bodyPr/>
          <a:lstStyle/>
          <a:p>
            <a:pPr marR="0" lvl="0" rtl="0"/>
            <a:r>
              <a:rPr lang="en-US" altLang="zh-CN" b="0" i="0" u="none" strike="noStrike" kern="100" baseline="0">
                <a:latin typeface="Cambria" panose="02040503050406030204" pitchFamily="18" charset="0"/>
                <a:ea typeface="宋体" panose="02010600030101010101" pitchFamily="2" charset="-122"/>
              </a:rPr>
              <a:t>1</a:t>
            </a:r>
            <a:r>
              <a:rPr lang="zh-CN" altLang="en-US" b="0" i="0" u="none" strike="noStrike" kern="100" baseline="0">
                <a:latin typeface="Cambria" panose="02040503050406030204" pitchFamily="18" charset="0"/>
                <a:ea typeface="宋体" panose="02010600030101010101" pitchFamily="2" charset="-122"/>
              </a:rPr>
              <a:t>、税收优惠政策的落实</a:t>
            </a:r>
          </a:p>
          <a:p>
            <a:pPr marR="0" lvl="1" rtl="0"/>
            <a:r>
              <a:rPr lang="zh-CN" altLang="en-US" b="0" i="0" u="none" strike="noStrike" kern="100" baseline="0">
                <a:latin typeface="Calibri" panose="020F0502020204030204" pitchFamily="34" charset="0"/>
                <a:ea typeface="宋体" panose="02010600030101010101" pitchFamily="2" charset="-122"/>
              </a:rPr>
              <a:t>所得税减免：符合条件的技术转让收入</a:t>
            </a:r>
          </a:p>
          <a:p>
            <a:pPr marR="0" lvl="0" rtl="0"/>
            <a:r>
              <a:rPr lang="en-US" altLang="zh-CN" b="0" i="0" u="none" strike="noStrike" kern="100" baseline="0">
                <a:latin typeface="Cambria" panose="02040503050406030204" pitchFamily="18" charset="0"/>
                <a:ea typeface="宋体" panose="02010600030101010101" pitchFamily="2" charset="-122"/>
              </a:rPr>
              <a:t>2</a:t>
            </a:r>
            <a:r>
              <a:rPr lang="zh-CN" altLang="en-US" b="0" i="0" u="none" strike="noStrike" kern="100" baseline="0">
                <a:latin typeface="Cambria" panose="02040503050406030204" pitchFamily="18" charset="0"/>
                <a:ea typeface="宋体" panose="02010600030101010101" pitchFamily="2" charset="-122"/>
              </a:rPr>
              <a:t>、高新技术企业技术性收入核定的需要</a:t>
            </a:r>
          </a:p>
          <a:p>
            <a:pPr marR="0" lvl="1" rtl="0"/>
            <a:r>
              <a:rPr lang="zh-CN" altLang="en-US" b="0" i="0" u="none" strike="noStrike" kern="100" baseline="0">
                <a:latin typeface="Calibri" panose="020F0502020204030204" pitchFamily="34" charset="0"/>
                <a:ea typeface="宋体" panose="02010600030101010101" pitchFamily="2" charset="-122"/>
              </a:rPr>
              <a:t>高新技术产品（服务）收入占企业当年总收入的</a:t>
            </a:r>
            <a:r>
              <a:rPr lang="en-US" altLang="zh-CN" b="0" i="0" u="none" strike="noStrike" kern="100" baseline="0">
                <a:latin typeface="Calibri" panose="020F0502020204030204" pitchFamily="34" charset="0"/>
                <a:ea typeface="宋体" panose="02010600030101010101" pitchFamily="2" charset="-122"/>
              </a:rPr>
              <a:t>60%</a:t>
            </a:r>
            <a:r>
              <a:rPr lang="zh-CN" altLang="en-US" b="0" i="0" u="none" strike="noStrike" kern="100" baseline="0">
                <a:latin typeface="Calibri" panose="020F0502020204030204" pitchFamily="34" charset="0"/>
                <a:ea typeface="宋体" panose="02010600030101010101" pitchFamily="2" charset="-122"/>
              </a:rPr>
              <a:t>以上。</a:t>
            </a:r>
          </a:p>
          <a:p>
            <a:pPr marR="0" lvl="0" rtl="0"/>
            <a:r>
              <a:rPr lang="en-US" altLang="zh-CN" b="0" i="0" u="none" strike="noStrike" kern="100" baseline="0">
                <a:latin typeface="Cambria" panose="02040503050406030204" pitchFamily="18" charset="0"/>
                <a:ea typeface="宋体" panose="02010600030101010101" pitchFamily="2" charset="-122"/>
              </a:rPr>
              <a:t>3</a:t>
            </a:r>
            <a:r>
              <a:rPr lang="zh-CN" altLang="en-US" b="0" i="0" u="none" strike="noStrike" kern="100" baseline="0">
                <a:latin typeface="Cambria" panose="02040503050406030204" pitchFamily="18" charset="0"/>
                <a:ea typeface="宋体" panose="02010600030101010101" pitchFamily="2" charset="-122"/>
              </a:rPr>
              <a:t>、技术先进型服务企业技术性收入核定的需要</a:t>
            </a:r>
          </a:p>
          <a:p>
            <a:pPr marR="0" lvl="1" rtl="0"/>
            <a:r>
              <a:rPr lang="zh-CN" altLang="en-US" b="0" i="0" u="none" strike="noStrike" kern="100" baseline="0">
                <a:latin typeface="Calibri" panose="020F0502020204030204" pitchFamily="34" charset="0"/>
                <a:ea typeface="宋体" panose="02010600030101010101" pitchFamily="2" charset="-122"/>
              </a:rPr>
              <a:t>北京市技术先进型服务企业认定管理办法规定：技术先进型服务业务收入占企业当年总收入的</a:t>
            </a:r>
            <a:r>
              <a:rPr lang="en-US" altLang="zh-CN" b="0" i="0" u="none" strike="noStrike" kern="100" baseline="0">
                <a:latin typeface="Calibri" panose="020F0502020204030204" pitchFamily="34" charset="0"/>
                <a:ea typeface="宋体" panose="02010600030101010101" pitchFamily="2" charset="-122"/>
              </a:rPr>
              <a:t>50%</a:t>
            </a:r>
            <a:r>
              <a:rPr lang="zh-CN" altLang="en-US" b="0" i="0" u="none" strike="noStrike" kern="100" baseline="0">
                <a:latin typeface="Calibri" panose="020F0502020204030204" pitchFamily="34" charset="0"/>
                <a:ea typeface="宋体" panose="02010600030101010101" pitchFamily="2" charset="-122"/>
              </a:rPr>
              <a:t>以上。</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51C899C6-DBAD-456A-8DED-08278AA98CEA}"/>
              </a:ext>
            </a:extLst>
          </p:cNvPr>
          <p:cNvSpPr>
            <a:spLocks noGrp="1"/>
          </p:cNvSpPr>
          <p:nvPr>
            <p:ph type="dt" sz="half" idx="10"/>
          </p:nvPr>
        </p:nvSpPr>
        <p:spPr/>
        <p:txBody>
          <a:bodyPr/>
          <a:lstStyle/>
          <a:p>
            <a:fld id="{A0A44ABC-4118-473A-BB58-F6C90E3FDAB2}"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38372B92-4557-4E2D-8EB7-2C47E13874EB}"/>
              </a:ext>
            </a:extLst>
          </p:cNvPr>
          <p:cNvSpPr>
            <a:spLocks noGrp="1"/>
          </p:cNvSpPr>
          <p:nvPr>
            <p:ph type="sldNum" sz="quarter" idx="12"/>
          </p:nvPr>
        </p:nvSpPr>
        <p:spPr/>
        <p:txBody>
          <a:bodyPr/>
          <a:lstStyle/>
          <a:p>
            <a:fld id="{C424626C-341D-4FC0-9177-5D0A5693C0C3}" type="slidenum">
              <a:rPr lang="zh-CN" altLang="en-US" smtClean="0"/>
              <a:t>27</a:t>
            </a:fld>
            <a:endParaRPr lang="zh-CN" altLang="en-US"/>
          </a:p>
        </p:txBody>
      </p:sp>
    </p:spTree>
    <p:extLst>
      <p:ext uri="{BB962C8B-B14F-4D97-AF65-F5344CB8AC3E}">
        <p14:creationId xmlns:p14="http://schemas.microsoft.com/office/powerpoint/2010/main" val="2394354691"/>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2D65DD-F53C-4090-BB0F-E30C6E32B909}"/>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（二）技术合同登记相关概念解读</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2A292AC1-BCF9-418A-AF9A-536EDBD243DF}"/>
              </a:ext>
            </a:extLst>
          </p:cNvPr>
          <p:cNvSpPr>
            <a:spLocks noGrp="1"/>
          </p:cNvSpPr>
          <p:nvPr>
            <p:ph type="body" idx="1"/>
          </p:nvPr>
        </p:nvSpPr>
        <p:spPr/>
        <p:txBody>
          <a:bodyPr>
            <a:normAutofit fontScale="62500" lnSpcReduction="20000"/>
          </a:bodyPr>
          <a:lstStyle/>
          <a:p>
            <a:pPr marR="0" lvl="0" rtl="0"/>
            <a:r>
              <a:rPr lang="en-US" altLang="zh-CN" b="0" i="0" u="none" strike="noStrike" kern="100" baseline="0">
                <a:latin typeface="Cambria" panose="02040503050406030204" pitchFamily="18" charset="0"/>
                <a:ea typeface="宋体" panose="02010600030101010101" pitchFamily="2" charset="-122"/>
              </a:rPr>
              <a:t>1.</a:t>
            </a:r>
            <a:r>
              <a:rPr lang="zh-CN" altLang="en-US" b="0" i="0" u="none" strike="noStrike" kern="100" baseline="0">
                <a:latin typeface="Cambria" panose="02040503050406030204" pitchFamily="18" charset="0"/>
                <a:ea typeface="宋体" panose="02010600030101010101" pitchFamily="2" charset="-122"/>
              </a:rPr>
              <a:t>符合条件的技术转让：财税</a:t>
            </a:r>
            <a:r>
              <a:rPr lang="en-US" altLang="zh-CN" b="0" i="0" u="none" strike="noStrike" kern="100" baseline="0">
                <a:latin typeface="Cambria" panose="02040503050406030204" pitchFamily="18" charset="0"/>
                <a:ea typeface="宋体" panose="02010600030101010101" pitchFamily="2" charset="-122"/>
              </a:rPr>
              <a:t>【2010】111</a:t>
            </a:r>
            <a:r>
              <a:rPr lang="zh-CN" altLang="en-US" b="0" i="0" u="none" strike="noStrike" kern="100" baseline="0">
                <a:latin typeface="Cambria" panose="02040503050406030204" pitchFamily="18" charset="0"/>
                <a:ea typeface="宋体" panose="02010600030101010101" pitchFamily="2" charset="-122"/>
              </a:rPr>
              <a:t>号</a:t>
            </a:r>
          </a:p>
          <a:p>
            <a:pPr marR="0" lvl="1" rtl="0"/>
            <a:r>
              <a:rPr lang="zh-CN" altLang="en-US" b="0" i="0" u="none" strike="noStrike" kern="100" baseline="0">
                <a:latin typeface="Calibri" panose="020F0502020204030204" pitchFamily="34" charset="0"/>
                <a:ea typeface="宋体" panose="02010600030101010101" pitchFamily="2" charset="-122"/>
              </a:rPr>
              <a:t>居民企业转让专利技术、计算机软件著作权、集成电路布图设计权、 植物新品种、生物医药新品种，以及财政部和国家税务总局确定的其他技术。</a:t>
            </a:r>
          </a:p>
          <a:p>
            <a:pPr marR="0" lvl="0" rtl="0"/>
            <a:r>
              <a:rPr lang="en-US" altLang="zh-CN" b="0" i="0" u="none" strike="noStrike" kern="100" baseline="0">
                <a:latin typeface="Cambria" panose="02040503050406030204" pitchFamily="18" charset="0"/>
                <a:ea typeface="宋体" panose="02010600030101010101" pitchFamily="2" charset="-122"/>
              </a:rPr>
              <a:t>2.</a:t>
            </a:r>
            <a:r>
              <a:rPr lang="zh-CN" altLang="en-US" b="0" i="0" u="none" strike="noStrike" kern="100" baseline="0">
                <a:latin typeface="Cambria" panose="02040503050406030204" pitchFamily="18" charset="0"/>
                <a:ea typeface="宋体" panose="02010600030101010101" pitchFamily="2" charset="-122"/>
              </a:rPr>
              <a:t>技术开发：</a:t>
            </a:r>
          </a:p>
          <a:p>
            <a:pPr marR="0" lvl="1" rtl="0"/>
            <a:r>
              <a:rPr lang="zh-CN" altLang="en-US" b="0" i="0" u="none" strike="noStrike" kern="100" baseline="0">
                <a:latin typeface="Calibri" panose="020F0502020204030204" pitchFamily="34" charset="0"/>
                <a:ea typeface="宋体" panose="02010600030101010101" pitchFamily="2" charset="-122"/>
              </a:rPr>
              <a:t>新技术、新产品、新工艺、新材料、新品种及其系统的研究开发。</a:t>
            </a:r>
          </a:p>
          <a:p>
            <a:pPr marR="0" lvl="0" rtl="0"/>
            <a:r>
              <a:rPr lang="en-US" altLang="zh-CN" b="0" i="0" u="none" strike="noStrike" kern="100" baseline="0">
                <a:latin typeface="Cambria" panose="02040503050406030204" pitchFamily="18" charset="0"/>
                <a:ea typeface="宋体" panose="02010600030101010101" pitchFamily="2" charset="-122"/>
              </a:rPr>
              <a:t>3.</a:t>
            </a:r>
            <a:r>
              <a:rPr lang="zh-CN" altLang="en-US" b="0" i="0" u="none" strike="noStrike" kern="100" baseline="0">
                <a:latin typeface="Cambria" panose="02040503050406030204" pitchFamily="18" charset="0"/>
                <a:ea typeface="宋体" panose="02010600030101010101" pitchFamily="2" charset="-122"/>
              </a:rPr>
              <a:t>技术转让：</a:t>
            </a:r>
          </a:p>
          <a:p>
            <a:pPr marR="0" lvl="1" rtl="0"/>
            <a:r>
              <a:rPr lang="zh-CN" altLang="en-US" b="0" i="0" u="none" strike="noStrike" kern="100" baseline="0">
                <a:latin typeface="Calibri" panose="020F0502020204030204" pitchFamily="34" charset="0"/>
                <a:ea typeface="宋体" panose="02010600030101010101" pitchFamily="2" charset="-122"/>
              </a:rPr>
              <a:t>专利申请权转让、专利权转让、专利实施许可以及非专利技术（技术秘密）转让。</a:t>
            </a:r>
          </a:p>
          <a:p>
            <a:pPr marR="0" lvl="0" rtl="0"/>
            <a:r>
              <a:rPr lang="en-US" altLang="zh-CN" b="0" i="0" u="none" strike="noStrike" kern="100" baseline="0">
                <a:latin typeface="Cambria" panose="02040503050406030204" pitchFamily="18" charset="0"/>
                <a:ea typeface="宋体" panose="02010600030101010101" pitchFamily="2" charset="-122"/>
              </a:rPr>
              <a:t>4.</a:t>
            </a:r>
            <a:r>
              <a:rPr lang="zh-CN" altLang="en-US" b="0" i="0" u="none" strike="noStrike" kern="100" baseline="0">
                <a:latin typeface="Cambria" panose="02040503050406030204" pitchFamily="18" charset="0"/>
                <a:ea typeface="宋体" panose="02010600030101010101" pitchFamily="2" charset="-122"/>
              </a:rPr>
              <a:t>技术服务：</a:t>
            </a:r>
          </a:p>
          <a:p>
            <a:pPr marR="0" lvl="1" rtl="0"/>
            <a:r>
              <a:rPr lang="zh-CN" altLang="en-US" b="0" i="0" u="none" strike="noStrike" kern="100" baseline="0">
                <a:latin typeface="Calibri" panose="020F0502020204030204" pitchFamily="34" charset="0"/>
                <a:ea typeface="宋体" panose="02010600030101010101" pitchFamily="2" charset="-122"/>
              </a:rPr>
              <a:t>以知识解决特定技术问题。解决特定技术问题的项目；完成约定的专业技术工作；工作成果有具体的质量和数量指标；不涉及专利和技术秘密成果的权属问题。</a:t>
            </a:r>
          </a:p>
          <a:p>
            <a:pPr marR="0" lvl="0" rtl="0"/>
            <a:r>
              <a:rPr lang="en-US" altLang="zh-CN" b="0" i="0" u="none" strike="noStrike" kern="100" baseline="0">
                <a:latin typeface="Cambria" panose="02040503050406030204" pitchFamily="18" charset="0"/>
                <a:ea typeface="宋体" panose="02010600030101010101" pitchFamily="2" charset="-122"/>
              </a:rPr>
              <a:t>5.</a:t>
            </a:r>
            <a:r>
              <a:rPr lang="zh-CN" altLang="en-US" b="0" i="0" u="none" strike="noStrike" kern="100" baseline="0">
                <a:latin typeface="Cambria" panose="02040503050406030204" pitchFamily="18" charset="0"/>
                <a:ea typeface="宋体" panose="02010600030101010101" pitchFamily="2" charset="-122"/>
              </a:rPr>
              <a:t>技术咨询：</a:t>
            </a:r>
          </a:p>
          <a:p>
            <a:pPr marR="0" lvl="1" rtl="0"/>
            <a:r>
              <a:rPr lang="zh-CN" altLang="en-US" b="0" i="0" u="none" strike="noStrike" kern="100" baseline="0">
                <a:latin typeface="Calibri" panose="020F0502020204030204" pitchFamily="34" charset="0"/>
                <a:ea typeface="宋体" panose="02010600030101010101" pitchFamily="2" charset="-122"/>
              </a:rPr>
              <a:t>就特定技术项目提供可行性论证、技术预测、专题技术调查、分析评价报告。</a:t>
            </a:r>
          </a:p>
          <a:p>
            <a:pPr marR="0" lvl="1" rtl="0"/>
            <a:r>
              <a:rPr lang="zh-CN" altLang="en-US" b="0" i="0" u="none" strike="noStrike" kern="100" baseline="0">
                <a:latin typeface="Calibri" panose="020F0502020204030204" pitchFamily="34" charset="0"/>
                <a:ea typeface="宋体" panose="02010600030101010101" pitchFamily="2" charset="-122"/>
              </a:rPr>
              <a:t>技术咨询合同委托方因实施受托方提供的咨询报告、所造成的经济损失，除合同另有约定外，受托方不承担赔偿责任。</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EA2B8AEA-2AA2-4BA6-A7DC-46B3C50AF5AD}"/>
              </a:ext>
            </a:extLst>
          </p:cNvPr>
          <p:cNvSpPr>
            <a:spLocks noGrp="1"/>
          </p:cNvSpPr>
          <p:nvPr>
            <p:ph type="dt" sz="half" idx="10"/>
          </p:nvPr>
        </p:nvSpPr>
        <p:spPr/>
        <p:txBody>
          <a:bodyPr/>
          <a:lstStyle/>
          <a:p>
            <a:fld id="{507C3555-B2D0-49F1-A34E-FF628C1898DD}"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2C6B7691-D7FC-4081-970E-D29B0D0B2CB6}"/>
              </a:ext>
            </a:extLst>
          </p:cNvPr>
          <p:cNvSpPr>
            <a:spLocks noGrp="1"/>
          </p:cNvSpPr>
          <p:nvPr>
            <p:ph type="sldNum" sz="quarter" idx="12"/>
          </p:nvPr>
        </p:nvSpPr>
        <p:spPr/>
        <p:txBody>
          <a:bodyPr/>
          <a:lstStyle/>
          <a:p>
            <a:fld id="{C424626C-341D-4FC0-9177-5D0A5693C0C3}" type="slidenum">
              <a:rPr lang="zh-CN" altLang="en-US" smtClean="0"/>
              <a:t>28</a:t>
            </a:fld>
            <a:endParaRPr lang="zh-CN" altLang="en-US"/>
          </a:p>
        </p:txBody>
      </p:sp>
    </p:spTree>
    <p:extLst>
      <p:ext uri="{BB962C8B-B14F-4D97-AF65-F5344CB8AC3E}">
        <p14:creationId xmlns:p14="http://schemas.microsoft.com/office/powerpoint/2010/main" val="3023582375"/>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132BFB-669C-4E55-BE59-1307CFC2E08A}"/>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（三）技术合同的认定登记工作</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0197A88F-7EEF-4B1D-81B1-C781693365F2}"/>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目前，经北京市科学技术委员会批准，北京地区设立有</a:t>
            </a:r>
            <a:r>
              <a:rPr lang="en-US" altLang="zh-CN" b="0" i="0" u="none" strike="noStrike" kern="100" baseline="0">
                <a:latin typeface="Cambria" panose="02040503050406030204" pitchFamily="18" charset="0"/>
                <a:ea typeface="宋体" panose="02010600030101010101" pitchFamily="2" charset="-122"/>
              </a:rPr>
              <a:t>40</a:t>
            </a:r>
            <a:r>
              <a:rPr lang="zh-CN" altLang="en-US" b="0" i="0" u="none" strike="noStrike" kern="100" baseline="0">
                <a:latin typeface="Cambria" panose="02040503050406030204" pitchFamily="18" charset="0"/>
                <a:ea typeface="宋体" panose="02010600030101010101" pitchFamily="2" charset="-122"/>
              </a:rPr>
              <a:t>个技术合同登记机构。</a:t>
            </a:r>
          </a:p>
          <a:p>
            <a:pPr marR="0" lvl="0" rtl="0"/>
            <a:r>
              <a:rPr lang="zh-CN" altLang="en-US" b="0" i="0" u="none" strike="noStrike" kern="100" baseline="0">
                <a:latin typeface="Cambria" panose="02040503050406030204" pitchFamily="18" charset="0"/>
                <a:ea typeface="宋体" panose="02010600030101010101" pitchFamily="2" charset="-122"/>
              </a:rPr>
              <a:t>北京技术市场管理办公室设有咨询、举报电话</a:t>
            </a:r>
          </a:p>
          <a:p>
            <a:pPr marR="0" lvl="0" rtl="0"/>
            <a:r>
              <a:rPr lang="zh-CN" altLang="en-US" b="0" i="0" u="none" strike="noStrike" kern="100" baseline="0">
                <a:latin typeface="Cambria" panose="02040503050406030204" pitchFamily="18" charset="0"/>
                <a:ea typeface="宋体" panose="02010600030101010101" pitchFamily="2" charset="-122"/>
              </a:rPr>
              <a:t>地址：北京市西城区西直门南大街</a:t>
            </a:r>
            <a:r>
              <a:rPr lang="en-US" altLang="zh-CN" b="0" i="0" u="none" strike="noStrike" kern="100" baseline="0">
                <a:latin typeface="Cambria" panose="02040503050406030204" pitchFamily="18" charset="0"/>
                <a:ea typeface="宋体" panose="02010600030101010101" pitchFamily="2" charset="-122"/>
              </a:rPr>
              <a:t>9999</a:t>
            </a:r>
            <a:r>
              <a:rPr lang="zh-CN" altLang="en-US" b="0" i="0" u="none" strike="noStrike" kern="100" baseline="0">
                <a:latin typeface="Cambria" panose="02040503050406030204" pitchFamily="18" charset="0"/>
                <a:ea typeface="宋体" panose="02010600030101010101" pitchFamily="2" charset="-122"/>
              </a:rPr>
              <a:t>号北楼；</a:t>
            </a:r>
          </a:p>
          <a:p>
            <a:pPr marR="0" lvl="0" rtl="0"/>
            <a:r>
              <a:rPr lang="zh-CN" altLang="en-US" b="0" i="0" u="none" strike="noStrike" kern="100" baseline="0">
                <a:latin typeface="Cambria" panose="02040503050406030204" pitchFamily="18" charset="0"/>
                <a:ea typeface="宋体" panose="02010600030101010101" pitchFamily="2" charset="-122"/>
              </a:rPr>
              <a:t>办公室电话：</a:t>
            </a:r>
            <a:r>
              <a:rPr lang="en-US" altLang="zh-CN" b="0" i="0" u="none" strike="noStrike" kern="100" baseline="0">
                <a:latin typeface="Cambria" panose="02040503050406030204" pitchFamily="18" charset="0"/>
                <a:ea typeface="宋体" panose="02010600030101010101" pitchFamily="2" charset="-122"/>
              </a:rPr>
              <a:t>66666666</a:t>
            </a:r>
            <a:r>
              <a:rPr lang="zh-CN" altLang="en-US" b="0" i="0" u="none" strike="noStrike" kern="100" baseline="0">
                <a:latin typeface="Cambria" panose="02040503050406030204" pitchFamily="18" charset="0"/>
                <a:ea typeface="宋体" panose="02010600030101010101" pitchFamily="2" charset="-122"/>
              </a:rPr>
              <a:t>；</a:t>
            </a:r>
          </a:p>
          <a:p>
            <a:pPr marR="0" lvl="0" rtl="0"/>
            <a:r>
              <a:rPr lang="zh-CN" altLang="en-US" b="0" i="0" u="none" strike="noStrike" kern="100" baseline="0">
                <a:latin typeface="Cambria" panose="02040503050406030204" pitchFamily="18" charset="0"/>
                <a:ea typeface="宋体" panose="02010600030101010101" pitchFamily="2" charset="-122"/>
              </a:rPr>
              <a:t>网址：</a:t>
            </a:r>
            <a:r>
              <a:rPr lang="en-US" altLang="zh-CN" b="0" i="0" u="none" strike="noStrike" kern="100" baseline="0">
                <a:latin typeface="Cambria" panose="02040503050406030204" pitchFamily="18" charset="0"/>
                <a:ea typeface="宋体" panose="02010600030101010101" pitchFamily="2" charset="-122"/>
              </a:rPr>
              <a:t>www.cbtm.gov.cn</a:t>
            </a:r>
            <a:endParaRPr lang="en-US" altLang="zh-CN"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3B74005C-5E44-4856-AA22-B6096D9E33B5}"/>
              </a:ext>
            </a:extLst>
          </p:cNvPr>
          <p:cNvSpPr>
            <a:spLocks noGrp="1"/>
          </p:cNvSpPr>
          <p:nvPr>
            <p:ph type="dt" sz="half" idx="10"/>
          </p:nvPr>
        </p:nvSpPr>
        <p:spPr/>
        <p:txBody>
          <a:bodyPr/>
          <a:lstStyle/>
          <a:p>
            <a:fld id="{766827C7-E213-4023-ABF6-DDFD27DF80BB}"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F8B71C22-AA66-461C-8F27-E694978906DF}"/>
              </a:ext>
            </a:extLst>
          </p:cNvPr>
          <p:cNvSpPr>
            <a:spLocks noGrp="1"/>
          </p:cNvSpPr>
          <p:nvPr>
            <p:ph type="sldNum" sz="quarter" idx="12"/>
          </p:nvPr>
        </p:nvSpPr>
        <p:spPr/>
        <p:txBody>
          <a:bodyPr/>
          <a:lstStyle/>
          <a:p>
            <a:fld id="{C424626C-341D-4FC0-9177-5D0A5693C0C3}" type="slidenum">
              <a:rPr lang="zh-CN" altLang="en-US" smtClean="0"/>
              <a:t>29</a:t>
            </a:fld>
            <a:endParaRPr lang="zh-CN" altLang="en-US"/>
          </a:p>
        </p:txBody>
      </p:sp>
    </p:spTree>
    <p:extLst>
      <p:ext uri="{BB962C8B-B14F-4D97-AF65-F5344CB8AC3E}">
        <p14:creationId xmlns:p14="http://schemas.microsoft.com/office/powerpoint/2010/main" val="3786803424"/>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32A598-C1BC-405A-B5C4-F8967AAE1ACF}"/>
              </a:ext>
            </a:extLst>
          </p:cNvPr>
          <p:cNvSpPr>
            <a:spLocks noGrp="1"/>
          </p:cNvSpPr>
          <p:nvPr>
            <p:ph type="title"/>
          </p:nvPr>
        </p:nvSpPr>
        <p:spPr/>
        <p:txBody>
          <a:bodyPr/>
          <a:lstStyle/>
          <a:p>
            <a:pPr marR="0" rtl="0"/>
            <a:r>
              <a:rPr lang="zh-CN" altLang="en-US" b="0" i="0" u="none" strike="noStrike" kern="2200" baseline="0" dirty="0">
                <a:latin typeface="Calibri" panose="020F0502020204030204" pitchFamily="34" charset="0"/>
                <a:ea typeface="黑体" panose="02010609060101010101" pitchFamily="49" charset="-122"/>
              </a:rPr>
              <a:t>重要说明</a:t>
            </a:r>
            <a:endParaRPr lang="zh-CN" altLang="en-US" b="0" i="0" u="none" strike="noStrike" kern="2200" baseline="0" dirty="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43AAEB6D-4550-4B75-9443-740428C52A6B}"/>
              </a:ext>
            </a:extLst>
          </p:cNvPr>
          <p:cNvSpPr>
            <a:spLocks noGrp="1"/>
          </p:cNvSpPr>
          <p:nvPr>
            <p:ph type="body" idx="1"/>
          </p:nvPr>
        </p:nvSpPr>
        <p:spPr/>
        <p:txBody>
          <a:bodyPr/>
          <a:lstStyle/>
          <a:p>
            <a:pPr marR="0" lvl="0" rtl="0"/>
            <a:r>
              <a:rPr lang="zh-CN" altLang="en-US" b="0" i="0" u="none" strike="noStrike" kern="100" baseline="0" dirty="0">
                <a:latin typeface="Cambria" panose="02040503050406030204" pitchFamily="18" charset="0"/>
                <a:ea typeface="宋体" panose="02010600030101010101" pitchFamily="2" charset="-122"/>
              </a:rPr>
              <a:t>所有政策及专项工作信息均可在市科委网站上查阅</a:t>
            </a:r>
          </a:p>
          <a:p>
            <a:pPr lvl="1"/>
            <a:r>
              <a:rPr lang="zh-CN" altLang="en-US" b="0" i="0" u="none" strike="noStrike" kern="100" baseline="0" dirty="0">
                <a:solidFill>
                  <a:srgbClr val="FF0000"/>
                </a:solidFill>
                <a:latin typeface="Cambria" panose="02040503050406030204" pitchFamily="18" charset="0"/>
                <a:ea typeface="宋体" panose="02010600030101010101" pitchFamily="2" charset="-122"/>
              </a:rPr>
              <a:t>北京市科委：</a:t>
            </a:r>
            <a:r>
              <a:rPr lang="en-US" altLang="zh-CN" b="0" i="0" u="none" strike="noStrike" kern="100" baseline="0" dirty="0">
                <a:solidFill>
                  <a:srgbClr val="FF0000"/>
                </a:solidFill>
                <a:latin typeface="Cambria" panose="02040503050406030204" pitchFamily="18" charset="0"/>
                <a:ea typeface="宋体" panose="02010600030101010101" pitchFamily="2" charset="-122"/>
                <a:hlinkClick r:id="rId3"/>
              </a:rPr>
              <a:t>http://www.bjkw.gov.cn</a:t>
            </a:r>
            <a:endParaRPr lang="en-US" altLang="zh-CN" b="0" i="0" u="none" strike="noStrike" kern="100" baseline="0" dirty="0">
              <a:solidFill>
                <a:srgbClr val="FF0000"/>
              </a:solidFill>
              <a:latin typeface="Cambria" panose="02040503050406030204" pitchFamily="18" charset="0"/>
              <a:ea typeface="宋体" panose="02010600030101010101" pitchFamily="2" charset="-122"/>
            </a:endParaRPr>
          </a:p>
          <a:p>
            <a:pPr marR="0" lvl="0" rtl="0"/>
            <a:r>
              <a:rPr lang="zh-CN" altLang="en-US" b="0" i="0" u="none" strike="noStrike" kern="100" baseline="0" dirty="0">
                <a:latin typeface="Cambria" panose="02040503050406030204" pitchFamily="18" charset="0"/>
                <a:ea typeface="宋体" panose="02010600030101010101" pitchFamily="2" charset="-122"/>
              </a:rPr>
              <a:t>所有工作均由市科委或者直属机构、授权机构办理</a:t>
            </a:r>
          </a:p>
          <a:p>
            <a:pPr marR="0" lvl="0" rtl="0"/>
            <a:r>
              <a:rPr lang="zh-CN" altLang="en-US" b="0" i="0" u="none" strike="noStrike" kern="100" baseline="0" dirty="0">
                <a:latin typeface="Cambria" panose="02040503050406030204" pitchFamily="18" charset="0"/>
                <a:ea typeface="宋体" panose="02010600030101010101" pitchFamily="2" charset="-122"/>
              </a:rPr>
              <a:t>所有工作均有明确办理流程和要求，请按照网站公示办理</a:t>
            </a:r>
          </a:p>
          <a:p>
            <a:pPr marR="0" lvl="0" rtl="0"/>
            <a:r>
              <a:rPr lang="zh-CN" altLang="en-US" b="0" i="0" u="none" strike="noStrike" kern="100" baseline="0" dirty="0">
                <a:latin typeface="Cambria" panose="02040503050406030204" pitchFamily="18" charset="0"/>
                <a:ea typeface="宋体" panose="02010600030101010101" pitchFamily="2" charset="-122"/>
              </a:rPr>
              <a:t>注意申报时间、要求、条件、流程等</a:t>
            </a:r>
            <a:endParaRPr lang="zh-CN" altLang="en-US" b="0" i="0" u="none" strike="noStrike" kern="100" baseline="0" dirty="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00BC5BAB-C3B9-4404-AD4A-19B71BCFD14F}"/>
              </a:ext>
            </a:extLst>
          </p:cNvPr>
          <p:cNvSpPr>
            <a:spLocks noGrp="1"/>
          </p:cNvSpPr>
          <p:nvPr>
            <p:ph type="dt" sz="half" idx="10"/>
          </p:nvPr>
        </p:nvSpPr>
        <p:spPr/>
        <p:txBody>
          <a:bodyPr/>
          <a:lstStyle/>
          <a:p>
            <a:fld id="{2C5AEFA9-E68C-4805-AD5C-2C8FAB5BD03A}"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50575782-B4E6-4FC0-8C5D-838A7F5EA045}"/>
              </a:ext>
            </a:extLst>
          </p:cNvPr>
          <p:cNvSpPr>
            <a:spLocks noGrp="1"/>
          </p:cNvSpPr>
          <p:nvPr>
            <p:ph type="sldNum" sz="quarter" idx="12"/>
          </p:nvPr>
        </p:nvSpPr>
        <p:spPr/>
        <p:txBody>
          <a:bodyPr/>
          <a:lstStyle/>
          <a:p>
            <a:fld id="{C424626C-341D-4FC0-9177-5D0A5693C0C3}" type="slidenum">
              <a:rPr lang="zh-CN" altLang="en-US" smtClean="0"/>
              <a:t>3</a:t>
            </a:fld>
            <a:endParaRPr lang="zh-CN" altLang="en-US"/>
          </a:p>
        </p:txBody>
      </p:sp>
    </p:spTree>
    <p:extLst>
      <p:ext uri="{BB962C8B-B14F-4D97-AF65-F5344CB8AC3E}">
        <p14:creationId xmlns:p14="http://schemas.microsoft.com/office/powerpoint/2010/main" val="1803640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hammer.wav"/>
                                        </p:tgtEl>
                                      </p:cMediaNode>
                                    </p:audio>
                                  </p:sub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2" name="hammer.wav"/>
                                        </p:tgtEl>
                                      </p:cMediaNode>
                                    </p:audio>
                                  </p:sub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2" name="hammer.wav"/>
                                        </p:tgtEl>
                                      </p:cMediaNode>
                                    </p:audio>
                                  </p:sub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2" name="hammer.wav"/>
                                        </p:tgtEl>
                                      </p:cMediaNode>
                                    </p:audio>
                                  </p:sub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bldLvl="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DF6B32-8E42-4E49-9C68-C6663787FA04}"/>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享受政策需履行的手续</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74E5ED1B-5D58-400E-951E-F60F236E2615}"/>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签订合同：必须签订“四技（技术转让、技术开发、技术服务、技术咨询）”技术合同</a:t>
            </a:r>
          </a:p>
          <a:p>
            <a:pPr marR="0" lvl="0" rtl="0"/>
            <a:r>
              <a:rPr lang="zh-CN" altLang="en-US" b="0" i="0" u="none" strike="noStrike" kern="100" baseline="0">
                <a:latin typeface="Cambria" panose="02040503050406030204" pitchFamily="18" charset="0"/>
                <a:ea typeface="宋体" panose="02010600030101010101" pitchFamily="2" charset="-122"/>
              </a:rPr>
              <a:t>合同登记：到政府有关部门指定的技术合同认定登记机构进行技术合同认定登记</a:t>
            </a:r>
          </a:p>
          <a:p>
            <a:pPr marR="0" lvl="0" rtl="0"/>
            <a:r>
              <a:rPr lang="zh-CN" altLang="en-US" b="0" i="0" u="none" strike="noStrike" kern="100" baseline="0">
                <a:latin typeface="Cambria" panose="02040503050406030204" pitchFamily="18" charset="0"/>
                <a:ea typeface="宋体" panose="02010600030101010101" pitchFamily="2" charset="-122"/>
              </a:rPr>
              <a:t>退营业税：当事人可持经认定登记的技术合同文本、</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技术性收入核定表</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技术交易奖酬金领取单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三项证明到主管税务机关申请办理减免税手续</a:t>
            </a:r>
          </a:p>
          <a:p>
            <a:pPr marR="0" lvl="0" rtl="0"/>
            <a:r>
              <a:rPr lang="zh-CN" altLang="en-US" b="0" i="0" u="none" strike="noStrike" kern="100" baseline="0">
                <a:latin typeface="Cambria" panose="02040503050406030204" pitchFamily="18" charset="0"/>
                <a:ea typeface="宋体" panose="02010600030101010101" pitchFamily="2" charset="-122"/>
              </a:rPr>
              <a:t>奖酬金提取：凭登记机构开具的奖酬金领取单和本单位出具的证明到单位基本账户银行提取现金</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2AF30ADD-F726-49BB-BB04-5F1551E67421}"/>
              </a:ext>
            </a:extLst>
          </p:cNvPr>
          <p:cNvSpPr>
            <a:spLocks noGrp="1"/>
          </p:cNvSpPr>
          <p:nvPr>
            <p:ph type="dt" sz="half" idx="10"/>
          </p:nvPr>
        </p:nvSpPr>
        <p:spPr/>
        <p:txBody>
          <a:bodyPr/>
          <a:lstStyle/>
          <a:p>
            <a:fld id="{A6AF5408-BAA9-4CA1-AA1D-9B7FB631B1C6}"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ABC5AD8A-76DD-4B59-A32B-CBC735C22B33}"/>
              </a:ext>
            </a:extLst>
          </p:cNvPr>
          <p:cNvSpPr>
            <a:spLocks noGrp="1"/>
          </p:cNvSpPr>
          <p:nvPr>
            <p:ph type="sldNum" sz="quarter" idx="12"/>
          </p:nvPr>
        </p:nvSpPr>
        <p:spPr/>
        <p:txBody>
          <a:bodyPr/>
          <a:lstStyle/>
          <a:p>
            <a:fld id="{C424626C-341D-4FC0-9177-5D0A5693C0C3}" type="slidenum">
              <a:rPr lang="zh-CN" altLang="en-US" smtClean="0"/>
              <a:t>30</a:t>
            </a:fld>
            <a:endParaRPr lang="zh-CN" altLang="en-US"/>
          </a:p>
        </p:txBody>
      </p:sp>
    </p:spTree>
    <p:extLst>
      <p:ext uri="{BB962C8B-B14F-4D97-AF65-F5344CB8AC3E}">
        <p14:creationId xmlns:p14="http://schemas.microsoft.com/office/powerpoint/2010/main" val="2984209098"/>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3B220D-B7FE-4F4C-A47A-CB9AA154824D}"/>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需要提交的材料</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CDC2E6B9-5F4B-4B56-AC5E-1351A396773A}"/>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1</a:t>
            </a:r>
            <a:r>
              <a:rPr lang="zh-CN" altLang="en-US" b="0" i="0" u="none" strike="noStrike" kern="100" baseline="0">
                <a:latin typeface="Cambria" panose="02040503050406030204" pitchFamily="18" charset="0"/>
                <a:ea typeface="宋体" panose="02010600030101010101" pitchFamily="2" charset="-122"/>
              </a:rPr>
              <a:t>）依法生效的合同及相关附件</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一式两份</a:t>
            </a:r>
            <a:r>
              <a:rPr lang="en-US" altLang="zh-CN" b="0" i="0" u="none" strike="noStrike" kern="100" baseline="0">
                <a:latin typeface="Cambria" panose="02040503050406030204" pitchFamily="18" charset="0"/>
                <a:ea typeface="宋体" panose="02010600030101010101" pitchFamily="2" charset="-122"/>
              </a:rPr>
              <a:t>)</a:t>
            </a:r>
          </a:p>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2</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技术合同登记用户注册表</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网上填</a:t>
            </a:r>
            <a:r>
              <a:rPr lang="en-US" altLang="zh-CN" b="0" i="0" u="none" strike="noStrike" kern="100" baseline="0">
                <a:latin typeface="Cambria" panose="02040503050406030204" pitchFamily="18" charset="0"/>
                <a:ea typeface="宋体" panose="02010600030101010101" pitchFamily="2" charset="-122"/>
              </a:rPr>
              <a:t>)</a:t>
            </a:r>
          </a:p>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3</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技术合同登记表</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网上填</a:t>
            </a:r>
            <a:r>
              <a:rPr lang="en-US" altLang="zh-CN" b="0" i="0" u="none" strike="noStrike" kern="100" baseline="0">
                <a:latin typeface="Cambria" panose="02040503050406030204" pitchFamily="18" charset="0"/>
                <a:ea typeface="宋体" panose="02010600030101010101" pitchFamily="2" charset="-122"/>
              </a:rPr>
              <a:t>) </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B250924B-4FDB-499C-8C64-F7DF620F3392}"/>
              </a:ext>
            </a:extLst>
          </p:cNvPr>
          <p:cNvSpPr>
            <a:spLocks noGrp="1"/>
          </p:cNvSpPr>
          <p:nvPr>
            <p:ph type="dt" sz="half" idx="10"/>
          </p:nvPr>
        </p:nvSpPr>
        <p:spPr/>
        <p:txBody>
          <a:bodyPr/>
          <a:lstStyle/>
          <a:p>
            <a:fld id="{5461DD45-6B31-4CDA-8484-36E23405E75B}"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DF695C4B-29CA-429B-979E-EABC813CCC07}"/>
              </a:ext>
            </a:extLst>
          </p:cNvPr>
          <p:cNvSpPr>
            <a:spLocks noGrp="1"/>
          </p:cNvSpPr>
          <p:nvPr>
            <p:ph type="sldNum" sz="quarter" idx="12"/>
          </p:nvPr>
        </p:nvSpPr>
        <p:spPr/>
        <p:txBody>
          <a:bodyPr/>
          <a:lstStyle/>
          <a:p>
            <a:fld id="{C424626C-341D-4FC0-9177-5D0A5693C0C3}" type="slidenum">
              <a:rPr lang="zh-CN" altLang="en-US" smtClean="0"/>
              <a:t>31</a:t>
            </a:fld>
            <a:endParaRPr lang="zh-CN" altLang="en-US"/>
          </a:p>
        </p:txBody>
      </p:sp>
    </p:spTree>
    <p:extLst>
      <p:ext uri="{BB962C8B-B14F-4D97-AF65-F5344CB8AC3E}">
        <p14:creationId xmlns:p14="http://schemas.microsoft.com/office/powerpoint/2010/main" val="1074300673"/>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EBBA9C-62E6-4A9D-8F14-DF09BBD25A28}"/>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不予登记的合同</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15289BBC-9114-407B-8731-3A8F3A477E2C}"/>
              </a:ext>
            </a:extLst>
          </p:cNvPr>
          <p:cNvSpPr>
            <a:spLocks noGrp="1"/>
          </p:cNvSpPr>
          <p:nvPr>
            <p:ph type="body" idx="1"/>
          </p:nvPr>
        </p:nvSpPr>
        <p:spPr/>
        <p:txBody>
          <a:bodyPr>
            <a:normAutofit fontScale="92500" lnSpcReduction="20000"/>
          </a:bodyPr>
          <a:lstStyle/>
          <a:p>
            <a:pPr marR="0" lvl="1" rtl="0"/>
            <a:r>
              <a:rPr lang="zh-CN" altLang="en-US" b="0" i="0" u="none" strike="noStrike" kern="100" baseline="0">
                <a:latin typeface="Calibri" panose="020F0502020204030204" pitchFamily="34" charset="0"/>
                <a:ea typeface="宋体" panose="02010600030101010101" pitchFamily="2" charset="-122"/>
              </a:rPr>
              <a:t>（一）无效合同或未生效的合同；</a:t>
            </a:r>
          </a:p>
          <a:p>
            <a:pPr marR="0" lvl="1" rtl="0"/>
            <a:r>
              <a:rPr lang="zh-CN" altLang="en-US" b="0" i="0" u="none" strike="noStrike" kern="100" baseline="0">
                <a:latin typeface="Calibri" panose="020F0502020204030204" pitchFamily="34" charset="0"/>
                <a:ea typeface="宋体" panose="02010600030101010101" pitchFamily="2" charset="-122"/>
              </a:rPr>
              <a:t>（二）非技术合同；</a:t>
            </a:r>
          </a:p>
          <a:p>
            <a:pPr marR="0" lvl="1" rtl="0"/>
            <a:r>
              <a:rPr lang="zh-CN" altLang="en-US" b="0" i="0" u="none" strike="noStrike" kern="100" baseline="0">
                <a:latin typeface="Calibri" panose="020F0502020204030204" pitchFamily="34" charset="0"/>
                <a:ea typeface="宋体" panose="02010600030101010101" pitchFamily="2" charset="-122"/>
              </a:rPr>
              <a:t>（三）合同主体、技术标的、价款、报酬以及使用费约定不明确的；</a:t>
            </a:r>
          </a:p>
          <a:p>
            <a:pPr marR="0" lvl="1" rtl="0"/>
            <a:r>
              <a:rPr lang="zh-CN" altLang="en-US" b="0" i="0" u="none" strike="noStrike" kern="100" baseline="0">
                <a:latin typeface="Calibri" panose="020F0502020204030204" pitchFamily="34" charset="0"/>
                <a:ea typeface="宋体" panose="02010600030101010101" pitchFamily="2" charset="-122"/>
              </a:rPr>
              <a:t>（四）国家规定需要有关部门审批的合同，未办理审批手续的；</a:t>
            </a:r>
          </a:p>
          <a:p>
            <a:pPr marR="0" lvl="1" rtl="0"/>
            <a:r>
              <a:rPr lang="zh-CN" altLang="en-US" b="0" i="0" u="none" strike="noStrike" kern="100" baseline="0">
                <a:latin typeface="Calibri" panose="020F0502020204030204" pitchFamily="34" charset="0"/>
                <a:ea typeface="宋体" panose="02010600030101010101" pitchFamily="2" charset="-122"/>
              </a:rPr>
              <a:t>（五）合同名称与合同中的权利义务关系不一致的，登记机构要求当事人补正，当事人未予补正的；</a:t>
            </a:r>
          </a:p>
          <a:p>
            <a:pPr marR="0" lvl="1" rtl="0"/>
            <a:r>
              <a:rPr lang="zh-CN" altLang="en-US" b="0" i="0" u="none" strike="noStrike" kern="100" baseline="0">
                <a:latin typeface="Calibri" panose="020F0502020204030204" pitchFamily="34" charset="0"/>
                <a:ea typeface="宋体" panose="02010600030101010101" pitchFamily="2" charset="-122"/>
              </a:rPr>
              <a:t>（六）合同条款含有非法垄断技术、妨碍技术进步等不合理限制条款的；</a:t>
            </a:r>
          </a:p>
          <a:p>
            <a:pPr marR="0" lvl="1" rtl="0"/>
            <a:r>
              <a:rPr lang="zh-CN" altLang="en-US" b="0" i="0" u="none" strike="noStrike" kern="100" baseline="0">
                <a:latin typeface="Calibri" panose="020F0502020204030204" pitchFamily="34" charset="0"/>
                <a:ea typeface="宋体" panose="02010600030101010101" pitchFamily="2" charset="-122"/>
              </a:rPr>
              <a:t>（七）当事人不出具或者所出具的证明文件不符合要求的；</a:t>
            </a:r>
          </a:p>
          <a:p>
            <a:pPr marR="0" lvl="1" rtl="0"/>
            <a:r>
              <a:rPr lang="zh-CN" altLang="en-US" b="0" i="0" u="none" strike="noStrike" kern="100" baseline="0">
                <a:latin typeface="Calibri" panose="020F0502020204030204" pitchFamily="34" charset="0"/>
                <a:ea typeface="宋体" panose="02010600030101010101" pitchFamily="2" charset="-122"/>
              </a:rPr>
              <a:t>（八）印章不齐全或者印章与书写名称不一致的；</a:t>
            </a:r>
          </a:p>
          <a:p>
            <a:pPr marR="0" lvl="1" rtl="0"/>
            <a:r>
              <a:rPr lang="zh-CN" altLang="en-US" b="0" i="0" u="none" strike="noStrike" kern="100" baseline="0">
                <a:latin typeface="Calibri" panose="020F0502020204030204" pitchFamily="34" charset="0"/>
                <a:ea typeface="宋体" panose="02010600030101010101" pitchFamily="2" charset="-122"/>
              </a:rPr>
              <a:t>（九）其他不应认定登记的合同。</a:t>
            </a:r>
          </a:p>
          <a:p>
            <a:pPr marR="0" lvl="1" rtl="0"/>
            <a:endParaRPr lang="en-US" altLang="zh-CN"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41F37F7F-2364-4813-A35C-FA7AB2710735}"/>
              </a:ext>
            </a:extLst>
          </p:cNvPr>
          <p:cNvSpPr>
            <a:spLocks noGrp="1"/>
          </p:cNvSpPr>
          <p:nvPr>
            <p:ph type="dt" sz="half" idx="10"/>
          </p:nvPr>
        </p:nvSpPr>
        <p:spPr/>
        <p:txBody>
          <a:bodyPr/>
          <a:lstStyle/>
          <a:p>
            <a:fld id="{5847F6A0-BA9C-4D05-90FB-56426902AAE0}"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A7B8DCFB-5518-4CC5-A339-B312E66DE575}"/>
              </a:ext>
            </a:extLst>
          </p:cNvPr>
          <p:cNvSpPr>
            <a:spLocks noGrp="1"/>
          </p:cNvSpPr>
          <p:nvPr>
            <p:ph type="sldNum" sz="quarter" idx="12"/>
          </p:nvPr>
        </p:nvSpPr>
        <p:spPr/>
        <p:txBody>
          <a:bodyPr/>
          <a:lstStyle/>
          <a:p>
            <a:fld id="{C424626C-341D-4FC0-9177-5D0A5693C0C3}" type="slidenum">
              <a:rPr lang="zh-CN" altLang="en-US" smtClean="0"/>
              <a:t>32</a:t>
            </a:fld>
            <a:endParaRPr lang="zh-CN" altLang="en-US"/>
          </a:p>
        </p:txBody>
      </p:sp>
    </p:spTree>
    <p:extLst>
      <p:ext uri="{BB962C8B-B14F-4D97-AF65-F5344CB8AC3E}">
        <p14:creationId xmlns:p14="http://schemas.microsoft.com/office/powerpoint/2010/main" val="1820464372"/>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02A36C-6AD6-4037-8835-FADFFCA0B85F}"/>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五、高新技术成果转化项目认定</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BDADF70B-4138-47AA-94FA-E58D04720A8F}"/>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2001</a:t>
            </a:r>
            <a:r>
              <a:rPr lang="zh-CN" altLang="en-US" b="0" i="0" u="none" strike="noStrike" kern="100" baseline="0">
                <a:latin typeface="Calibri" panose="020F0502020204030204" pitchFamily="34" charset="0"/>
                <a:ea typeface="宋体" panose="02010600030101010101" pitchFamily="2" charset="-122"/>
              </a:rPr>
              <a:t>年，市政府发布</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北京市关于进一步促进高新技术产业发展的若干规定</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（京政发</a:t>
            </a:r>
            <a:r>
              <a:rPr lang="en-US" altLang="zh-CN" b="0" i="0" u="none" strike="noStrike" kern="100" baseline="0">
                <a:latin typeface="Calibri" panose="020F0502020204030204" pitchFamily="34" charset="0"/>
                <a:ea typeface="宋体" panose="02010600030101010101" pitchFamily="2" charset="-122"/>
              </a:rPr>
              <a:t>〔2001〕38</a:t>
            </a:r>
            <a:r>
              <a:rPr lang="zh-CN" altLang="en-US" b="0" i="0" u="none" strike="noStrike" kern="100" baseline="0">
                <a:latin typeface="Calibri" panose="020F0502020204030204" pitchFamily="34" charset="0"/>
                <a:ea typeface="宋体" panose="02010600030101010101" pitchFamily="2" charset="-122"/>
              </a:rPr>
              <a:t>号）。</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2011</a:t>
            </a:r>
            <a:r>
              <a:rPr lang="zh-CN" altLang="en-US" b="0" i="0" u="none" strike="noStrike" kern="100" baseline="0">
                <a:latin typeface="Calibri" panose="020F0502020204030204" pitchFamily="34" charset="0"/>
                <a:ea typeface="宋体" panose="02010600030101010101" pitchFamily="2" charset="-122"/>
              </a:rPr>
              <a:t>年，市政府发布</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关于进一步加大统筹力度支持高技术产业发展的若干意见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（京政发</a:t>
            </a:r>
            <a:r>
              <a:rPr lang="en-US" altLang="zh-CN" b="0" i="0" u="none" strike="noStrike" kern="100" baseline="0">
                <a:latin typeface="Calibri" panose="020F0502020204030204" pitchFamily="34" charset="0"/>
                <a:ea typeface="宋体" panose="02010600030101010101" pitchFamily="2" charset="-122"/>
              </a:rPr>
              <a:t>〔2011〕73</a:t>
            </a:r>
            <a:r>
              <a:rPr lang="zh-CN" altLang="en-US" b="0" i="0" u="none" strike="noStrike" kern="100" baseline="0">
                <a:latin typeface="Calibri" panose="020F0502020204030204" pitchFamily="34" charset="0"/>
                <a:ea typeface="宋体" panose="02010600030101010101" pitchFamily="2" charset="-122"/>
              </a:rPr>
              <a:t>号），废止原</a:t>
            </a:r>
            <a:r>
              <a:rPr lang="en-US" altLang="zh-CN" b="0" i="0" u="none" strike="noStrike" kern="100" baseline="0">
                <a:latin typeface="Calibri" panose="020F0502020204030204" pitchFamily="34" charset="0"/>
                <a:ea typeface="宋体" panose="02010600030101010101" pitchFamily="2" charset="-122"/>
              </a:rPr>
              <a:t>38</a:t>
            </a:r>
            <a:r>
              <a:rPr lang="zh-CN" altLang="en-US" b="0" i="0" u="none" strike="noStrike" kern="100" baseline="0">
                <a:latin typeface="Calibri" panose="020F0502020204030204" pitchFamily="34" charset="0"/>
                <a:ea typeface="宋体" panose="02010600030101010101" pitchFamily="2" charset="-122"/>
              </a:rPr>
              <a:t>号文，提出“继续推进科技成果转化项目认定制度，对经认定的成果转化项目，予以重点支持，推动企业进一步加强自主创新”。</a:t>
            </a:r>
          </a:p>
          <a:p>
            <a:pPr marR="0" lvl="1" rtl="0"/>
            <a:r>
              <a:rPr lang="zh-CN" altLang="en-US" b="0" i="0" u="none" strike="noStrike" kern="100" baseline="0">
                <a:latin typeface="Calibri" panose="020F0502020204030204" pitchFamily="34" charset="0"/>
                <a:ea typeface="宋体" panose="02010600030101010101" pitchFamily="2" charset="-122"/>
              </a:rPr>
              <a:t>经市政府同意，市科委牵头研究对认定政策进行调整，起草</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北京市高新技术成果转化项目认定办法</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，经中关村示范区领导小组第十三次会议审议通过。</a:t>
            </a:r>
            <a:r>
              <a:rPr lang="en-US" altLang="zh-CN" b="0" i="0" u="none" strike="noStrike" kern="100" baseline="0">
                <a:latin typeface="Calibri" panose="020F0502020204030204" pitchFamily="34" charset="0"/>
                <a:ea typeface="宋体" panose="02010600030101010101" pitchFamily="2" charset="-122"/>
              </a:rPr>
              <a:t>6</a:t>
            </a:r>
            <a:r>
              <a:rPr lang="zh-CN" altLang="en-US" b="0" i="0" u="none" strike="noStrike" kern="100" baseline="0">
                <a:latin typeface="Calibri" panose="020F0502020204030204" pitchFamily="34" charset="0"/>
                <a:ea typeface="宋体" panose="02010600030101010101" pitchFamily="2" charset="-122"/>
              </a:rPr>
              <a:t>月</a:t>
            </a:r>
            <a:r>
              <a:rPr lang="en-US" altLang="zh-CN" b="0" i="0" u="none" strike="noStrike" kern="100" baseline="0">
                <a:latin typeface="Calibri" panose="020F0502020204030204" pitchFamily="34" charset="0"/>
                <a:ea typeface="宋体" panose="02010600030101010101" pitchFamily="2" charset="-122"/>
              </a:rPr>
              <a:t>14</a:t>
            </a:r>
            <a:r>
              <a:rPr lang="zh-CN" altLang="en-US" b="0" i="0" u="none" strike="noStrike" kern="100" baseline="0">
                <a:latin typeface="Calibri" panose="020F0502020204030204" pitchFamily="34" charset="0"/>
                <a:ea typeface="宋体" panose="02010600030101010101" pitchFamily="2" charset="-122"/>
              </a:rPr>
              <a:t>日经市科委、市发改委、市财政局、市经信委、中关村管委会印发</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北京市高新技术成果转化项目认定办法</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京科发</a:t>
            </a:r>
            <a:r>
              <a:rPr lang="en-US" altLang="zh-CN" b="0" i="0" u="none" strike="noStrike" kern="100" baseline="0">
                <a:latin typeface="Calibri" panose="020F0502020204030204" pitchFamily="34" charset="0"/>
                <a:ea typeface="宋体" panose="02010600030101010101" pitchFamily="2" charset="-122"/>
              </a:rPr>
              <a:t>[2012]329</a:t>
            </a:r>
            <a:r>
              <a:rPr lang="zh-CN" altLang="en-US" b="0" i="0" u="none" strike="noStrike" kern="100" baseline="0">
                <a:latin typeface="Calibri" panose="020F0502020204030204" pitchFamily="34" charset="0"/>
                <a:ea typeface="宋体" panose="02010600030101010101" pitchFamily="2" charset="-122"/>
              </a:rPr>
              <a:t>号</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F0AF1FF4-5958-4C98-812F-9A1508983A00}"/>
              </a:ext>
            </a:extLst>
          </p:cNvPr>
          <p:cNvSpPr>
            <a:spLocks noGrp="1"/>
          </p:cNvSpPr>
          <p:nvPr>
            <p:ph type="dt" sz="half" idx="10"/>
          </p:nvPr>
        </p:nvSpPr>
        <p:spPr/>
        <p:txBody>
          <a:bodyPr/>
          <a:lstStyle/>
          <a:p>
            <a:fld id="{CC2DE249-2919-4774-A181-6A547CB49547}"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10DD6DDC-A8BC-431E-92EC-F97CEE9653C0}"/>
              </a:ext>
            </a:extLst>
          </p:cNvPr>
          <p:cNvSpPr>
            <a:spLocks noGrp="1"/>
          </p:cNvSpPr>
          <p:nvPr>
            <p:ph type="sldNum" sz="quarter" idx="12"/>
          </p:nvPr>
        </p:nvSpPr>
        <p:spPr/>
        <p:txBody>
          <a:bodyPr/>
          <a:lstStyle/>
          <a:p>
            <a:fld id="{C424626C-341D-4FC0-9177-5D0A5693C0C3}" type="slidenum">
              <a:rPr lang="zh-CN" altLang="en-US" smtClean="0"/>
              <a:t>33</a:t>
            </a:fld>
            <a:endParaRPr lang="zh-CN" altLang="en-US"/>
          </a:p>
        </p:txBody>
      </p:sp>
    </p:spTree>
    <p:extLst>
      <p:ext uri="{BB962C8B-B14F-4D97-AF65-F5344CB8AC3E}">
        <p14:creationId xmlns:p14="http://schemas.microsoft.com/office/powerpoint/2010/main" val="23443200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6E5AC1-693B-4482-B294-ED6D9AD6D52F}"/>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六、科技型中小企业技术创新资金</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3E26A80E-3C1F-40A6-BF24-4FB68D410709}"/>
              </a:ext>
            </a:extLst>
          </p:cNvPr>
          <p:cNvSpPr>
            <a:spLocks noGrp="1"/>
          </p:cNvSpPr>
          <p:nvPr>
            <p:ph type="body" idx="1"/>
          </p:nvPr>
        </p:nvSpPr>
        <p:spPr/>
        <p:txBody>
          <a:bodyPr>
            <a:normAutofit/>
          </a:bodyPr>
          <a:lstStyle/>
          <a:p>
            <a:pPr marR="0" lvl="0" rtl="0"/>
            <a:r>
              <a:rPr lang="zh-CN" altLang="en-US" b="0" i="0" u="none" strike="noStrike" kern="100" baseline="0">
                <a:latin typeface="Cambria" panose="02040503050406030204" pitchFamily="18" charset="0"/>
                <a:ea typeface="宋体" panose="02010600030101010101" pitchFamily="2" charset="-122"/>
              </a:rPr>
              <a:t>创新资金主要有无偿资助和贷款贴息两种方式，以无偿资助方式为主。</a:t>
            </a:r>
          </a:p>
          <a:p>
            <a:pPr marR="0" lvl="0" rtl="0"/>
            <a:r>
              <a:rPr lang="zh-CN" altLang="en-US" b="0" i="0" u="none" strike="noStrike" kern="100" baseline="0">
                <a:latin typeface="Cambria" panose="02040503050406030204" pitchFamily="18" charset="0"/>
                <a:ea typeface="宋体" panose="02010600030101010101" pitchFamily="2" charset="-122"/>
              </a:rPr>
              <a:t>（一）无偿资助</a:t>
            </a:r>
          </a:p>
          <a:p>
            <a:pPr marR="0" lvl="1" rtl="0"/>
            <a:r>
              <a:rPr lang="en-US" altLang="zh-CN" b="0" i="0" u="none" strike="noStrike" kern="100" baseline="0">
                <a:latin typeface="Calibri" panose="020F0502020204030204" pitchFamily="34" charset="0"/>
                <a:ea typeface="宋体" panose="02010600030101010101" pitchFamily="2" charset="-122"/>
              </a:rPr>
              <a:t>1</a:t>
            </a:r>
            <a:r>
              <a:rPr lang="zh-CN" altLang="en-US" b="0" i="0" u="none" strike="noStrike" kern="100" baseline="0">
                <a:latin typeface="Calibri" panose="020F0502020204030204" pitchFamily="34" charset="0"/>
                <a:ea typeface="宋体" panose="02010600030101010101" pitchFamily="2" charset="-122"/>
              </a:rPr>
              <a:t>、主要用于科技型中小企业技术创新中新项目、新技术、新产品研究开发及中试放大阶段的必要补助；</a:t>
            </a:r>
          </a:p>
          <a:p>
            <a:pPr marR="0" lvl="1" rtl="0"/>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、项目新增投资一般在</a:t>
            </a:r>
            <a:r>
              <a:rPr lang="en-US" altLang="zh-CN" b="0" i="0" u="none" strike="noStrike" kern="100" baseline="0">
                <a:latin typeface="Calibri" panose="020F0502020204030204" pitchFamily="34" charset="0"/>
                <a:ea typeface="宋体" panose="02010600030101010101" pitchFamily="2" charset="-122"/>
              </a:rPr>
              <a:t>1000</a:t>
            </a:r>
            <a:r>
              <a:rPr lang="zh-CN" altLang="en-US" b="0" i="0" u="none" strike="noStrike" kern="100" baseline="0">
                <a:latin typeface="Calibri" panose="020F0502020204030204" pitchFamily="34" charset="0"/>
                <a:ea typeface="宋体" panose="02010600030101010101" pitchFamily="2" charset="-122"/>
              </a:rPr>
              <a:t>万元以下，资金来源基本确定，投资结构合理，项目实施周期不超过</a:t>
            </a:r>
            <a:r>
              <a:rPr lang="en-US" altLang="zh-CN" b="0" i="0" u="none" strike="noStrike" kern="100" baseline="0">
                <a:latin typeface="Calibri" panose="020F0502020204030204" pitchFamily="34" charset="0"/>
                <a:ea typeface="宋体" panose="02010600030101010101" pitchFamily="2" charset="-122"/>
              </a:rPr>
              <a:t>2</a:t>
            </a:r>
            <a:r>
              <a:rPr lang="zh-CN" altLang="en-US" b="0" i="0" u="none" strike="noStrike" kern="100" baseline="0">
                <a:latin typeface="Calibri" panose="020F0502020204030204" pitchFamily="34" charset="0"/>
                <a:ea typeface="宋体" panose="02010600030101010101" pitchFamily="2" charset="-122"/>
              </a:rPr>
              <a:t>年；</a:t>
            </a:r>
          </a:p>
          <a:p>
            <a:pPr marR="0" lvl="1" rtl="0"/>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、企业需有与申请创新资金资助等额以上的自有资金匹配；</a:t>
            </a:r>
          </a:p>
          <a:p>
            <a:pPr marR="0" lvl="1" rtl="0"/>
            <a:r>
              <a:rPr lang="en-US" altLang="zh-CN" b="0" i="0" u="none" strike="noStrike" kern="100" baseline="0">
                <a:latin typeface="Calibri" panose="020F0502020204030204" pitchFamily="34" charset="0"/>
                <a:ea typeface="宋体" panose="02010600030101010101" pitchFamily="2" charset="-122"/>
              </a:rPr>
              <a:t>4</a:t>
            </a:r>
            <a:r>
              <a:rPr lang="zh-CN" altLang="en-US" b="0" i="0" u="none" strike="noStrike" kern="100" baseline="0">
                <a:latin typeface="Calibri" panose="020F0502020204030204" pitchFamily="34" charset="0"/>
                <a:ea typeface="宋体" panose="02010600030101010101" pitchFamily="2" charset="-122"/>
              </a:rPr>
              <a:t>、无偿资助数额一般不超过</a:t>
            </a:r>
            <a:r>
              <a:rPr lang="en-US" altLang="zh-CN" b="0" i="0" u="none" strike="noStrike" kern="100" baseline="0">
                <a:latin typeface="Calibri" panose="020F0502020204030204" pitchFamily="34" charset="0"/>
                <a:ea typeface="宋体" panose="02010600030101010101" pitchFamily="2" charset="-122"/>
              </a:rPr>
              <a:t>60</a:t>
            </a:r>
            <a:r>
              <a:rPr lang="zh-CN" altLang="en-US" b="0" i="0" u="none" strike="noStrike" kern="100" baseline="0">
                <a:latin typeface="Calibri" panose="020F0502020204030204" pitchFamily="34" charset="0"/>
                <a:ea typeface="宋体" panose="02010600030101010101" pitchFamily="2" charset="-122"/>
              </a:rPr>
              <a:t>万元，重大项目不超过</a:t>
            </a:r>
            <a:r>
              <a:rPr lang="en-US" altLang="zh-CN" b="0" i="0" u="none" strike="noStrike" kern="100" baseline="0">
                <a:latin typeface="Calibri" panose="020F0502020204030204" pitchFamily="34" charset="0"/>
                <a:ea typeface="宋体" panose="02010600030101010101" pitchFamily="2" charset="-122"/>
              </a:rPr>
              <a:t>200</a:t>
            </a:r>
            <a:r>
              <a:rPr lang="zh-CN" altLang="en-US" b="0" i="0" u="none" strike="noStrike" kern="100" baseline="0">
                <a:latin typeface="Calibri" panose="020F0502020204030204" pitchFamily="34" charset="0"/>
                <a:ea typeface="宋体" panose="02010600030101010101" pitchFamily="2" charset="-122"/>
              </a:rPr>
              <a:t>万元。</a:t>
            </a:r>
          </a:p>
          <a:p>
            <a:pPr marR="0" lvl="0" rtl="0"/>
            <a:r>
              <a:rPr lang="zh-CN" altLang="en-US" b="0" i="0" u="none" strike="noStrike" kern="100" baseline="0">
                <a:latin typeface="Cambria" panose="02040503050406030204" pitchFamily="18" charset="0"/>
                <a:ea typeface="宋体" panose="02010600030101010101" pitchFamily="2" charset="-122"/>
              </a:rPr>
              <a:t>（二）科技部科技型中小企业基金中，还涉及中小企业公共服务机构补助资金、创业投资引导基金项目的企业和机构的资助</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8B449EF-7F31-4629-84B2-D98B6CFD632B}"/>
              </a:ext>
            </a:extLst>
          </p:cNvPr>
          <p:cNvSpPr>
            <a:spLocks noGrp="1"/>
          </p:cNvSpPr>
          <p:nvPr>
            <p:ph type="dt" sz="half" idx="10"/>
          </p:nvPr>
        </p:nvSpPr>
        <p:spPr/>
        <p:txBody>
          <a:bodyPr/>
          <a:lstStyle/>
          <a:p>
            <a:fld id="{49868C91-FB41-4B32-B960-54882D80CECA}"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26E2F7AB-FD9F-4F7B-ACC4-60A04C88701C}"/>
              </a:ext>
            </a:extLst>
          </p:cNvPr>
          <p:cNvSpPr>
            <a:spLocks noGrp="1"/>
          </p:cNvSpPr>
          <p:nvPr>
            <p:ph type="sldNum" sz="quarter" idx="12"/>
          </p:nvPr>
        </p:nvSpPr>
        <p:spPr/>
        <p:txBody>
          <a:bodyPr/>
          <a:lstStyle/>
          <a:p>
            <a:fld id="{C424626C-341D-4FC0-9177-5D0A5693C0C3}" type="slidenum">
              <a:rPr lang="zh-CN" altLang="en-US" smtClean="0"/>
              <a:t>34</a:t>
            </a:fld>
            <a:endParaRPr lang="zh-CN" altLang="en-US"/>
          </a:p>
        </p:txBody>
      </p:sp>
    </p:spTree>
    <p:extLst>
      <p:ext uri="{BB962C8B-B14F-4D97-AF65-F5344CB8AC3E}">
        <p14:creationId xmlns:p14="http://schemas.microsoft.com/office/powerpoint/2010/main" val="38439366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073C2E-1FB3-4E74-BB27-9F71ABFF372D}"/>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七、设计产业促进</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85BE117A-8893-4B16-8F24-548B2975E239}"/>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北京市促进设计产业发展的指导意见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（京政发</a:t>
            </a:r>
            <a:r>
              <a:rPr lang="en-US" altLang="zh-CN" b="0" i="0" u="none" strike="noStrike" kern="100" baseline="0">
                <a:latin typeface="Calibri" panose="020F0502020204030204" pitchFamily="34" charset="0"/>
                <a:ea typeface="宋体" panose="02010600030101010101" pitchFamily="2" charset="-122"/>
              </a:rPr>
              <a:t>〔2010〕29</a:t>
            </a:r>
            <a:r>
              <a:rPr lang="zh-CN" altLang="en-US" b="0" i="0" u="none" strike="noStrike" kern="100" baseline="0">
                <a:latin typeface="Calibri" panose="020F0502020204030204" pitchFamily="34" charset="0"/>
                <a:ea typeface="宋体" panose="02010600030101010101" pitchFamily="2" charset="-122"/>
              </a:rPr>
              <a:t>号）</a:t>
            </a:r>
          </a:p>
          <a:p>
            <a:pPr marR="0" lvl="1" rtl="0"/>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北京市科学技术委员会关于进一步促进科技服务业发展的指导意见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（京科发</a:t>
            </a:r>
            <a:r>
              <a:rPr lang="en-US" altLang="zh-CN" b="0" i="0" u="none" strike="noStrike" kern="100" baseline="0">
                <a:latin typeface="Calibri" panose="020F0502020204030204" pitchFamily="34" charset="0"/>
                <a:ea typeface="宋体" panose="02010600030101010101" pitchFamily="2" charset="-122"/>
              </a:rPr>
              <a:t>〔2012〕40</a:t>
            </a:r>
            <a:r>
              <a:rPr lang="zh-CN" altLang="en-US" b="0" i="0" u="none" strike="noStrike" kern="100" baseline="0">
                <a:latin typeface="Calibri" panose="020F0502020204030204" pitchFamily="34" charset="0"/>
                <a:ea typeface="宋体" panose="02010600030101010101" pitchFamily="2" charset="-122"/>
              </a:rPr>
              <a:t>号）</a:t>
            </a:r>
          </a:p>
          <a:p>
            <a:pPr marR="0" lvl="0" rtl="0"/>
            <a:r>
              <a:rPr lang="zh-CN" altLang="en-US" b="0" i="0" u="none" strike="noStrike" kern="100" baseline="0">
                <a:latin typeface="Cambria" panose="02040503050406030204" pitchFamily="18" charset="0"/>
                <a:ea typeface="宋体" panose="02010600030101010101" pitchFamily="2" charset="-122"/>
              </a:rPr>
              <a:t>目标</a:t>
            </a:r>
          </a:p>
          <a:p>
            <a:pPr marR="0" lvl="1" rtl="0"/>
            <a:r>
              <a:rPr lang="zh-CN" altLang="en-US" b="0" i="0" u="none" strike="noStrike" kern="100" baseline="0">
                <a:latin typeface="Calibri" panose="020F0502020204030204" pitchFamily="34" charset="0"/>
                <a:ea typeface="宋体" panose="02010600030101010101" pitchFamily="2" charset="-122"/>
              </a:rPr>
              <a:t>以推进设计之都建设为核心，以塑造“北京设计”品牌、促进设计与产业融合为着力点，打造</a:t>
            </a:r>
            <a:r>
              <a:rPr lang="en-US" altLang="zh-CN" b="0" i="0" u="none" strike="noStrike" kern="100" baseline="0">
                <a:latin typeface="Calibri" panose="020F0502020204030204" pitchFamily="34" charset="0"/>
                <a:ea typeface="宋体" panose="02010600030101010101" pitchFamily="2" charset="-122"/>
              </a:rPr>
              <a:t>2013</a:t>
            </a:r>
            <a:r>
              <a:rPr lang="zh-CN" altLang="en-US" b="0" i="0" u="none" strike="noStrike" kern="100" baseline="0">
                <a:latin typeface="Calibri" panose="020F0502020204030204" pitchFamily="34" charset="0"/>
                <a:ea typeface="宋体" panose="02010600030101010101" pitchFamily="2" charset="-122"/>
              </a:rPr>
              <a:t>设计之都推广年</a:t>
            </a:r>
          </a:p>
          <a:p>
            <a:pPr marR="0" lvl="1" rtl="0"/>
            <a:r>
              <a:rPr lang="zh-CN" altLang="en-US" b="0" i="0" u="none" strike="noStrike" kern="100" baseline="0">
                <a:latin typeface="Calibri" panose="020F0502020204030204" pitchFamily="34" charset="0"/>
                <a:ea typeface="宋体" panose="02010600030101010101" pitchFamily="2" charset="-122"/>
              </a:rPr>
              <a:t>推动北京设计走向世界</a:t>
            </a:r>
          </a:p>
          <a:p>
            <a:pPr marR="0" lvl="1" rtl="0"/>
            <a:r>
              <a:rPr lang="zh-CN" altLang="en-US" b="0" i="0" u="none" strike="noStrike" kern="100" baseline="0">
                <a:latin typeface="Calibri" panose="020F0502020204030204" pitchFamily="34" charset="0"/>
                <a:ea typeface="宋体" panose="02010600030101010101" pitchFamily="2" charset="-122"/>
              </a:rPr>
              <a:t>提升设计自主创新能力，促进设计与产业融合，提升市民生活品质</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A8007FB1-B7C5-434B-90B7-158D9C2C5DF4}"/>
              </a:ext>
            </a:extLst>
          </p:cNvPr>
          <p:cNvSpPr>
            <a:spLocks noGrp="1"/>
          </p:cNvSpPr>
          <p:nvPr>
            <p:ph type="dt" sz="half" idx="10"/>
          </p:nvPr>
        </p:nvSpPr>
        <p:spPr/>
        <p:txBody>
          <a:bodyPr/>
          <a:lstStyle/>
          <a:p>
            <a:fld id="{A7B202AF-1CA7-45C3-9545-76677A1CF728}"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75D0A6D8-A538-4297-81F4-92D737E11950}"/>
              </a:ext>
            </a:extLst>
          </p:cNvPr>
          <p:cNvSpPr>
            <a:spLocks noGrp="1"/>
          </p:cNvSpPr>
          <p:nvPr>
            <p:ph type="sldNum" sz="quarter" idx="12"/>
          </p:nvPr>
        </p:nvSpPr>
        <p:spPr/>
        <p:txBody>
          <a:bodyPr/>
          <a:lstStyle/>
          <a:p>
            <a:fld id="{C424626C-341D-4FC0-9177-5D0A5693C0C3}" type="slidenum">
              <a:rPr lang="zh-CN" altLang="en-US" smtClean="0"/>
              <a:t>35</a:t>
            </a:fld>
            <a:endParaRPr lang="zh-CN" altLang="en-US"/>
          </a:p>
        </p:txBody>
      </p:sp>
    </p:spTree>
    <p:extLst>
      <p:ext uri="{BB962C8B-B14F-4D97-AF65-F5344CB8AC3E}">
        <p14:creationId xmlns:p14="http://schemas.microsoft.com/office/powerpoint/2010/main" val="25119708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A4512B-096F-4B01-9EF6-91FC65696F00}"/>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八、产业技术创新战略联盟建设</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2F8B30DD-AAE2-4BC7-8E30-A6D26D0D1C27}"/>
              </a:ext>
            </a:extLst>
          </p:cNvPr>
          <p:cNvSpPr>
            <a:spLocks noGrp="1"/>
          </p:cNvSpPr>
          <p:nvPr>
            <p:ph type="body" idx="1"/>
          </p:nvPr>
        </p:nvSpPr>
        <p:spPr/>
        <p:txBody>
          <a:bodyPr>
            <a:normAutofit/>
          </a:bodyPr>
          <a:lstStyle/>
          <a:p>
            <a:pPr marR="0" lvl="0" rtl="0"/>
            <a:r>
              <a:rPr lang="zh-CN" altLang="en-US" b="0" i="0" u="none" strike="noStrike" kern="100" baseline="0">
                <a:latin typeface="Cambria" panose="02040503050406030204" pitchFamily="18" charset="0"/>
                <a:ea typeface="宋体" panose="02010600030101010101" pitchFamily="2" charset="-122"/>
              </a:rPr>
              <a:t>市科委联合其他部门发布了</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关于促进产业技术创新战略联盟加快发展的意见</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（京科发</a:t>
            </a:r>
            <a:r>
              <a:rPr lang="en-US" altLang="zh-CN" b="0" i="0" u="none" strike="noStrike" kern="100" baseline="0">
                <a:latin typeface="Cambria" panose="02040503050406030204" pitchFamily="18" charset="0"/>
                <a:ea typeface="宋体" panose="02010600030101010101" pitchFamily="2" charset="-122"/>
              </a:rPr>
              <a:t>[2011]303</a:t>
            </a:r>
            <a:r>
              <a:rPr lang="zh-CN" altLang="en-US" b="0" i="0" u="none" strike="noStrike" kern="100" baseline="0">
                <a:latin typeface="Cambria" panose="02040503050406030204" pitchFamily="18" charset="0"/>
                <a:ea typeface="宋体" panose="02010600030101010101" pitchFamily="2" charset="-122"/>
              </a:rPr>
              <a:t>号）等一批政策措施，将支持联盟发展作为当前的重要工作，自</a:t>
            </a:r>
            <a:r>
              <a:rPr lang="en-US" altLang="zh-CN" b="0" i="0" u="none" strike="noStrike" kern="100" baseline="0">
                <a:latin typeface="Cambria" panose="02040503050406030204" pitchFamily="18" charset="0"/>
                <a:ea typeface="宋体" panose="02010600030101010101" pitchFamily="2" charset="-122"/>
              </a:rPr>
              <a:t>2010</a:t>
            </a:r>
            <a:r>
              <a:rPr lang="zh-CN" altLang="en-US" b="0" i="0" u="none" strike="noStrike" kern="100" baseline="0">
                <a:latin typeface="Cambria" panose="02040503050406030204" pitchFamily="18" charset="0"/>
                <a:ea typeface="宋体" panose="02010600030101010101" pitchFamily="2" charset="-122"/>
              </a:rPr>
              <a:t>年起，设立“产业技术创新战略联盟建设”科技专项，为联盟发展营造有利环境三年来，市科委安排专项资金</a:t>
            </a:r>
            <a:r>
              <a:rPr lang="en-US" altLang="zh-CN" b="0" i="0" u="none" strike="noStrike" kern="100" baseline="0">
                <a:latin typeface="Cambria" panose="02040503050406030204" pitchFamily="18" charset="0"/>
                <a:ea typeface="宋体" panose="02010600030101010101" pitchFamily="2" charset="-122"/>
              </a:rPr>
              <a:t>5000</a:t>
            </a:r>
            <a:r>
              <a:rPr lang="zh-CN" altLang="en-US" b="0" i="0" u="none" strike="noStrike" kern="100" baseline="0">
                <a:latin typeface="Cambria" panose="02040503050406030204" pitchFamily="18" charset="0"/>
                <a:ea typeface="宋体" panose="02010600030101010101" pitchFamily="2" charset="-122"/>
              </a:rPr>
              <a:t>万元支持联盟发展，前两年共对</a:t>
            </a:r>
            <a:r>
              <a:rPr lang="en-US" altLang="zh-CN" b="0" i="0" u="none" strike="noStrike" kern="100" baseline="0">
                <a:latin typeface="Cambria" panose="02040503050406030204" pitchFamily="18" charset="0"/>
                <a:ea typeface="宋体" panose="02010600030101010101" pitchFamily="2" charset="-122"/>
              </a:rPr>
              <a:t>58</a:t>
            </a:r>
            <a:r>
              <a:rPr lang="zh-CN" altLang="en-US" b="0" i="0" u="none" strike="noStrike" kern="100" baseline="0">
                <a:latin typeface="Cambria" panose="02040503050406030204" pitchFamily="18" charset="0"/>
                <a:ea typeface="宋体" panose="02010600030101010101" pitchFamily="2" charset="-122"/>
              </a:rPr>
              <a:t>家联盟（其中有</a:t>
            </a:r>
            <a:r>
              <a:rPr lang="en-US" altLang="zh-CN" b="0" i="0" u="none" strike="noStrike" kern="100" baseline="0">
                <a:latin typeface="Cambria" panose="02040503050406030204" pitchFamily="18" charset="0"/>
                <a:ea typeface="宋体" panose="02010600030101010101" pitchFamily="2" charset="-122"/>
              </a:rPr>
              <a:t>21</a:t>
            </a:r>
            <a:r>
              <a:rPr lang="zh-CN" altLang="en-US" b="0" i="0" u="none" strike="noStrike" kern="100" baseline="0">
                <a:latin typeface="Cambria" panose="02040503050406030204" pitchFamily="18" charset="0"/>
                <a:ea typeface="宋体" panose="02010600030101010101" pitchFamily="2" charset="-122"/>
              </a:rPr>
              <a:t>家优秀联盟连续两年获得建设资</a:t>
            </a:r>
          </a:p>
          <a:p>
            <a:pPr marR="0" lvl="0" rtl="0"/>
            <a:r>
              <a:rPr lang="zh-CN" altLang="en-US" b="0" i="0" u="none" strike="noStrike" kern="100" baseline="0">
                <a:latin typeface="Cambria" panose="02040503050406030204" pitchFamily="18" charset="0"/>
                <a:ea typeface="宋体" panose="02010600030101010101" pitchFamily="2" charset="-122"/>
              </a:rPr>
              <a:t>金支持）支持</a:t>
            </a:r>
            <a:r>
              <a:rPr lang="en-US" altLang="zh-CN" b="0" i="0" u="none" strike="noStrike" kern="100" baseline="0">
                <a:latin typeface="Cambria" panose="02040503050406030204" pitchFamily="18" charset="0"/>
                <a:ea typeface="宋体" panose="02010600030101010101" pitchFamily="2" charset="-122"/>
              </a:rPr>
              <a:t>3000</a:t>
            </a:r>
            <a:r>
              <a:rPr lang="zh-CN" altLang="en-US" b="0" i="0" u="none" strike="noStrike" kern="100" baseline="0">
                <a:latin typeface="Cambria" panose="02040503050406030204" pitchFamily="18" charset="0"/>
                <a:ea typeface="宋体" panose="02010600030101010101" pitchFamily="2" charset="-122"/>
              </a:rPr>
              <a:t>万元专项资金，用于联盟能力建设，同时对联盟成员单位联合申报的</a:t>
            </a:r>
            <a:r>
              <a:rPr lang="en-US" altLang="zh-CN" b="0" i="0" u="none" strike="noStrike" kern="100" baseline="0">
                <a:latin typeface="Cambria" panose="02040503050406030204" pitchFamily="18" charset="0"/>
                <a:ea typeface="宋体" panose="02010600030101010101" pitchFamily="2" charset="-122"/>
              </a:rPr>
              <a:t>10</a:t>
            </a:r>
            <a:r>
              <a:rPr lang="zh-CN" altLang="en-US" b="0" i="0" u="none" strike="noStrike" kern="100" baseline="0">
                <a:latin typeface="Cambria" panose="02040503050406030204" pitchFamily="18" charset="0"/>
                <a:ea typeface="宋体" panose="02010600030101010101" pitchFamily="2" charset="-122"/>
              </a:rPr>
              <a:t>个共性技术研发及公共技术服务平台建设项目进行支持。</a:t>
            </a:r>
          </a:p>
          <a:p>
            <a:pPr marR="0" lvl="0" rtl="0"/>
            <a:r>
              <a:rPr lang="en-US" altLang="zh-CN" b="0" i="0" u="none" strike="noStrike" kern="100" baseline="0">
                <a:latin typeface="Cambria" panose="02040503050406030204" pitchFamily="18" charset="0"/>
                <a:ea typeface="宋体" panose="02010600030101010101" pitchFamily="2" charset="-122"/>
              </a:rPr>
              <a:t>1. </a:t>
            </a:r>
            <a:r>
              <a:rPr lang="zh-CN" altLang="en-US" b="0" i="0" u="none" strike="noStrike" kern="100" baseline="0">
                <a:latin typeface="Cambria" panose="02040503050406030204" pitchFamily="18" charset="0"/>
                <a:ea typeface="宋体" panose="02010600030101010101" pitchFamily="2" charset="-122"/>
              </a:rPr>
              <a:t>求利益之同</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以满足合作各方的内在要求和共同利益为基点联盟是一种利益共同体，共同的长期战略利益是联盟组建和持续发展的重要基础。</a:t>
            </a:r>
          </a:p>
          <a:p>
            <a:pPr marR="0" lvl="0" rtl="0"/>
            <a:r>
              <a:rPr lang="en-US" altLang="zh-CN" b="0" i="0" u="none" strike="noStrike" kern="100" baseline="0">
                <a:latin typeface="Cambria" panose="02040503050406030204" pitchFamily="18" charset="0"/>
                <a:ea typeface="宋体" panose="02010600030101010101" pitchFamily="2" charset="-122"/>
              </a:rPr>
              <a:t>2. </a:t>
            </a:r>
            <a:r>
              <a:rPr lang="zh-CN" altLang="en-US" b="0" i="0" u="none" strike="noStrike" kern="100" baseline="0">
                <a:latin typeface="Cambria" panose="02040503050406030204" pitchFamily="18" charset="0"/>
                <a:ea typeface="宋体" panose="02010600030101010101" pitchFamily="2" charset="-122"/>
              </a:rPr>
              <a:t>立创新之本</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以提升企业自主创新能力和产业核心竞争力为基点，加快产业技术联盟构建和发展对增强企业自主创新能力，提升产业核心竞争力，加快建立技术创新体系，实现国家创新体系建设的突破具有重要意义。</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68274E3-C311-4376-A386-A86E520E8981}"/>
              </a:ext>
            </a:extLst>
          </p:cNvPr>
          <p:cNvSpPr>
            <a:spLocks noGrp="1"/>
          </p:cNvSpPr>
          <p:nvPr>
            <p:ph type="dt" sz="half" idx="10"/>
          </p:nvPr>
        </p:nvSpPr>
        <p:spPr/>
        <p:txBody>
          <a:bodyPr/>
          <a:lstStyle/>
          <a:p>
            <a:fld id="{F67B6673-1469-45FF-A3E1-4CFAE374ED1A}"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6DD40230-9AAC-4D14-9047-202B177B549B}"/>
              </a:ext>
            </a:extLst>
          </p:cNvPr>
          <p:cNvSpPr>
            <a:spLocks noGrp="1"/>
          </p:cNvSpPr>
          <p:nvPr>
            <p:ph type="sldNum" sz="quarter" idx="12"/>
          </p:nvPr>
        </p:nvSpPr>
        <p:spPr/>
        <p:txBody>
          <a:bodyPr/>
          <a:lstStyle/>
          <a:p>
            <a:fld id="{C424626C-341D-4FC0-9177-5D0A5693C0C3}" type="slidenum">
              <a:rPr lang="zh-CN" altLang="en-US" smtClean="0"/>
              <a:t>36</a:t>
            </a:fld>
            <a:endParaRPr lang="zh-CN" altLang="en-US"/>
          </a:p>
        </p:txBody>
      </p:sp>
    </p:spTree>
    <p:extLst>
      <p:ext uri="{BB962C8B-B14F-4D97-AF65-F5344CB8AC3E}">
        <p14:creationId xmlns:p14="http://schemas.microsoft.com/office/powerpoint/2010/main" val="8968582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2E7CB5-BDA7-49D9-9220-BBCA86DB69AE}"/>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九、技术转移专项</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CC449A44-0867-447E-B15D-A65D7BC48708}"/>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1" rtl="0"/>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北京市科学技术委员会关于进一步促进科技服务业发展的指导意见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（京科发</a:t>
            </a:r>
            <a:r>
              <a:rPr lang="en-US" altLang="zh-CN" b="0" i="0" u="none" strike="noStrike" kern="100" baseline="0">
                <a:latin typeface="Calibri" panose="020F0502020204030204" pitchFamily="34" charset="0"/>
                <a:ea typeface="宋体" panose="02010600030101010101" pitchFamily="2" charset="-122"/>
              </a:rPr>
              <a:t>[2012]44</a:t>
            </a:r>
            <a:r>
              <a:rPr lang="zh-CN" altLang="en-US" b="0" i="0" u="none" strike="noStrike" kern="100" baseline="0">
                <a:latin typeface="Calibri" panose="020F0502020204030204" pitchFamily="34" charset="0"/>
                <a:ea typeface="宋体" panose="02010600030101010101" pitchFamily="2" charset="-122"/>
              </a:rPr>
              <a:t>号）重点支持方向（预计五月中下旬发布项目征集指南）</a:t>
            </a:r>
          </a:p>
          <a:p>
            <a:pPr marR="0" lvl="1" rtl="0"/>
            <a:r>
              <a:rPr lang="zh-CN" altLang="en-US" b="0" i="0" u="none" strike="noStrike" kern="100" baseline="0">
                <a:latin typeface="Calibri" panose="020F0502020204030204" pitchFamily="34" charset="0"/>
                <a:ea typeface="宋体" panose="02010600030101010101" pitchFamily="2" charset="-122"/>
              </a:rPr>
              <a:t>提升服务能力，创新服务模式。提升机构专业化服务能力，鼓励机构集成创新，探索特色服务模式。</a:t>
            </a:r>
          </a:p>
          <a:p>
            <a:pPr marR="0" lvl="1" rtl="0"/>
            <a:r>
              <a:rPr lang="zh-CN" altLang="en-US" b="0" i="0" u="none" strike="noStrike" kern="100" baseline="0">
                <a:latin typeface="Calibri" panose="020F0502020204030204" pitchFamily="34" charset="0"/>
                <a:ea typeface="宋体" panose="02010600030101010101" pitchFamily="2" charset="-122"/>
              </a:rPr>
              <a:t>开展人才培养，完善队伍建设。引导机构培养技术转移人才，逐步建设完善技术经纪人队伍。</a:t>
            </a:r>
          </a:p>
          <a:p>
            <a:pPr marR="0" lvl="1" rtl="0"/>
            <a:r>
              <a:rPr lang="zh-CN" altLang="en-US" b="0" i="0" u="none" strike="noStrike" kern="100" baseline="0">
                <a:latin typeface="Calibri" panose="020F0502020204030204" pitchFamily="34" charset="0"/>
                <a:ea typeface="宋体" panose="02010600030101010101" pitchFamily="2" charset="-122"/>
              </a:rPr>
              <a:t>注重服务标准，规范管理流程。贯彻落实北京市地方标准</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技术转移服务规范</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，鼓励机构规范化管理发展。</a:t>
            </a:r>
          </a:p>
          <a:p>
            <a:pPr marR="0" lvl="1" rtl="0"/>
            <a:r>
              <a:rPr lang="zh-CN" altLang="en-US" b="0" i="0" u="none" strike="noStrike" kern="100" baseline="0">
                <a:latin typeface="Calibri" panose="020F0502020204030204" pitchFamily="34" charset="0"/>
                <a:ea typeface="宋体" panose="02010600030101010101" pitchFamily="2" charset="-122"/>
              </a:rPr>
              <a:t>跟踪技术成果，实现转化落地。引导机构为科技成果在京转化落地服务，推动首都科技服务业发展。</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7074F17A-9085-4381-9FDB-F1583001B048}"/>
              </a:ext>
            </a:extLst>
          </p:cNvPr>
          <p:cNvSpPr>
            <a:spLocks noGrp="1"/>
          </p:cNvSpPr>
          <p:nvPr>
            <p:ph type="dt" sz="half" idx="10"/>
          </p:nvPr>
        </p:nvSpPr>
        <p:spPr/>
        <p:txBody>
          <a:bodyPr/>
          <a:lstStyle/>
          <a:p>
            <a:fld id="{AAA8A914-73DF-4F6D-862C-164ED3BC453F}"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DBDEE794-8BB7-4585-90D8-B8779915C524}"/>
              </a:ext>
            </a:extLst>
          </p:cNvPr>
          <p:cNvSpPr>
            <a:spLocks noGrp="1"/>
          </p:cNvSpPr>
          <p:nvPr>
            <p:ph type="sldNum" sz="quarter" idx="12"/>
          </p:nvPr>
        </p:nvSpPr>
        <p:spPr/>
        <p:txBody>
          <a:bodyPr/>
          <a:lstStyle/>
          <a:p>
            <a:fld id="{C424626C-341D-4FC0-9177-5D0A5693C0C3}" type="slidenum">
              <a:rPr lang="zh-CN" altLang="en-US" smtClean="0"/>
              <a:t>37</a:t>
            </a:fld>
            <a:endParaRPr lang="zh-CN" altLang="en-US"/>
          </a:p>
        </p:txBody>
      </p:sp>
    </p:spTree>
    <p:extLst>
      <p:ext uri="{BB962C8B-B14F-4D97-AF65-F5344CB8AC3E}">
        <p14:creationId xmlns:p14="http://schemas.microsoft.com/office/powerpoint/2010/main" val="2304955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D0CDAF-A62D-477B-AD68-64483FEA2729}"/>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十、工程技术服务促进</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02BDBBAC-B31D-4B8A-A14E-FCC1A4110A23}"/>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1" rtl="0"/>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北京市科学技术委员会关于进一步促进科技服务业发展的指导意见</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（京科发</a:t>
            </a:r>
            <a:r>
              <a:rPr lang="en-US" altLang="zh-CN" b="0" i="0" u="none" strike="noStrike" kern="100" baseline="0">
                <a:latin typeface="Calibri" panose="020F0502020204030204" pitchFamily="34" charset="0"/>
                <a:ea typeface="宋体" panose="02010600030101010101" pitchFamily="2" charset="-122"/>
              </a:rPr>
              <a:t>〔2012〕40</a:t>
            </a:r>
            <a:r>
              <a:rPr lang="zh-CN" altLang="en-US" b="0" i="0" u="none" strike="noStrike" kern="100" baseline="0">
                <a:latin typeface="Calibri" panose="020F0502020204030204" pitchFamily="34" charset="0"/>
                <a:ea typeface="宋体" panose="02010600030101010101" pitchFamily="2" charset="-122"/>
              </a:rPr>
              <a:t>号）重点支持</a:t>
            </a:r>
          </a:p>
          <a:p>
            <a:pPr marR="0" lvl="1" rtl="0"/>
            <a:r>
              <a:rPr lang="zh-CN" altLang="en-US" b="0" i="0" u="none" strike="noStrike" kern="100" baseline="0">
                <a:latin typeface="Calibri" panose="020F0502020204030204" pitchFamily="34" charset="0"/>
                <a:ea typeface="宋体" panose="02010600030101010101" pitchFamily="2" charset="-122"/>
              </a:rPr>
              <a:t>充分发挥首都丰富的科技智力资源优势，强化科技对经济社会发展的支撑引领作用，提升“北京服务”的辐射力和影响力</a:t>
            </a:r>
          </a:p>
          <a:p>
            <a:pPr marR="0" lvl="1" rtl="0"/>
            <a:r>
              <a:rPr lang="zh-CN" altLang="en-US" b="0" i="0" u="none" strike="noStrike" kern="100" baseline="0">
                <a:latin typeface="Calibri" panose="020F0502020204030204" pitchFamily="34" charset="0"/>
                <a:ea typeface="宋体" panose="02010600030101010101" pitchFamily="2" charset="-122"/>
              </a:rPr>
              <a:t>以技术创新为核心开展工程总包、分包</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8717E8D2-9888-43C4-B66D-69BAE65E9F6A}"/>
              </a:ext>
            </a:extLst>
          </p:cNvPr>
          <p:cNvSpPr>
            <a:spLocks noGrp="1"/>
          </p:cNvSpPr>
          <p:nvPr>
            <p:ph type="dt" sz="half" idx="10"/>
          </p:nvPr>
        </p:nvSpPr>
        <p:spPr/>
        <p:txBody>
          <a:bodyPr/>
          <a:lstStyle/>
          <a:p>
            <a:fld id="{E92D6D10-FD99-467E-860A-CE0A96CA9818}"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60581C54-BCB3-48C9-95DA-5980E20F8981}"/>
              </a:ext>
            </a:extLst>
          </p:cNvPr>
          <p:cNvSpPr>
            <a:spLocks noGrp="1"/>
          </p:cNvSpPr>
          <p:nvPr>
            <p:ph type="sldNum" sz="quarter" idx="12"/>
          </p:nvPr>
        </p:nvSpPr>
        <p:spPr/>
        <p:txBody>
          <a:bodyPr/>
          <a:lstStyle/>
          <a:p>
            <a:fld id="{C424626C-341D-4FC0-9177-5D0A5693C0C3}" type="slidenum">
              <a:rPr lang="zh-CN" altLang="en-US" smtClean="0"/>
              <a:t>38</a:t>
            </a:fld>
            <a:endParaRPr lang="zh-CN" altLang="en-US"/>
          </a:p>
        </p:txBody>
      </p:sp>
    </p:spTree>
    <p:extLst>
      <p:ext uri="{BB962C8B-B14F-4D97-AF65-F5344CB8AC3E}">
        <p14:creationId xmlns:p14="http://schemas.microsoft.com/office/powerpoint/2010/main" val="12746708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F4F22F-1075-4F7F-8407-EF13D42F695D}"/>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一、高新技术企业认定</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4439F812-DB98-4A01-93D9-9382C48E23C4}"/>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政策依据</a:t>
            </a:r>
          </a:p>
          <a:p>
            <a:pPr marR="0" lvl="0" rtl="0"/>
            <a:r>
              <a:rPr lang="zh-CN" altLang="en-US" b="0" i="0" u="none" strike="noStrike" kern="100" baseline="0">
                <a:latin typeface="Cambria" panose="02040503050406030204" pitchFamily="18" charset="0"/>
                <a:ea typeface="宋体" panose="02010600030101010101" pitchFamily="2" charset="-122"/>
              </a:rPr>
              <a:t>认定条件</a:t>
            </a:r>
          </a:p>
          <a:p>
            <a:pPr marR="0" lvl="0" rtl="0"/>
            <a:r>
              <a:rPr lang="zh-CN" altLang="en-US" b="0" i="0" u="none" strike="noStrike" kern="100" baseline="0">
                <a:latin typeface="Cambria" panose="02040503050406030204" pitchFamily="18" charset="0"/>
                <a:ea typeface="宋体" panose="02010600030101010101" pitchFamily="2" charset="-122"/>
              </a:rPr>
              <a:t>具体评定方法</a:t>
            </a:r>
          </a:p>
          <a:p>
            <a:pPr marR="0" lvl="0" rtl="0"/>
            <a:r>
              <a:rPr lang="zh-CN" altLang="en-US" b="0" i="0" u="none" strike="noStrike" kern="100" baseline="0">
                <a:latin typeface="Cambria" panose="02040503050406030204" pitchFamily="18" charset="0"/>
                <a:ea typeface="宋体" panose="02010600030101010101" pitchFamily="2" charset="-122"/>
              </a:rPr>
              <a:t>申报流程</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2FC6BCA1-9EBD-43B9-BD6E-936081F0659F}"/>
              </a:ext>
            </a:extLst>
          </p:cNvPr>
          <p:cNvSpPr>
            <a:spLocks noGrp="1"/>
          </p:cNvSpPr>
          <p:nvPr>
            <p:ph type="dt" sz="half" idx="10"/>
          </p:nvPr>
        </p:nvSpPr>
        <p:spPr/>
        <p:txBody>
          <a:bodyPr/>
          <a:lstStyle/>
          <a:p>
            <a:fld id="{7EB2E245-1B5B-46EA-B271-CC136551A89E}"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5D7088DE-2767-4BE7-9C9A-A94B112B2695}"/>
              </a:ext>
            </a:extLst>
          </p:cNvPr>
          <p:cNvSpPr>
            <a:spLocks noGrp="1"/>
          </p:cNvSpPr>
          <p:nvPr>
            <p:ph type="sldNum" sz="quarter" idx="12"/>
          </p:nvPr>
        </p:nvSpPr>
        <p:spPr/>
        <p:txBody>
          <a:bodyPr/>
          <a:lstStyle/>
          <a:p>
            <a:fld id="{C424626C-341D-4FC0-9177-5D0A5693C0C3}" type="slidenum">
              <a:rPr lang="zh-CN" altLang="en-US" smtClean="0"/>
              <a:t>4</a:t>
            </a:fld>
            <a:endParaRPr lang="zh-CN" altLang="en-US"/>
          </a:p>
        </p:txBody>
      </p:sp>
    </p:spTree>
    <p:extLst>
      <p:ext uri="{BB962C8B-B14F-4D97-AF65-F5344CB8AC3E}">
        <p14:creationId xmlns:p14="http://schemas.microsoft.com/office/powerpoint/2010/main" val="3225309633"/>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DB251A-81E5-48D9-B2E0-456BC9BC421E}"/>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政策依据：</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4FB30122-CE27-409B-9764-643DF47872BD}"/>
              </a:ext>
            </a:extLst>
          </p:cNvPr>
          <p:cNvSpPr>
            <a:spLocks noGrp="1"/>
          </p:cNvSpPr>
          <p:nvPr>
            <p:ph type="body" idx="1"/>
          </p:nvPr>
        </p:nvSpPr>
        <p:spPr/>
        <p:txBody>
          <a:bodyPr>
            <a:normAutofit fontScale="85000" lnSpcReduction="10000"/>
          </a:bodyPr>
          <a:lstStyle/>
          <a:p>
            <a:pPr marR="0" lvl="0" rtl="0"/>
            <a:r>
              <a:rPr lang="en-US" altLang="zh-CN" b="0" i="0" u="none" strike="noStrike" kern="100" baseline="0">
                <a:latin typeface="Cambria" panose="02040503050406030204" pitchFamily="18" charset="0"/>
                <a:ea typeface="宋体" panose="02010600030101010101" pitchFamily="2" charset="-122"/>
              </a:rPr>
              <a:t>1. 《</a:t>
            </a:r>
            <a:r>
              <a:rPr lang="zh-CN" altLang="en-US" b="0" i="0" u="none" strike="noStrike" kern="100" baseline="0">
                <a:latin typeface="Cambria" panose="02040503050406030204" pitchFamily="18" charset="0"/>
                <a:ea typeface="宋体" panose="02010600030101010101" pitchFamily="2" charset="-122"/>
              </a:rPr>
              <a:t>中华人民共和国企业所得税法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[2007]63</a:t>
            </a:r>
            <a:r>
              <a:rPr lang="zh-CN" altLang="en-US" b="0" i="0" u="none" strike="noStrike" kern="100" baseline="0">
                <a:latin typeface="Cambria" panose="02040503050406030204" pitchFamily="18" charset="0"/>
                <a:ea typeface="宋体" panose="02010600030101010101" pitchFamily="2" charset="-122"/>
              </a:rPr>
              <a:t>号令）第二十八条：国家需要重点扶持的高新技术企业，减按</a:t>
            </a:r>
            <a:r>
              <a:rPr lang="en-US" altLang="zh-CN" b="0" i="0" u="none" strike="noStrike" kern="100" baseline="0">
                <a:latin typeface="Cambria" panose="02040503050406030204" pitchFamily="18" charset="0"/>
                <a:ea typeface="宋体" panose="02010600030101010101" pitchFamily="2" charset="-122"/>
              </a:rPr>
              <a:t>15</a:t>
            </a:r>
            <a:r>
              <a:rPr lang="zh-CN" altLang="en-US" b="0" i="0" u="none" strike="noStrike" kern="100" baseline="0">
                <a:latin typeface="Cambria" panose="02040503050406030204" pitchFamily="18" charset="0"/>
                <a:ea typeface="宋体" panose="02010600030101010101" pitchFamily="2" charset="-122"/>
              </a:rPr>
              <a:t>％的税率征收企业所得税。</a:t>
            </a:r>
          </a:p>
          <a:p>
            <a:pPr marR="0" lvl="0" rtl="0"/>
            <a:r>
              <a:rPr lang="en-US" altLang="zh-CN" b="0" i="0" u="none" strike="noStrike" kern="100" baseline="0">
                <a:latin typeface="Cambria" panose="02040503050406030204" pitchFamily="18" charset="0"/>
                <a:ea typeface="宋体" panose="02010600030101010101" pitchFamily="2" charset="-122"/>
              </a:rPr>
              <a:t>2. </a:t>
            </a:r>
            <a:r>
              <a:rPr lang="zh-CN" altLang="en-US" b="0" i="0" u="none" strike="noStrike" kern="100" baseline="0">
                <a:latin typeface="Cambria" panose="02040503050406030204" pitchFamily="18" charset="0"/>
                <a:ea typeface="宋体" panose="02010600030101010101" pitchFamily="2" charset="-122"/>
              </a:rPr>
              <a:t>科技部、财政部、税务总局</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高新技术企业认定管理办法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（国科发火</a:t>
            </a:r>
            <a:r>
              <a:rPr lang="en-US" altLang="zh-CN" b="0" i="0" u="none" strike="noStrike" kern="100" baseline="0">
                <a:latin typeface="Cambria" panose="02040503050406030204" pitchFamily="18" charset="0"/>
                <a:ea typeface="宋体" panose="02010600030101010101" pitchFamily="2" charset="-122"/>
              </a:rPr>
              <a:t>[2008]172</a:t>
            </a:r>
            <a:r>
              <a:rPr lang="zh-CN" altLang="en-US" b="0" i="0" u="none" strike="noStrike" kern="100" baseline="0">
                <a:latin typeface="Cambria" panose="02040503050406030204" pitchFamily="18" charset="0"/>
                <a:ea typeface="宋体" panose="02010600030101010101" pitchFamily="2" charset="-122"/>
              </a:rPr>
              <a:t>号）。</a:t>
            </a:r>
          </a:p>
          <a:p>
            <a:pPr marR="0" lvl="0" rtl="0"/>
            <a:r>
              <a:rPr lang="en-US" altLang="zh-CN" b="0" i="0" u="none" strike="noStrike" kern="100" baseline="0">
                <a:latin typeface="Cambria" panose="02040503050406030204" pitchFamily="18" charset="0"/>
                <a:ea typeface="宋体" panose="02010600030101010101" pitchFamily="2" charset="-122"/>
              </a:rPr>
              <a:t>3. </a:t>
            </a:r>
            <a:r>
              <a:rPr lang="zh-CN" altLang="en-US" b="0" i="0" u="none" strike="noStrike" kern="100" baseline="0">
                <a:latin typeface="Cambria" panose="02040503050406030204" pitchFamily="18" charset="0"/>
                <a:ea typeface="宋体" panose="02010600030101010101" pitchFamily="2" charset="-122"/>
              </a:rPr>
              <a:t>科技部、财政部、税务总局</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高新技术企业认定管理工作指引</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（国科发火</a:t>
            </a:r>
            <a:r>
              <a:rPr lang="en-US" altLang="zh-CN" b="0" i="0" u="none" strike="noStrike" kern="100" baseline="0">
                <a:latin typeface="Cambria" panose="02040503050406030204" pitchFamily="18" charset="0"/>
                <a:ea typeface="宋体" panose="02010600030101010101" pitchFamily="2" charset="-122"/>
              </a:rPr>
              <a:t>[2008]362</a:t>
            </a:r>
            <a:r>
              <a:rPr lang="zh-CN" altLang="en-US" b="0" i="0" u="none" strike="noStrike" kern="100" baseline="0">
                <a:latin typeface="Cambria" panose="02040503050406030204" pitchFamily="18" charset="0"/>
                <a:ea typeface="宋体" panose="02010600030101010101" pitchFamily="2" charset="-122"/>
              </a:rPr>
              <a:t>号）。</a:t>
            </a:r>
          </a:p>
          <a:p>
            <a:pPr marR="0" lvl="0" rtl="0"/>
            <a:r>
              <a:rPr lang="en-US" altLang="zh-CN" b="0" i="0" u="none" strike="noStrike" kern="100" baseline="0">
                <a:latin typeface="Cambria" panose="02040503050406030204" pitchFamily="18" charset="0"/>
                <a:ea typeface="宋体" panose="02010600030101010101" pitchFamily="2" charset="-122"/>
              </a:rPr>
              <a:t>4. </a:t>
            </a:r>
            <a:r>
              <a:rPr lang="zh-CN" altLang="en-US" b="0" i="0" u="none" strike="noStrike" kern="100" baseline="0">
                <a:latin typeface="Cambria" panose="02040503050406030204" pitchFamily="18" charset="0"/>
                <a:ea typeface="宋体" panose="02010600030101010101" pitchFamily="2" charset="-122"/>
              </a:rPr>
              <a:t>市科委、市财政局、市国税局、市地税局</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北京市高新技术企业认定管理工作实施方案</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（京科高发</a:t>
            </a:r>
            <a:r>
              <a:rPr lang="en-US" altLang="zh-CN" b="0" i="0" u="none" strike="noStrike" kern="100" baseline="0">
                <a:latin typeface="Cambria" panose="02040503050406030204" pitchFamily="18" charset="0"/>
                <a:ea typeface="宋体" panose="02010600030101010101" pitchFamily="2" charset="-122"/>
              </a:rPr>
              <a:t>[2008]434</a:t>
            </a:r>
            <a:r>
              <a:rPr lang="zh-CN" altLang="en-US" b="0" i="0" u="none" strike="noStrike" kern="100" baseline="0">
                <a:latin typeface="Cambria" panose="02040503050406030204" pitchFamily="18" charset="0"/>
                <a:ea typeface="宋体" panose="02010600030101010101" pitchFamily="2" charset="-122"/>
              </a:rPr>
              <a:t>号）。</a:t>
            </a:r>
          </a:p>
          <a:p>
            <a:pPr marR="0" lvl="0" rtl="0"/>
            <a:r>
              <a:rPr lang="en-US" altLang="zh-CN" b="0" i="0" u="none" strike="noStrike" kern="100" baseline="0">
                <a:latin typeface="Cambria" panose="02040503050406030204" pitchFamily="18" charset="0"/>
                <a:ea typeface="宋体" panose="02010600030101010101" pitchFamily="2" charset="-122"/>
              </a:rPr>
              <a:t>5.《</a:t>
            </a:r>
            <a:r>
              <a:rPr lang="zh-CN" altLang="en-US" b="0" i="0" u="none" strike="noStrike" kern="100" baseline="0">
                <a:latin typeface="Cambria" panose="02040503050406030204" pitchFamily="18" charset="0"/>
                <a:ea typeface="宋体" panose="02010600030101010101" pitchFamily="2" charset="-122"/>
              </a:rPr>
              <a:t>关于完善中关村国家自主创新示范区高新技术企业认定管理试点工作的通知</a:t>
            </a:r>
            <a:r>
              <a:rPr lang="en-US" altLang="zh-CN" b="0" i="0" u="none" strike="noStrike" kern="100" baseline="0">
                <a:latin typeface="Cambria" panose="02040503050406030204" pitchFamily="18" charset="0"/>
                <a:ea typeface="宋体" panose="02010600030101010101" pitchFamily="2" charset="-122"/>
              </a:rPr>
              <a:t>》</a:t>
            </a:r>
            <a:r>
              <a:rPr lang="zh-CN" altLang="en-US" b="0" i="0" u="none" strike="noStrike" kern="100" baseline="0">
                <a:latin typeface="Cambria" panose="02040503050406030204" pitchFamily="18" charset="0"/>
                <a:ea typeface="宋体" panose="02010600030101010101" pitchFamily="2" charset="-122"/>
              </a:rPr>
              <a:t>（国科发火</a:t>
            </a:r>
            <a:r>
              <a:rPr lang="en-US" altLang="zh-CN" b="0" i="0" u="none" strike="noStrike" kern="100" baseline="0">
                <a:latin typeface="Cambria" panose="02040503050406030204" pitchFamily="18" charset="0"/>
                <a:ea typeface="宋体" panose="02010600030101010101" pitchFamily="2" charset="-122"/>
              </a:rPr>
              <a:t>〔2011〕90</a:t>
            </a:r>
            <a:r>
              <a:rPr lang="zh-CN" altLang="en-US" b="0" i="0" u="none" strike="noStrike" kern="100" baseline="0">
                <a:latin typeface="Cambria" panose="02040503050406030204" pitchFamily="18" charset="0"/>
                <a:ea typeface="宋体" panose="02010600030101010101" pitchFamily="2" charset="-122"/>
              </a:rPr>
              <a:t>号）。</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BBD1FFC-8A7C-4B43-AFA4-C0D7B71D90C8}"/>
              </a:ext>
            </a:extLst>
          </p:cNvPr>
          <p:cNvSpPr>
            <a:spLocks noGrp="1"/>
          </p:cNvSpPr>
          <p:nvPr>
            <p:ph type="dt" sz="half" idx="10"/>
          </p:nvPr>
        </p:nvSpPr>
        <p:spPr/>
        <p:txBody>
          <a:bodyPr/>
          <a:lstStyle/>
          <a:p>
            <a:fld id="{E6EC945D-CAE8-4940-A700-159C4BF8A6A2}"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4E341905-C4CD-4DC5-B027-016E123C8B5B}"/>
              </a:ext>
            </a:extLst>
          </p:cNvPr>
          <p:cNvSpPr>
            <a:spLocks noGrp="1"/>
          </p:cNvSpPr>
          <p:nvPr>
            <p:ph type="sldNum" sz="quarter" idx="12"/>
          </p:nvPr>
        </p:nvSpPr>
        <p:spPr/>
        <p:txBody>
          <a:bodyPr/>
          <a:lstStyle/>
          <a:p>
            <a:fld id="{C424626C-341D-4FC0-9177-5D0A5693C0C3}" type="slidenum">
              <a:rPr lang="zh-CN" altLang="en-US" smtClean="0"/>
              <a:t>5</a:t>
            </a:fld>
            <a:endParaRPr lang="zh-CN" altLang="en-US"/>
          </a:p>
        </p:txBody>
      </p:sp>
    </p:spTree>
    <p:extLst>
      <p:ext uri="{BB962C8B-B14F-4D97-AF65-F5344CB8AC3E}">
        <p14:creationId xmlns:p14="http://schemas.microsoft.com/office/powerpoint/2010/main" val="311454099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CAB2EF-5CFF-444B-9362-79DA89DE3592}"/>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认定条件</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7" name="日期占位符 6">
            <a:extLst>
              <a:ext uri="{FF2B5EF4-FFF2-40B4-BE49-F238E27FC236}">
                <a16:creationId xmlns:a16="http://schemas.microsoft.com/office/drawing/2014/main" id="{BCA12627-41CD-4B54-8B0C-3A89BD2DB657}"/>
              </a:ext>
            </a:extLst>
          </p:cNvPr>
          <p:cNvSpPr>
            <a:spLocks noGrp="1"/>
          </p:cNvSpPr>
          <p:nvPr>
            <p:ph type="dt" sz="half" idx="10"/>
          </p:nvPr>
        </p:nvSpPr>
        <p:spPr/>
        <p:txBody>
          <a:bodyPr/>
          <a:lstStyle/>
          <a:p>
            <a:fld id="{17F7B6A1-E95B-49B8-B0E6-1D814B552499}" type="datetime2">
              <a:rPr lang="zh-CN" altLang="en-US" smtClean="0"/>
              <a:t>2019年3月23日</a:t>
            </a:fld>
            <a:endParaRPr lang="zh-CN" altLang="en-US"/>
          </a:p>
        </p:txBody>
      </p:sp>
      <p:sp>
        <p:nvSpPr>
          <p:cNvPr id="8" name="灯片编号占位符 7">
            <a:extLst>
              <a:ext uri="{FF2B5EF4-FFF2-40B4-BE49-F238E27FC236}">
                <a16:creationId xmlns:a16="http://schemas.microsoft.com/office/drawing/2014/main" id="{EED69D6C-A81F-4A1D-89B4-EB7235CADE30}"/>
              </a:ext>
            </a:extLst>
          </p:cNvPr>
          <p:cNvSpPr>
            <a:spLocks noGrp="1"/>
          </p:cNvSpPr>
          <p:nvPr>
            <p:ph type="sldNum" sz="quarter" idx="12"/>
          </p:nvPr>
        </p:nvSpPr>
        <p:spPr/>
        <p:txBody>
          <a:bodyPr/>
          <a:lstStyle/>
          <a:p>
            <a:fld id="{E576972D-B086-42A5-928A-87C65DFA6AB2}" type="slidenum">
              <a:rPr lang="zh-CN" altLang="en-US" smtClean="0"/>
              <a:t>6</a:t>
            </a:fld>
            <a:endParaRPr lang="zh-CN" altLang="en-US"/>
          </a:p>
        </p:txBody>
      </p:sp>
      <p:graphicFrame>
        <p:nvGraphicFramePr>
          <p:cNvPr id="4" name="表格 3">
            <a:extLst>
              <a:ext uri="{FF2B5EF4-FFF2-40B4-BE49-F238E27FC236}">
                <a16:creationId xmlns:a16="http://schemas.microsoft.com/office/drawing/2014/main" id="{660B3BAF-79B6-47E9-B04A-D3BE22B06E40}"/>
              </a:ext>
            </a:extLst>
          </p:cNvPr>
          <p:cNvGraphicFramePr>
            <a:graphicFrameLocks noGrp="1"/>
          </p:cNvGraphicFramePr>
          <p:nvPr>
            <p:extLst>
              <p:ext uri="{D42A27DB-BD31-4B8C-83A1-F6EECF244321}">
                <p14:modId xmlns:p14="http://schemas.microsoft.com/office/powerpoint/2010/main" val="1316403175"/>
              </p:ext>
            </p:extLst>
          </p:nvPr>
        </p:nvGraphicFramePr>
        <p:xfrm>
          <a:off x="1028700" y="1605026"/>
          <a:ext cx="10134600" cy="4887849"/>
        </p:xfrm>
        <a:graphic>
          <a:graphicData uri="http://schemas.openxmlformats.org/drawingml/2006/table">
            <a:tbl>
              <a:tblPr firstRow="1" bandRow="1">
                <a:tableStyleId>{9D7B26C5-4107-4FEC-AEDC-1716B250A1EF}</a:tableStyleId>
              </a:tblPr>
              <a:tblGrid>
                <a:gridCol w="2017343">
                  <a:extLst>
                    <a:ext uri="{9D8B030D-6E8A-4147-A177-3AD203B41FA5}">
                      <a16:colId xmlns:a16="http://schemas.microsoft.com/office/drawing/2014/main" val="216710157"/>
                    </a:ext>
                  </a:extLst>
                </a:gridCol>
                <a:gridCol w="8117257">
                  <a:extLst>
                    <a:ext uri="{9D8B030D-6E8A-4147-A177-3AD203B41FA5}">
                      <a16:colId xmlns:a16="http://schemas.microsoft.com/office/drawing/2014/main" val="2267758412"/>
                    </a:ext>
                  </a:extLst>
                </a:gridCol>
              </a:tblGrid>
              <a:tr h="370840">
                <a:tc>
                  <a:txBody>
                    <a:bodyPr/>
                    <a:lstStyle/>
                    <a:p>
                      <a:pPr>
                        <a:lnSpc>
                          <a:spcPct val="120000"/>
                        </a:lnSpc>
                      </a:pPr>
                      <a:r>
                        <a:rPr lang="zh-CN" altLang="en-US" sz="1600" baseline="0" dirty="0">
                          <a:ea typeface="宋体" panose="02010600030101010101" pitchFamily="2" charset="-122"/>
                        </a:rPr>
                        <a:t>项目</a:t>
                      </a:r>
                    </a:p>
                  </a:txBody>
                  <a:tcPr/>
                </a:tc>
                <a:tc>
                  <a:txBody>
                    <a:bodyPr/>
                    <a:lstStyle/>
                    <a:p>
                      <a:pPr>
                        <a:lnSpc>
                          <a:spcPct val="120000"/>
                        </a:lnSpc>
                      </a:pPr>
                      <a:r>
                        <a:rPr lang="zh-CN" altLang="en-US" sz="1600" baseline="0" dirty="0">
                          <a:ea typeface="宋体" panose="02010600030101010101" pitchFamily="2" charset="-122"/>
                        </a:rPr>
                        <a:t>规定条件</a:t>
                      </a:r>
                    </a:p>
                  </a:txBody>
                  <a:tcPr/>
                </a:tc>
                <a:extLst>
                  <a:ext uri="{0D108BD9-81ED-4DB2-BD59-A6C34878D82A}">
                    <a16:rowId xmlns:a16="http://schemas.microsoft.com/office/drawing/2014/main" val="3344370419"/>
                  </a:ext>
                </a:extLst>
              </a:tr>
              <a:tr h="370840">
                <a:tc>
                  <a:txBody>
                    <a:bodyPr/>
                    <a:lstStyle/>
                    <a:p>
                      <a:pPr>
                        <a:lnSpc>
                          <a:spcPct val="120000"/>
                        </a:lnSpc>
                      </a:pPr>
                      <a:r>
                        <a:rPr lang="zh-CN" altLang="en-US" sz="1600" b="1" kern="1200" baseline="0" dirty="0">
                          <a:ea typeface="宋体" panose="02010600030101010101" pitchFamily="2" charset="-122"/>
                        </a:rPr>
                        <a:t>自主知识产权</a:t>
                      </a:r>
                      <a:endParaRPr lang="zh-CN" altLang="en-US" sz="1600" b="1" kern="1200" baseline="0" dirty="0">
                        <a:solidFill>
                          <a:schemeClr val="dk1"/>
                        </a:solidFill>
                        <a:latin typeface="+mn-lt"/>
                        <a:ea typeface="宋体" panose="02010600030101010101" pitchFamily="2" charset="-122"/>
                        <a:cs typeface="+mn-cs"/>
                      </a:endParaRPr>
                    </a:p>
                  </a:txBody>
                  <a:tcPr anchor="ctr"/>
                </a:tc>
                <a:tc>
                  <a:txBody>
                    <a:bodyPr/>
                    <a:lstStyle/>
                    <a:p>
                      <a:pPr>
                        <a:lnSpc>
                          <a:spcPct val="120000"/>
                        </a:lnSpc>
                      </a:pPr>
                      <a:r>
                        <a:rPr lang="zh-CN" altLang="en-US" sz="1600" kern="1200" baseline="0" dirty="0">
                          <a:ea typeface="宋体" panose="02010600030101010101" pitchFamily="2" charset="-122"/>
                        </a:rPr>
                        <a:t>在中国境内（不含港、澳、台地区）注册的企业，近三年内通过自主研发、受让、受赠、并购等方式，或通过</a:t>
                      </a:r>
                      <a:r>
                        <a:rPr lang="en-US" altLang="zh-CN" sz="1600" kern="1200" baseline="0" dirty="0">
                          <a:ea typeface="宋体" panose="02010600030101010101" pitchFamily="2" charset="-122"/>
                        </a:rPr>
                        <a:t>5</a:t>
                      </a:r>
                      <a:r>
                        <a:rPr lang="zh-CN" altLang="en-US" sz="1600" kern="1200" baseline="0" dirty="0">
                          <a:ea typeface="宋体" panose="02010600030101010101" pitchFamily="2" charset="-122"/>
                        </a:rPr>
                        <a:t>年以上的独占许可方式，对其主要产品（服务）的核心技术拥有自主知识产权</a:t>
                      </a:r>
                      <a:endParaRPr lang="zh-CN" altLang="en-US" sz="1600" kern="1200" baseline="0" dirty="0">
                        <a:solidFill>
                          <a:schemeClr val="dk1"/>
                        </a:solidFill>
                        <a:latin typeface="+mn-lt"/>
                        <a:ea typeface="宋体" panose="02010600030101010101" pitchFamily="2" charset="-122"/>
                        <a:cs typeface="+mn-cs"/>
                      </a:endParaRPr>
                    </a:p>
                  </a:txBody>
                  <a:tcPr/>
                </a:tc>
                <a:extLst>
                  <a:ext uri="{0D108BD9-81ED-4DB2-BD59-A6C34878D82A}">
                    <a16:rowId xmlns:a16="http://schemas.microsoft.com/office/drawing/2014/main" val="336478935"/>
                  </a:ext>
                </a:extLst>
              </a:tr>
              <a:tr h="370840">
                <a:tc>
                  <a:txBody>
                    <a:bodyPr/>
                    <a:lstStyle/>
                    <a:p>
                      <a:pPr>
                        <a:lnSpc>
                          <a:spcPct val="120000"/>
                        </a:lnSpc>
                      </a:pPr>
                      <a:r>
                        <a:rPr lang="zh-CN" altLang="en-US" sz="1600" b="1" baseline="0" dirty="0">
                          <a:ea typeface="宋体" panose="02010600030101010101" pitchFamily="2" charset="-122"/>
                        </a:rPr>
                        <a:t>产品（服务）</a:t>
                      </a:r>
                    </a:p>
                  </a:txBody>
                  <a:tcPr anchor="ctr"/>
                </a:tc>
                <a:tc>
                  <a:txBody>
                    <a:bodyPr/>
                    <a:lstStyle/>
                    <a:p>
                      <a:pPr>
                        <a:lnSpc>
                          <a:spcPct val="120000"/>
                        </a:lnSpc>
                      </a:pPr>
                      <a:r>
                        <a:rPr lang="zh-CN" altLang="en-US" sz="1600" baseline="0" dirty="0">
                          <a:ea typeface="宋体" panose="02010600030101010101" pitchFamily="2" charset="-122"/>
                        </a:rPr>
                        <a:t>产品（服务）属于</a:t>
                      </a:r>
                      <a:r>
                        <a:rPr lang="en-US" altLang="zh-CN" sz="1600" baseline="0" dirty="0">
                          <a:ea typeface="宋体" panose="02010600030101010101" pitchFamily="2" charset="-122"/>
                        </a:rPr>
                        <a:t>《</a:t>
                      </a:r>
                      <a:r>
                        <a:rPr lang="zh-CN" altLang="en-US" sz="1600" baseline="0" dirty="0">
                          <a:ea typeface="宋体" panose="02010600030101010101" pitchFamily="2" charset="-122"/>
                        </a:rPr>
                        <a:t>国家重点支持的高新技术领域</a:t>
                      </a:r>
                      <a:r>
                        <a:rPr lang="en-US" altLang="zh-CN" sz="1600" baseline="0" dirty="0">
                          <a:ea typeface="宋体" panose="02010600030101010101" pitchFamily="2" charset="-122"/>
                        </a:rPr>
                        <a:t>》</a:t>
                      </a:r>
                      <a:r>
                        <a:rPr lang="zh-CN" altLang="en-US" sz="1600" baseline="0" dirty="0">
                          <a:ea typeface="宋体" panose="02010600030101010101" pitchFamily="2" charset="-122"/>
                        </a:rPr>
                        <a:t>规定的范围</a:t>
                      </a:r>
                    </a:p>
                  </a:txBody>
                  <a:tcPr/>
                </a:tc>
                <a:extLst>
                  <a:ext uri="{0D108BD9-81ED-4DB2-BD59-A6C34878D82A}">
                    <a16:rowId xmlns:a16="http://schemas.microsoft.com/office/drawing/2014/main" val="1306609245"/>
                  </a:ext>
                </a:extLst>
              </a:tr>
              <a:tr h="370840">
                <a:tc>
                  <a:txBody>
                    <a:bodyPr/>
                    <a:lstStyle/>
                    <a:p>
                      <a:pPr>
                        <a:lnSpc>
                          <a:spcPct val="120000"/>
                        </a:lnSpc>
                      </a:pPr>
                      <a:r>
                        <a:rPr lang="zh-CN" altLang="en-US" sz="1600" b="1" baseline="0" dirty="0">
                          <a:ea typeface="宋体" panose="02010600030101010101" pitchFamily="2" charset="-122"/>
                        </a:rPr>
                        <a:t>人员</a:t>
                      </a:r>
                    </a:p>
                  </a:txBody>
                  <a:tcPr anchor="ctr"/>
                </a:tc>
                <a:tc>
                  <a:txBody>
                    <a:bodyPr/>
                    <a:lstStyle/>
                    <a:p>
                      <a:pPr>
                        <a:lnSpc>
                          <a:spcPct val="120000"/>
                        </a:lnSpc>
                      </a:pPr>
                      <a:r>
                        <a:rPr lang="zh-CN" altLang="en-US" sz="1600" baseline="0" dirty="0">
                          <a:ea typeface="宋体" panose="02010600030101010101" pitchFamily="2" charset="-122"/>
                        </a:rPr>
                        <a:t>具有大学专科以上学历的科技人员占企业当年职工总数的</a:t>
                      </a:r>
                      <a:r>
                        <a:rPr lang="en-US" altLang="zh-CN" sz="1600" baseline="0" dirty="0">
                          <a:ea typeface="宋体" panose="02010600030101010101" pitchFamily="2" charset="-122"/>
                        </a:rPr>
                        <a:t>30%</a:t>
                      </a:r>
                      <a:r>
                        <a:rPr lang="zh-CN" altLang="en-US" sz="1600" baseline="0" dirty="0">
                          <a:ea typeface="宋体" panose="02010600030101010101" pitchFamily="2" charset="-122"/>
                        </a:rPr>
                        <a:t>以上，其中研发人员占企业当年职工总数的</a:t>
                      </a:r>
                      <a:r>
                        <a:rPr lang="en-US" altLang="zh-CN" sz="1600" baseline="0" dirty="0">
                          <a:ea typeface="宋体" panose="02010600030101010101" pitchFamily="2" charset="-122"/>
                        </a:rPr>
                        <a:t>10%</a:t>
                      </a:r>
                      <a:r>
                        <a:rPr lang="zh-CN" altLang="en-US" sz="1600" baseline="0" dirty="0">
                          <a:ea typeface="宋体" panose="02010600030101010101" pitchFamily="2" charset="-122"/>
                        </a:rPr>
                        <a:t>以上</a:t>
                      </a:r>
                    </a:p>
                  </a:txBody>
                  <a:tcPr/>
                </a:tc>
                <a:extLst>
                  <a:ext uri="{0D108BD9-81ED-4DB2-BD59-A6C34878D82A}">
                    <a16:rowId xmlns:a16="http://schemas.microsoft.com/office/drawing/2014/main" val="3758986416"/>
                  </a:ext>
                </a:extLst>
              </a:tr>
              <a:tr h="370840">
                <a:tc>
                  <a:txBody>
                    <a:bodyPr/>
                    <a:lstStyle/>
                    <a:p>
                      <a:pPr>
                        <a:lnSpc>
                          <a:spcPct val="120000"/>
                        </a:lnSpc>
                      </a:pPr>
                      <a:r>
                        <a:rPr lang="zh-CN" altLang="en-US" sz="1600" b="1" baseline="0" dirty="0">
                          <a:ea typeface="宋体" panose="02010600030101010101" pitchFamily="2" charset="-122"/>
                        </a:rPr>
                        <a:t>研究开发费用总额占销售收入总额的比例</a:t>
                      </a:r>
                    </a:p>
                  </a:txBody>
                  <a:tcPr anchor="ctr"/>
                </a:tc>
                <a:tc>
                  <a:txBody>
                    <a:bodyPr/>
                    <a:lstStyle/>
                    <a:p>
                      <a:pPr>
                        <a:lnSpc>
                          <a:spcPct val="120000"/>
                        </a:lnSpc>
                      </a:pPr>
                      <a:r>
                        <a:rPr lang="zh-CN" altLang="en-US" sz="1600" baseline="0" dirty="0">
                          <a:ea typeface="宋体" panose="02010600030101010101" pitchFamily="2" charset="-122"/>
                        </a:rPr>
                        <a:t>近三个会计年度的研究开发费用总额占销售收入总额的比例符合如下要求：</a:t>
                      </a:r>
                    </a:p>
                    <a:p>
                      <a:pPr>
                        <a:lnSpc>
                          <a:spcPct val="120000"/>
                        </a:lnSpc>
                      </a:pPr>
                      <a:r>
                        <a:rPr lang="en-US" altLang="zh-CN" sz="1600" baseline="0" dirty="0">
                          <a:ea typeface="宋体" panose="02010600030101010101" pitchFamily="2" charset="-122"/>
                        </a:rPr>
                        <a:t>1. </a:t>
                      </a:r>
                      <a:r>
                        <a:rPr lang="zh-CN" altLang="en-US" sz="1600" baseline="0" dirty="0">
                          <a:ea typeface="宋体" panose="02010600030101010101" pitchFamily="2" charset="-122"/>
                        </a:rPr>
                        <a:t>最近一年销售收入小于</a:t>
                      </a:r>
                      <a:r>
                        <a:rPr lang="en-US" altLang="zh-CN" sz="1600" baseline="0" dirty="0">
                          <a:ea typeface="宋体" panose="02010600030101010101" pitchFamily="2" charset="-122"/>
                        </a:rPr>
                        <a:t>5,000</a:t>
                      </a:r>
                      <a:r>
                        <a:rPr lang="zh-CN" altLang="en-US" sz="1600" baseline="0" dirty="0">
                          <a:ea typeface="宋体" panose="02010600030101010101" pitchFamily="2" charset="-122"/>
                        </a:rPr>
                        <a:t>万元的企业，比例不低于</a:t>
                      </a:r>
                      <a:r>
                        <a:rPr lang="en-US" altLang="zh-CN" sz="1600" baseline="0" dirty="0">
                          <a:ea typeface="宋体" panose="02010600030101010101" pitchFamily="2" charset="-122"/>
                        </a:rPr>
                        <a:t>6%</a:t>
                      </a:r>
                      <a:r>
                        <a:rPr lang="zh-CN" altLang="en-US" sz="1600" baseline="0" dirty="0">
                          <a:ea typeface="宋体" panose="02010600030101010101" pitchFamily="2" charset="-122"/>
                        </a:rPr>
                        <a:t>；</a:t>
                      </a:r>
                    </a:p>
                    <a:p>
                      <a:pPr>
                        <a:lnSpc>
                          <a:spcPct val="120000"/>
                        </a:lnSpc>
                      </a:pPr>
                      <a:r>
                        <a:rPr lang="en-US" altLang="zh-CN" sz="1600" baseline="0" dirty="0">
                          <a:ea typeface="宋体" panose="02010600030101010101" pitchFamily="2" charset="-122"/>
                        </a:rPr>
                        <a:t>2. </a:t>
                      </a:r>
                      <a:r>
                        <a:rPr lang="zh-CN" altLang="en-US" sz="1600" baseline="0" dirty="0">
                          <a:ea typeface="宋体" panose="02010600030101010101" pitchFamily="2" charset="-122"/>
                        </a:rPr>
                        <a:t>最近一年销售收入在</a:t>
                      </a:r>
                      <a:r>
                        <a:rPr lang="en-US" altLang="zh-CN" sz="1600" baseline="0" dirty="0">
                          <a:ea typeface="宋体" panose="02010600030101010101" pitchFamily="2" charset="-122"/>
                        </a:rPr>
                        <a:t>5,000</a:t>
                      </a:r>
                      <a:r>
                        <a:rPr lang="zh-CN" altLang="en-US" sz="1600" baseline="0" dirty="0">
                          <a:ea typeface="宋体" panose="02010600030101010101" pitchFamily="2" charset="-122"/>
                        </a:rPr>
                        <a:t>万元至</a:t>
                      </a:r>
                      <a:r>
                        <a:rPr lang="en-US" altLang="zh-CN" sz="1600" baseline="0" dirty="0">
                          <a:ea typeface="宋体" panose="02010600030101010101" pitchFamily="2" charset="-122"/>
                        </a:rPr>
                        <a:t>20,000</a:t>
                      </a:r>
                      <a:r>
                        <a:rPr lang="zh-CN" altLang="en-US" sz="1600" baseline="0" dirty="0">
                          <a:ea typeface="宋体" panose="02010600030101010101" pitchFamily="2" charset="-122"/>
                        </a:rPr>
                        <a:t>万元的企业，比例不低于</a:t>
                      </a:r>
                      <a:r>
                        <a:rPr lang="en-US" altLang="zh-CN" sz="1600" baseline="0" dirty="0">
                          <a:ea typeface="宋体" panose="02010600030101010101" pitchFamily="2" charset="-122"/>
                        </a:rPr>
                        <a:t>4%</a:t>
                      </a:r>
                      <a:r>
                        <a:rPr lang="zh-CN" altLang="en-US" sz="1600" baseline="0" dirty="0">
                          <a:ea typeface="宋体" panose="02010600030101010101" pitchFamily="2" charset="-122"/>
                        </a:rPr>
                        <a:t>；</a:t>
                      </a:r>
                    </a:p>
                    <a:p>
                      <a:pPr>
                        <a:lnSpc>
                          <a:spcPct val="120000"/>
                        </a:lnSpc>
                      </a:pPr>
                      <a:r>
                        <a:rPr lang="en-US" altLang="zh-CN" sz="1600" baseline="0" dirty="0">
                          <a:ea typeface="宋体" panose="02010600030101010101" pitchFamily="2" charset="-122"/>
                        </a:rPr>
                        <a:t>3. </a:t>
                      </a:r>
                      <a:r>
                        <a:rPr lang="zh-CN" altLang="en-US" sz="1600" baseline="0" dirty="0">
                          <a:ea typeface="宋体" panose="02010600030101010101" pitchFamily="2" charset="-122"/>
                        </a:rPr>
                        <a:t>最近一年销售收入在</a:t>
                      </a:r>
                      <a:r>
                        <a:rPr lang="en-US" altLang="zh-CN" sz="1600" baseline="0" dirty="0">
                          <a:ea typeface="宋体" panose="02010600030101010101" pitchFamily="2" charset="-122"/>
                        </a:rPr>
                        <a:t>20,000</a:t>
                      </a:r>
                      <a:r>
                        <a:rPr lang="zh-CN" altLang="en-US" sz="1600" baseline="0" dirty="0">
                          <a:ea typeface="宋体" panose="02010600030101010101" pitchFamily="2" charset="-122"/>
                        </a:rPr>
                        <a:t>万元以上的企业，比例不低于</a:t>
                      </a:r>
                      <a:r>
                        <a:rPr lang="en-US" altLang="zh-CN" sz="1600" baseline="0" dirty="0">
                          <a:ea typeface="宋体" panose="02010600030101010101" pitchFamily="2" charset="-122"/>
                        </a:rPr>
                        <a:t>3%</a:t>
                      </a:r>
                      <a:r>
                        <a:rPr lang="zh-CN" altLang="en-US" sz="1600" baseline="0" dirty="0">
                          <a:ea typeface="宋体" panose="02010600030101010101" pitchFamily="2" charset="-122"/>
                        </a:rPr>
                        <a:t>。</a:t>
                      </a:r>
                    </a:p>
                  </a:txBody>
                  <a:tcPr/>
                </a:tc>
                <a:extLst>
                  <a:ext uri="{0D108BD9-81ED-4DB2-BD59-A6C34878D82A}">
                    <a16:rowId xmlns:a16="http://schemas.microsoft.com/office/drawing/2014/main" val="865978018"/>
                  </a:ext>
                </a:extLst>
              </a:tr>
              <a:tr h="370840">
                <a:tc>
                  <a:txBody>
                    <a:bodyPr/>
                    <a:lstStyle/>
                    <a:p>
                      <a:pPr>
                        <a:lnSpc>
                          <a:spcPct val="120000"/>
                        </a:lnSpc>
                      </a:pPr>
                      <a:r>
                        <a:rPr lang="zh-CN" altLang="en-US" sz="1600" b="1" baseline="0" dirty="0">
                          <a:ea typeface="宋体" panose="02010600030101010101" pitchFamily="2" charset="-122"/>
                        </a:rPr>
                        <a:t>高新技术产品（服务）收入</a:t>
                      </a:r>
                    </a:p>
                  </a:txBody>
                  <a:tcPr anchor="ctr"/>
                </a:tc>
                <a:tc>
                  <a:txBody>
                    <a:bodyPr/>
                    <a:lstStyle/>
                    <a:p>
                      <a:pPr>
                        <a:lnSpc>
                          <a:spcPct val="120000"/>
                        </a:lnSpc>
                      </a:pPr>
                      <a:r>
                        <a:rPr lang="zh-CN" altLang="en-US" sz="1600" baseline="0" dirty="0">
                          <a:ea typeface="宋体" panose="02010600030101010101" pitchFamily="2" charset="-122"/>
                        </a:rPr>
                        <a:t>高新技术产品（服务）收入占企业当年总收入的</a:t>
                      </a:r>
                      <a:r>
                        <a:rPr lang="en-US" altLang="zh-CN" sz="1600" baseline="0" dirty="0">
                          <a:ea typeface="宋体" panose="02010600030101010101" pitchFamily="2" charset="-122"/>
                        </a:rPr>
                        <a:t>60%</a:t>
                      </a:r>
                      <a:r>
                        <a:rPr lang="zh-CN" altLang="en-US" sz="1600" baseline="0" dirty="0">
                          <a:ea typeface="宋体" panose="02010600030101010101" pitchFamily="2" charset="-122"/>
                        </a:rPr>
                        <a:t>以上</a:t>
                      </a:r>
                    </a:p>
                  </a:txBody>
                  <a:tcPr/>
                </a:tc>
                <a:extLst>
                  <a:ext uri="{0D108BD9-81ED-4DB2-BD59-A6C34878D82A}">
                    <a16:rowId xmlns:a16="http://schemas.microsoft.com/office/drawing/2014/main" val="475406823"/>
                  </a:ext>
                </a:extLst>
              </a:tr>
              <a:tr h="370840">
                <a:tc>
                  <a:txBody>
                    <a:bodyPr/>
                    <a:lstStyle/>
                    <a:p>
                      <a:pPr>
                        <a:lnSpc>
                          <a:spcPct val="120000"/>
                        </a:lnSpc>
                      </a:pPr>
                      <a:r>
                        <a:rPr lang="zh-CN" altLang="en-US" sz="1600" b="1" baseline="0" dirty="0">
                          <a:ea typeface="宋体" panose="02010600030101010101" pitchFamily="2" charset="-122"/>
                        </a:rPr>
                        <a:t>其他</a:t>
                      </a:r>
                    </a:p>
                  </a:txBody>
                  <a:tcPr anchor="ctr"/>
                </a:tc>
                <a:tc>
                  <a:txBody>
                    <a:bodyPr/>
                    <a:lstStyle/>
                    <a:p>
                      <a:pPr>
                        <a:lnSpc>
                          <a:spcPct val="120000"/>
                        </a:lnSpc>
                      </a:pPr>
                      <a:r>
                        <a:rPr lang="zh-CN" altLang="en-US" sz="1600" baseline="0" dirty="0">
                          <a:ea typeface="宋体" panose="02010600030101010101" pitchFamily="2" charset="-122"/>
                        </a:rPr>
                        <a:t>企业研究开发组织管理水平、科技成果转化能力、自主知识产权数量、销售与总资产成长性等指标符合</a:t>
                      </a:r>
                      <a:r>
                        <a:rPr lang="en-US" altLang="zh-CN" sz="1600" baseline="0" dirty="0">
                          <a:ea typeface="宋体" panose="02010600030101010101" pitchFamily="2" charset="-122"/>
                        </a:rPr>
                        <a:t>《</a:t>
                      </a:r>
                      <a:r>
                        <a:rPr lang="zh-CN" altLang="en-US" sz="1600" baseline="0" dirty="0">
                          <a:ea typeface="宋体" panose="02010600030101010101" pitchFamily="2" charset="-122"/>
                        </a:rPr>
                        <a:t>高新技术企业认定管理工作指引</a:t>
                      </a:r>
                      <a:r>
                        <a:rPr lang="en-US" altLang="zh-CN" sz="1600" baseline="0" dirty="0">
                          <a:ea typeface="宋体" panose="02010600030101010101" pitchFamily="2" charset="-122"/>
                        </a:rPr>
                        <a:t>》</a:t>
                      </a:r>
                      <a:r>
                        <a:rPr lang="zh-CN" altLang="en-US" sz="1600" baseline="0" dirty="0">
                          <a:ea typeface="宋体" panose="02010600030101010101" pitchFamily="2" charset="-122"/>
                        </a:rPr>
                        <a:t>的要求</a:t>
                      </a:r>
                    </a:p>
                  </a:txBody>
                  <a:tcPr/>
                </a:tc>
                <a:extLst>
                  <a:ext uri="{0D108BD9-81ED-4DB2-BD59-A6C34878D82A}">
                    <a16:rowId xmlns:a16="http://schemas.microsoft.com/office/drawing/2014/main" val="2517198257"/>
                  </a:ext>
                </a:extLst>
              </a:tr>
            </a:tbl>
          </a:graphicData>
        </a:graphic>
      </p:graphicFrame>
    </p:spTree>
    <p:extLst>
      <p:ext uri="{BB962C8B-B14F-4D97-AF65-F5344CB8AC3E}">
        <p14:creationId xmlns:p14="http://schemas.microsoft.com/office/powerpoint/2010/main" val="4992137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31B954-43EC-4281-85D5-524D4E2D75EA}"/>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具体评定方法</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4809DF5F-EC51-4CE5-B07B-6C87CF972C59}"/>
              </a:ext>
            </a:extLst>
          </p:cNvPr>
          <p:cNvSpPr>
            <a:spLocks noGrp="1"/>
          </p:cNvSpPr>
          <p:nvPr>
            <p:ph type="body" idx="1"/>
          </p:nvPr>
        </p:nvSpPr>
        <p:spPr/>
        <p:txBody>
          <a:bodyPr>
            <a:normAutofit lnSpcReduction="10000"/>
          </a:bodyPr>
          <a:lstStyle/>
          <a:p>
            <a:pPr marR="0" lvl="0" rtl="0"/>
            <a:r>
              <a:rPr lang="zh-CN" altLang="en-US" b="0" i="0" u="none" strike="noStrike" kern="100" baseline="0">
                <a:latin typeface="Cambria" panose="02040503050406030204" pitchFamily="18" charset="0"/>
                <a:ea typeface="宋体" panose="02010600030101010101" pitchFamily="2" charset="-122"/>
              </a:rPr>
              <a:t>企业技术创新能力（专家打分）</a:t>
            </a:r>
          </a:p>
          <a:p>
            <a:pPr marR="0" lvl="1" rtl="0"/>
            <a:r>
              <a:rPr lang="zh-CN" altLang="en-US" b="0" i="0" u="none" strike="noStrike" kern="100" baseline="0">
                <a:latin typeface="Calibri" panose="020F0502020204030204" pitchFamily="34" charset="0"/>
                <a:ea typeface="宋体" panose="02010600030101010101" pitchFamily="2" charset="-122"/>
              </a:rPr>
              <a:t>企业研究开发组织管理水平（</a:t>
            </a:r>
            <a:r>
              <a:rPr lang="en-US" altLang="zh-CN" b="0" i="0" u="none" strike="noStrike" kern="100" baseline="0">
                <a:latin typeface="Calibri" panose="020F0502020204030204" pitchFamily="34" charset="0"/>
                <a:ea typeface="宋体" panose="02010600030101010101" pitchFamily="2" charset="-122"/>
              </a:rPr>
              <a:t>20</a:t>
            </a:r>
            <a:r>
              <a:rPr lang="zh-CN" altLang="en-US" b="0" i="0" u="none" strike="noStrike" kern="100" baseline="0">
                <a:latin typeface="Calibri" panose="020F0502020204030204" pitchFamily="34" charset="0"/>
                <a:ea typeface="宋体" panose="02010600030101010101" pitchFamily="2" charset="-122"/>
              </a:rPr>
              <a:t>分）、科技成果转化能力（</a:t>
            </a:r>
            <a:r>
              <a:rPr lang="en-US" altLang="zh-CN" b="0" i="0" u="none" strike="noStrike" kern="100" baseline="0">
                <a:latin typeface="Calibri" panose="020F0502020204030204" pitchFamily="34" charset="0"/>
                <a:ea typeface="宋体" panose="02010600030101010101" pitchFamily="2" charset="-122"/>
              </a:rPr>
              <a:t>30</a:t>
            </a:r>
            <a:r>
              <a:rPr lang="zh-CN" altLang="en-US" b="0" i="0" u="none" strike="noStrike" kern="100" baseline="0">
                <a:latin typeface="Calibri" panose="020F0502020204030204" pitchFamily="34" charset="0"/>
                <a:ea typeface="宋体" panose="02010600030101010101" pitchFamily="2" charset="-122"/>
              </a:rPr>
              <a:t>分）、自主知识产权数量（</a:t>
            </a:r>
            <a:r>
              <a:rPr lang="en-US" altLang="zh-CN" b="0" i="0" u="none" strike="noStrike" kern="100" baseline="0">
                <a:latin typeface="Calibri" panose="020F0502020204030204" pitchFamily="34" charset="0"/>
                <a:ea typeface="宋体" panose="02010600030101010101" pitchFamily="2" charset="-122"/>
              </a:rPr>
              <a:t>30</a:t>
            </a:r>
            <a:r>
              <a:rPr lang="zh-CN" altLang="en-US" b="0" i="0" u="none" strike="noStrike" kern="100" baseline="0">
                <a:latin typeface="Calibri" panose="020F0502020204030204" pitchFamily="34" charset="0"/>
                <a:ea typeface="宋体" panose="02010600030101010101" pitchFamily="2" charset="-122"/>
              </a:rPr>
              <a:t>分）、销售与总资产成长性（</a:t>
            </a:r>
            <a:r>
              <a:rPr lang="en-US" altLang="zh-CN" b="0" i="0" u="none" strike="noStrike" kern="100" baseline="0">
                <a:latin typeface="Calibri" panose="020F0502020204030204" pitchFamily="34" charset="0"/>
                <a:ea typeface="宋体" panose="02010600030101010101" pitchFamily="2" charset="-122"/>
              </a:rPr>
              <a:t>20</a:t>
            </a:r>
            <a:r>
              <a:rPr lang="zh-CN" altLang="en-US" b="0" i="0" u="none" strike="noStrike" kern="100" baseline="0">
                <a:latin typeface="Calibri" panose="020F0502020204030204" pitchFamily="34" charset="0"/>
                <a:ea typeface="宋体" panose="02010600030101010101" pitchFamily="2" charset="-122"/>
              </a:rPr>
              <a:t>分）四项指标采取加权记分方式，满分</a:t>
            </a:r>
            <a:r>
              <a:rPr lang="en-US" altLang="zh-CN" b="0" i="0" u="none" strike="noStrike" kern="100" baseline="0">
                <a:latin typeface="Calibri" panose="020F0502020204030204" pitchFamily="34" charset="0"/>
                <a:ea typeface="宋体" panose="02010600030101010101" pitchFamily="2" charset="-122"/>
              </a:rPr>
              <a:t>100</a:t>
            </a:r>
            <a:r>
              <a:rPr lang="zh-CN" altLang="en-US" b="0" i="0" u="none" strike="noStrike" kern="100" baseline="0">
                <a:latin typeface="Calibri" panose="020F0502020204030204" pitchFamily="34" charset="0"/>
                <a:ea typeface="宋体" panose="02010600030101010101" pitchFamily="2" charset="-122"/>
              </a:rPr>
              <a:t>分，得分须在</a:t>
            </a:r>
            <a:r>
              <a:rPr lang="en-US" altLang="zh-CN" b="0" i="0" u="none" strike="noStrike" kern="100" baseline="0">
                <a:latin typeface="Calibri" panose="020F0502020204030204" pitchFamily="34" charset="0"/>
                <a:ea typeface="宋体" panose="02010600030101010101" pitchFamily="2" charset="-122"/>
              </a:rPr>
              <a:t>70</a:t>
            </a:r>
            <a:r>
              <a:rPr lang="zh-CN" altLang="en-US" b="0" i="0" u="none" strike="noStrike" kern="100" baseline="0">
                <a:latin typeface="Calibri" panose="020F0502020204030204" pitchFamily="34" charset="0"/>
                <a:ea typeface="宋体" panose="02010600030101010101" pitchFamily="2" charset="-122"/>
              </a:rPr>
              <a:t>分以上。</a:t>
            </a:r>
          </a:p>
          <a:p>
            <a:pPr marR="0" lvl="1" rtl="0"/>
            <a:r>
              <a:rPr lang="zh-CN" altLang="en-US" b="0" i="0" u="none" strike="noStrike" kern="100" baseline="0">
                <a:latin typeface="Calibri" panose="020F0502020204030204" pitchFamily="34" charset="0"/>
                <a:ea typeface="宋体" panose="02010600030101010101" pitchFamily="2" charset="-122"/>
              </a:rPr>
              <a:t>企业不拥有核心自主知识产权的四项总分值为零。</a:t>
            </a:r>
          </a:p>
          <a:p>
            <a:pPr marR="0" lvl="1" rtl="0"/>
            <a:r>
              <a:rPr lang="zh-CN" altLang="en-US" b="0" i="0" u="none" strike="noStrike" kern="100" baseline="0">
                <a:latin typeface="Calibri" panose="020F0502020204030204" pitchFamily="34" charset="0"/>
                <a:ea typeface="宋体" panose="02010600030101010101" pitchFamily="2" charset="-122"/>
              </a:rPr>
              <a:t>每项指标分数比例分为六个档次</a:t>
            </a:r>
            <a:r>
              <a:rPr lang="en-US" altLang="zh-CN" b="0" i="0" u="none" strike="noStrike" kern="100" baseline="0">
                <a:latin typeface="Calibri" panose="020F0502020204030204" pitchFamily="34" charset="0"/>
                <a:ea typeface="宋体" panose="02010600030101010101" pitchFamily="2" charset="-122"/>
              </a:rPr>
              <a:t>(A,B,C,D,E,F)</a:t>
            </a:r>
            <a:r>
              <a:rPr lang="zh-CN" altLang="en-US" b="0" i="0" u="none" strike="noStrike" kern="100" baseline="0">
                <a:latin typeface="Calibri" panose="020F0502020204030204" pitchFamily="34" charset="0"/>
                <a:ea typeface="宋体" panose="02010600030101010101" pitchFamily="2" charset="-122"/>
              </a:rPr>
              <a:t>，分别是：</a:t>
            </a:r>
            <a:r>
              <a:rPr lang="en-US" altLang="zh-CN" b="0" i="0" u="none" strike="noStrike" kern="100" baseline="0">
                <a:latin typeface="Calibri" panose="020F0502020204030204" pitchFamily="34" charset="0"/>
                <a:ea typeface="宋体" panose="02010600030101010101" pitchFamily="2" charset="-122"/>
              </a:rPr>
              <a:t>0.80-1.0</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0.60-0.79</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0.40-0.59</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Calibri" panose="020F0502020204030204" pitchFamily="34" charset="0"/>
                <a:ea typeface="宋体" panose="02010600030101010101" pitchFamily="2" charset="-122"/>
              </a:rPr>
              <a:t>0.20-0.39</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Times New Roman" panose="02020603050405020304" pitchFamily="18" charset="0"/>
                <a:ea typeface="宋体" panose="02010600030101010101" pitchFamily="2" charset="-122"/>
              </a:rPr>
              <a:t>0.0</a:t>
            </a:r>
            <a:r>
              <a:rPr lang="en-US" altLang="zh-CN" b="0" i="0" u="none" strike="noStrike" kern="100" baseline="0">
                <a:latin typeface="Calibri" panose="020F0502020204030204" pitchFamily="34" charset="0"/>
                <a:ea typeface="宋体" panose="02010600030101010101" pitchFamily="2" charset="-122"/>
              </a:rPr>
              <a:t>1-0.19</a:t>
            </a:r>
            <a:r>
              <a:rPr lang="zh-CN" altLang="en-US" b="0" i="0" u="none" strike="noStrike" kern="100" baseline="0">
                <a:latin typeface="Calibri" panose="020F0502020204030204" pitchFamily="34" charset="0"/>
                <a:ea typeface="宋体" panose="02010600030101010101" pitchFamily="2" charset="-122"/>
              </a:rPr>
              <a:t>、</a:t>
            </a:r>
            <a:r>
              <a:rPr lang="en-US" altLang="zh-CN" b="0" i="0" u="none" strike="noStrike" kern="100" baseline="0">
                <a:latin typeface="Times New Roman" panose="02020603050405020304" pitchFamily="18" charset="0"/>
                <a:ea typeface="宋体" panose="02010600030101010101" pitchFamily="2" charset="-122"/>
              </a:rPr>
              <a:t>0</a:t>
            </a:r>
          </a:p>
          <a:p>
            <a:pPr marR="0" lvl="1" rtl="0"/>
            <a:r>
              <a:rPr lang="zh-CN" altLang="en-US" b="0" i="0" u="none" strike="noStrike" kern="100" baseline="0">
                <a:latin typeface="Calibri" panose="020F0502020204030204" pitchFamily="34" charset="0"/>
                <a:ea typeface="宋体" panose="02010600030101010101" pitchFamily="2" charset="-122"/>
              </a:rPr>
              <a:t>各项指标实际得分＝本指标赋值</a:t>
            </a:r>
            <a:r>
              <a:rPr lang="en-US" altLang="zh-CN" b="0" i="0" u="none" strike="noStrike" kern="100" baseline="0">
                <a:latin typeface="Calibri" panose="020F0502020204030204" pitchFamily="34" charset="0"/>
                <a:ea typeface="宋体" panose="02010600030101010101" pitchFamily="2" charset="-122"/>
              </a:rPr>
              <a:t>×</a:t>
            </a:r>
            <a:r>
              <a:rPr lang="zh-CN" altLang="en-US" b="0" i="0" u="none" strike="noStrike" kern="100" baseline="0">
                <a:latin typeface="Calibri" panose="020F0502020204030204" pitchFamily="34" charset="0"/>
                <a:ea typeface="宋体" panose="02010600030101010101" pitchFamily="2" charset="-122"/>
              </a:rPr>
              <a:t>分数比例</a:t>
            </a:r>
          </a:p>
          <a:p>
            <a:pPr marR="0" lvl="1" rtl="0"/>
            <a:r>
              <a:rPr lang="zh-CN" altLang="en-US" b="0" i="0" u="none" strike="noStrike" kern="100" baseline="0">
                <a:latin typeface="Calibri" panose="020F0502020204030204" pitchFamily="34" charset="0"/>
                <a:ea typeface="宋体" panose="02010600030101010101" pitchFamily="2" charset="-122"/>
              </a:rPr>
              <a:t>评价指标以申报之日前</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个年度的数据为准。如企业创办期不足</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年，以实际经营年限为准。</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EB7932B1-EFF7-461C-AD3D-8E3BD0D18878}"/>
              </a:ext>
            </a:extLst>
          </p:cNvPr>
          <p:cNvSpPr>
            <a:spLocks noGrp="1"/>
          </p:cNvSpPr>
          <p:nvPr>
            <p:ph type="dt" sz="half" idx="10"/>
          </p:nvPr>
        </p:nvSpPr>
        <p:spPr/>
        <p:txBody>
          <a:bodyPr/>
          <a:lstStyle/>
          <a:p>
            <a:fld id="{DEC4B3F8-884D-4791-8676-48840E5144D6}"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F571EBFF-950D-40E7-AB6C-1439C912EFC9}"/>
              </a:ext>
            </a:extLst>
          </p:cNvPr>
          <p:cNvSpPr>
            <a:spLocks noGrp="1"/>
          </p:cNvSpPr>
          <p:nvPr>
            <p:ph type="sldNum" sz="quarter" idx="12"/>
          </p:nvPr>
        </p:nvSpPr>
        <p:spPr/>
        <p:txBody>
          <a:bodyPr/>
          <a:lstStyle/>
          <a:p>
            <a:fld id="{C424626C-341D-4FC0-9177-5D0A5693C0C3}" type="slidenum">
              <a:rPr lang="zh-CN" altLang="en-US" smtClean="0"/>
              <a:t>7</a:t>
            </a:fld>
            <a:endParaRPr lang="zh-CN" altLang="en-US"/>
          </a:p>
        </p:txBody>
      </p:sp>
    </p:spTree>
    <p:extLst>
      <p:ext uri="{BB962C8B-B14F-4D97-AF65-F5344CB8AC3E}">
        <p14:creationId xmlns:p14="http://schemas.microsoft.com/office/powerpoint/2010/main" val="326313095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789155-9AFD-4C45-8463-2E9ACEA746CE}"/>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具体评定方法</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D31581AF-2CEF-47DA-A9AD-6BA2A909A2FB}"/>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1</a:t>
            </a:r>
            <a:r>
              <a:rPr lang="zh-CN" altLang="en-US" b="0" i="0" u="none" strike="noStrike" kern="100" baseline="0">
                <a:latin typeface="Cambria" panose="02040503050406030204" pitchFamily="18" charset="0"/>
                <a:ea typeface="宋体" panose="02010600030101010101" pitchFamily="2" charset="-122"/>
              </a:rPr>
              <a:t>）核心自主知识产权</a:t>
            </a:r>
          </a:p>
          <a:p>
            <a:pPr marR="0" lvl="1" rtl="0"/>
            <a:r>
              <a:rPr lang="zh-CN" altLang="en-US" b="0" i="0" u="none" strike="noStrike" kern="100" baseline="0">
                <a:latin typeface="Calibri" panose="020F0502020204030204" pitchFamily="34" charset="0"/>
                <a:ea typeface="宋体" panose="02010600030101010101" pitchFamily="2" charset="-122"/>
              </a:rPr>
              <a:t>企业拥有的专利、软件著作权、集成电路布图设计专有权、植物新品种等核心自主知识产权的数量（不含商标）。</a:t>
            </a:r>
          </a:p>
          <a:p>
            <a:pPr marR="0" lvl="0" rtl="0"/>
            <a:r>
              <a:rPr lang="zh-CN" altLang="en-US" b="0" i="0" u="none" strike="noStrike" kern="100" baseline="0">
                <a:latin typeface="Cambria" panose="02040503050406030204" pitchFamily="18" charset="0"/>
                <a:ea typeface="宋体" panose="02010600030101010101" pitchFamily="2" charset="-122"/>
              </a:rPr>
              <a:t>说明：</a:t>
            </a:r>
          </a:p>
          <a:p>
            <a:pPr marR="0" lvl="1" rtl="0"/>
            <a:r>
              <a:rPr lang="zh-CN" altLang="en-US" b="0" i="0" u="none" strike="noStrike" kern="100" baseline="0">
                <a:latin typeface="Calibri" panose="020F0502020204030204" pitchFamily="34" charset="0"/>
                <a:ea typeface="宋体" panose="02010600030101010101" pitchFamily="2" charset="-122"/>
              </a:rPr>
              <a:t>同一知识产权在国内外的申请、登记只记为一项。</a:t>
            </a:r>
          </a:p>
          <a:p>
            <a:pPr marR="0" lvl="1" rtl="0"/>
            <a:r>
              <a:rPr lang="zh-CN" altLang="en-US" b="0" i="0" u="none" strike="noStrike" kern="100" baseline="0">
                <a:latin typeface="Calibri" panose="020F0502020204030204" pitchFamily="34" charset="0"/>
                <a:ea typeface="宋体" panose="02010600030101010101" pitchFamily="2" charset="-122"/>
              </a:rPr>
              <a:t>若知识产权的创造人与知识产权权属人分离，在计算知识产权数量时可分别计算。</a:t>
            </a:r>
          </a:p>
          <a:p>
            <a:pPr marR="0" lvl="1" rtl="0"/>
            <a:r>
              <a:rPr lang="zh-CN" altLang="en-US" b="0" i="0" u="none" strike="noStrike" kern="100" baseline="0">
                <a:latin typeface="Calibri" panose="020F0502020204030204" pitchFamily="34" charset="0"/>
                <a:ea typeface="宋体" panose="02010600030101010101" pitchFamily="2" charset="-122"/>
              </a:rPr>
              <a:t>专利以获得授权证书为准。</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62906BAA-1303-4E0C-A258-9DFAEC140E9C}"/>
              </a:ext>
            </a:extLst>
          </p:cNvPr>
          <p:cNvSpPr>
            <a:spLocks noGrp="1"/>
          </p:cNvSpPr>
          <p:nvPr>
            <p:ph type="dt" sz="half" idx="10"/>
          </p:nvPr>
        </p:nvSpPr>
        <p:spPr/>
        <p:txBody>
          <a:bodyPr/>
          <a:lstStyle/>
          <a:p>
            <a:fld id="{FBF9F370-6443-4289-9BFA-494DEF3D6C95}"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A5A4F5B0-D54F-4F84-A3E2-52B40D630228}"/>
              </a:ext>
            </a:extLst>
          </p:cNvPr>
          <p:cNvSpPr>
            <a:spLocks noGrp="1"/>
          </p:cNvSpPr>
          <p:nvPr>
            <p:ph type="sldNum" sz="quarter" idx="12"/>
          </p:nvPr>
        </p:nvSpPr>
        <p:spPr/>
        <p:txBody>
          <a:bodyPr/>
          <a:lstStyle/>
          <a:p>
            <a:fld id="{C424626C-341D-4FC0-9177-5D0A5693C0C3}" type="slidenum">
              <a:rPr lang="zh-CN" altLang="en-US" smtClean="0"/>
              <a:t>8</a:t>
            </a:fld>
            <a:endParaRPr lang="zh-CN" altLang="en-US"/>
          </a:p>
        </p:txBody>
      </p:sp>
    </p:spTree>
    <p:extLst>
      <p:ext uri="{BB962C8B-B14F-4D97-AF65-F5344CB8AC3E}">
        <p14:creationId xmlns:p14="http://schemas.microsoft.com/office/powerpoint/2010/main" val="1108089806"/>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290BD6-B6AD-4375-B79A-08A508835A2E}"/>
              </a:ext>
            </a:extLst>
          </p:cNvPr>
          <p:cNvSpPr>
            <a:spLocks noGrp="1"/>
          </p:cNvSpPr>
          <p:nvPr>
            <p:ph type="title"/>
          </p:nvPr>
        </p:nvSpPr>
        <p:spPr/>
        <p:txBody>
          <a:bodyPr/>
          <a:lstStyle/>
          <a:p>
            <a:pPr marR="0" rtl="0"/>
            <a:r>
              <a:rPr lang="zh-CN" altLang="en-US" b="0" i="0" u="none" strike="noStrike" kern="2200" baseline="0">
                <a:latin typeface="Calibri" panose="020F0502020204030204" pitchFamily="34" charset="0"/>
                <a:ea typeface="黑体" panose="02010609060101010101" pitchFamily="49" charset="-122"/>
              </a:rPr>
              <a:t>具体评定方法</a:t>
            </a:r>
            <a:endParaRPr lang="zh-CN" altLang="en-US" b="0" i="0" u="none" strike="noStrike" kern="2200" baseline="0">
              <a:latin typeface="Times New Roman" panose="02020603050405020304" pitchFamily="18" charset="0"/>
              <a:ea typeface="黑体" panose="02010609060101010101" pitchFamily="49" charset="-122"/>
            </a:endParaRPr>
          </a:p>
        </p:txBody>
      </p:sp>
      <p:sp>
        <p:nvSpPr>
          <p:cNvPr id="3" name="文本占位符 2">
            <a:extLst>
              <a:ext uri="{FF2B5EF4-FFF2-40B4-BE49-F238E27FC236}">
                <a16:creationId xmlns:a16="http://schemas.microsoft.com/office/drawing/2014/main" id="{BC0669B7-54D4-42A7-8613-56DF0ACBC382}"/>
              </a:ext>
            </a:extLst>
          </p:cNvPr>
          <p:cNvSpPr>
            <a:spLocks noGrp="1"/>
          </p:cNvSpPr>
          <p:nvPr>
            <p:ph type="body" idx="1"/>
          </p:nvPr>
        </p:nvSpPr>
        <p:spPr/>
        <p:txBody>
          <a:bodyPr/>
          <a:lstStyle/>
          <a:p>
            <a:pPr marR="0" lvl="0" rtl="0"/>
            <a:r>
              <a:rPr lang="zh-CN" altLang="en-US" b="0" i="0" u="none" strike="noStrike" kern="100" baseline="0">
                <a:latin typeface="Cambria" panose="02040503050406030204" pitchFamily="18" charset="0"/>
                <a:ea typeface="宋体" panose="02010600030101010101" pitchFamily="2" charset="-122"/>
              </a:rPr>
              <a:t>（</a:t>
            </a:r>
            <a:r>
              <a:rPr lang="en-US" altLang="zh-CN" b="0" i="0" u="none" strike="noStrike" kern="100" baseline="0">
                <a:latin typeface="Cambria" panose="02040503050406030204" pitchFamily="18" charset="0"/>
                <a:ea typeface="宋体" panose="02010600030101010101" pitchFamily="2" charset="-122"/>
              </a:rPr>
              <a:t>2</a:t>
            </a:r>
            <a:r>
              <a:rPr lang="zh-CN" altLang="en-US" b="0" i="0" u="none" strike="noStrike" kern="100" baseline="0">
                <a:latin typeface="Cambria" panose="02040503050406030204" pitchFamily="18" charset="0"/>
                <a:ea typeface="宋体" panose="02010600030101010101" pitchFamily="2" charset="-122"/>
              </a:rPr>
              <a:t>）科技成果转化能力</a:t>
            </a:r>
          </a:p>
          <a:p>
            <a:pPr marR="0" lvl="1" rtl="0"/>
            <a:r>
              <a:rPr lang="zh-CN" altLang="en-US" b="0" i="0" u="none" strike="noStrike" kern="100" baseline="0">
                <a:latin typeface="Calibri" panose="020F0502020204030204" pitchFamily="34" charset="0"/>
                <a:ea typeface="宋体" panose="02010600030101010101" pitchFamily="2" charset="-122"/>
              </a:rPr>
              <a:t>最近</a:t>
            </a:r>
            <a:r>
              <a:rPr lang="en-US" altLang="zh-CN" b="0" i="0" u="none" strike="noStrike" kern="100" baseline="0">
                <a:latin typeface="Calibri" panose="020F0502020204030204" pitchFamily="34" charset="0"/>
                <a:ea typeface="宋体" panose="02010600030101010101" pitchFamily="2" charset="-122"/>
              </a:rPr>
              <a:t>3</a:t>
            </a:r>
            <a:r>
              <a:rPr lang="zh-CN" altLang="en-US" b="0" i="0" u="none" strike="noStrike" kern="100" baseline="0">
                <a:latin typeface="Calibri" panose="020F0502020204030204" pitchFamily="34" charset="0"/>
                <a:ea typeface="宋体" panose="02010600030101010101" pitchFamily="2" charset="-122"/>
              </a:rPr>
              <a:t>年内科技成果转化的年平均数。</a:t>
            </a:r>
          </a:p>
          <a:p>
            <a:pPr marR="0" lvl="0" rtl="0"/>
            <a:r>
              <a:rPr lang="zh-CN" altLang="en-US" b="0" i="0" u="none" strike="noStrike" kern="100" baseline="0">
                <a:latin typeface="Cambria" panose="02040503050406030204" pitchFamily="18" charset="0"/>
                <a:ea typeface="宋体" panose="02010600030101010101" pitchFamily="2" charset="-122"/>
              </a:rPr>
              <a:t>说明：</a:t>
            </a:r>
          </a:p>
          <a:p>
            <a:pPr marR="0" lvl="1" rtl="0"/>
            <a:r>
              <a:rPr lang="zh-CN" altLang="en-US" b="0" i="0" u="none" strike="noStrike" kern="100" baseline="0">
                <a:latin typeface="Calibri" panose="020F0502020204030204" pitchFamily="34" charset="0"/>
                <a:ea typeface="宋体" panose="02010600030101010101" pitchFamily="2" charset="-122"/>
              </a:rPr>
              <a:t>同一科学技术成果在国内外的申请只记为一项。</a:t>
            </a:r>
          </a:p>
          <a:p>
            <a:pPr marR="0" lvl="1" rtl="0"/>
            <a:r>
              <a:rPr lang="zh-CN" altLang="en-US" b="0" i="0" u="none" strike="noStrike" kern="100" baseline="0">
                <a:latin typeface="Calibri" panose="020F0502020204030204" pitchFamily="34" charset="0"/>
                <a:ea typeface="宋体" panose="02010600030101010101" pitchFamily="2" charset="-122"/>
              </a:rPr>
              <a:t>购入或出售技术成果以正式技术合同为准。</a:t>
            </a:r>
          </a:p>
          <a:p>
            <a:pPr marR="0" lvl="1" rtl="0"/>
            <a:r>
              <a:rPr lang="zh-CN" altLang="en-US" b="0" i="0" u="none" strike="noStrike" kern="100" baseline="0">
                <a:latin typeface="Calibri" panose="020F0502020204030204" pitchFamily="34" charset="0"/>
                <a:ea typeface="宋体" panose="02010600030101010101" pitchFamily="2" charset="-122"/>
              </a:rPr>
              <a:t>此项评价可计入技术诀窍，但价值较小的不算在内。从产品或工艺的改进表现来评价技术诀窍等的价值大小（企业可以不披露具体内容）。</a:t>
            </a:r>
          </a:p>
          <a:p>
            <a:pPr marR="0" lvl="1" rtl="0"/>
            <a:r>
              <a:rPr lang="zh-CN" altLang="en-US" b="0" i="0" u="none" strike="noStrike" kern="100" baseline="0">
                <a:latin typeface="Calibri" panose="020F0502020204030204" pitchFamily="34" charset="0"/>
                <a:ea typeface="宋体" panose="02010600030101010101" pitchFamily="2" charset="-122"/>
              </a:rPr>
              <a:t>技术成果转化的判断依据是：企业以技术成果形成产品、服务、样品、样机等。</a:t>
            </a:r>
            <a:endParaRPr lang="zh-CN" altLang="en-US" b="0" i="0" u="none" strike="noStrike" kern="100" baseline="0">
              <a:latin typeface="Times New Roman" panose="02020603050405020304" pitchFamily="18" charset="0"/>
              <a:ea typeface="宋体" panose="02010600030101010101" pitchFamily="2" charset="-122"/>
            </a:endParaRPr>
          </a:p>
        </p:txBody>
      </p:sp>
      <p:sp>
        <p:nvSpPr>
          <p:cNvPr id="4" name="日期占位符 3">
            <a:extLst>
              <a:ext uri="{FF2B5EF4-FFF2-40B4-BE49-F238E27FC236}">
                <a16:creationId xmlns:a16="http://schemas.microsoft.com/office/drawing/2014/main" id="{24064524-9435-4C80-9555-48B135C6CBC5}"/>
              </a:ext>
            </a:extLst>
          </p:cNvPr>
          <p:cNvSpPr>
            <a:spLocks noGrp="1"/>
          </p:cNvSpPr>
          <p:nvPr>
            <p:ph type="dt" sz="half" idx="10"/>
          </p:nvPr>
        </p:nvSpPr>
        <p:spPr/>
        <p:txBody>
          <a:bodyPr/>
          <a:lstStyle/>
          <a:p>
            <a:fld id="{EAFEE01F-85DC-49B0-85A4-B6383E5742E5}" type="datetime2">
              <a:rPr lang="zh-CN" altLang="en-US" smtClean="0"/>
              <a:t>2019年3月23日</a:t>
            </a:fld>
            <a:endParaRPr lang="zh-CN" altLang="en-US"/>
          </a:p>
        </p:txBody>
      </p:sp>
      <p:sp>
        <p:nvSpPr>
          <p:cNvPr id="5" name="灯片编号占位符 4">
            <a:extLst>
              <a:ext uri="{FF2B5EF4-FFF2-40B4-BE49-F238E27FC236}">
                <a16:creationId xmlns:a16="http://schemas.microsoft.com/office/drawing/2014/main" id="{09E03873-4674-4568-9629-837327B3E664}"/>
              </a:ext>
            </a:extLst>
          </p:cNvPr>
          <p:cNvSpPr>
            <a:spLocks noGrp="1"/>
          </p:cNvSpPr>
          <p:nvPr>
            <p:ph type="sldNum" sz="quarter" idx="12"/>
          </p:nvPr>
        </p:nvSpPr>
        <p:spPr/>
        <p:txBody>
          <a:bodyPr/>
          <a:lstStyle/>
          <a:p>
            <a:fld id="{C424626C-341D-4FC0-9177-5D0A5693C0C3}" type="slidenum">
              <a:rPr lang="zh-CN" altLang="en-US" smtClean="0"/>
              <a:t>9</a:t>
            </a:fld>
            <a:endParaRPr lang="zh-CN" altLang="en-US"/>
          </a:p>
        </p:txBody>
      </p:sp>
    </p:spTree>
    <p:extLst>
      <p:ext uri="{BB962C8B-B14F-4D97-AF65-F5344CB8AC3E}">
        <p14:creationId xmlns:p14="http://schemas.microsoft.com/office/powerpoint/2010/main" val="2279102723"/>
      </p:ext>
    </p:extLst>
  </p:cSld>
  <p:clrMapOvr>
    <a:masterClrMapping/>
  </p:clrMapOvr>
  <p:transition spd="slow">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电路">
  <a:themeElements>
    <a:clrScheme name="电路">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电路">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电路">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画廊">
  <a:themeElements>
    <a:clrScheme name="画廊">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画廊">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画廊">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离子会议室">
  <a:themeElements>
    <a:clrScheme name="离子会议室">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离子会议室">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会议室">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5.xml><?xml version="1.0" encoding="utf-8"?>
<a:theme xmlns:a="http://schemas.openxmlformats.org/drawingml/2006/main" name="包裹">
  <a:themeElements>
    <a:clrScheme name="包裹">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包裹">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包裹">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6.xml><?xml version="1.0" encoding="utf-8"?>
<a:theme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3997</Words>
  <Application>Microsoft Office PowerPoint</Application>
  <PresentationFormat>宽屏</PresentationFormat>
  <Paragraphs>328</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6</vt:i4>
      </vt:variant>
      <vt:variant>
        <vt:lpstr>幻灯片标题</vt:lpstr>
      </vt:variant>
      <vt:variant>
        <vt:i4>38</vt:i4>
      </vt:variant>
    </vt:vector>
  </HeadingPairs>
  <TitlesOfParts>
    <vt:vector size="55" baseType="lpstr">
      <vt:lpstr>等线</vt:lpstr>
      <vt:lpstr>宋体</vt:lpstr>
      <vt:lpstr>Arial</vt:lpstr>
      <vt:lpstr>Calibri</vt:lpstr>
      <vt:lpstr>Cambria</vt:lpstr>
      <vt:lpstr>Century Gothic</vt:lpstr>
      <vt:lpstr>Gill Sans MT</vt:lpstr>
      <vt:lpstr>Times New Roman</vt:lpstr>
      <vt:lpstr>Trebuchet MS</vt:lpstr>
      <vt:lpstr>Tw Cen MT</vt:lpstr>
      <vt:lpstr>Wingdings 3</vt:lpstr>
      <vt:lpstr>电路</vt:lpstr>
      <vt:lpstr>画廊</vt:lpstr>
      <vt:lpstr>平面</vt:lpstr>
      <vt:lpstr>离子会议室</vt:lpstr>
      <vt:lpstr>包裹</vt:lpstr>
      <vt:lpstr>丝状</vt:lpstr>
      <vt:lpstr>高新技术企业科技政策介绍</vt:lpstr>
      <vt:lpstr>聚焦产业培育，提升服务能力</vt:lpstr>
      <vt:lpstr>重要说明</vt:lpstr>
      <vt:lpstr>一、高新技术企业认定</vt:lpstr>
      <vt:lpstr>政策依据：</vt:lpstr>
      <vt:lpstr>认定条件</vt:lpstr>
      <vt:lpstr>具体评定方法</vt:lpstr>
      <vt:lpstr>具体评定方法</vt:lpstr>
      <vt:lpstr>具体评定方法</vt:lpstr>
      <vt:lpstr>具体评定方法</vt:lpstr>
      <vt:lpstr>具体评定方法</vt:lpstr>
      <vt:lpstr>申报流程</vt:lpstr>
      <vt:lpstr>二、技术先进型服务企业认定</vt:lpstr>
      <vt:lpstr>政策依据：</vt:lpstr>
      <vt:lpstr>（一）技术先进型服务企业可享受的优惠政策：</vt:lpstr>
      <vt:lpstr>（二）技术先进型服务业务认定范围</vt:lpstr>
      <vt:lpstr>（三）申请条件：</vt:lpstr>
      <vt:lpstr>提交材料</vt:lpstr>
      <vt:lpstr>（四）申报程序：</vt:lpstr>
      <vt:lpstr>三、研发经费加计扣除</vt:lpstr>
      <vt:lpstr>政策依据：</vt:lpstr>
      <vt:lpstr>研发经费</vt:lpstr>
      <vt:lpstr>执行流程</vt:lpstr>
      <vt:lpstr>常见问题</vt:lpstr>
      <vt:lpstr>四、技术合同登记</vt:lpstr>
      <vt:lpstr>政策依据</vt:lpstr>
      <vt:lpstr>（一）技术合同认定登记的重要性</vt:lpstr>
      <vt:lpstr>（二）技术合同登记相关概念解读</vt:lpstr>
      <vt:lpstr>（三）技术合同的认定登记工作</vt:lpstr>
      <vt:lpstr>享受政策需履行的手续</vt:lpstr>
      <vt:lpstr>需要提交的材料</vt:lpstr>
      <vt:lpstr>不予登记的合同</vt:lpstr>
      <vt:lpstr>五、高新技术成果转化项目认定</vt:lpstr>
      <vt:lpstr>六、科技型中小企业技术创新资金</vt:lpstr>
      <vt:lpstr>七、设计产业促进</vt:lpstr>
      <vt:lpstr>八、产业技术创新战略联盟建设</vt:lpstr>
      <vt:lpstr>九、技术转移专项</vt:lpstr>
      <vt:lpstr>十、工程技术服务促进</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XH</dc:creator>
  <cp:lastModifiedBy>XH</cp:lastModifiedBy>
  <cp:revision>14</cp:revision>
  <dcterms:created xsi:type="dcterms:W3CDTF">2019-03-23T11:19:37Z</dcterms:created>
  <dcterms:modified xsi:type="dcterms:W3CDTF">2019-03-23T14:18:37Z</dcterms:modified>
</cp:coreProperties>
</file>