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57" r:id="rId2"/>
    <p:sldId id="258" r:id="rId3"/>
    <p:sldId id="259" r:id="rId4"/>
    <p:sldId id="263" r:id="rId5"/>
    <p:sldId id="260" r:id="rId6"/>
    <p:sldId id="265" r:id="rId7"/>
    <p:sldId id="266" r:id="rId8"/>
    <p:sldId id="264" r:id="rId9"/>
    <p:sldId id="269" r:id="rId10"/>
    <p:sldId id="267" r:id="rId11"/>
    <p:sldId id="268" r:id="rId12"/>
    <p:sldId id="261" r:id="rId13"/>
    <p:sldId id="271" r:id="rId14"/>
    <p:sldId id="272" r:id="rId15"/>
    <p:sldId id="270" r:id="rId16"/>
    <p:sldId id="273" r:id="rId17"/>
    <p:sldId id="274" r:id="rId18"/>
    <p:sldId id="262"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标题" id="{6A3B9749-75C8-461E-AADF-4FCF1C7EF86A}">
          <p14:sldIdLst>
            <p14:sldId id="257"/>
          </p14:sldIdLst>
        </p14:section>
        <p14:section name="简介" id="{32EB7C89-31D7-4EA0-AB5F-6FF6610C8228}">
          <p14:sldIdLst>
            <p14:sldId id="258"/>
          </p14:sldIdLst>
        </p14:section>
        <p14:section name="人文历史" id="{8297AE2A-7E29-4863-9EE4-C9774CCE9D8E}">
          <p14:sldIdLst>
            <p14:sldId id="259"/>
            <p14:sldId id="263"/>
          </p14:sldIdLst>
        </p14:section>
        <p14:section name="特点特色" id="{2442D9B7-BE8C-45BB-8F8E-F700ABF807BC}">
          <p14:sldIdLst>
            <p14:sldId id="260"/>
            <p14:sldId id="265"/>
            <p14:sldId id="266"/>
            <p14:sldId id="264"/>
            <p14:sldId id="269"/>
            <p14:sldId id="267"/>
            <p14:sldId id="268"/>
          </p14:sldIdLst>
        </p14:section>
        <p14:section name="代表建筑" id="{640574ED-0592-45DE-A216-0F68CC830AEB}">
          <p14:sldIdLst>
            <p14:sldId id="261"/>
            <p14:sldId id="271"/>
            <p14:sldId id="272"/>
            <p14:sldId id="270"/>
            <p14:sldId id="273"/>
            <p14:sldId id="274"/>
          </p14:sldIdLst>
        </p14:section>
        <p14:section name="相关趣闻" id="{0FEE4679-B3C4-4B5F-8E30-C315FF9AEB27}">
          <p14:sldIdLst>
            <p14:sldId id="262"/>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000" autoAdjust="0"/>
    <p:restoredTop sz="93850" autoAdjust="0"/>
  </p:normalViewPr>
  <p:slideViewPr>
    <p:cSldViewPr snapToGrid="0">
      <p:cViewPr varScale="1">
        <p:scale>
          <a:sx n="33" d="100"/>
          <a:sy n="33" d="100"/>
        </p:scale>
        <p:origin x="52" y="624"/>
      </p:cViewPr>
      <p:guideLst/>
    </p:cSldViewPr>
  </p:slideViewPr>
  <p:outlineViewPr>
    <p:cViewPr>
      <p:scale>
        <a:sx n="33" d="100"/>
        <a:sy n="33" d="100"/>
      </p:scale>
      <p:origin x="0" y="-1974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 Target="../slides/slide2.xml"/><Relationship Id="rId5" Type="http://schemas.openxmlformats.org/officeDocument/2006/relationships/slide" Target="../slides/slide18.xml"/><Relationship Id="rId4" Type="http://schemas.openxmlformats.org/officeDocument/2006/relationships/slide" Target="../slides/slide12.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FBF9AD-D783-48E0-9E9E-8C8E3B13C9EB}" type="doc">
      <dgm:prSet loTypeId="urn:microsoft.com/office/officeart/2005/8/layout/chevron1" loCatId="process" qsTypeId="urn:microsoft.com/office/officeart/2005/8/quickstyle/simple4" qsCatId="simple" csTypeId="urn:microsoft.com/office/officeart/2005/8/colors/colorful1" csCatId="colorful" phldr="1"/>
      <dgm:spPr/>
    </dgm:pt>
    <dgm:pt modelId="{D515F5B4-F146-44F6-9495-F7BF11F27C46}">
      <dgm:prSet phldrT="[文本]" custT="1"/>
      <dgm:spPr/>
      <dgm:t>
        <a:bodyPr/>
        <a:lstStyle/>
        <a:p>
          <a:r>
            <a:rPr lang="zh-CN" altLang="en-US" sz="2400" dirty="0"/>
            <a:t>简介</a:t>
          </a: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0E74DFDE-4EE5-4E2B-8B61-5A6B4F3953E7}" type="parTrans" cxnId="{67C08F35-C7D7-48FA-BD84-082EC6AA355A}">
      <dgm:prSet/>
      <dgm:spPr/>
      <dgm:t>
        <a:bodyPr/>
        <a:lstStyle/>
        <a:p>
          <a:endParaRPr lang="zh-CN" altLang="en-US" sz="1400"/>
        </a:p>
      </dgm:t>
    </dgm:pt>
    <dgm:pt modelId="{159CB04F-02D5-4DB4-BF4B-DFBD66E329FC}" type="sibTrans" cxnId="{67C08F35-C7D7-48FA-BD84-082EC6AA355A}">
      <dgm:prSet/>
      <dgm:spPr/>
      <dgm:t>
        <a:bodyPr/>
        <a:lstStyle/>
        <a:p>
          <a:endParaRPr lang="zh-CN" altLang="en-US" sz="1400"/>
        </a:p>
      </dgm:t>
    </dgm:pt>
    <dgm:pt modelId="{F688002A-5C9C-4FB2-95AB-349EBBB61D3B}">
      <dgm:prSet phldrT="[文本]" custT="1"/>
      <dgm:spPr/>
      <dgm:t>
        <a:bodyPr/>
        <a:lstStyle/>
        <a:p>
          <a:r>
            <a:rPr lang="zh-CN" altLang="en-US" sz="2400" dirty="0"/>
            <a:t>人文历史</a:t>
          </a: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26DB76F5-F8EE-43EE-A471-2B1BE1DCE6D2}" type="parTrans" cxnId="{937EB489-7EF7-46F1-8C19-04BC33F1A8F4}">
      <dgm:prSet/>
      <dgm:spPr/>
      <dgm:t>
        <a:bodyPr/>
        <a:lstStyle/>
        <a:p>
          <a:endParaRPr lang="zh-CN" altLang="en-US" sz="1400"/>
        </a:p>
      </dgm:t>
    </dgm:pt>
    <dgm:pt modelId="{82BB3116-5A07-47B1-A224-30340A7BF987}" type="sibTrans" cxnId="{937EB489-7EF7-46F1-8C19-04BC33F1A8F4}">
      <dgm:prSet/>
      <dgm:spPr/>
      <dgm:t>
        <a:bodyPr/>
        <a:lstStyle/>
        <a:p>
          <a:endParaRPr lang="zh-CN" altLang="en-US" sz="1400"/>
        </a:p>
      </dgm:t>
    </dgm:pt>
    <dgm:pt modelId="{646857E6-FA9B-4882-8607-F195F23EBBE9}">
      <dgm:prSet phldrT="[文本]" custT="1"/>
      <dgm:spPr/>
      <dgm:t>
        <a:bodyPr/>
        <a:lstStyle/>
        <a:p>
          <a:r>
            <a:rPr lang="zh-CN" altLang="en-US" sz="2400" dirty="0"/>
            <a:t>特点特色</a:t>
          </a: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5D193686-E354-4999-8776-E2CDD45BB884}" type="parTrans" cxnId="{336C3A10-C4E9-4E79-A99A-3A17E2EB5CA7}">
      <dgm:prSet/>
      <dgm:spPr/>
      <dgm:t>
        <a:bodyPr/>
        <a:lstStyle/>
        <a:p>
          <a:endParaRPr lang="zh-CN" altLang="en-US" sz="1400"/>
        </a:p>
      </dgm:t>
    </dgm:pt>
    <dgm:pt modelId="{DE1A3FB7-AA16-4D12-8B9F-5FADC4A429C2}" type="sibTrans" cxnId="{336C3A10-C4E9-4E79-A99A-3A17E2EB5CA7}">
      <dgm:prSet/>
      <dgm:spPr/>
      <dgm:t>
        <a:bodyPr/>
        <a:lstStyle/>
        <a:p>
          <a:endParaRPr lang="zh-CN" altLang="en-US" sz="1400"/>
        </a:p>
      </dgm:t>
    </dgm:pt>
    <dgm:pt modelId="{414CBD83-E47B-4BA2-94B5-7CF9C0E2E0E4}">
      <dgm:prSet phldrT="[文本]" custT="1"/>
      <dgm:spPr/>
      <dgm:t>
        <a:bodyPr/>
        <a:lstStyle/>
        <a:p>
          <a:r>
            <a:rPr lang="zh-CN" altLang="en-US" sz="2400" dirty="0"/>
            <a:t>代表建筑</a:t>
          </a: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73A93FFA-1D4F-421F-944E-FD4988FF3128}" type="parTrans" cxnId="{246DB161-EA12-4A4B-A9DD-5FA1BE135312}">
      <dgm:prSet/>
      <dgm:spPr/>
      <dgm:t>
        <a:bodyPr/>
        <a:lstStyle/>
        <a:p>
          <a:endParaRPr lang="zh-CN" altLang="en-US" sz="1400"/>
        </a:p>
      </dgm:t>
    </dgm:pt>
    <dgm:pt modelId="{0B7AE036-782F-4466-BF02-A955EEABE9B7}" type="sibTrans" cxnId="{246DB161-EA12-4A4B-A9DD-5FA1BE135312}">
      <dgm:prSet/>
      <dgm:spPr/>
      <dgm:t>
        <a:bodyPr/>
        <a:lstStyle/>
        <a:p>
          <a:endParaRPr lang="zh-CN" altLang="en-US" sz="1400"/>
        </a:p>
      </dgm:t>
    </dgm:pt>
    <dgm:pt modelId="{29CA9546-D8AA-444A-B344-1EFD6B9EF3FF}">
      <dgm:prSet phldrT="[文本]" custT="1"/>
      <dgm:spPr/>
      <dgm:t>
        <a:bodyPr/>
        <a:lstStyle/>
        <a:p>
          <a:r>
            <a:rPr lang="zh-CN" altLang="en-US" sz="2400" dirty="0"/>
            <a:t>相关趣闻</a:t>
          </a: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27FA9079-AC7F-4F86-A594-580D7DE7AE16}" type="parTrans" cxnId="{8F63F394-D661-42A6-B489-5339E17CCEC4}">
      <dgm:prSet/>
      <dgm:spPr/>
      <dgm:t>
        <a:bodyPr/>
        <a:lstStyle/>
        <a:p>
          <a:endParaRPr lang="zh-CN" altLang="en-US" sz="1400"/>
        </a:p>
      </dgm:t>
    </dgm:pt>
    <dgm:pt modelId="{BB085989-CC0B-492B-8903-8CE1D65706DE}" type="sibTrans" cxnId="{8F63F394-D661-42A6-B489-5339E17CCEC4}">
      <dgm:prSet/>
      <dgm:spPr/>
      <dgm:t>
        <a:bodyPr/>
        <a:lstStyle/>
        <a:p>
          <a:endParaRPr lang="zh-CN" altLang="en-US" sz="1400"/>
        </a:p>
      </dgm:t>
    </dgm:pt>
    <dgm:pt modelId="{18D6200A-FF86-49D5-8D5F-9454F039E255}" type="pres">
      <dgm:prSet presAssocID="{1AFBF9AD-D783-48E0-9E9E-8C8E3B13C9EB}" presName="Name0" presStyleCnt="0">
        <dgm:presLayoutVars>
          <dgm:dir/>
          <dgm:animLvl val="lvl"/>
          <dgm:resizeHandles val="exact"/>
        </dgm:presLayoutVars>
      </dgm:prSet>
      <dgm:spPr/>
    </dgm:pt>
    <dgm:pt modelId="{C7957F36-6B15-4411-9114-90920A01C1E9}" type="pres">
      <dgm:prSet presAssocID="{D515F5B4-F146-44F6-9495-F7BF11F27C46}" presName="parTxOnly" presStyleLbl="node1" presStyleIdx="0" presStyleCnt="5">
        <dgm:presLayoutVars>
          <dgm:chMax val="0"/>
          <dgm:chPref val="0"/>
          <dgm:bulletEnabled val="1"/>
        </dgm:presLayoutVars>
      </dgm:prSet>
      <dgm:spPr/>
    </dgm:pt>
    <dgm:pt modelId="{17114803-1389-4B5E-9487-C515ED98716C}" type="pres">
      <dgm:prSet presAssocID="{159CB04F-02D5-4DB4-BF4B-DFBD66E329FC}" presName="parTxOnlySpace" presStyleCnt="0"/>
      <dgm:spPr/>
    </dgm:pt>
    <dgm:pt modelId="{4C58B566-409F-4E4B-890F-CA53C3181F04}" type="pres">
      <dgm:prSet presAssocID="{F688002A-5C9C-4FB2-95AB-349EBBB61D3B}" presName="parTxOnly" presStyleLbl="node1" presStyleIdx="1" presStyleCnt="5">
        <dgm:presLayoutVars>
          <dgm:chMax val="0"/>
          <dgm:chPref val="0"/>
          <dgm:bulletEnabled val="1"/>
        </dgm:presLayoutVars>
      </dgm:prSet>
      <dgm:spPr/>
    </dgm:pt>
    <dgm:pt modelId="{EA94FE92-444E-4B10-8847-B61355C9E2C8}" type="pres">
      <dgm:prSet presAssocID="{82BB3116-5A07-47B1-A224-30340A7BF987}" presName="parTxOnlySpace" presStyleCnt="0"/>
      <dgm:spPr/>
    </dgm:pt>
    <dgm:pt modelId="{5EEABE47-9C3A-442C-A945-3FE6A814EA01}" type="pres">
      <dgm:prSet presAssocID="{646857E6-FA9B-4882-8607-F195F23EBBE9}" presName="parTxOnly" presStyleLbl="node1" presStyleIdx="2" presStyleCnt="5">
        <dgm:presLayoutVars>
          <dgm:chMax val="0"/>
          <dgm:chPref val="0"/>
          <dgm:bulletEnabled val="1"/>
        </dgm:presLayoutVars>
      </dgm:prSet>
      <dgm:spPr/>
    </dgm:pt>
    <dgm:pt modelId="{663ED69E-5E2D-4FAF-9ACE-4C04ED47D295}" type="pres">
      <dgm:prSet presAssocID="{DE1A3FB7-AA16-4D12-8B9F-5FADC4A429C2}" presName="parTxOnlySpace" presStyleCnt="0"/>
      <dgm:spPr/>
    </dgm:pt>
    <dgm:pt modelId="{E52B61D4-36D1-4A7D-93B3-3410A80A3C63}" type="pres">
      <dgm:prSet presAssocID="{414CBD83-E47B-4BA2-94B5-7CF9C0E2E0E4}" presName="parTxOnly" presStyleLbl="node1" presStyleIdx="3" presStyleCnt="5">
        <dgm:presLayoutVars>
          <dgm:chMax val="0"/>
          <dgm:chPref val="0"/>
          <dgm:bulletEnabled val="1"/>
        </dgm:presLayoutVars>
      </dgm:prSet>
      <dgm:spPr/>
    </dgm:pt>
    <dgm:pt modelId="{92ED9127-C822-4630-9098-5ED7096E11BD}" type="pres">
      <dgm:prSet presAssocID="{0B7AE036-782F-4466-BF02-A955EEABE9B7}" presName="parTxOnlySpace" presStyleCnt="0"/>
      <dgm:spPr/>
    </dgm:pt>
    <dgm:pt modelId="{C8CFAEE8-6284-4462-8D6D-586EE84D86DD}" type="pres">
      <dgm:prSet presAssocID="{29CA9546-D8AA-444A-B344-1EFD6B9EF3FF}" presName="parTxOnly" presStyleLbl="node1" presStyleIdx="4" presStyleCnt="5">
        <dgm:presLayoutVars>
          <dgm:chMax val="0"/>
          <dgm:chPref val="0"/>
          <dgm:bulletEnabled val="1"/>
        </dgm:presLayoutVars>
      </dgm:prSet>
      <dgm:spPr/>
    </dgm:pt>
  </dgm:ptLst>
  <dgm:cxnLst>
    <dgm:cxn modelId="{336C3A10-C4E9-4E79-A99A-3A17E2EB5CA7}" srcId="{1AFBF9AD-D783-48E0-9E9E-8C8E3B13C9EB}" destId="{646857E6-FA9B-4882-8607-F195F23EBBE9}" srcOrd="2" destOrd="0" parTransId="{5D193686-E354-4999-8776-E2CDD45BB884}" sibTransId="{DE1A3FB7-AA16-4D12-8B9F-5FADC4A429C2}"/>
    <dgm:cxn modelId="{AAF96B1F-0D26-4266-B017-E7E5E50E3094}" type="presOf" srcId="{1AFBF9AD-D783-48E0-9E9E-8C8E3B13C9EB}" destId="{18D6200A-FF86-49D5-8D5F-9454F039E255}" srcOrd="0" destOrd="0" presId="urn:microsoft.com/office/officeart/2005/8/layout/chevron1"/>
    <dgm:cxn modelId="{9D47EB26-2357-4F84-AF49-44633101574B}" type="presOf" srcId="{29CA9546-D8AA-444A-B344-1EFD6B9EF3FF}" destId="{C8CFAEE8-6284-4462-8D6D-586EE84D86DD}" srcOrd="0" destOrd="0" presId="urn:microsoft.com/office/officeart/2005/8/layout/chevron1"/>
    <dgm:cxn modelId="{67C08F35-C7D7-48FA-BD84-082EC6AA355A}" srcId="{1AFBF9AD-D783-48E0-9E9E-8C8E3B13C9EB}" destId="{D515F5B4-F146-44F6-9495-F7BF11F27C46}" srcOrd="0" destOrd="0" parTransId="{0E74DFDE-4EE5-4E2B-8B61-5A6B4F3953E7}" sibTransId="{159CB04F-02D5-4DB4-BF4B-DFBD66E329FC}"/>
    <dgm:cxn modelId="{7CF6565F-4D8C-47D0-A858-DE7A0472F8C1}" type="presOf" srcId="{D515F5B4-F146-44F6-9495-F7BF11F27C46}" destId="{C7957F36-6B15-4411-9114-90920A01C1E9}" srcOrd="0" destOrd="0" presId="urn:microsoft.com/office/officeart/2005/8/layout/chevron1"/>
    <dgm:cxn modelId="{246DB161-EA12-4A4B-A9DD-5FA1BE135312}" srcId="{1AFBF9AD-D783-48E0-9E9E-8C8E3B13C9EB}" destId="{414CBD83-E47B-4BA2-94B5-7CF9C0E2E0E4}" srcOrd="3" destOrd="0" parTransId="{73A93FFA-1D4F-421F-944E-FD4988FF3128}" sibTransId="{0B7AE036-782F-4466-BF02-A955EEABE9B7}"/>
    <dgm:cxn modelId="{C74BFD65-DA54-4121-A65A-1F13ACB5BAE2}" type="presOf" srcId="{646857E6-FA9B-4882-8607-F195F23EBBE9}" destId="{5EEABE47-9C3A-442C-A945-3FE6A814EA01}" srcOrd="0" destOrd="0" presId="urn:microsoft.com/office/officeart/2005/8/layout/chevron1"/>
    <dgm:cxn modelId="{6614534B-7C41-4700-8A04-3250D3A3A792}" type="presOf" srcId="{F688002A-5C9C-4FB2-95AB-349EBBB61D3B}" destId="{4C58B566-409F-4E4B-890F-CA53C3181F04}" srcOrd="0" destOrd="0" presId="urn:microsoft.com/office/officeart/2005/8/layout/chevron1"/>
    <dgm:cxn modelId="{937EB489-7EF7-46F1-8C19-04BC33F1A8F4}" srcId="{1AFBF9AD-D783-48E0-9E9E-8C8E3B13C9EB}" destId="{F688002A-5C9C-4FB2-95AB-349EBBB61D3B}" srcOrd="1" destOrd="0" parTransId="{26DB76F5-F8EE-43EE-A471-2B1BE1DCE6D2}" sibTransId="{82BB3116-5A07-47B1-A224-30340A7BF987}"/>
    <dgm:cxn modelId="{8F63F394-D661-42A6-B489-5339E17CCEC4}" srcId="{1AFBF9AD-D783-48E0-9E9E-8C8E3B13C9EB}" destId="{29CA9546-D8AA-444A-B344-1EFD6B9EF3FF}" srcOrd="4" destOrd="0" parTransId="{27FA9079-AC7F-4F86-A594-580D7DE7AE16}" sibTransId="{BB085989-CC0B-492B-8903-8CE1D65706DE}"/>
    <dgm:cxn modelId="{1B5706E3-F6AE-49AB-8555-122BDEDA9BE6}" type="presOf" srcId="{414CBD83-E47B-4BA2-94B5-7CF9C0E2E0E4}" destId="{E52B61D4-36D1-4A7D-93B3-3410A80A3C63}" srcOrd="0" destOrd="0" presId="urn:microsoft.com/office/officeart/2005/8/layout/chevron1"/>
    <dgm:cxn modelId="{3D0FA52B-9276-4291-869F-23AD940B3BAD}" type="presParOf" srcId="{18D6200A-FF86-49D5-8D5F-9454F039E255}" destId="{C7957F36-6B15-4411-9114-90920A01C1E9}" srcOrd="0" destOrd="0" presId="urn:microsoft.com/office/officeart/2005/8/layout/chevron1"/>
    <dgm:cxn modelId="{EE2990B9-62BB-4CA3-B0C6-00A68BC5ABF0}" type="presParOf" srcId="{18D6200A-FF86-49D5-8D5F-9454F039E255}" destId="{17114803-1389-4B5E-9487-C515ED98716C}" srcOrd="1" destOrd="0" presId="urn:microsoft.com/office/officeart/2005/8/layout/chevron1"/>
    <dgm:cxn modelId="{381D6DC8-CC04-4D69-A8B9-7D9FB6128D2E}" type="presParOf" srcId="{18D6200A-FF86-49D5-8D5F-9454F039E255}" destId="{4C58B566-409F-4E4B-890F-CA53C3181F04}" srcOrd="2" destOrd="0" presId="urn:microsoft.com/office/officeart/2005/8/layout/chevron1"/>
    <dgm:cxn modelId="{B0916215-176E-4E58-B57A-039115E9F022}" type="presParOf" srcId="{18D6200A-FF86-49D5-8D5F-9454F039E255}" destId="{EA94FE92-444E-4B10-8847-B61355C9E2C8}" srcOrd="3" destOrd="0" presId="urn:microsoft.com/office/officeart/2005/8/layout/chevron1"/>
    <dgm:cxn modelId="{0CF54322-5F43-4786-BFA2-361265F9DF65}" type="presParOf" srcId="{18D6200A-FF86-49D5-8D5F-9454F039E255}" destId="{5EEABE47-9C3A-442C-A945-3FE6A814EA01}" srcOrd="4" destOrd="0" presId="urn:microsoft.com/office/officeart/2005/8/layout/chevron1"/>
    <dgm:cxn modelId="{A059D594-2F34-4680-97E0-CC766B93FA44}" type="presParOf" srcId="{18D6200A-FF86-49D5-8D5F-9454F039E255}" destId="{663ED69E-5E2D-4FAF-9ACE-4C04ED47D295}" srcOrd="5" destOrd="0" presId="urn:microsoft.com/office/officeart/2005/8/layout/chevron1"/>
    <dgm:cxn modelId="{298865F6-A35B-4847-B4D9-1958D0F880CF}" type="presParOf" srcId="{18D6200A-FF86-49D5-8D5F-9454F039E255}" destId="{E52B61D4-36D1-4A7D-93B3-3410A80A3C63}" srcOrd="6" destOrd="0" presId="urn:microsoft.com/office/officeart/2005/8/layout/chevron1"/>
    <dgm:cxn modelId="{494805B7-3B73-40D5-B658-DEBFC1B89763}" type="presParOf" srcId="{18D6200A-FF86-49D5-8D5F-9454F039E255}" destId="{92ED9127-C822-4630-9098-5ED7096E11BD}" srcOrd="7" destOrd="0" presId="urn:microsoft.com/office/officeart/2005/8/layout/chevron1"/>
    <dgm:cxn modelId="{18161228-9A63-4E81-8FBC-6ACA96596E31}" type="presParOf" srcId="{18D6200A-FF86-49D5-8D5F-9454F039E255}" destId="{C8CFAEE8-6284-4462-8D6D-586EE84D86DD}" srcOrd="8"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957F36-6B15-4411-9114-90920A01C1E9}">
      <dsp:nvSpPr>
        <dsp:cNvPr id="0" name=""/>
        <dsp:cNvSpPr/>
      </dsp:nvSpPr>
      <dsp:spPr>
        <a:xfrm>
          <a:off x="2819" y="27301"/>
          <a:ext cx="2509325" cy="1003730"/>
        </a:xfrm>
        <a:prstGeom prst="chevron">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简介</a:t>
          </a:r>
        </a:p>
      </dsp:txBody>
      <dsp:txXfrm>
        <a:off x="504684" y="27301"/>
        <a:ext cx="1505595" cy="1003730"/>
      </dsp:txXfrm>
    </dsp:sp>
    <dsp:sp modelId="{4C58B566-409F-4E4B-890F-CA53C3181F04}">
      <dsp:nvSpPr>
        <dsp:cNvPr id="0" name=""/>
        <dsp:cNvSpPr/>
      </dsp:nvSpPr>
      <dsp:spPr>
        <a:xfrm>
          <a:off x="2261211" y="27301"/>
          <a:ext cx="2509325" cy="1003730"/>
        </a:xfrm>
        <a:prstGeom prst="chevron">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人文历史</a:t>
          </a:r>
        </a:p>
      </dsp:txBody>
      <dsp:txXfrm>
        <a:off x="2763076" y="27301"/>
        <a:ext cx="1505595" cy="1003730"/>
      </dsp:txXfrm>
    </dsp:sp>
    <dsp:sp modelId="{5EEABE47-9C3A-442C-A945-3FE6A814EA01}">
      <dsp:nvSpPr>
        <dsp:cNvPr id="0" name=""/>
        <dsp:cNvSpPr/>
      </dsp:nvSpPr>
      <dsp:spPr>
        <a:xfrm>
          <a:off x="4519604" y="27301"/>
          <a:ext cx="2509325" cy="1003730"/>
        </a:xfrm>
        <a:prstGeom prst="chevron">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特点特色</a:t>
          </a:r>
        </a:p>
      </dsp:txBody>
      <dsp:txXfrm>
        <a:off x="5021469" y="27301"/>
        <a:ext cx="1505595" cy="1003730"/>
      </dsp:txXfrm>
    </dsp:sp>
    <dsp:sp modelId="{E52B61D4-36D1-4A7D-93B3-3410A80A3C63}">
      <dsp:nvSpPr>
        <dsp:cNvPr id="0" name=""/>
        <dsp:cNvSpPr/>
      </dsp:nvSpPr>
      <dsp:spPr>
        <a:xfrm>
          <a:off x="6777997" y="27301"/>
          <a:ext cx="2509325" cy="1003730"/>
        </a:xfrm>
        <a:prstGeom prst="chevron">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代表建筑</a:t>
          </a:r>
        </a:p>
      </dsp:txBody>
      <dsp:txXfrm>
        <a:off x="7279862" y="27301"/>
        <a:ext cx="1505595" cy="1003730"/>
      </dsp:txXfrm>
    </dsp:sp>
    <dsp:sp modelId="{C8CFAEE8-6284-4462-8D6D-586EE84D86DD}">
      <dsp:nvSpPr>
        <dsp:cNvPr id="0" name=""/>
        <dsp:cNvSpPr/>
      </dsp:nvSpPr>
      <dsp:spPr>
        <a:xfrm>
          <a:off x="9036389" y="27301"/>
          <a:ext cx="2509325" cy="1003730"/>
        </a:xfrm>
        <a:prstGeom prst="chevron">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相关趣闻</a:t>
          </a:r>
        </a:p>
      </dsp:txBody>
      <dsp:txXfrm>
        <a:off x="9538254" y="27301"/>
        <a:ext cx="1505595" cy="1003730"/>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endParaRPr lang="zh-CN" altLang="en-US" dirty="0"/>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zh-CN" altLang="en-US"/>
              <a:t>单击此处编辑母版副标题样式</a:t>
            </a:r>
            <a:endParaRPr lang="zh-CN" altLang="en-US" dirty="0"/>
          </a:p>
        </p:txBody>
      </p:sp>
      <p:sp>
        <p:nvSpPr>
          <p:cNvPr id="4" name="日期占位符 3"/>
          <p:cNvSpPr>
            <a:spLocks noGrp="1"/>
          </p:cNvSpPr>
          <p:nvPr>
            <p:ph type="dt" sz="half" idx="10"/>
          </p:nvPr>
        </p:nvSpPr>
        <p:spPr/>
        <p:txBody>
          <a:bodyPr/>
          <a:lstStyle/>
          <a:p>
            <a:fld id="{2CC25EEE-94F9-4E1B-8036-7DA91A3C877C}" type="datetimeFigureOut">
              <a:rPr lang="zh-CN" altLang="en-US" smtClean="0"/>
              <a:t>2019/3/24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482800-7FE9-4D0E-981E-BD6E0DFA42EC}" type="slidenum">
              <a:rPr lang="zh-CN" altLang="en-US" smtClean="0"/>
              <a:t>‹#›</a:t>
            </a:fld>
            <a:endParaRPr lang="zh-CN" altLang="en-US"/>
          </a:p>
        </p:txBody>
      </p:sp>
    </p:spTree>
    <p:extLst>
      <p:ext uri="{BB962C8B-B14F-4D97-AF65-F5344CB8AC3E}">
        <p14:creationId xmlns:p14="http://schemas.microsoft.com/office/powerpoint/2010/main" val="34073292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2CC25EEE-94F9-4E1B-8036-7DA91A3C877C}" type="datetimeFigureOut">
              <a:rPr lang="zh-CN" altLang="en-US" smtClean="0"/>
              <a:t>2019/3/24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482800-7FE9-4D0E-981E-BD6E0DFA42EC}" type="slidenum">
              <a:rPr lang="zh-CN" altLang="en-US" smtClean="0"/>
              <a:t>‹#›</a:t>
            </a:fld>
            <a:endParaRPr lang="zh-CN" altLang="en-US"/>
          </a:p>
        </p:txBody>
      </p:sp>
    </p:spTree>
    <p:extLst>
      <p:ext uri="{BB962C8B-B14F-4D97-AF65-F5344CB8AC3E}">
        <p14:creationId xmlns:p14="http://schemas.microsoft.com/office/powerpoint/2010/main" val="40308645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06375"/>
            <a:ext cx="2743200" cy="438785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06375"/>
            <a:ext cx="8026400" cy="4387851"/>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2CC25EEE-94F9-4E1B-8036-7DA91A3C877C}" type="datetimeFigureOut">
              <a:rPr lang="zh-CN" altLang="en-US" smtClean="0"/>
              <a:t>2019/3/24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482800-7FE9-4D0E-981E-BD6E0DFA42EC}" type="slidenum">
              <a:rPr lang="zh-CN" altLang="en-US" smtClean="0"/>
              <a:t>‹#›</a:t>
            </a:fld>
            <a:endParaRPr lang="zh-CN" altLang="en-US"/>
          </a:p>
        </p:txBody>
      </p:sp>
    </p:spTree>
    <p:extLst>
      <p:ext uri="{BB962C8B-B14F-4D97-AF65-F5344CB8AC3E}">
        <p14:creationId xmlns:p14="http://schemas.microsoft.com/office/powerpoint/2010/main" val="7904646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C133D4-0762-4FB7-A0E7-0A2224A0DAE5}"/>
              </a:ext>
            </a:extLst>
          </p:cNvPr>
          <p:cNvSpPr>
            <a:spLocks noGrp="1"/>
          </p:cNvSpPr>
          <p:nvPr>
            <p:ph type="title"/>
          </p:nvPr>
        </p:nvSpPr>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3558F176-A684-47F6-8B71-847F9CF5B471}"/>
              </a:ext>
            </a:extLst>
          </p:cNvPr>
          <p:cNvSpPr>
            <a:spLocks noGrp="1"/>
          </p:cNvSpPr>
          <p:nvPr>
            <p:ph type="body"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2EA5A96-F5D5-46F5-A559-F37C798713BC}"/>
              </a:ext>
            </a:extLst>
          </p:cNvPr>
          <p:cNvSpPr>
            <a:spLocks noGrp="1"/>
          </p:cNvSpPr>
          <p:nvPr>
            <p:ph type="dt" sz="half" idx="10"/>
          </p:nvPr>
        </p:nvSpPr>
        <p:spPr/>
        <p:txBody>
          <a:bodyPr/>
          <a:lstStyle/>
          <a:p>
            <a:fld id="{2C9E3964-7AC7-4D8E-8E1F-94AB5CFBDAA7}" type="datetimeFigureOut">
              <a:rPr lang="zh-CN" altLang="en-US" smtClean="0"/>
              <a:t>2019/3/24</a:t>
            </a:fld>
            <a:endParaRPr lang="zh-CN" altLang="en-US"/>
          </a:p>
        </p:txBody>
      </p:sp>
      <p:sp>
        <p:nvSpPr>
          <p:cNvPr id="5" name="页脚占位符 4">
            <a:extLst>
              <a:ext uri="{FF2B5EF4-FFF2-40B4-BE49-F238E27FC236}">
                <a16:creationId xmlns:a16="http://schemas.microsoft.com/office/drawing/2014/main" id="{3BAB6DDB-D6E2-4782-A199-AE48E27609C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F9D99A4-D39D-4ED4-8D6A-AF9047B413E2}"/>
              </a:ext>
            </a:extLst>
          </p:cNvPr>
          <p:cNvSpPr>
            <a:spLocks noGrp="1"/>
          </p:cNvSpPr>
          <p:nvPr>
            <p:ph type="sldNum" sz="quarter" idx="12"/>
          </p:nvPr>
        </p:nvSpPr>
        <p:spPr/>
        <p:txBody>
          <a:bodyPr/>
          <a:lstStyle/>
          <a:p>
            <a:fld id="{C2D8229A-8518-49CC-ADF2-E92E742D0453}" type="slidenum">
              <a:rPr lang="zh-CN" altLang="en-US" smtClean="0"/>
              <a:t>‹#›</a:t>
            </a:fld>
            <a:endParaRPr lang="zh-CN" altLang="en-US"/>
          </a:p>
        </p:txBody>
      </p:sp>
    </p:spTree>
    <p:extLst>
      <p:ext uri="{BB962C8B-B14F-4D97-AF65-F5344CB8AC3E}">
        <p14:creationId xmlns:p14="http://schemas.microsoft.com/office/powerpoint/2010/main" val="3538203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accent2">
              <a:lumMod val="40000"/>
              <a:lumOff val="60000"/>
              <a:alpha val="50000"/>
            </a:schemeClr>
          </a:solidFill>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4" name="日期占位符 3"/>
          <p:cNvSpPr>
            <a:spLocks noGrp="1"/>
          </p:cNvSpPr>
          <p:nvPr>
            <p:ph type="dt" sz="half" idx="10"/>
          </p:nvPr>
        </p:nvSpPr>
        <p:spPr/>
        <p:txBody>
          <a:bodyPr/>
          <a:lstStyle/>
          <a:p>
            <a:fld id="{2CC25EEE-94F9-4E1B-8036-7DA91A3C877C}" type="datetimeFigureOut">
              <a:rPr lang="zh-CN" altLang="en-US" smtClean="0"/>
              <a:t>2019/3/24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482800-7FE9-4D0E-981E-BD6E0DFA42EC}" type="slidenum">
              <a:rPr lang="zh-CN" altLang="en-US" smtClean="0"/>
              <a:t>‹#›</a:t>
            </a:fld>
            <a:endParaRPr lang="zh-CN" altLang="en-US"/>
          </a:p>
        </p:txBody>
      </p:sp>
    </p:spTree>
    <p:extLst>
      <p:ext uri="{BB962C8B-B14F-4D97-AF65-F5344CB8AC3E}">
        <p14:creationId xmlns:p14="http://schemas.microsoft.com/office/powerpoint/2010/main" val="1411599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3"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CC25EEE-94F9-4E1B-8036-7DA91A3C877C}" type="datetimeFigureOut">
              <a:rPr lang="zh-CN" altLang="en-US" smtClean="0"/>
              <a:t>2019/3/24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482800-7FE9-4D0E-981E-BD6E0DFA42EC}" type="slidenum">
              <a:rPr lang="zh-CN" altLang="en-US" smtClean="0"/>
              <a:t>‹#›</a:t>
            </a:fld>
            <a:endParaRPr lang="zh-CN" altLang="en-US"/>
          </a:p>
        </p:txBody>
      </p:sp>
    </p:spTree>
    <p:extLst>
      <p:ext uri="{BB962C8B-B14F-4D97-AF65-F5344CB8AC3E}">
        <p14:creationId xmlns:p14="http://schemas.microsoft.com/office/powerpoint/2010/main" val="4208684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67107"/>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4" name="内容占位符 3"/>
          <p:cNvSpPr>
            <a:spLocks noGrp="1"/>
          </p:cNvSpPr>
          <p:nvPr>
            <p:ph sz="half" idx="2"/>
          </p:nvPr>
        </p:nvSpPr>
        <p:spPr>
          <a:xfrm>
            <a:off x="6197600" y="1667107"/>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2CC25EEE-94F9-4E1B-8036-7DA91A3C877C}" type="datetimeFigureOut">
              <a:rPr lang="zh-CN" altLang="en-US" smtClean="0"/>
              <a:t>2019/3/24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482800-7FE9-4D0E-981E-BD6E0DFA42EC}" type="slidenum">
              <a:rPr lang="zh-CN" altLang="en-US" smtClean="0"/>
              <a:t>‹#›</a:t>
            </a:fld>
            <a:endParaRPr lang="zh-CN" altLang="en-US"/>
          </a:p>
        </p:txBody>
      </p:sp>
    </p:spTree>
    <p:extLst>
      <p:ext uri="{BB962C8B-B14F-4D97-AF65-F5344CB8AC3E}">
        <p14:creationId xmlns:p14="http://schemas.microsoft.com/office/powerpoint/2010/main" val="2114437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2CC25EEE-94F9-4E1B-8036-7DA91A3C877C}" type="datetimeFigureOut">
              <a:rPr lang="zh-CN" altLang="en-US" smtClean="0"/>
              <a:t>2019/3/24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3482800-7FE9-4D0E-981E-BD6E0DFA42EC}" type="slidenum">
              <a:rPr lang="zh-CN" altLang="en-US" smtClean="0"/>
              <a:t>‹#›</a:t>
            </a:fld>
            <a:endParaRPr lang="zh-CN" altLang="en-US"/>
          </a:p>
        </p:txBody>
      </p:sp>
    </p:spTree>
    <p:extLst>
      <p:ext uri="{BB962C8B-B14F-4D97-AF65-F5344CB8AC3E}">
        <p14:creationId xmlns:p14="http://schemas.microsoft.com/office/powerpoint/2010/main" val="3187667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CC25EEE-94F9-4E1B-8036-7DA91A3C877C}" type="datetimeFigureOut">
              <a:rPr lang="zh-CN" altLang="en-US" smtClean="0"/>
              <a:t>2019/3/24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3482800-7FE9-4D0E-981E-BD6E0DFA42EC}" type="slidenum">
              <a:rPr lang="zh-CN" altLang="en-US" smtClean="0"/>
              <a:t>‹#›</a:t>
            </a:fld>
            <a:endParaRPr lang="zh-CN" altLang="en-US"/>
          </a:p>
        </p:txBody>
      </p:sp>
    </p:spTree>
    <p:extLst>
      <p:ext uri="{BB962C8B-B14F-4D97-AF65-F5344CB8AC3E}">
        <p14:creationId xmlns:p14="http://schemas.microsoft.com/office/powerpoint/2010/main" val="41162311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CC25EEE-94F9-4E1B-8036-7DA91A3C877C}" type="datetimeFigureOut">
              <a:rPr lang="zh-CN" altLang="en-US" smtClean="0"/>
              <a:t>2019/3/24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3482800-7FE9-4D0E-981E-BD6E0DFA42EC}" type="slidenum">
              <a:rPr lang="zh-CN" altLang="en-US" smtClean="0"/>
              <a:t>‹#›</a:t>
            </a:fld>
            <a:endParaRPr lang="zh-CN" altLang="en-US"/>
          </a:p>
        </p:txBody>
      </p:sp>
    </p:spTree>
    <p:extLst>
      <p:ext uri="{BB962C8B-B14F-4D97-AF65-F5344CB8AC3E}">
        <p14:creationId xmlns:p14="http://schemas.microsoft.com/office/powerpoint/2010/main" val="2188577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49"/>
            <a:ext cx="4011084" cy="1162051"/>
          </a:xfrm>
        </p:spPr>
        <p:txBody>
          <a:bodyPr anchor="b"/>
          <a:lstStyle>
            <a:lvl1pPr algn="l">
              <a:defRPr sz="2667" b="1"/>
            </a:lvl1pPr>
          </a:lstStyle>
          <a:p>
            <a:r>
              <a:rPr lang="zh-CN" altLang="en-US"/>
              <a:t>单击此处编辑母版标题样式</a:t>
            </a:r>
          </a:p>
        </p:txBody>
      </p:sp>
      <p:sp>
        <p:nvSpPr>
          <p:cNvPr id="3" name="内容占位符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CC25EEE-94F9-4E1B-8036-7DA91A3C877C}" type="datetimeFigureOut">
              <a:rPr lang="zh-CN" altLang="en-US" smtClean="0"/>
              <a:t>2019/3/24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482800-7FE9-4D0E-981E-BD6E0DFA42EC}" type="slidenum">
              <a:rPr lang="zh-CN" altLang="en-US" smtClean="0"/>
              <a:t>‹#›</a:t>
            </a:fld>
            <a:endParaRPr lang="zh-CN" altLang="en-US"/>
          </a:p>
        </p:txBody>
      </p:sp>
    </p:spTree>
    <p:extLst>
      <p:ext uri="{BB962C8B-B14F-4D97-AF65-F5344CB8AC3E}">
        <p14:creationId xmlns:p14="http://schemas.microsoft.com/office/powerpoint/2010/main" val="3739071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7"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zh-CN" altLang="en-US"/>
              <a:t>单击图标添加图片</a:t>
            </a:r>
          </a:p>
        </p:txBody>
      </p:sp>
      <p:sp>
        <p:nvSpPr>
          <p:cNvPr id="4" name="文本占位符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CC25EEE-94F9-4E1B-8036-7DA91A3C877C}" type="datetimeFigureOut">
              <a:rPr lang="zh-CN" altLang="en-US" smtClean="0"/>
              <a:t>2019/3/24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482800-7FE9-4D0E-981E-BD6E0DFA42EC}" type="slidenum">
              <a:rPr lang="zh-CN" altLang="en-US" smtClean="0"/>
              <a:t>‹#›</a:t>
            </a:fld>
            <a:endParaRPr lang="zh-CN" altLang="en-US"/>
          </a:p>
        </p:txBody>
      </p:sp>
    </p:spTree>
    <p:extLst>
      <p:ext uri="{BB962C8B-B14F-4D97-AF65-F5344CB8AC3E}">
        <p14:creationId xmlns:p14="http://schemas.microsoft.com/office/powerpoint/2010/main" val="23004678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4">
            <a:lum bright="70000" contrast="-70000"/>
            <a:extLst>
              <a:ext uri="{BEBA8EAE-BF5A-486C-A8C5-ECC9F3942E4B}">
                <a14:imgProps xmlns:a14="http://schemas.microsoft.com/office/drawing/2010/main">
                  <a14:imgLayer r:embed="rId15">
                    <a14:imgEffect>
                      <a14:colorTemperature colorTemp="7200"/>
                    </a14:imgEffect>
                    <a14:imgEffect>
                      <a14:saturation sat="200000"/>
                    </a14:imgEffect>
                  </a14:imgLayer>
                </a14:imgProps>
              </a:ext>
              <a:ext uri="{28A0092B-C50C-407E-A947-70E740481C1C}">
                <a14:useLocalDpi xmlns:a14="http://schemas.microsoft.com/office/drawing/2010/main" val="0"/>
              </a:ext>
            </a:extLst>
          </a:blip>
          <a:srcRect b="9187"/>
          <a:stretch/>
        </p:blipFill>
        <p:spPr>
          <a:xfrm>
            <a:off x="0" y="0"/>
            <a:ext cx="12192000" cy="6872811"/>
          </a:xfrm>
          <a:prstGeom prst="rect">
            <a:avLst/>
          </a:prstGeom>
        </p:spPr>
      </p:pic>
      <p:sp>
        <p:nvSpPr>
          <p:cNvPr id="2" name="标题占位符 1"/>
          <p:cNvSpPr>
            <a:spLocks noGrp="1"/>
          </p:cNvSpPr>
          <p:nvPr>
            <p:ph type="title"/>
          </p:nvPr>
        </p:nvSpPr>
        <p:spPr>
          <a:xfrm>
            <a:off x="609600" y="274639"/>
            <a:ext cx="10972800" cy="1143000"/>
          </a:xfrm>
          <a:prstGeom prst="rect">
            <a:avLst/>
          </a:prstGeom>
          <a:solidFill>
            <a:schemeClr val="accent2">
              <a:lumMod val="40000"/>
              <a:lumOff val="60000"/>
              <a:alpha val="50000"/>
            </a:schemeClr>
          </a:solidFill>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09600" y="1600201"/>
            <a:ext cx="10972800" cy="4525963"/>
          </a:xfrm>
          <a:prstGeom prst="rect">
            <a:avLst/>
          </a:prstGeom>
          <a:solidFill>
            <a:schemeClr val="accent5">
              <a:lumMod val="40000"/>
              <a:lumOff val="60000"/>
              <a:alpha val="50000"/>
            </a:schemeClr>
          </a:solidFill>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latin typeface="微软雅黑" pitchFamily="34" charset="-122"/>
                <a:ea typeface="微软雅黑" pitchFamily="34" charset="-122"/>
              </a:defRPr>
            </a:lvl1pPr>
          </a:lstStyle>
          <a:p>
            <a:fld id="{2CC25EEE-94F9-4E1B-8036-7DA91A3C877C}" type="datetimeFigureOut">
              <a:rPr lang="zh-CN" altLang="en-US" smtClean="0"/>
              <a:t>2019/3/24</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latin typeface="微软雅黑" pitchFamily="34" charset="-122"/>
                <a:ea typeface="微软雅黑" pitchFamily="34" charset="-122"/>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latin typeface="微软雅黑" pitchFamily="34" charset="-122"/>
                <a:ea typeface="微软雅黑" pitchFamily="34" charset="-122"/>
              </a:defRPr>
            </a:lvl1pPr>
          </a:lstStyle>
          <a:p>
            <a:fld id="{63482800-7FE9-4D0E-981E-BD6E0DFA42EC}" type="slidenum">
              <a:rPr lang="zh-CN" altLang="en-US" smtClean="0"/>
              <a:t>‹#›</a:t>
            </a:fld>
            <a:endParaRPr lang="zh-CN" altLang="en-US"/>
          </a:p>
        </p:txBody>
      </p:sp>
    </p:spTree>
    <p:extLst>
      <p:ext uri="{BB962C8B-B14F-4D97-AF65-F5344CB8AC3E}">
        <p14:creationId xmlns:p14="http://schemas.microsoft.com/office/powerpoint/2010/main" val="135293593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ctr" defTabSz="1219170" rtl="0" eaLnBrk="1" latinLnBrk="0" hangingPunct="1">
        <a:spcBef>
          <a:spcPct val="0"/>
        </a:spcBef>
        <a:buNone/>
        <a:defRPr sz="5333" kern="1200">
          <a:solidFill>
            <a:schemeClr val="tx1"/>
          </a:solidFill>
          <a:latin typeface="微软雅黑" pitchFamily="34" charset="-122"/>
          <a:ea typeface="微软雅黑" pitchFamily="34" charset="-122"/>
          <a:cs typeface="+mj-cs"/>
        </a:defRPr>
      </a:lvl1pPr>
    </p:titleStyle>
    <p:bodyStyle>
      <a:lvl1pPr marL="457189" indent="-457189" algn="l" defTabSz="1219170" rtl="0" eaLnBrk="1" latinLnBrk="0" hangingPunct="1">
        <a:spcBef>
          <a:spcPct val="20000"/>
        </a:spcBef>
        <a:buFont typeface="Arial" pitchFamily="34" charset="0"/>
        <a:buChar char="•"/>
        <a:defRPr sz="3733" kern="1200">
          <a:solidFill>
            <a:schemeClr val="tx1"/>
          </a:solidFill>
          <a:latin typeface="微软雅黑" pitchFamily="34" charset="-122"/>
          <a:ea typeface="微软雅黑" pitchFamily="34" charset="-122"/>
          <a:cs typeface="+mn-cs"/>
        </a:defRPr>
      </a:lvl1pPr>
      <a:lvl2pPr marL="990575" indent="-380990" algn="l" defTabSz="1219170" rtl="0" eaLnBrk="1" latinLnBrk="0" hangingPunct="1">
        <a:spcBef>
          <a:spcPct val="20000"/>
        </a:spcBef>
        <a:buFont typeface="Arial" pitchFamily="34" charset="0"/>
        <a:buChar char="–"/>
        <a:defRPr sz="3200" kern="1200">
          <a:solidFill>
            <a:schemeClr val="tx1"/>
          </a:solidFill>
          <a:latin typeface="微软雅黑" pitchFamily="34" charset="-122"/>
          <a:ea typeface="微软雅黑" pitchFamily="34" charset="-122"/>
          <a:cs typeface="+mn-cs"/>
        </a:defRPr>
      </a:lvl2pPr>
      <a:lvl3pPr marL="1523962" indent="-304792" algn="l" defTabSz="1219170" rtl="0" eaLnBrk="1" latinLnBrk="0" hangingPunct="1">
        <a:spcBef>
          <a:spcPct val="20000"/>
        </a:spcBef>
        <a:buFont typeface="Arial" pitchFamily="34" charset="0"/>
        <a:buChar char="•"/>
        <a:defRPr sz="2667" kern="1200">
          <a:solidFill>
            <a:schemeClr val="tx1"/>
          </a:solidFill>
          <a:latin typeface="微软雅黑" pitchFamily="34" charset="-122"/>
          <a:ea typeface="微软雅黑" pitchFamily="34" charset="-122"/>
          <a:cs typeface="+mn-cs"/>
        </a:defRPr>
      </a:lvl3pPr>
      <a:lvl4pPr marL="2133547" indent="-304792" algn="l" defTabSz="1219170" rtl="0" eaLnBrk="1" latinLnBrk="0" hangingPunct="1">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4pPr>
      <a:lvl5pPr marL="2743131" indent="-304792" algn="l" defTabSz="1219170" rtl="0" eaLnBrk="1" latinLnBrk="0" hangingPunct="1">
        <a:spcBef>
          <a:spcPct val="20000"/>
        </a:spcBef>
        <a:buFont typeface="Arial" pitchFamily="34" charset="0"/>
        <a:buChar char="»"/>
        <a:defRPr sz="2133" kern="1200">
          <a:solidFill>
            <a:schemeClr val="tx1"/>
          </a:solidFill>
          <a:latin typeface="微软雅黑" pitchFamily="34" charset="-122"/>
          <a:ea typeface="微软雅黑" pitchFamily="34" charset="-122"/>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5AC1C2-4671-416D-AD8E-6D0D6DD9EAA3}"/>
              </a:ext>
            </a:extLst>
          </p:cNvPr>
          <p:cNvSpPr>
            <a:spLocks noGrp="1"/>
          </p:cNvSpPr>
          <p:nvPr>
            <p:ph type="ctrTitle"/>
          </p:nvPr>
        </p:nvSpPr>
        <p:spPr/>
        <p:txBody>
          <a:bodyPr/>
          <a:lstStyle/>
          <a:p>
            <a:pPr marR="0" rtl="0"/>
            <a:r>
              <a:rPr lang="zh-CN" altLang="en-US" b="1" i="0" u="none" strike="noStrike" kern="100" baseline="0" dirty="0">
                <a:latin typeface="微软雅黑" panose="020B0503020204020204" pitchFamily="34" charset="-122"/>
                <a:ea typeface="微软雅黑" panose="020B0503020204020204" pitchFamily="34" charset="-122"/>
              </a:rPr>
              <a:t>世界遗产：永定土楼</a:t>
            </a:r>
          </a:p>
        </p:txBody>
      </p:sp>
      <p:sp>
        <p:nvSpPr>
          <p:cNvPr id="3" name="文本占位符 2">
            <a:extLst>
              <a:ext uri="{FF2B5EF4-FFF2-40B4-BE49-F238E27FC236}">
                <a16:creationId xmlns:a16="http://schemas.microsoft.com/office/drawing/2014/main" id="{C3F6E8C5-2F2F-4304-A0E1-6D513ADFBF79}"/>
              </a:ext>
            </a:extLst>
          </p:cNvPr>
          <p:cNvSpPr>
            <a:spLocks noGrp="1"/>
          </p:cNvSpPr>
          <p:nvPr>
            <p:ph type="subTitle" idx="1"/>
          </p:nvPr>
        </p:nvSpPr>
        <p:spPr/>
        <p:txBody>
          <a:bodyPr/>
          <a:lstStyle/>
          <a:p>
            <a:pPr marR="0" lvl="0" rtl="0"/>
            <a:r>
              <a:rPr lang="en-US" altLang="zh-CN" b="1" i="0" u="none" strike="noStrike" kern="1400" baseline="0">
                <a:latin typeface="微软雅黑" panose="020B0503020204020204" pitchFamily="34" charset="-122"/>
                <a:ea typeface="微软雅黑" panose="020B0503020204020204" pitchFamily="34" charset="-122"/>
              </a:rPr>
              <a:t>——</a:t>
            </a:r>
            <a:r>
              <a:rPr lang="zh-CN" altLang="en-US" b="1" i="0" u="none" strike="noStrike" kern="1400" baseline="0">
                <a:latin typeface="微软雅黑" panose="020B0503020204020204" pitchFamily="34" charset="-122"/>
                <a:ea typeface="微软雅黑" panose="020B0503020204020204" pitchFamily="34" charset="-122"/>
              </a:rPr>
              <a:t>神奇山区民居建筑</a:t>
            </a:r>
          </a:p>
        </p:txBody>
      </p:sp>
      <p:graphicFrame>
        <p:nvGraphicFramePr>
          <p:cNvPr id="4" name="图示 3">
            <a:extLst>
              <a:ext uri="{FF2B5EF4-FFF2-40B4-BE49-F238E27FC236}">
                <a16:creationId xmlns:a16="http://schemas.microsoft.com/office/drawing/2014/main" id="{4111127F-D6E7-4CDF-82F7-CE1D6B8109CB}"/>
              </a:ext>
            </a:extLst>
          </p:cNvPr>
          <p:cNvGraphicFramePr/>
          <p:nvPr>
            <p:extLst>
              <p:ext uri="{D42A27DB-BD31-4B8C-83A1-F6EECF244321}">
                <p14:modId xmlns:p14="http://schemas.microsoft.com/office/powerpoint/2010/main" val="2833344927"/>
              </p:ext>
            </p:extLst>
          </p:nvPr>
        </p:nvGraphicFramePr>
        <p:xfrm>
          <a:off x="474133" y="5638800"/>
          <a:ext cx="11548534" cy="10583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90779951"/>
      </p:ext>
    </p:extLst>
  </p:cSld>
  <p:clrMapOvr>
    <a:masterClrMapping/>
  </p:clrMapOvr>
  <p:transition spd="slow" advTm="10000">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71A203-5CA8-47D0-8207-1AD6698B0C6B}"/>
              </a:ext>
            </a:extLst>
          </p:cNvPr>
          <p:cNvSpPr>
            <a:spLocks noGrp="1"/>
          </p:cNvSpPr>
          <p:nvPr>
            <p:ph type="title"/>
          </p:nvPr>
        </p:nvSpPr>
        <p:spPr/>
        <p:txBody>
          <a:bodyPr/>
          <a:lstStyle/>
          <a:p>
            <a:pPr marR="0" rtl="0"/>
            <a:r>
              <a:rPr lang="zh-CN" altLang="en-US" b="1" i="0" u="none" strike="noStrike" kern="2200" baseline="0" dirty="0">
                <a:latin typeface="微软雅黑" panose="020B0503020204020204" pitchFamily="34" charset="-122"/>
                <a:ea typeface="微软雅黑" panose="020B0503020204020204" pitchFamily="34" charset="-122"/>
              </a:rPr>
              <a:t>三、特点特征</a:t>
            </a:r>
          </a:p>
        </p:txBody>
      </p:sp>
      <p:sp>
        <p:nvSpPr>
          <p:cNvPr id="3" name="文本占位符 2">
            <a:extLst>
              <a:ext uri="{FF2B5EF4-FFF2-40B4-BE49-F238E27FC236}">
                <a16:creationId xmlns:a16="http://schemas.microsoft.com/office/drawing/2014/main" id="{03C34C1C-8AD4-453B-9A75-A2ACE49EF403}"/>
              </a:ext>
            </a:extLst>
          </p:cNvPr>
          <p:cNvSpPr>
            <a:spLocks noGrp="1"/>
          </p:cNvSpPr>
          <p:nvPr>
            <p:ph type="body" idx="1"/>
          </p:nvPr>
        </p:nvSpPr>
        <p:spPr/>
        <p:txBody>
          <a:bodyPr>
            <a:normAutofit/>
          </a:bodyPr>
          <a:lstStyle/>
          <a:p>
            <a:pPr marR="0" lvl="0" rtl="0"/>
            <a:r>
              <a:rPr lang="zh-CN" altLang="en-US" b="1" i="0" u="none" strike="noStrike" kern="100" baseline="0" dirty="0">
                <a:latin typeface="微软雅黑" panose="020B0503020204020204" pitchFamily="34" charset="-122"/>
                <a:ea typeface="微软雅黑" panose="020B0503020204020204" pitchFamily="34" charset="-122"/>
              </a:rPr>
              <a:t>竹条抗震</a:t>
            </a:r>
          </a:p>
          <a:p>
            <a:pPr marR="0" lvl="1" rtl="0"/>
            <a:r>
              <a:rPr lang="zh-CN" altLang="en-US" b="0" i="0" u="none" strike="noStrike" kern="100" baseline="0" dirty="0">
                <a:latin typeface="微软雅黑" panose="020B0503020204020204" pitchFamily="34" charset="-122"/>
                <a:ea typeface="微软雅黑" panose="020B0503020204020204" pitchFamily="34" charset="-122"/>
              </a:rPr>
              <a:t>永定位于亚欧板块与太平洋板块附近，地壳较不稳定。这就需要永定客家土楼牢固且抗震，否则将很容易倒塌。客家先民从以往的地震中吸取教训，在夯墙时，把竹条当作如今的钢筋放到墙内，由于竹条坚硬且富有弹性，整体性能良好，所以地震发生时，墙内的竹条会被拉直，使得墙体不易倒塌，过后，竹条会受到圆楼回心力的作用，自然合回去，从而取得抗震的良好效果。</a:t>
            </a:r>
          </a:p>
        </p:txBody>
      </p:sp>
    </p:spTree>
    <p:extLst>
      <p:ext uri="{BB962C8B-B14F-4D97-AF65-F5344CB8AC3E}">
        <p14:creationId xmlns:p14="http://schemas.microsoft.com/office/powerpoint/2010/main" val="354895618"/>
      </p:ext>
    </p:extLst>
  </p:cSld>
  <p:clrMapOvr>
    <a:masterClrMapping/>
  </p:clrMapOvr>
  <p:transition spd="slow" advTm="10000">
    <p:cov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71A203-5CA8-47D0-8207-1AD6698B0C6B}"/>
              </a:ext>
            </a:extLst>
          </p:cNvPr>
          <p:cNvSpPr>
            <a:spLocks noGrp="1"/>
          </p:cNvSpPr>
          <p:nvPr>
            <p:ph type="title"/>
          </p:nvPr>
        </p:nvSpPr>
        <p:spPr/>
        <p:txBody>
          <a:bodyPr/>
          <a:lstStyle/>
          <a:p>
            <a:pPr marR="0" rtl="0"/>
            <a:r>
              <a:rPr lang="zh-CN" altLang="en-US" b="1" i="0" u="none" strike="noStrike" kern="2200" baseline="0" dirty="0">
                <a:latin typeface="微软雅黑" panose="020B0503020204020204" pitchFamily="34" charset="-122"/>
                <a:ea typeface="微软雅黑" panose="020B0503020204020204" pitchFamily="34" charset="-122"/>
              </a:rPr>
              <a:t>三、特点特征</a:t>
            </a:r>
          </a:p>
        </p:txBody>
      </p:sp>
      <p:sp>
        <p:nvSpPr>
          <p:cNvPr id="3" name="文本占位符 2">
            <a:extLst>
              <a:ext uri="{FF2B5EF4-FFF2-40B4-BE49-F238E27FC236}">
                <a16:creationId xmlns:a16="http://schemas.microsoft.com/office/drawing/2014/main" id="{03C34C1C-8AD4-453B-9A75-A2ACE49EF403}"/>
              </a:ext>
            </a:extLst>
          </p:cNvPr>
          <p:cNvSpPr>
            <a:spLocks noGrp="1"/>
          </p:cNvSpPr>
          <p:nvPr>
            <p:ph type="body" idx="1"/>
          </p:nvPr>
        </p:nvSpPr>
        <p:spPr/>
        <p:txBody>
          <a:bodyPr>
            <a:normAutofit/>
          </a:bodyPr>
          <a:lstStyle/>
          <a:p>
            <a:pPr marR="0" lvl="0" rtl="0"/>
            <a:r>
              <a:rPr lang="zh-CN" altLang="en-US" b="1" i="0" u="none" strike="noStrike" kern="100" baseline="0">
                <a:latin typeface="微软雅黑" panose="020B0503020204020204" pitchFamily="34" charset="-122"/>
                <a:ea typeface="微软雅黑" panose="020B0503020204020204" pitchFamily="34" charset="-122"/>
              </a:rPr>
              <a:t>墙体</a:t>
            </a:r>
            <a:r>
              <a:rPr lang="zh-CN" altLang="en-US" b="1" i="0" u="none" strike="noStrike" kern="100" baseline="0" dirty="0">
                <a:latin typeface="微软雅黑" panose="020B0503020204020204" pitchFamily="34" charset="-122"/>
                <a:ea typeface="微软雅黑" panose="020B0503020204020204" pitchFamily="34" charset="-122"/>
              </a:rPr>
              <a:t>隔热</a:t>
            </a:r>
          </a:p>
          <a:p>
            <a:pPr marR="0" lvl="1" rtl="0"/>
            <a:r>
              <a:rPr lang="zh-CN" altLang="en-US" b="0" i="0" u="none" strike="noStrike" kern="100" baseline="0" dirty="0">
                <a:latin typeface="微软雅黑" panose="020B0503020204020204" pitchFamily="34" charset="-122"/>
                <a:ea typeface="微软雅黑" panose="020B0503020204020204" pitchFamily="34" charset="-122"/>
              </a:rPr>
              <a:t>永定处于亚热带气候炎热且复杂多变，为了起到隔热、防风的目的，在建造土楼时，借助模夹板，经过反复的揉、捣、压、夯筑成了厚实严密的墙体，这样可以防止台风的侵袭，土枪土炮打不进，起到御敌的作用，还可以起到隔热的目的，住在土楼里的人都有一种感觉那就是冬暖夏凉，这就像天然的空调机一样，让客家先民在舒适环境下生存繁衍。</a:t>
            </a:r>
          </a:p>
        </p:txBody>
      </p:sp>
    </p:spTree>
    <p:extLst>
      <p:ext uri="{BB962C8B-B14F-4D97-AF65-F5344CB8AC3E}">
        <p14:creationId xmlns:p14="http://schemas.microsoft.com/office/powerpoint/2010/main" val="775076696"/>
      </p:ext>
    </p:extLst>
  </p:cSld>
  <p:clrMapOvr>
    <a:masterClrMapping/>
  </p:clrMapOvr>
  <p:transition spd="slow" advTm="10000">
    <p:cove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D098ED-8A90-49C1-89C1-94DCEE6F4382}"/>
              </a:ext>
            </a:extLst>
          </p:cNvPr>
          <p:cNvSpPr>
            <a:spLocks noGrp="1"/>
          </p:cNvSpPr>
          <p:nvPr>
            <p:ph type="title"/>
          </p:nvPr>
        </p:nvSpPr>
        <p:spPr/>
        <p:txBody>
          <a:bodyPr/>
          <a:lstStyle/>
          <a:p>
            <a:pPr marR="0" rtl="0"/>
            <a:r>
              <a:rPr lang="zh-CN" altLang="en-US" b="1" i="0" u="none" strike="noStrike" kern="2200" baseline="0" dirty="0">
                <a:latin typeface="微软雅黑" panose="020B0503020204020204" pitchFamily="34" charset="-122"/>
                <a:ea typeface="微软雅黑" panose="020B0503020204020204" pitchFamily="34" charset="-122"/>
              </a:rPr>
              <a:t>四、代表建筑</a:t>
            </a:r>
          </a:p>
        </p:txBody>
      </p:sp>
      <p:sp>
        <p:nvSpPr>
          <p:cNvPr id="3" name="文本占位符 2">
            <a:extLst>
              <a:ext uri="{FF2B5EF4-FFF2-40B4-BE49-F238E27FC236}">
                <a16:creationId xmlns:a16="http://schemas.microsoft.com/office/drawing/2014/main" id="{D73D34DD-A187-4790-A9DD-AA401E960432}"/>
              </a:ext>
            </a:extLst>
          </p:cNvPr>
          <p:cNvSpPr>
            <a:spLocks noGrp="1"/>
          </p:cNvSpPr>
          <p:nvPr>
            <p:ph sz="half" idx="1"/>
          </p:nvPr>
        </p:nvSpPr>
        <p:spPr/>
        <p:txBody>
          <a:bodyPr>
            <a:normAutofit fontScale="47500" lnSpcReduction="20000"/>
          </a:bodyPr>
          <a:lstStyle/>
          <a:p>
            <a:pPr marR="0" lvl="0" rtl="0"/>
            <a:r>
              <a:rPr lang="zh-CN" altLang="en-US" b="1" i="0" u="none" strike="noStrike" kern="100" baseline="0" dirty="0">
                <a:latin typeface="微软雅黑" panose="020B0503020204020204" pitchFamily="34" charset="-122"/>
                <a:ea typeface="微软雅黑" panose="020B0503020204020204" pitchFamily="34" charset="-122"/>
              </a:rPr>
              <a:t>振成楼</a:t>
            </a:r>
          </a:p>
          <a:p>
            <a:pPr marR="0" lvl="1" rtl="0"/>
            <a:r>
              <a:rPr lang="zh-CN" altLang="en-US" b="0" i="0" u="none" strike="noStrike" kern="100" baseline="0" dirty="0">
                <a:latin typeface="微软雅黑" panose="020B0503020204020204" pitchFamily="34" charset="-122"/>
                <a:ea typeface="微软雅黑" panose="020B0503020204020204" pitchFamily="34" charset="-122"/>
              </a:rPr>
              <a:t>位于永定县湖坑乡洪坑村，是最为富丽堂皇的客家土楼，是客家土楼的精品，被称为“土楼王子”，该楼建于</a:t>
            </a:r>
            <a:r>
              <a:rPr lang="en-US" altLang="zh-CN" b="0" i="0" u="none" strike="noStrike" kern="100" baseline="0" dirty="0">
                <a:latin typeface="微软雅黑" panose="020B0503020204020204" pitchFamily="34" charset="-122"/>
                <a:ea typeface="微软雅黑" panose="020B0503020204020204" pitchFamily="34" charset="-122"/>
              </a:rPr>
              <a:t>1912</a:t>
            </a:r>
            <a:r>
              <a:rPr lang="zh-CN" altLang="en-US" b="0" i="0" u="none" strike="noStrike" kern="100" baseline="0" dirty="0">
                <a:latin typeface="微软雅黑" panose="020B0503020204020204" pitchFamily="34" charset="-122"/>
                <a:ea typeface="微软雅黑" panose="020B0503020204020204" pitchFamily="34" charset="-122"/>
              </a:rPr>
              <a:t>年，按八卦图结构建造，卦与卦之间设有防火墙，内有花园、学堂等。内环还有中心大厅，雕梁画栋，装饰秀丽，古朴典雅，中西合璧。占地约</a:t>
            </a:r>
            <a:r>
              <a:rPr lang="en-US" altLang="zh-CN" b="0" i="0" u="none" strike="noStrike" kern="100" baseline="0" dirty="0">
                <a:latin typeface="微软雅黑" panose="020B0503020204020204" pitchFamily="34" charset="-122"/>
                <a:ea typeface="微软雅黑" panose="020B0503020204020204" pitchFamily="34" charset="-122"/>
              </a:rPr>
              <a:t>5000</a:t>
            </a:r>
            <a:r>
              <a:rPr lang="zh-CN" altLang="en-US" b="0" i="0" u="none" strike="noStrike" kern="100" baseline="0" dirty="0">
                <a:latin typeface="微软雅黑" panose="020B0503020204020204" pitchFamily="34" charset="-122"/>
                <a:ea typeface="微软雅黑" panose="020B0503020204020204" pitchFamily="34" charset="-122"/>
              </a:rPr>
              <a:t>平方米，费时</a:t>
            </a:r>
            <a:r>
              <a:rPr lang="en-US" altLang="zh-CN" b="0" i="0" u="none" strike="noStrike" kern="100" baseline="0" dirty="0">
                <a:latin typeface="微软雅黑" panose="020B0503020204020204" pitchFamily="34" charset="-122"/>
                <a:ea typeface="微软雅黑" panose="020B0503020204020204" pitchFamily="34" charset="-122"/>
              </a:rPr>
              <a:t>5</a:t>
            </a:r>
            <a:r>
              <a:rPr lang="zh-CN" altLang="en-US" b="0" i="0" u="none" strike="noStrike" kern="100" baseline="0" dirty="0">
                <a:latin typeface="微软雅黑" panose="020B0503020204020204" pitchFamily="34" charset="-122"/>
                <a:ea typeface="微软雅黑" panose="020B0503020204020204" pitchFamily="34" charset="-122"/>
              </a:rPr>
              <a:t>年建成，耗资</a:t>
            </a:r>
            <a:r>
              <a:rPr lang="en-US" altLang="zh-CN" b="0" i="0" u="none" strike="noStrike" kern="100" baseline="0" dirty="0">
                <a:latin typeface="微软雅黑" panose="020B0503020204020204" pitchFamily="34" charset="-122"/>
                <a:ea typeface="微软雅黑" panose="020B0503020204020204" pitchFamily="34" charset="-122"/>
              </a:rPr>
              <a:t>8</a:t>
            </a:r>
            <a:r>
              <a:rPr lang="zh-CN" altLang="en-US" b="0" i="0" u="none" strike="noStrike" kern="100" baseline="0" dirty="0">
                <a:latin typeface="微软雅黑" panose="020B0503020204020204" pitchFamily="34" charset="-122"/>
                <a:ea typeface="微软雅黑" panose="020B0503020204020204" pitchFamily="34" charset="-122"/>
              </a:rPr>
              <a:t>万银元。分内外两圈。外圈</a:t>
            </a:r>
            <a:r>
              <a:rPr lang="en-US" altLang="zh-CN" b="0" i="0" u="none" strike="noStrike" kern="100" baseline="0" dirty="0">
                <a:latin typeface="微软雅黑" panose="020B0503020204020204" pitchFamily="34" charset="-122"/>
                <a:ea typeface="微软雅黑" panose="020B0503020204020204" pitchFamily="34" charset="-122"/>
              </a:rPr>
              <a:t>4</a:t>
            </a:r>
            <a:r>
              <a:rPr lang="zh-CN" altLang="en-US" b="0" i="0" u="none" strike="noStrike" kern="100" baseline="0" dirty="0">
                <a:latin typeface="微软雅黑" panose="020B0503020204020204" pitchFamily="34" charset="-122"/>
                <a:ea typeface="微软雅黑" panose="020B0503020204020204" pitchFamily="34" charset="-122"/>
              </a:rPr>
              <a:t>层，每层</a:t>
            </a:r>
            <a:r>
              <a:rPr lang="en-US" altLang="zh-CN" b="0" i="0" u="none" strike="noStrike" kern="100" baseline="0" dirty="0">
                <a:latin typeface="微软雅黑" panose="020B0503020204020204" pitchFamily="34" charset="-122"/>
                <a:ea typeface="微软雅黑" panose="020B0503020204020204" pitchFamily="34" charset="-122"/>
              </a:rPr>
              <a:t>48</a:t>
            </a:r>
            <a:r>
              <a:rPr lang="zh-CN" altLang="en-US" b="0" i="0" u="none" strike="noStrike" kern="100" baseline="0" dirty="0">
                <a:latin typeface="微软雅黑" panose="020B0503020204020204" pitchFamily="34" charset="-122"/>
                <a:ea typeface="微软雅黑" panose="020B0503020204020204" pitchFamily="34" charset="-122"/>
              </a:rPr>
              <a:t>间，八卦每卦</a:t>
            </a:r>
            <a:r>
              <a:rPr lang="en-US" altLang="zh-CN" b="0" i="0" u="none" strike="noStrike" kern="100" baseline="0" dirty="0">
                <a:latin typeface="微软雅黑" panose="020B0503020204020204" pitchFamily="34" charset="-122"/>
                <a:ea typeface="微软雅黑" panose="020B0503020204020204" pitchFamily="34" charset="-122"/>
              </a:rPr>
              <a:t>6</a:t>
            </a:r>
            <a:r>
              <a:rPr lang="zh-CN" altLang="en-US" b="0" i="0" u="none" strike="noStrike" kern="100" baseline="0" dirty="0">
                <a:latin typeface="微软雅黑" panose="020B0503020204020204" pitchFamily="34" charset="-122"/>
                <a:ea typeface="微软雅黑" panose="020B0503020204020204" pitchFamily="34" charset="-122"/>
              </a:rPr>
              <a:t>间，一梯楼为一单元。卦与卦之间筑有防火墙，以拱门相通。祖堂为一舞台，台前立有</a:t>
            </a:r>
            <a:r>
              <a:rPr lang="en-US" altLang="zh-CN" b="0" i="0" u="none" strike="noStrike" kern="100" baseline="0" dirty="0">
                <a:latin typeface="微软雅黑" panose="020B0503020204020204" pitchFamily="34" charset="-122"/>
                <a:ea typeface="微软雅黑" panose="020B0503020204020204" pitchFamily="34" charset="-122"/>
              </a:rPr>
              <a:t>4</a:t>
            </a:r>
            <a:r>
              <a:rPr lang="zh-CN" altLang="en-US" b="0" i="0" u="none" strike="noStrike" kern="100" baseline="0" dirty="0">
                <a:latin typeface="微软雅黑" panose="020B0503020204020204" pitchFamily="34" charset="-122"/>
                <a:ea typeface="微软雅黑" panose="020B0503020204020204" pitchFamily="34" charset="-122"/>
              </a:rPr>
              <a:t>根周长近</a:t>
            </a:r>
            <a:r>
              <a:rPr lang="en-US" altLang="zh-CN" b="0" i="0" u="none" strike="noStrike" kern="100" baseline="0" dirty="0">
                <a:latin typeface="微软雅黑" panose="020B0503020204020204" pitchFamily="34" charset="-122"/>
                <a:ea typeface="微软雅黑" panose="020B0503020204020204" pitchFamily="34" charset="-122"/>
              </a:rPr>
              <a:t>2</a:t>
            </a:r>
            <a:r>
              <a:rPr lang="zh-CN" altLang="en-US" b="0" i="0" u="none" strike="noStrike" kern="100" baseline="0" dirty="0">
                <a:latin typeface="微软雅黑" panose="020B0503020204020204" pitchFamily="34" charset="-122"/>
                <a:ea typeface="微软雅黑" panose="020B0503020204020204" pitchFamily="34" charset="-122"/>
              </a:rPr>
              <a:t>米，高近</a:t>
            </a:r>
            <a:r>
              <a:rPr lang="en-US" altLang="zh-CN" b="0" i="0" u="none" strike="noStrike" kern="100" baseline="0" dirty="0">
                <a:latin typeface="微软雅黑" panose="020B0503020204020204" pitchFamily="34" charset="-122"/>
                <a:ea typeface="微软雅黑" panose="020B0503020204020204" pitchFamily="34" charset="-122"/>
              </a:rPr>
              <a:t>7</a:t>
            </a:r>
            <a:r>
              <a:rPr lang="zh-CN" altLang="en-US" b="0" i="0" u="none" strike="noStrike" kern="100" baseline="0" dirty="0">
                <a:latin typeface="微软雅黑" panose="020B0503020204020204" pitchFamily="34" charset="-122"/>
                <a:ea typeface="微软雅黑" panose="020B0503020204020204" pitchFamily="34" charset="-122"/>
              </a:rPr>
              <a:t>米的大石柱，舞台两侧上下两层</a:t>
            </a:r>
            <a:r>
              <a:rPr lang="en-US" altLang="zh-CN" b="0" i="0" u="none" strike="noStrike" kern="100" baseline="0" dirty="0">
                <a:latin typeface="微软雅黑" panose="020B0503020204020204" pitchFamily="34" charset="-122"/>
                <a:ea typeface="微软雅黑" panose="020B0503020204020204" pitchFamily="34" charset="-122"/>
              </a:rPr>
              <a:t>30</a:t>
            </a:r>
            <a:r>
              <a:rPr lang="zh-CN" altLang="en-US" b="0" i="0" u="none" strike="noStrike" kern="100" baseline="0" dirty="0">
                <a:latin typeface="微软雅黑" panose="020B0503020204020204" pitchFamily="34" charset="-122"/>
                <a:ea typeface="微软雅黑" panose="020B0503020204020204" pitchFamily="34" charset="-122"/>
              </a:rPr>
              <a:t>个房间圈成内圈，二层廊道有精致的铁铸栏杆。</a:t>
            </a:r>
            <a:endParaRPr lang="en-US" altLang="zh-CN" b="0" i="0" u="none" strike="noStrike" kern="100" baseline="0" dirty="0">
              <a:latin typeface="微软雅黑" panose="020B0503020204020204" pitchFamily="34" charset="-122"/>
              <a:ea typeface="微软雅黑" panose="020B0503020204020204" pitchFamily="34" charset="-122"/>
            </a:endParaRPr>
          </a:p>
        </p:txBody>
      </p:sp>
      <p:pic>
        <p:nvPicPr>
          <p:cNvPr id="6" name="内容占位符 5">
            <a:extLst>
              <a:ext uri="{FF2B5EF4-FFF2-40B4-BE49-F238E27FC236}">
                <a16:creationId xmlns:a16="http://schemas.microsoft.com/office/drawing/2014/main" id="{B2A821E4-9378-4DC0-82EB-0C7B070DF814}"/>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697743" y="1667107"/>
            <a:ext cx="3960000" cy="26376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动作按钮: 转到主页 6">
            <a:hlinkClick r:id="" action="ppaction://hlinkshowjump?jump=firstslide" highlightClick="1"/>
            <a:extLst>
              <a:ext uri="{FF2B5EF4-FFF2-40B4-BE49-F238E27FC236}">
                <a16:creationId xmlns:a16="http://schemas.microsoft.com/office/drawing/2014/main" id="{B0161991-57B9-4A06-AD05-F562A00248B4}"/>
              </a:ext>
            </a:extLst>
          </p:cNvPr>
          <p:cNvSpPr/>
          <p:nvPr/>
        </p:nvSpPr>
        <p:spPr>
          <a:xfrm>
            <a:off x="10871200" y="6126164"/>
            <a:ext cx="711200" cy="73183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8690298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10000">
        <p15:prstTrans prst="fallOver"/>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D098ED-8A90-49C1-89C1-94DCEE6F4382}"/>
              </a:ext>
            </a:extLst>
          </p:cNvPr>
          <p:cNvSpPr>
            <a:spLocks noGrp="1"/>
          </p:cNvSpPr>
          <p:nvPr>
            <p:ph type="title"/>
          </p:nvPr>
        </p:nvSpPr>
        <p:spPr/>
        <p:txBody>
          <a:bodyPr/>
          <a:lstStyle/>
          <a:p>
            <a:pPr marR="0" rtl="0"/>
            <a:r>
              <a:rPr lang="zh-CN" altLang="en-US" b="1" i="0" u="none" strike="noStrike" kern="2200" baseline="0" dirty="0">
                <a:latin typeface="微软雅黑" panose="020B0503020204020204" pitchFamily="34" charset="-122"/>
                <a:ea typeface="微软雅黑" panose="020B0503020204020204" pitchFamily="34" charset="-122"/>
              </a:rPr>
              <a:t>四、代表建筑</a:t>
            </a:r>
          </a:p>
        </p:txBody>
      </p:sp>
      <p:sp>
        <p:nvSpPr>
          <p:cNvPr id="3" name="文本占位符 2">
            <a:extLst>
              <a:ext uri="{FF2B5EF4-FFF2-40B4-BE49-F238E27FC236}">
                <a16:creationId xmlns:a16="http://schemas.microsoft.com/office/drawing/2014/main" id="{D73D34DD-A187-4790-A9DD-AA401E960432}"/>
              </a:ext>
            </a:extLst>
          </p:cNvPr>
          <p:cNvSpPr>
            <a:spLocks noGrp="1"/>
          </p:cNvSpPr>
          <p:nvPr>
            <p:ph sz="half" idx="1"/>
          </p:nvPr>
        </p:nvSpPr>
        <p:spPr/>
        <p:txBody>
          <a:bodyPr>
            <a:normAutofit fontScale="55000" lnSpcReduction="20000"/>
          </a:bodyPr>
          <a:lstStyle/>
          <a:p>
            <a:pPr fontAlgn="auto">
              <a:lnSpc>
                <a:spcPct val="90000"/>
              </a:lnSpc>
              <a:spcAft>
                <a:spcPts val="0"/>
              </a:spcAft>
              <a:buClrTx/>
              <a:buSzTx/>
              <a:tabLst/>
              <a:defRPr/>
            </a:pPr>
            <a:r>
              <a:rPr lang="zh-CN" altLang="zh-CN" sz="3800" b="1" kern="100" dirty="0"/>
              <a:t>承启楼</a:t>
            </a:r>
          </a:p>
          <a:p>
            <a:pPr marR="0" lvl="1" rtl="0"/>
            <a:r>
              <a:rPr lang="zh-CN" altLang="en-US" b="0" i="0" u="none" strike="noStrike" kern="100" baseline="0" dirty="0">
                <a:latin typeface="微软雅黑" panose="020B0503020204020204" pitchFamily="34" charset="-122"/>
                <a:ea typeface="微软雅黑" panose="020B0503020204020204" pitchFamily="34" charset="-122"/>
              </a:rPr>
              <a:t>位于永定县高头乡，是圈数、居住人口最多的土楼，被称为“土楼王”。建于清康熙四十八年（</a:t>
            </a:r>
            <a:r>
              <a:rPr lang="en-US" altLang="zh-CN" b="0" i="0" u="none" strike="noStrike" kern="100" baseline="0" dirty="0">
                <a:latin typeface="微软雅黑" panose="020B0503020204020204" pitchFamily="34" charset="-122"/>
                <a:ea typeface="微软雅黑" panose="020B0503020204020204" pitchFamily="34" charset="-122"/>
              </a:rPr>
              <a:t>1709</a:t>
            </a:r>
            <a:r>
              <a:rPr lang="zh-CN" altLang="en-US" b="0" i="0" u="none" strike="noStrike" kern="100" baseline="0" dirty="0">
                <a:latin typeface="微软雅黑" panose="020B0503020204020204" pitchFamily="34" charset="-122"/>
                <a:ea typeface="微软雅黑" panose="020B0503020204020204" pitchFamily="34" charset="-122"/>
              </a:rPr>
              <a:t>年）。全楼直径</a:t>
            </a:r>
            <a:r>
              <a:rPr lang="en-US" altLang="zh-CN" b="0" i="0" u="none" strike="noStrike" kern="100" baseline="0" dirty="0">
                <a:latin typeface="微软雅黑" panose="020B0503020204020204" pitchFamily="34" charset="-122"/>
                <a:ea typeface="微软雅黑" panose="020B0503020204020204" pitchFamily="34" charset="-122"/>
              </a:rPr>
              <a:t>73</a:t>
            </a:r>
            <a:r>
              <a:rPr lang="zh-CN" altLang="en-US" b="0" i="0" u="none" strike="noStrike" kern="100" baseline="0" dirty="0">
                <a:latin typeface="微软雅黑" panose="020B0503020204020204" pitchFamily="34" charset="-122"/>
                <a:ea typeface="微软雅黑" panose="020B0503020204020204" pitchFamily="34" charset="-122"/>
              </a:rPr>
              <a:t>米，走廊周长</a:t>
            </a:r>
            <a:r>
              <a:rPr lang="en-US" altLang="zh-CN" b="0" i="0" u="none" strike="noStrike" kern="100" baseline="0" dirty="0">
                <a:latin typeface="微软雅黑" panose="020B0503020204020204" pitchFamily="34" charset="-122"/>
                <a:ea typeface="微软雅黑" panose="020B0503020204020204" pitchFamily="34" charset="-122"/>
              </a:rPr>
              <a:t>229</a:t>
            </a:r>
            <a:r>
              <a:rPr lang="zh-CN" altLang="en-US" b="0" i="0" u="none" strike="noStrike" kern="100" baseline="0" dirty="0">
                <a:latin typeface="微软雅黑" panose="020B0503020204020204" pitchFamily="34" charset="-122"/>
                <a:ea typeface="微软雅黑" panose="020B0503020204020204" pitchFamily="34" charset="-122"/>
              </a:rPr>
              <a:t>．</a:t>
            </a:r>
            <a:r>
              <a:rPr lang="en-US" altLang="zh-CN" b="0" i="0" u="none" strike="noStrike" kern="100" baseline="0" dirty="0">
                <a:latin typeface="微软雅黑" panose="020B0503020204020204" pitchFamily="34" charset="-122"/>
                <a:ea typeface="微软雅黑" panose="020B0503020204020204" pitchFamily="34" charset="-122"/>
              </a:rPr>
              <a:t>3</a:t>
            </a:r>
            <a:r>
              <a:rPr lang="zh-CN" altLang="en-US" b="0" i="0" u="none" strike="noStrike" kern="100" baseline="0" dirty="0">
                <a:latin typeface="微软雅黑" panose="020B0503020204020204" pitchFamily="34" charset="-122"/>
                <a:ea typeface="微软雅黑" panose="020B0503020204020204" pitchFamily="34" charset="-122"/>
              </a:rPr>
              <a:t>米，全楼为三圈一中心。外圈</a:t>
            </a:r>
            <a:r>
              <a:rPr lang="en-US" altLang="zh-CN" b="0" i="0" u="none" strike="noStrike" kern="100" baseline="0" dirty="0">
                <a:latin typeface="微软雅黑" panose="020B0503020204020204" pitchFamily="34" charset="-122"/>
                <a:ea typeface="微软雅黑" panose="020B0503020204020204" pitchFamily="34" charset="-122"/>
              </a:rPr>
              <a:t>4</a:t>
            </a:r>
            <a:r>
              <a:rPr lang="zh-CN" altLang="en-US" b="0" i="0" u="none" strike="noStrike" kern="100" baseline="0" dirty="0">
                <a:latin typeface="微软雅黑" panose="020B0503020204020204" pitchFamily="34" charset="-122"/>
                <a:ea typeface="微软雅黑" panose="020B0503020204020204" pitchFamily="34" charset="-122"/>
              </a:rPr>
              <a:t>层，高</a:t>
            </a:r>
            <a:r>
              <a:rPr lang="en-US" altLang="zh-CN" b="0" i="0" u="none" strike="noStrike" kern="100" baseline="0" dirty="0">
                <a:latin typeface="微软雅黑" panose="020B0503020204020204" pitchFamily="34" charset="-122"/>
                <a:ea typeface="微软雅黑" panose="020B0503020204020204" pitchFamily="34" charset="-122"/>
              </a:rPr>
              <a:t>11</a:t>
            </a:r>
            <a:r>
              <a:rPr lang="zh-CN" altLang="en-US" b="0" i="0" u="none" strike="noStrike" kern="100" baseline="0" dirty="0">
                <a:latin typeface="微软雅黑" panose="020B0503020204020204" pitchFamily="34" charset="-122"/>
                <a:ea typeface="微软雅黑" panose="020B0503020204020204" pitchFamily="34" charset="-122"/>
              </a:rPr>
              <a:t>．</a:t>
            </a:r>
            <a:r>
              <a:rPr lang="en-US" altLang="zh-CN" b="0" i="0" u="none" strike="noStrike" kern="100" baseline="0" dirty="0">
                <a:latin typeface="微软雅黑" panose="020B0503020204020204" pitchFamily="34" charset="-122"/>
                <a:ea typeface="微软雅黑" panose="020B0503020204020204" pitchFamily="34" charset="-122"/>
              </a:rPr>
              <a:t>4</a:t>
            </a:r>
            <a:r>
              <a:rPr lang="zh-CN" altLang="en-US" b="0" i="0" u="none" strike="noStrike" kern="100" baseline="0" dirty="0">
                <a:latin typeface="微软雅黑" panose="020B0503020204020204" pitchFamily="34" charset="-122"/>
                <a:ea typeface="微软雅黑" panose="020B0503020204020204" pitchFamily="34" charset="-122"/>
              </a:rPr>
              <a:t>米，每层设</a:t>
            </a:r>
            <a:r>
              <a:rPr lang="en-US" altLang="zh-CN" b="0" i="0" u="none" strike="noStrike" kern="100" baseline="0" dirty="0">
                <a:latin typeface="微软雅黑" panose="020B0503020204020204" pitchFamily="34" charset="-122"/>
                <a:ea typeface="微软雅黑" panose="020B0503020204020204" pitchFamily="34" charset="-122"/>
              </a:rPr>
              <a:t>72</a:t>
            </a:r>
            <a:r>
              <a:rPr lang="zh-CN" altLang="en-US" b="0" i="0" u="none" strike="noStrike" kern="100" baseline="0" dirty="0">
                <a:latin typeface="微软雅黑" panose="020B0503020204020204" pitchFamily="34" charset="-122"/>
                <a:ea typeface="微软雅黑" panose="020B0503020204020204" pitchFamily="34" charset="-122"/>
              </a:rPr>
              <a:t>个房间；第二圈二层，每层设</a:t>
            </a:r>
            <a:r>
              <a:rPr lang="en-US" altLang="zh-CN" b="0" i="0" u="none" strike="noStrike" kern="100" baseline="0" dirty="0">
                <a:latin typeface="微软雅黑" panose="020B0503020204020204" pitchFamily="34" charset="-122"/>
                <a:ea typeface="微软雅黑" panose="020B0503020204020204" pitchFamily="34" charset="-122"/>
              </a:rPr>
              <a:t>40</a:t>
            </a:r>
            <a:r>
              <a:rPr lang="zh-CN" altLang="en-US" b="0" i="0" u="none" strike="noStrike" kern="100" baseline="0" dirty="0">
                <a:latin typeface="微软雅黑" panose="020B0503020204020204" pitchFamily="34" charset="-122"/>
                <a:ea typeface="微软雅黑" panose="020B0503020204020204" pitchFamily="34" charset="-122"/>
              </a:rPr>
              <a:t>个房间；第三圈为单层，设</a:t>
            </a:r>
            <a:r>
              <a:rPr lang="en-US" altLang="zh-CN" b="0" i="0" u="none" strike="noStrike" kern="100" baseline="0" dirty="0">
                <a:latin typeface="微软雅黑" panose="020B0503020204020204" pitchFamily="34" charset="-122"/>
                <a:ea typeface="微软雅黑" panose="020B0503020204020204" pitchFamily="34" charset="-122"/>
              </a:rPr>
              <a:t>32</a:t>
            </a:r>
            <a:r>
              <a:rPr lang="zh-CN" altLang="en-US" b="0" i="0" u="none" strike="noStrike" kern="100" baseline="0" dirty="0">
                <a:latin typeface="微软雅黑" panose="020B0503020204020204" pitchFamily="34" charset="-122"/>
                <a:ea typeface="微软雅黑" panose="020B0503020204020204" pitchFamily="34" charset="-122"/>
              </a:rPr>
              <a:t>个房间。中心为祖堂，全楼共计</a:t>
            </a:r>
            <a:r>
              <a:rPr lang="en-US" altLang="zh-CN" b="0" i="0" u="none" strike="noStrike" kern="100" baseline="0" dirty="0">
                <a:latin typeface="微软雅黑" panose="020B0503020204020204" pitchFamily="34" charset="-122"/>
                <a:ea typeface="微软雅黑" panose="020B0503020204020204" pitchFamily="34" charset="-122"/>
              </a:rPr>
              <a:t>400</a:t>
            </a:r>
            <a:r>
              <a:rPr lang="zh-CN" altLang="en-US" b="0" i="0" u="none" strike="noStrike" kern="100" baseline="0" dirty="0">
                <a:latin typeface="微软雅黑" panose="020B0503020204020204" pitchFamily="34" charset="-122"/>
                <a:ea typeface="微软雅黑" panose="020B0503020204020204" pitchFamily="34" charset="-122"/>
              </a:rPr>
              <a:t>个房间。整个建筑面积为</a:t>
            </a:r>
            <a:r>
              <a:rPr lang="en-US" altLang="zh-CN" b="0" i="0" u="none" strike="noStrike" kern="100" baseline="0" dirty="0">
                <a:latin typeface="微软雅黑" panose="020B0503020204020204" pitchFamily="34" charset="-122"/>
                <a:ea typeface="微软雅黑" panose="020B0503020204020204" pitchFamily="34" charset="-122"/>
              </a:rPr>
              <a:t>5376.17</a:t>
            </a:r>
            <a:r>
              <a:rPr lang="zh-CN" altLang="en-US" b="0" i="0" u="none" strike="noStrike" kern="100" baseline="0" dirty="0">
                <a:latin typeface="微软雅黑" panose="020B0503020204020204" pitchFamily="34" charset="-122"/>
                <a:ea typeface="微软雅黑" panose="020B0503020204020204" pitchFamily="34" charset="-122"/>
              </a:rPr>
              <a:t>平方米。“高四层，楼四圈，上上下下四百间；圆中圆，圈套圈，历经沧桑三百年”，鼎盛时期住过</a:t>
            </a:r>
            <a:r>
              <a:rPr lang="en-US" altLang="zh-CN" b="0" i="0" u="none" strike="noStrike" kern="100" baseline="0" dirty="0">
                <a:latin typeface="微软雅黑" panose="020B0503020204020204" pitchFamily="34" charset="-122"/>
                <a:ea typeface="微软雅黑" panose="020B0503020204020204" pitchFamily="34" charset="-122"/>
              </a:rPr>
              <a:t>800</a:t>
            </a:r>
            <a:r>
              <a:rPr lang="zh-CN" altLang="en-US" b="0" i="0" u="none" strike="noStrike" kern="100" baseline="0" dirty="0">
                <a:latin typeface="微软雅黑" panose="020B0503020204020204" pitchFamily="34" charset="-122"/>
                <a:ea typeface="微软雅黑" panose="020B0503020204020204" pitchFamily="34" charset="-122"/>
              </a:rPr>
              <a:t>多人，像一个热闹的小城市。台湾政要吴伯雄先生曾亲题“福建土楼王”。</a:t>
            </a:r>
          </a:p>
          <a:p>
            <a:pPr marR="0" lvl="1" rtl="0"/>
            <a:endParaRPr lang="en-US" altLang="zh-CN" b="0" i="0" u="none" strike="noStrike" kern="100" baseline="0" dirty="0">
              <a:latin typeface="微软雅黑" panose="020B0503020204020204" pitchFamily="34" charset="-122"/>
              <a:ea typeface="微软雅黑" panose="020B0503020204020204" pitchFamily="34" charset="-122"/>
            </a:endParaRPr>
          </a:p>
        </p:txBody>
      </p:sp>
      <p:pic>
        <p:nvPicPr>
          <p:cNvPr id="6" name="内容占位符 5">
            <a:extLst>
              <a:ext uri="{FF2B5EF4-FFF2-40B4-BE49-F238E27FC236}">
                <a16:creationId xmlns:a16="http://schemas.microsoft.com/office/drawing/2014/main" id="{06D51DEA-1937-479D-89F5-EC84830978A5}"/>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891866" y="1965491"/>
            <a:ext cx="3960000" cy="22809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8335334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10000">
        <p15:prstTrans prst="fallOver"/>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D098ED-8A90-49C1-89C1-94DCEE6F4382}"/>
              </a:ext>
            </a:extLst>
          </p:cNvPr>
          <p:cNvSpPr>
            <a:spLocks noGrp="1"/>
          </p:cNvSpPr>
          <p:nvPr>
            <p:ph type="title"/>
          </p:nvPr>
        </p:nvSpPr>
        <p:spPr/>
        <p:txBody>
          <a:bodyPr/>
          <a:lstStyle/>
          <a:p>
            <a:pPr marR="0" rtl="0"/>
            <a:r>
              <a:rPr lang="zh-CN" altLang="en-US" b="1" i="0" u="none" strike="noStrike" kern="2200" baseline="0" dirty="0">
                <a:latin typeface="微软雅黑" panose="020B0503020204020204" pitchFamily="34" charset="-122"/>
                <a:ea typeface="微软雅黑" panose="020B0503020204020204" pitchFamily="34" charset="-122"/>
              </a:rPr>
              <a:t>四、代表建筑</a:t>
            </a:r>
          </a:p>
        </p:txBody>
      </p:sp>
      <p:sp>
        <p:nvSpPr>
          <p:cNvPr id="3" name="文本占位符 2">
            <a:extLst>
              <a:ext uri="{FF2B5EF4-FFF2-40B4-BE49-F238E27FC236}">
                <a16:creationId xmlns:a16="http://schemas.microsoft.com/office/drawing/2014/main" id="{D73D34DD-A187-4790-A9DD-AA401E960432}"/>
              </a:ext>
            </a:extLst>
          </p:cNvPr>
          <p:cNvSpPr>
            <a:spLocks noGrp="1"/>
          </p:cNvSpPr>
          <p:nvPr>
            <p:ph sz="half" idx="1"/>
          </p:nvPr>
        </p:nvSpPr>
        <p:spPr/>
        <p:txBody>
          <a:bodyPr>
            <a:normAutofit fontScale="70000" lnSpcReduction="20000"/>
          </a:bodyPr>
          <a:lstStyle/>
          <a:p>
            <a:pPr marR="0" lvl="0" rtl="0"/>
            <a:r>
              <a:rPr lang="zh-CN" altLang="en-US" b="1" i="0" u="none" strike="noStrike" kern="100" baseline="0">
                <a:latin typeface="微软雅黑" panose="020B0503020204020204" pitchFamily="34" charset="-122"/>
                <a:ea typeface="微软雅黑" panose="020B0503020204020204" pitchFamily="34" charset="-122"/>
              </a:rPr>
              <a:t>永</a:t>
            </a:r>
            <a:r>
              <a:rPr lang="zh-CN" altLang="en-US" b="1" i="0" u="none" strike="noStrike" kern="100" baseline="0" dirty="0">
                <a:latin typeface="微软雅黑" panose="020B0503020204020204" pitchFamily="34" charset="-122"/>
                <a:ea typeface="微软雅黑" panose="020B0503020204020204" pitchFamily="34" charset="-122"/>
              </a:rPr>
              <a:t>隆昌</a:t>
            </a:r>
          </a:p>
          <a:p>
            <a:pPr marR="0" lvl="1" rtl="0"/>
            <a:r>
              <a:rPr lang="zh-CN" altLang="en-US" b="0" i="0" u="none" strike="noStrike" kern="100" baseline="0" dirty="0">
                <a:latin typeface="微软雅黑" panose="020B0503020204020204" pitchFamily="34" charset="-122"/>
                <a:ea typeface="微软雅黑" panose="020B0503020204020204" pitchFamily="34" charset="-122"/>
              </a:rPr>
              <a:t>位于抚市镇，以高大著称，为最花工日的土楼，该楼因受地形限制，部分以沙滩为基地，填平工程特大，从填坝动工到整修完工，前后整整花去</a:t>
            </a:r>
            <a:r>
              <a:rPr lang="en-US" altLang="zh-CN" b="0" i="0" u="none" strike="noStrike" kern="100" baseline="0" dirty="0">
                <a:latin typeface="微软雅黑" panose="020B0503020204020204" pitchFamily="34" charset="-122"/>
                <a:ea typeface="微软雅黑" panose="020B0503020204020204" pitchFamily="34" charset="-122"/>
              </a:rPr>
              <a:t>28</a:t>
            </a:r>
            <a:r>
              <a:rPr lang="zh-CN" altLang="en-US" b="0" i="0" u="none" strike="noStrike" kern="100" baseline="0" dirty="0">
                <a:latin typeface="微软雅黑" panose="020B0503020204020204" pitchFamily="34" charset="-122"/>
                <a:ea typeface="微软雅黑" panose="020B0503020204020204" pitchFamily="34" charset="-122"/>
              </a:rPr>
              <a:t>年。主楼高五层半，占地都有一万多平方米。是方楼与五凤楼的组合建筑。主楼有福盛楼和福善楼两座，合计有</a:t>
            </a:r>
            <a:r>
              <a:rPr lang="en-US" altLang="zh-CN" b="0" i="0" u="none" strike="noStrike" kern="100" baseline="0" dirty="0">
                <a:latin typeface="微软雅黑" panose="020B0503020204020204" pitchFamily="34" charset="-122"/>
                <a:ea typeface="微软雅黑" panose="020B0503020204020204" pitchFamily="34" charset="-122"/>
              </a:rPr>
              <a:t>92</a:t>
            </a:r>
            <a:r>
              <a:rPr lang="zh-CN" altLang="en-US" b="0" i="0" u="none" strike="noStrike" kern="100" baseline="0" dirty="0">
                <a:latin typeface="微软雅黑" panose="020B0503020204020204" pitchFamily="34" charset="-122"/>
                <a:ea typeface="微软雅黑" panose="020B0503020204020204" pitchFamily="34" charset="-122"/>
              </a:rPr>
              <a:t>个厅，</a:t>
            </a:r>
            <a:r>
              <a:rPr lang="en-US" altLang="zh-CN" b="0" i="0" u="none" strike="noStrike" kern="100" baseline="0" dirty="0">
                <a:latin typeface="微软雅黑" panose="020B0503020204020204" pitchFamily="34" charset="-122"/>
                <a:ea typeface="微软雅黑" panose="020B0503020204020204" pitchFamily="34" charset="-122"/>
              </a:rPr>
              <a:t>746</a:t>
            </a:r>
            <a:r>
              <a:rPr lang="zh-CN" altLang="en-US" b="0" i="0" u="none" strike="noStrike" kern="100" baseline="0" dirty="0">
                <a:latin typeface="微软雅黑" panose="020B0503020204020204" pitchFamily="34" charset="-122"/>
                <a:ea typeface="微软雅黑" panose="020B0503020204020204" pitchFamily="34" charset="-122"/>
              </a:rPr>
              <a:t>个房间，</a:t>
            </a:r>
            <a:r>
              <a:rPr lang="en-US" altLang="zh-CN" b="0" i="0" u="none" strike="noStrike" kern="100" baseline="0" dirty="0">
                <a:latin typeface="微软雅黑" panose="020B0503020204020204" pitchFamily="34" charset="-122"/>
                <a:ea typeface="微软雅黑" panose="020B0503020204020204" pitchFamily="34" charset="-122"/>
              </a:rPr>
              <a:t>144</a:t>
            </a:r>
            <a:r>
              <a:rPr lang="zh-CN" altLang="en-US" b="0" i="0" u="none" strike="noStrike" kern="100" baseline="0" dirty="0">
                <a:latin typeface="微软雅黑" panose="020B0503020204020204" pitchFamily="34" charset="-122"/>
                <a:ea typeface="微软雅黑" panose="020B0503020204020204" pitchFamily="34" charset="-122"/>
              </a:rPr>
              <a:t>座楼梯，</a:t>
            </a:r>
            <a:r>
              <a:rPr lang="en-US" altLang="zh-CN" b="0" i="0" u="none" strike="noStrike" kern="100" baseline="0" dirty="0">
                <a:latin typeface="微软雅黑" panose="020B0503020204020204" pitchFamily="34" charset="-122"/>
                <a:ea typeface="微软雅黑" panose="020B0503020204020204" pitchFamily="34" charset="-122"/>
              </a:rPr>
              <a:t>7</a:t>
            </a:r>
            <a:r>
              <a:rPr lang="zh-CN" altLang="en-US" b="0" i="0" u="none" strike="noStrike" kern="100" baseline="0" dirty="0">
                <a:latin typeface="微软雅黑" panose="020B0503020204020204" pitchFamily="34" charset="-122"/>
                <a:ea typeface="微软雅黑" panose="020B0503020204020204" pitchFamily="34" charset="-122"/>
              </a:rPr>
              <a:t>口水井。</a:t>
            </a:r>
          </a:p>
          <a:p>
            <a:pPr marR="0" lvl="1" rtl="0"/>
            <a:endParaRPr lang="en-US" altLang="zh-CN" b="0" i="0" u="none" strike="noStrike" kern="100" baseline="0" dirty="0">
              <a:latin typeface="微软雅黑" panose="020B0503020204020204" pitchFamily="34" charset="-122"/>
              <a:ea typeface="微软雅黑" panose="020B0503020204020204" pitchFamily="34" charset="-122"/>
            </a:endParaRPr>
          </a:p>
        </p:txBody>
      </p:sp>
      <p:pic>
        <p:nvPicPr>
          <p:cNvPr id="6" name="内容占位符 5">
            <a:extLst>
              <a:ext uri="{FF2B5EF4-FFF2-40B4-BE49-F238E27FC236}">
                <a16:creationId xmlns:a16="http://schemas.microsoft.com/office/drawing/2014/main" id="{FE0403D8-14B1-4F8D-A9B1-630AB7A42631}"/>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856393" y="1667107"/>
            <a:ext cx="3960000" cy="27963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68945202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10000">
        <p15:prstTrans prst="fallOver"/>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D098ED-8A90-49C1-89C1-94DCEE6F4382}"/>
              </a:ext>
            </a:extLst>
          </p:cNvPr>
          <p:cNvSpPr>
            <a:spLocks noGrp="1"/>
          </p:cNvSpPr>
          <p:nvPr>
            <p:ph type="title"/>
          </p:nvPr>
        </p:nvSpPr>
        <p:spPr/>
        <p:txBody>
          <a:bodyPr/>
          <a:lstStyle/>
          <a:p>
            <a:pPr marR="0" rtl="0"/>
            <a:r>
              <a:rPr lang="zh-CN" altLang="en-US" b="1" i="0" u="none" strike="noStrike" kern="2200" baseline="0" dirty="0">
                <a:latin typeface="微软雅黑" panose="020B0503020204020204" pitchFamily="34" charset="-122"/>
                <a:ea typeface="微软雅黑" panose="020B0503020204020204" pitchFamily="34" charset="-122"/>
              </a:rPr>
              <a:t>四、代表建筑</a:t>
            </a:r>
          </a:p>
        </p:txBody>
      </p:sp>
      <p:sp>
        <p:nvSpPr>
          <p:cNvPr id="3" name="文本占位符 2">
            <a:extLst>
              <a:ext uri="{FF2B5EF4-FFF2-40B4-BE49-F238E27FC236}">
                <a16:creationId xmlns:a16="http://schemas.microsoft.com/office/drawing/2014/main" id="{D73D34DD-A187-4790-A9DD-AA401E960432}"/>
              </a:ext>
            </a:extLst>
          </p:cNvPr>
          <p:cNvSpPr>
            <a:spLocks noGrp="1"/>
          </p:cNvSpPr>
          <p:nvPr>
            <p:ph sz="half" idx="1"/>
          </p:nvPr>
        </p:nvSpPr>
        <p:spPr/>
        <p:txBody>
          <a:bodyPr>
            <a:normAutofit fontScale="55000" lnSpcReduction="20000"/>
          </a:bodyPr>
          <a:lstStyle/>
          <a:p>
            <a:pPr marR="0" lvl="0" rtl="0"/>
            <a:r>
              <a:rPr lang="zh-CN" altLang="en-US" b="1" i="0" u="none" strike="noStrike" kern="100" baseline="0" dirty="0">
                <a:latin typeface="微软雅黑" panose="020B0503020204020204" pitchFamily="34" charset="-122"/>
                <a:ea typeface="微软雅黑" panose="020B0503020204020204" pitchFamily="34" charset="-122"/>
              </a:rPr>
              <a:t>福裕楼</a:t>
            </a:r>
          </a:p>
          <a:p>
            <a:pPr marR="0" lvl="1" rtl="0"/>
            <a:r>
              <a:rPr lang="zh-CN" altLang="en-US" b="0" i="0" u="none" strike="noStrike" kern="100" baseline="0" dirty="0">
                <a:latin typeface="微软雅黑" panose="020B0503020204020204" pitchFamily="34" charset="-122"/>
                <a:ea typeface="微软雅黑" panose="020B0503020204020204" pitchFamily="34" charset="-122"/>
              </a:rPr>
              <a:t>位于湖坑镇洪坑村，是永定府第式土楼的杰出代表，富丽堂皇。公元</a:t>
            </a:r>
            <a:r>
              <a:rPr lang="en-US" altLang="zh-CN" b="0" i="0" u="none" strike="noStrike" kern="100" baseline="0" dirty="0">
                <a:latin typeface="微软雅黑" panose="020B0503020204020204" pitchFamily="34" charset="-122"/>
                <a:ea typeface="微软雅黑" panose="020B0503020204020204" pitchFamily="34" charset="-122"/>
              </a:rPr>
              <a:t>1880</a:t>
            </a:r>
            <a:r>
              <a:rPr lang="zh-CN" altLang="en-US" b="0" i="0" u="none" strike="noStrike" kern="100" baseline="0" dirty="0">
                <a:latin typeface="微软雅黑" panose="020B0503020204020204" pitchFamily="34" charset="-122"/>
                <a:ea typeface="微软雅黑" panose="020B0503020204020204" pitchFamily="34" charset="-122"/>
              </a:rPr>
              <a:t>年开始兴建，耗资十多万光洋，经历三年时间才建成，占地面积</a:t>
            </a:r>
            <a:r>
              <a:rPr lang="en-US" altLang="zh-CN" b="0" i="0" u="none" strike="noStrike" kern="100" baseline="0" dirty="0">
                <a:latin typeface="微软雅黑" panose="020B0503020204020204" pitchFamily="34" charset="-122"/>
                <a:ea typeface="微软雅黑" panose="020B0503020204020204" pitchFamily="34" charset="-122"/>
              </a:rPr>
              <a:t>7000</a:t>
            </a:r>
            <a:r>
              <a:rPr lang="zh-CN" altLang="en-US" b="0" i="0" u="none" strike="noStrike" kern="100" baseline="0" dirty="0">
                <a:latin typeface="微软雅黑" panose="020B0503020204020204" pitchFamily="34" charset="-122"/>
                <a:ea typeface="微软雅黑" panose="020B0503020204020204" pitchFamily="34" charset="-122"/>
              </a:rPr>
              <a:t>余平方米。该楼由楼主三兄弟（林仲山、林仁山、林德山）的朋友汀州知府张星炳设计。其结构特点：在主楼的中轴线上前低后高，两座横屋，高低有序，主次分明。楼前有三个大门，在主楼和横屋之间有小门相隔，外观连成一体、内则分为三大单元。楼门坪和围墙用当地河卵石铺砌，做工十分精细与大自然环境浑然一体，十分和谐。</a:t>
            </a:r>
          </a:p>
        </p:txBody>
      </p:sp>
      <p:pic>
        <p:nvPicPr>
          <p:cNvPr id="6" name="内容占位符 5">
            <a:extLst>
              <a:ext uri="{FF2B5EF4-FFF2-40B4-BE49-F238E27FC236}">
                <a16:creationId xmlns:a16="http://schemas.microsoft.com/office/drawing/2014/main" id="{88370238-F561-48DF-BCE9-3D6BBBEFF828}"/>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68702" y="1666875"/>
            <a:ext cx="3960000" cy="31680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71220660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10000">
        <p15:prstTrans prst="fallOver"/>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D098ED-8A90-49C1-89C1-94DCEE6F4382}"/>
              </a:ext>
            </a:extLst>
          </p:cNvPr>
          <p:cNvSpPr>
            <a:spLocks noGrp="1"/>
          </p:cNvSpPr>
          <p:nvPr>
            <p:ph type="title"/>
          </p:nvPr>
        </p:nvSpPr>
        <p:spPr/>
        <p:txBody>
          <a:bodyPr/>
          <a:lstStyle/>
          <a:p>
            <a:pPr marR="0" rtl="0"/>
            <a:r>
              <a:rPr lang="zh-CN" altLang="en-US" b="1" i="0" u="none" strike="noStrike" kern="2200" baseline="0" dirty="0">
                <a:latin typeface="微软雅黑" panose="020B0503020204020204" pitchFamily="34" charset="-122"/>
                <a:ea typeface="微软雅黑" panose="020B0503020204020204" pitchFamily="34" charset="-122"/>
              </a:rPr>
              <a:t>四、代表建筑</a:t>
            </a:r>
          </a:p>
        </p:txBody>
      </p:sp>
      <p:sp>
        <p:nvSpPr>
          <p:cNvPr id="3" name="文本占位符 2">
            <a:extLst>
              <a:ext uri="{FF2B5EF4-FFF2-40B4-BE49-F238E27FC236}">
                <a16:creationId xmlns:a16="http://schemas.microsoft.com/office/drawing/2014/main" id="{D73D34DD-A187-4790-A9DD-AA401E960432}"/>
              </a:ext>
            </a:extLst>
          </p:cNvPr>
          <p:cNvSpPr>
            <a:spLocks noGrp="1"/>
          </p:cNvSpPr>
          <p:nvPr>
            <p:ph sz="half" idx="1"/>
          </p:nvPr>
        </p:nvSpPr>
        <p:spPr/>
        <p:txBody>
          <a:bodyPr>
            <a:normAutofit fontScale="62500" lnSpcReduction="20000"/>
          </a:bodyPr>
          <a:lstStyle/>
          <a:p>
            <a:r>
              <a:rPr lang="zh-CN" altLang="en-US" b="1" kern="100" dirty="0"/>
              <a:t>馥馨楼</a:t>
            </a:r>
          </a:p>
          <a:p>
            <a:pPr marR="0" lvl="1" rtl="0"/>
            <a:r>
              <a:rPr lang="zh-CN" altLang="en-US" b="0" i="0" u="none" strike="noStrike" kern="100" baseline="0" dirty="0">
                <a:latin typeface="微软雅黑" panose="020B0503020204020204" pitchFamily="34" charset="-122"/>
                <a:ea typeface="微软雅黑" panose="020B0503020204020204" pitchFamily="34" charset="-122"/>
              </a:rPr>
              <a:t>位于湖雷镇下寨村，是现存最早的土楼。建于公元七六九年，至今已有一千二百多年历史，是永定客家土楼群中最古老的一座。占地</a:t>
            </a:r>
            <a:r>
              <a:rPr lang="en-US" altLang="zh-CN" b="0" i="0" u="none" strike="noStrike" kern="100" baseline="0" dirty="0">
                <a:latin typeface="微软雅黑" panose="020B0503020204020204" pitchFamily="34" charset="-122"/>
                <a:ea typeface="微软雅黑" panose="020B0503020204020204" pitchFamily="34" charset="-122"/>
              </a:rPr>
              <a:t>1275.76 </a:t>
            </a:r>
            <a:r>
              <a:rPr lang="zh-CN" altLang="en-US" b="0" i="0" u="none" strike="noStrike" kern="100" baseline="0" dirty="0">
                <a:latin typeface="微软雅黑" panose="020B0503020204020204" pitchFamily="34" charset="-122"/>
                <a:ea typeface="微软雅黑" panose="020B0503020204020204" pitchFamily="34" charset="-122"/>
              </a:rPr>
              <a:t>平方米，高四层，墙身通体以生土夯成。馥馨楼没有石基，这是沿袭了中原先祖的建筑技术和建筑形式，充分说明了永定土楼与黄河流域传统民居的渊源关系。楼四周有四米宽的护楼壕沟，门前设有吊桥通行，其底墙生土掺拌有石灰、红糖，坚固无比。堪称中原古代建筑文化的活化石。</a:t>
            </a:r>
          </a:p>
          <a:p>
            <a:pPr marR="0" lvl="1" rtl="0"/>
            <a:endParaRPr lang="en-US" altLang="zh-CN" b="0" i="0" u="none" strike="noStrike" kern="100" baseline="0" dirty="0">
              <a:latin typeface="微软雅黑" panose="020B0503020204020204" pitchFamily="34" charset="-122"/>
              <a:ea typeface="微软雅黑" panose="020B0503020204020204" pitchFamily="34" charset="-122"/>
            </a:endParaRPr>
          </a:p>
        </p:txBody>
      </p:sp>
      <p:pic>
        <p:nvPicPr>
          <p:cNvPr id="6" name="内容占位符 5">
            <a:extLst>
              <a:ext uri="{FF2B5EF4-FFF2-40B4-BE49-F238E27FC236}">
                <a16:creationId xmlns:a16="http://schemas.microsoft.com/office/drawing/2014/main" id="{3972C6D1-87CD-4782-A63D-A428A2D4F667}"/>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39467" y="1667107"/>
            <a:ext cx="3960000" cy="297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17842486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10000">
        <p15:prstTrans prst="fallOver"/>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D098ED-8A90-49C1-89C1-94DCEE6F4382}"/>
              </a:ext>
            </a:extLst>
          </p:cNvPr>
          <p:cNvSpPr>
            <a:spLocks noGrp="1"/>
          </p:cNvSpPr>
          <p:nvPr>
            <p:ph type="title"/>
          </p:nvPr>
        </p:nvSpPr>
        <p:spPr/>
        <p:txBody>
          <a:bodyPr/>
          <a:lstStyle/>
          <a:p>
            <a:pPr marR="0" rtl="0"/>
            <a:r>
              <a:rPr lang="zh-CN" altLang="en-US" b="1" i="0" u="none" strike="noStrike" kern="2200" baseline="0" dirty="0">
                <a:latin typeface="微软雅黑" panose="020B0503020204020204" pitchFamily="34" charset="-122"/>
                <a:ea typeface="微软雅黑" panose="020B0503020204020204" pitchFamily="34" charset="-122"/>
              </a:rPr>
              <a:t>四、代表建筑</a:t>
            </a:r>
          </a:p>
        </p:txBody>
      </p:sp>
      <p:sp>
        <p:nvSpPr>
          <p:cNvPr id="3" name="文本占位符 2">
            <a:extLst>
              <a:ext uri="{FF2B5EF4-FFF2-40B4-BE49-F238E27FC236}">
                <a16:creationId xmlns:a16="http://schemas.microsoft.com/office/drawing/2014/main" id="{D73D34DD-A187-4790-A9DD-AA401E960432}"/>
              </a:ext>
            </a:extLst>
          </p:cNvPr>
          <p:cNvSpPr>
            <a:spLocks noGrp="1"/>
          </p:cNvSpPr>
          <p:nvPr>
            <p:ph sz="half" idx="1"/>
          </p:nvPr>
        </p:nvSpPr>
        <p:spPr/>
        <p:txBody>
          <a:bodyPr>
            <a:normAutofit fontScale="47500" lnSpcReduction="20000"/>
          </a:bodyPr>
          <a:lstStyle/>
          <a:p>
            <a:pPr marR="0" lvl="0" rtl="0"/>
            <a:r>
              <a:rPr lang="zh-CN" altLang="en-US" b="1" i="0" u="none" strike="noStrike" kern="100" baseline="0">
                <a:latin typeface="微软雅黑" panose="020B0503020204020204" pitchFamily="34" charset="-122"/>
                <a:ea typeface="微软雅黑" panose="020B0503020204020204" pitchFamily="34" charset="-122"/>
              </a:rPr>
              <a:t>集</a:t>
            </a:r>
            <a:r>
              <a:rPr lang="zh-CN" altLang="en-US" b="1" i="0" u="none" strike="noStrike" kern="100" baseline="0" dirty="0">
                <a:latin typeface="微软雅黑" panose="020B0503020204020204" pitchFamily="34" charset="-122"/>
                <a:ea typeface="微软雅黑" panose="020B0503020204020204" pitchFamily="34" charset="-122"/>
              </a:rPr>
              <a:t>庆楼</a:t>
            </a:r>
          </a:p>
          <a:p>
            <a:pPr marR="0" lvl="1" rtl="0"/>
            <a:r>
              <a:rPr lang="zh-CN" altLang="en-US" b="0" i="0" u="none" strike="noStrike" kern="100" baseline="0" dirty="0">
                <a:latin typeface="微软雅黑" panose="020B0503020204020204" pitchFamily="34" charset="-122"/>
                <a:ea typeface="微软雅黑" panose="020B0503020204020204" pitchFamily="34" charset="-122"/>
              </a:rPr>
              <a:t>为现存最早的圆形、最多楼梯的土楼。初溪村徐氏三世祖建于公元</a:t>
            </a:r>
            <a:r>
              <a:rPr lang="en-US" altLang="zh-CN" b="0" i="0" u="none" strike="noStrike" kern="100" baseline="0" dirty="0">
                <a:latin typeface="微软雅黑" panose="020B0503020204020204" pitchFamily="34" charset="-122"/>
                <a:ea typeface="微软雅黑" panose="020B0503020204020204" pitchFamily="34" charset="-122"/>
              </a:rPr>
              <a:t>1419</a:t>
            </a:r>
            <a:r>
              <a:rPr lang="zh-CN" altLang="en-US" b="0" i="0" u="none" strike="noStrike" kern="100" baseline="0" dirty="0">
                <a:latin typeface="微软雅黑" panose="020B0503020204020204" pitchFamily="34" charset="-122"/>
                <a:ea typeface="微软雅黑" panose="020B0503020204020204" pitchFamily="34" charset="-122"/>
              </a:rPr>
              <a:t>年</a:t>
            </a:r>
            <a:r>
              <a:rPr lang="en-US" altLang="zh-CN" b="0" i="0" u="none" strike="noStrike" kern="100" baseline="0" dirty="0">
                <a:latin typeface="微软雅黑" panose="020B0503020204020204" pitchFamily="34" charset="-122"/>
                <a:ea typeface="微软雅黑" panose="020B0503020204020204" pitchFamily="34" charset="-122"/>
              </a:rPr>
              <a:t>(</a:t>
            </a:r>
            <a:r>
              <a:rPr lang="zh-CN" altLang="en-US" b="0" i="0" u="none" strike="noStrike" kern="100" baseline="0" dirty="0">
                <a:latin typeface="微软雅黑" panose="020B0503020204020204" pitchFamily="34" charset="-122"/>
                <a:ea typeface="微软雅黑" panose="020B0503020204020204" pitchFamily="34" charset="-122"/>
              </a:rPr>
              <a:t>明永乐十七年</a:t>
            </a:r>
            <a:r>
              <a:rPr lang="en-US" altLang="zh-CN" b="0" i="0" u="none" strike="noStrike" kern="100" baseline="0" dirty="0">
                <a:latin typeface="微软雅黑" panose="020B0503020204020204" pitchFamily="34" charset="-122"/>
                <a:ea typeface="微软雅黑" panose="020B0503020204020204" pitchFamily="34" charset="-122"/>
              </a:rPr>
              <a:t>)</a:t>
            </a:r>
            <a:r>
              <a:rPr lang="zh-CN" altLang="en-US" b="0" i="0" u="none" strike="noStrike" kern="100" baseline="0" dirty="0">
                <a:latin typeface="微软雅黑" panose="020B0503020204020204" pitchFamily="34" charset="-122"/>
                <a:ea typeface="微软雅黑" panose="020B0503020204020204" pitchFamily="34" charset="-122"/>
              </a:rPr>
              <a:t>，距今五百八十余年，为永定现存圆楼中年代久远又结构特殊的一座。一般圆楼，小的设置两处公共楼梯，大的设置四处楼梯，底层相通且层层环廊通达，相互往来，十分方便。唯独此楼，按底层每户从一楼到四楼各自安装楼梯，各层通道用木板隔开，七十二道楼梯把全楼分割成七十二个独立的单元。房间、楼梯隔、墙全用杉木材料构建，全靠邻隼头衔接，不用一枚铁钉，竟也穿越了近六个世纪的风霜雨雪，与厚达二米的生土墙一起依然挺立。初溪土楼群形成于</a:t>
            </a:r>
            <a:r>
              <a:rPr lang="en-US" altLang="zh-CN" b="0" i="0" u="none" strike="noStrike" kern="100" baseline="0" dirty="0">
                <a:latin typeface="微软雅黑" panose="020B0503020204020204" pitchFamily="34" charset="-122"/>
                <a:ea typeface="微软雅黑" panose="020B0503020204020204" pitchFamily="34" charset="-122"/>
              </a:rPr>
              <a:t>13</a:t>
            </a:r>
            <a:r>
              <a:rPr lang="zh-CN" altLang="en-US" b="0" i="0" u="none" strike="noStrike" kern="100" baseline="0" dirty="0">
                <a:latin typeface="微软雅黑" panose="020B0503020204020204" pitchFamily="34" charset="-122"/>
                <a:ea typeface="微软雅黑" panose="020B0503020204020204" pitchFamily="34" charset="-122"/>
              </a:rPr>
              <a:t>世纪初，同样依山而建，土楼与层层梯田构成壮丽景观，气势磅礴恢宏。</a:t>
            </a:r>
          </a:p>
          <a:p>
            <a:pPr marR="0" lvl="1" rtl="0"/>
            <a:endParaRPr lang="en-US" altLang="zh-CN" b="0" i="0" u="none" strike="noStrike" kern="100" baseline="0" dirty="0">
              <a:latin typeface="微软雅黑" panose="020B0503020204020204" pitchFamily="34" charset="-122"/>
              <a:ea typeface="微软雅黑" panose="020B0503020204020204" pitchFamily="34" charset="-122"/>
            </a:endParaRPr>
          </a:p>
        </p:txBody>
      </p:sp>
      <p:pic>
        <p:nvPicPr>
          <p:cNvPr id="6" name="内容占位符 5">
            <a:extLst>
              <a:ext uri="{FF2B5EF4-FFF2-40B4-BE49-F238E27FC236}">
                <a16:creationId xmlns:a16="http://schemas.microsoft.com/office/drawing/2014/main" id="{BB634565-2C13-4227-B5C7-6B0E4CF49BA4}"/>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627283" y="1666875"/>
            <a:ext cx="3960000" cy="297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95465446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10000">
        <p15:prstTrans prst="fallOver"/>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4C8BC77-F6AB-454A-9FC1-DDA842FE39D2}"/>
              </a:ext>
            </a:extLst>
          </p:cNvPr>
          <p:cNvSpPr>
            <a:spLocks noGrp="1"/>
          </p:cNvSpPr>
          <p:nvPr>
            <p:ph type="title"/>
          </p:nvPr>
        </p:nvSpPr>
        <p:spPr/>
        <p:txBody>
          <a:bodyPr/>
          <a:lstStyle/>
          <a:p>
            <a:pPr marR="0" rtl="0"/>
            <a:r>
              <a:rPr lang="zh-CN" altLang="en-US" b="1" i="0" u="none" strike="noStrike" kern="2200" baseline="0">
                <a:latin typeface="微软雅黑" panose="020B0503020204020204" pitchFamily="34" charset="-122"/>
                <a:ea typeface="微软雅黑" panose="020B0503020204020204" pitchFamily="34" charset="-122"/>
              </a:rPr>
              <a:t>五、相关趣闻</a:t>
            </a:r>
          </a:p>
        </p:txBody>
      </p:sp>
      <p:sp>
        <p:nvSpPr>
          <p:cNvPr id="3" name="文本占位符 2">
            <a:extLst>
              <a:ext uri="{FF2B5EF4-FFF2-40B4-BE49-F238E27FC236}">
                <a16:creationId xmlns:a16="http://schemas.microsoft.com/office/drawing/2014/main" id="{B63673CF-589B-4FA4-AFB7-8A1ADA6E08F7}"/>
              </a:ext>
            </a:extLst>
          </p:cNvPr>
          <p:cNvSpPr>
            <a:spLocks noGrp="1"/>
          </p:cNvSpPr>
          <p:nvPr>
            <p:ph type="body" idx="1"/>
          </p:nvPr>
        </p:nvSpPr>
        <p:spPr/>
        <p:txBody>
          <a:bodyPr/>
          <a:lstStyle/>
          <a:p>
            <a:pPr marR="0" lvl="1" rtl="0"/>
            <a:r>
              <a:rPr lang="en-US" altLang="zh-CN" b="0" i="0" u="none" strike="noStrike" kern="100" baseline="0">
                <a:latin typeface="微软雅黑" panose="020B0503020204020204" pitchFamily="34" charset="-122"/>
                <a:ea typeface="微软雅黑" panose="020B0503020204020204" pitchFamily="34" charset="-122"/>
              </a:rPr>
              <a:t>20</a:t>
            </a:r>
            <a:r>
              <a:rPr lang="zh-CN" altLang="en-US" b="0" i="0" u="none" strike="noStrike" kern="100" baseline="0">
                <a:latin typeface="微软雅黑" panose="020B0503020204020204" pitchFamily="34" charset="-122"/>
                <a:ea typeface="微软雅黑" panose="020B0503020204020204" pitchFamily="34" charset="-122"/>
              </a:rPr>
              <a:t>世纪八十年代初，美国的卫星发现中国福建的西部布满了无数个大小不一，成圆或方的不明建筑物，可能是核反应堆，也可能是导弹发射井，而且规模庞大，数量惊人，引起该国当局的高度重视，于是派遣特工人员以游人的身份前来探个究竟，结果探明是一座座土楼古民居建筑。</a:t>
            </a:r>
          </a:p>
        </p:txBody>
      </p:sp>
      <p:sp>
        <p:nvSpPr>
          <p:cNvPr id="4" name="动作按钮: 转到主页 3">
            <a:hlinkClick r:id="" action="ppaction://hlinkshowjump?jump=firstslide" highlightClick="1"/>
            <a:extLst>
              <a:ext uri="{FF2B5EF4-FFF2-40B4-BE49-F238E27FC236}">
                <a16:creationId xmlns:a16="http://schemas.microsoft.com/office/drawing/2014/main" id="{3FAF375E-4513-430C-B6E9-C12931B090C2}"/>
              </a:ext>
            </a:extLst>
          </p:cNvPr>
          <p:cNvSpPr/>
          <p:nvPr/>
        </p:nvSpPr>
        <p:spPr>
          <a:xfrm>
            <a:off x="10871200" y="6126164"/>
            <a:ext cx="711200" cy="73183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695432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10000">
        <p15:prstTrans prst="drape"/>
      </p:transition>
    </mc:Choice>
    <mc:Fallback>
      <p:transition spd="slow" advTm="10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17AD5CC-3603-45B2-AF5C-1FF646EF1E00}"/>
              </a:ext>
            </a:extLst>
          </p:cNvPr>
          <p:cNvSpPr>
            <a:spLocks noGrp="1"/>
          </p:cNvSpPr>
          <p:nvPr>
            <p:ph type="title"/>
          </p:nvPr>
        </p:nvSpPr>
        <p:spPr/>
        <p:txBody>
          <a:bodyPr/>
          <a:lstStyle/>
          <a:p>
            <a:pPr marR="0" rtl="0"/>
            <a:r>
              <a:rPr lang="zh-CN" altLang="en-US" b="1" i="0" u="none" strike="noStrike" kern="2200" baseline="0">
                <a:latin typeface="微软雅黑" panose="020B0503020204020204" pitchFamily="34" charset="-122"/>
                <a:ea typeface="微软雅黑" panose="020B0503020204020204" pitchFamily="34" charset="-122"/>
              </a:rPr>
              <a:t>一、简介</a:t>
            </a:r>
          </a:p>
        </p:txBody>
      </p:sp>
      <p:sp>
        <p:nvSpPr>
          <p:cNvPr id="3" name="文本占位符 2">
            <a:extLst>
              <a:ext uri="{FF2B5EF4-FFF2-40B4-BE49-F238E27FC236}">
                <a16:creationId xmlns:a16="http://schemas.microsoft.com/office/drawing/2014/main" id="{266EB5E2-450C-446B-9278-F27243FF3EDA}"/>
              </a:ext>
            </a:extLst>
          </p:cNvPr>
          <p:cNvSpPr>
            <a:spLocks noGrp="1"/>
          </p:cNvSpPr>
          <p:nvPr>
            <p:ph type="body" idx="1"/>
          </p:nvPr>
        </p:nvSpPr>
        <p:spPr/>
        <p:txBody>
          <a:bodyPr>
            <a:normAutofit fontScale="92500" lnSpcReduction="20000"/>
          </a:bodyPr>
          <a:lstStyle/>
          <a:p>
            <a:pPr marR="0" lvl="1" rtl="0"/>
            <a:r>
              <a:rPr lang="zh-CN" altLang="en-US" b="0" i="0" u="none" strike="noStrike" kern="100" baseline="0">
                <a:latin typeface="微软雅黑" panose="020B0503020204020204" pitchFamily="34" charset="-122"/>
                <a:ea typeface="微软雅黑" panose="020B0503020204020204" pitchFamily="34" charset="-122"/>
              </a:rPr>
              <a:t>永定土楼，位于中国东南沿海的福建省龙岩市永定区。永定，是纯客家县，是福建省拥有最多土楼的县，总共</a:t>
            </a:r>
            <a:r>
              <a:rPr lang="en-US" altLang="zh-CN" b="0" i="0" u="none" strike="noStrike" kern="100" baseline="0">
                <a:latin typeface="微软雅黑" panose="020B0503020204020204" pitchFamily="34" charset="-122"/>
                <a:ea typeface="微软雅黑" panose="020B0503020204020204" pitchFamily="34" charset="-122"/>
              </a:rPr>
              <a:t>23000</a:t>
            </a:r>
            <a:r>
              <a:rPr lang="zh-CN" altLang="en-US" b="0" i="0" u="none" strike="noStrike" kern="100" baseline="0">
                <a:latin typeface="微软雅黑" panose="020B0503020204020204" pitchFamily="34" charset="-122"/>
                <a:ea typeface="微软雅黑" panose="020B0503020204020204" pitchFamily="34" charset="-122"/>
              </a:rPr>
              <a:t>余座。是世界上独一无二的神奇山区民居建筑，是中国古建筑中一朵奇葩。</a:t>
            </a:r>
            <a:r>
              <a:rPr lang="en-US" altLang="zh-CN" b="0" i="0" u="none" strike="noStrike" kern="100" baseline="0">
                <a:latin typeface="微软雅黑" panose="020B0503020204020204" pitchFamily="34" charset="-122"/>
                <a:ea typeface="微软雅黑" panose="020B0503020204020204" pitchFamily="34" charset="-122"/>
              </a:rPr>
              <a:t>2008</a:t>
            </a:r>
            <a:r>
              <a:rPr lang="zh-CN" altLang="en-US" b="0" i="0" u="none" strike="noStrike" kern="100" baseline="0">
                <a:latin typeface="微软雅黑" panose="020B0503020204020204" pitchFamily="34" charset="-122"/>
                <a:ea typeface="微软雅黑" panose="020B0503020204020204" pitchFamily="34" charset="-122"/>
              </a:rPr>
              <a:t>年</a:t>
            </a:r>
            <a:r>
              <a:rPr lang="en-US" altLang="zh-CN" b="0" i="0" u="none" strike="noStrike" kern="100" baseline="0">
                <a:latin typeface="微软雅黑" panose="020B0503020204020204" pitchFamily="34" charset="-122"/>
                <a:ea typeface="微软雅黑" panose="020B0503020204020204" pitchFamily="34" charset="-122"/>
              </a:rPr>
              <a:t>7</a:t>
            </a:r>
            <a:r>
              <a:rPr lang="zh-CN" altLang="en-US" b="0" i="0" u="none" strike="noStrike" kern="100" baseline="0">
                <a:latin typeface="微软雅黑" panose="020B0503020204020204" pitchFamily="34" charset="-122"/>
                <a:ea typeface="微软雅黑" panose="020B0503020204020204" pitchFamily="34" charset="-122"/>
              </a:rPr>
              <a:t>月，成功列入世界遗产名录。它历史悠久、风格独特，规模宏大、结构精巧。土楼分方形、圆形、五角形、八角形、日字形、回字形、吊脚楼等多种类型。永定区共有著名的圆楼</a:t>
            </a:r>
            <a:r>
              <a:rPr lang="en-US" altLang="zh-CN" b="0" i="0" u="none" strike="noStrike" kern="100" baseline="0">
                <a:latin typeface="微软雅黑" panose="020B0503020204020204" pitchFamily="34" charset="-122"/>
                <a:ea typeface="微软雅黑" panose="020B0503020204020204" pitchFamily="34" charset="-122"/>
              </a:rPr>
              <a:t>360</a:t>
            </a:r>
            <a:r>
              <a:rPr lang="zh-CN" altLang="en-US" b="0" i="0" u="none" strike="noStrike" kern="100" baseline="0">
                <a:latin typeface="微软雅黑" panose="020B0503020204020204" pitchFamily="34" charset="-122"/>
                <a:ea typeface="微软雅黑" panose="020B0503020204020204" pitchFamily="34" charset="-122"/>
              </a:rPr>
              <a:t>座，方楼</a:t>
            </a:r>
            <a:r>
              <a:rPr lang="en-US" altLang="zh-CN" b="0" i="0" u="none" strike="noStrike" kern="100" baseline="0">
                <a:latin typeface="微软雅黑" panose="020B0503020204020204" pitchFamily="34" charset="-122"/>
                <a:ea typeface="微软雅黑" panose="020B0503020204020204" pitchFamily="34" charset="-122"/>
              </a:rPr>
              <a:t>10000</a:t>
            </a:r>
            <a:r>
              <a:rPr lang="zh-CN" altLang="en-US" b="0" i="0" u="none" strike="noStrike" kern="100" baseline="0">
                <a:latin typeface="微软雅黑" panose="020B0503020204020204" pitchFamily="34" charset="-122"/>
                <a:ea typeface="微软雅黑" panose="020B0503020204020204" pitchFamily="34" charset="-122"/>
              </a:rPr>
              <a:t>多座。其中最著名的的土楼有</a:t>
            </a:r>
            <a:r>
              <a:rPr lang="en-US" altLang="zh-CN" b="0" i="0" u="none" strike="noStrike" kern="100" baseline="0">
                <a:latin typeface="微软雅黑" panose="020B0503020204020204" pitchFamily="34" charset="-122"/>
                <a:ea typeface="微软雅黑" panose="020B0503020204020204" pitchFamily="34" charset="-122"/>
              </a:rPr>
              <a:t>-</a:t>
            </a:r>
            <a:r>
              <a:rPr lang="zh-CN" altLang="en-US" b="0" i="0" u="none" strike="noStrike" kern="100" baseline="0">
                <a:latin typeface="微软雅黑" panose="020B0503020204020204" pitchFamily="34" charset="-122"/>
                <a:ea typeface="微软雅黑" panose="020B0503020204020204" pitchFamily="34" charset="-122"/>
              </a:rPr>
              <a:t>福建土楼王</a:t>
            </a:r>
            <a:r>
              <a:rPr lang="en-US" altLang="zh-CN" b="0" i="0" u="none" strike="noStrike" kern="100" baseline="0">
                <a:latin typeface="微软雅黑" panose="020B0503020204020204" pitchFamily="34" charset="-122"/>
                <a:ea typeface="微软雅黑" panose="020B0503020204020204" pitchFamily="34" charset="-122"/>
              </a:rPr>
              <a:t>-</a:t>
            </a:r>
            <a:r>
              <a:rPr lang="zh-CN" altLang="en-US" b="0" i="0" u="none" strike="noStrike" kern="100" baseline="0">
                <a:latin typeface="微软雅黑" panose="020B0503020204020204" pitchFamily="34" charset="-122"/>
                <a:ea typeface="微软雅黑" panose="020B0503020204020204" pitchFamily="34" charset="-122"/>
              </a:rPr>
              <a:t>承启楼，土楼王子</a:t>
            </a:r>
            <a:r>
              <a:rPr lang="en-US" altLang="zh-CN" b="0" i="0" u="none" strike="noStrike" kern="100" baseline="0">
                <a:latin typeface="微软雅黑" panose="020B0503020204020204" pitchFamily="34" charset="-122"/>
                <a:ea typeface="微软雅黑" panose="020B0503020204020204" pitchFamily="34" charset="-122"/>
              </a:rPr>
              <a:t>-</a:t>
            </a:r>
            <a:r>
              <a:rPr lang="zh-CN" altLang="en-US" b="0" i="0" u="none" strike="noStrike" kern="100" baseline="0">
                <a:latin typeface="微软雅黑" panose="020B0503020204020204" pitchFamily="34" charset="-122"/>
                <a:ea typeface="微软雅黑" panose="020B0503020204020204" pitchFamily="34" charset="-122"/>
              </a:rPr>
              <a:t>振成楼，土楼公主</a:t>
            </a:r>
            <a:r>
              <a:rPr lang="en-US" altLang="zh-CN" b="0" i="0" u="none" strike="noStrike" kern="100" baseline="0">
                <a:latin typeface="微软雅黑" panose="020B0503020204020204" pitchFamily="34" charset="-122"/>
                <a:ea typeface="微软雅黑" panose="020B0503020204020204" pitchFamily="34" charset="-122"/>
              </a:rPr>
              <a:t>-</a:t>
            </a:r>
            <a:r>
              <a:rPr lang="zh-CN" altLang="en-US" b="0" i="0" u="none" strike="noStrike" kern="100" baseline="0">
                <a:latin typeface="微软雅黑" panose="020B0503020204020204" pitchFamily="34" charset="-122"/>
                <a:ea typeface="微软雅黑" panose="020B0503020204020204" pitchFamily="34" charset="-122"/>
              </a:rPr>
              <a:t>振福楼。其中，承启楼是福建土楼当中建筑规模最大的，</a:t>
            </a:r>
            <a:r>
              <a:rPr lang="en-US" altLang="zh-CN" b="0" i="0" u="none" strike="noStrike" kern="100" baseline="0">
                <a:latin typeface="微软雅黑" panose="020B0503020204020204" pitchFamily="34" charset="-122"/>
                <a:ea typeface="微软雅黑" panose="020B0503020204020204" pitchFamily="34" charset="-122"/>
              </a:rPr>
              <a:t>2010</a:t>
            </a:r>
            <a:r>
              <a:rPr lang="zh-CN" altLang="en-US" b="0" i="0" u="none" strike="noStrike" kern="100" baseline="0">
                <a:latin typeface="微软雅黑" panose="020B0503020204020204" pitchFamily="34" charset="-122"/>
                <a:ea typeface="微软雅黑" panose="020B0503020204020204" pitchFamily="34" charset="-122"/>
              </a:rPr>
              <a:t>年进入世界吉尼斯最大土楼纪录。</a:t>
            </a:r>
          </a:p>
        </p:txBody>
      </p:sp>
      <p:sp>
        <p:nvSpPr>
          <p:cNvPr id="4" name="动作按钮: 转到主页 3">
            <a:hlinkClick r:id="" action="ppaction://hlinkshowjump?jump=firstslide" highlightClick="1"/>
            <a:extLst>
              <a:ext uri="{FF2B5EF4-FFF2-40B4-BE49-F238E27FC236}">
                <a16:creationId xmlns:a16="http://schemas.microsoft.com/office/drawing/2014/main" id="{2F106AF1-2F5B-4A6D-A046-4B92350225CA}"/>
              </a:ext>
            </a:extLst>
          </p:cNvPr>
          <p:cNvSpPr/>
          <p:nvPr/>
        </p:nvSpPr>
        <p:spPr>
          <a:xfrm>
            <a:off x="10871200" y="6126164"/>
            <a:ext cx="711200" cy="73183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04142098"/>
      </p:ext>
    </p:extLst>
  </p:cSld>
  <p:clrMapOvr>
    <a:masterClrMapping/>
  </p:clrMapOvr>
  <p:transition spd="slow" advTm="10000">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F3E49D-EF4E-485F-8960-F46E9C9AEE7D}"/>
              </a:ext>
            </a:extLst>
          </p:cNvPr>
          <p:cNvSpPr>
            <a:spLocks noGrp="1"/>
          </p:cNvSpPr>
          <p:nvPr>
            <p:ph type="title"/>
          </p:nvPr>
        </p:nvSpPr>
        <p:spPr/>
        <p:txBody>
          <a:bodyPr/>
          <a:lstStyle/>
          <a:p>
            <a:pPr marR="0" rtl="0"/>
            <a:r>
              <a:rPr lang="zh-CN" altLang="en-US" b="1" i="0" u="none" strike="noStrike" kern="2200" baseline="0" dirty="0">
                <a:latin typeface="微软雅黑" panose="020B0503020204020204" pitchFamily="34" charset="-122"/>
                <a:ea typeface="微软雅黑" panose="020B0503020204020204" pitchFamily="34" charset="-122"/>
              </a:rPr>
              <a:t>二、人文历史</a:t>
            </a:r>
          </a:p>
        </p:txBody>
      </p:sp>
      <p:sp>
        <p:nvSpPr>
          <p:cNvPr id="3" name="文本占位符 2">
            <a:extLst>
              <a:ext uri="{FF2B5EF4-FFF2-40B4-BE49-F238E27FC236}">
                <a16:creationId xmlns:a16="http://schemas.microsoft.com/office/drawing/2014/main" id="{427A49F7-FCBC-406A-8191-2C40717ADABE}"/>
              </a:ext>
            </a:extLst>
          </p:cNvPr>
          <p:cNvSpPr>
            <a:spLocks noGrp="1"/>
          </p:cNvSpPr>
          <p:nvPr>
            <p:ph type="body" idx="1"/>
          </p:nvPr>
        </p:nvSpPr>
        <p:spPr/>
        <p:txBody>
          <a:bodyPr>
            <a:normAutofit fontScale="85000" lnSpcReduction="20000"/>
          </a:bodyPr>
          <a:lstStyle/>
          <a:p>
            <a:pPr marR="0" lvl="0" rtl="0"/>
            <a:r>
              <a:rPr lang="zh-CN" altLang="en-US" b="1" i="0" u="none" strike="noStrike" kern="100" baseline="0" dirty="0">
                <a:latin typeface="微软雅黑" panose="020B0503020204020204" pitchFamily="34" charset="-122"/>
                <a:ea typeface="微软雅黑" panose="020B0503020204020204" pitchFamily="34" charset="-122"/>
              </a:rPr>
              <a:t>形成与发展</a:t>
            </a:r>
          </a:p>
          <a:p>
            <a:pPr marR="0" lvl="1" rtl="0"/>
            <a:r>
              <a:rPr lang="zh-CN" altLang="en-US" b="0" i="0" u="none" strike="noStrike" kern="100" baseline="0" dirty="0">
                <a:latin typeface="微软雅黑" panose="020B0503020204020204" pitchFamily="34" charset="-122"/>
                <a:ea typeface="微软雅黑" panose="020B0503020204020204" pitchFamily="34" charset="-122"/>
              </a:rPr>
              <a:t>福建土楼的形成与历史上中原汉人几次著名大迁徙相关，聚族而居既是根深蒂固的中原儒家传统观念要求，更是聚集力量、共御外敌的现实需要使然。福建土楼依山就势，布局合理，吸收了中国传统建筑规划的“风水”理念，适应聚族而居的生活和防御的要求，是一种自成体系，具有节约、坚固、防御性强特点，又极富美感的生土高层建筑类型。</a:t>
            </a:r>
          </a:p>
          <a:p>
            <a:pPr marR="0" lvl="1" rtl="0"/>
            <a:r>
              <a:rPr lang="zh-CN" altLang="en-US" b="0" i="0" u="none" strike="noStrike" kern="100" baseline="0" dirty="0">
                <a:latin typeface="微软雅黑" panose="020B0503020204020204" pitchFamily="34" charset="-122"/>
                <a:ea typeface="微软雅黑" panose="020B0503020204020204" pitchFamily="34" charset="-122"/>
              </a:rPr>
              <a:t>永定客家土楼在长期的发展过程中，各个时期的建筑艺术、建筑风格都积淀了独具特色的模式和内涵。这些立面多姿、造型各异、高大雄伟的方圆土楼，以自然村落为单位，错落有致、和谐协调地与蓝天大地、青山绿水融为一体，组合成气势磅礴、壮丽非凡的土楼群体，形成让人“消魂夺魄”的奇特景观。</a:t>
            </a:r>
          </a:p>
          <a:p>
            <a:pPr marR="0" lvl="1" rtl="0"/>
            <a:endParaRPr lang="zh-CN" altLang="en-US" b="0" i="0" u="none" strike="noStrike" kern="100" baseline="0" dirty="0">
              <a:latin typeface="微软雅黑" panose="020B0503020204020204" pitchFamily="34" charset="-122"/>
              <a:ea typeface="微软雅黑" panose="020B0503020204020204" pitchFamily="34" charset="-122"/>
            </a:endParaRPr>
          </a:p>
        </p:txBody>
      </p:sp>
      <p:sp>
        <p:nvSpPr>
          <p:cNvPr id="4" name="动作按钮: 转到主页 3">
            <a:hlinkClick r:id="" action="ppaction://hlinkshowjump?jump=firstslide" highlightClick="1"/>
            <a:extLst>
              <a:ext uri="{FF2B5EF4-FFF2-40B4-BE49-F238E27FC236}">
                <a16:creationId xmlns:a16="http://schemas.microsoft.com/office/drawing/2014/main" id="{E282718B-1BD9-421F-9CA8-11383C75D455}"/>
              </a:ext>
            </a:extLst>
          </p:cNvPr>
          <p:cNvSpPr/>
          <p:nvPr/>
        </p:nvSpPr>
        <p:spPr>
          <a:xfrm>
            <a:off x="10871200" y="6126164"/>
            <a:ext cx="711200" cy="73183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24346306"/>
      </p:ext>
    </p:extLst>
  </p:cSld>
  <p:clrMapOvr>
    <a:masterClrMapping/>
  </p:clrMapOvr>
  <mc:AlternateContent xmlns:mc="http://schemas.openxmlformats.org/markup-compatibility/2006">
    <mc:Choice xmlns:p14="http://schemas.microsoft.com/office/powerpoint/2010/main" Requires="p14">
      <p:transition spd="slow" p14:dur="800" advTm="10000">
        <p:circle/>
      </p:transition>
    </mc:Choice>
    <mc:Fallback>
      <p:transition spd="slow" advTm="10000">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F3E49D-EF4E-485F-8960-F46E9C9AEE7D}"/>
              </a:ext>
            </a:extLst>
          </p:cNvPr>
          <p:cNvSpPr>
            <a:spLocks noGrp="1"/>
          </p:cNvSpPr>
          <p:nvPr>
            <p:ph type="title"/>
          </p:nvPr>
        </p:nvSpPr>
        <p:spPr/>
        <p:txBody>
          <a:bodyPr/>
          <a:lstStyle/>
          <a:p>
            <a:pPr marR="0" rtl="0"/>
            <a:r>
              <a:rPr lang="zh-CN" altLang="en-US" b="1" i="0" u="none" strike="noStrike" kern="2200" baseline="0" dirty="0">
                <a:latin typeface="微软雅黑" panose="020B0503020204020204" pitchFamily="34" charset="-122"/>
                <a:ea typeface="微软雅黑" panose="020B0503020204020204" pitchFamily="34" charset="-122"/>
              </a:rPr>
              <a:t>二、人文历史</a:t>
            </a:r>
          </a:p>
        </p:txBody>
      </p:sp>
      <p:sp>
        <p:nvSpPr>
          <p:cNvPr id="3" name="文本占位符 2">
            <a:extLst>
              <a:ext uri="{FF2B5EF4-FFF2-40B4-BE49-F238E27FC236}">
                <a16:creationId xmlns:a16="http://schemas.microsoft.com/office/drawing/2014/main" id="{427A49F7-FCBC-406A-8191-2C40717ADABE}"/>
              </a:ext>
            </a:extLst>
          </p:cNvPr>
          <p:cNvSpPr>
            <a:spLocks noGrp="1"/>
          </p:cNvSpPr>
          <p:nvPr>
            <p:ph type="body" idx="1"/>
          </p:nvPr>
        </p:nvSpPr>
        <p:spPr/>
        <p:txBody>
          <a:bodyPr>
            <a:normAutofit fontScale="70000" lnSpcReduction="20000"/>
          </a:bodyPr>
          <a:lstStyle/>
          <a:p>
            <a:pPr marR="0" lvl="0" rtl="0"/>
            <a:r>
              <a:rPr lang="zh-CN" altLang="en-US" b="1" i="0" u="none" strike="noStrike" kern="100" baseline="0">
                <a:latin typeface="微软雅黑" panose="020B0503020204020204" pitchFamily="34" charset="-122"/>
                <a:ea typeface="微软雅黑" panose="020B0503020204020204" pitchFamily="34" charset="-122"/>
              </a:rPr>
              <a:t>文化</a:t>
            </a:r>
            <a:r>
              <a:rPr lang="zh-CN" altLang="en-US" b="1" i="0" u="none" strike="noStrike" kern="100" baseline="0" dirty="0">
                <a:latin typeface="微软雅黑" panose="020B0503020204020204" pitchFamily="34" charset="-122"/>
                <a:ea typeface="微软雅黑" panose="020B0503020204020204" pitchFamily="34" charset="-122"/>
              </a:rPr>
              <a:t>内涵</a:t>
            </a:r>
          </a:p>
          <a:p>
            <a:pPr marR="0" lvl="1" rtl="0"/>
            <a:r>
              <a:rPr lang="zh-CN" altLang="en-US" b="0" i="0" u="none" strike="noStrike" kern="100" baseline="0" dirty="0">
                <a:latin typeface="微软雅黑" panose="020B0503020204020204" pitchFamily="34" charset="-122"/>
                <a:ea typeface="微软雅黑" panose="020B0503020204020204" pitchFamily="34" charset="-122"/>
              </a:rPr>
              <a:t>“土楼是原始的生态型的绿色建筑。”土楼冬暖夏凉，就地取材，循环利用，以最原始的形态全面体现了人们今天所追求的绿色建筑的“最新理念与最高境界”。在众多的土楼形状中，圆土楼是最为神奇和最有魅力的，古人以圆和方代表天和地，崇拜有加。尤其认为圆具有无穷的神力，给人带来万事和合、子孙团圆。</a:t>
            </a:r>
          </a:p>
          <a:p>
            <a:pPr marR="0" lvl="1" rtl="0"/>
            <a:r>
              <a:rPr lang="zh-CN" altLang="en-US" b="0" i="0" u="none" strike="noStrike" kern="100" baseline="0" dirty="0">
                <a:latin typeface="微软雅黑" panose="020B0503020204020204" pitchFamily="34" charset="-122"/>
                <a:ea typeface="微软雅黑" panose="020B0503020204020204" pitchFamily="34" charset="-122"/>
              </a:rPr>
              <a:t>一座土楼就是一个艺术殿堂。每一座土楼，又如同一个“大家族，小社会”。土楼内，居住在同一屋顶下的几十户几百人同祖同宗同血缘同家族，过着共门户、共厅堂、共楼梯、共庭院、共水井的和睦生活。这种聚族同楼而居的生活模式，典型地反映了客家人的传统家族伦理和家族的亲和力。</a:t>
            </a:r>
          </a:p>
          <a:p>
            <a:pPr marR="0" lvl="1" rtl="0"/>
            <a:r>
              <a:rPr lang="zh-CN" altLang="en-US" b="0" i="0" u="none" strike="noStrike" kern="100" baseline="0" dirty="0">
                <a:latin typeface="微软雅黑" panose="020B0503020204020204" pitchFamily="34" charset="-122"/>
                <a:ea typeface="微软雅黑" panose="020B0503020204020204" pitchFamily="34" charset="-122"/>
              </a:rPr>
              <a:t>厚重的福建土楼，承载着厚重的传统文化。发人深省的楹联匾额，与楼共存的私塾学堂，教化育人的壁画彩绘，无不激荡着历朝历代土楼人家“修身齐家”的理想和“止于至善”的追求。</a:t>
            </a:r>
          </a:p>
        </p:txBody>
      </p:sp>
    </p:spTree>
    <p:extLst>
      <p:ext uri="{BB962C8B-B14F-4D97-AF65-F5344CB8AC3E}">
        <p14:creationId xmlns:p14="http://schemas.microsoft.com/office/powerpoint/2010/main" val="2280431580"/>
      </p:ext>
    </p:extLst>
  </p:cSld>
  <p:clrMapOvr>
    <a:masterClrMapping/>
  </p:clrMapOvr>
  <mc:AlternateContent xmlns:mc="http://schemas.openxmlformats.org/markup-compatibility/2006">
    <mc:Choice xmlns:p14="http://schemas.microsoft.com/office/powerpoint/2010/main" Requires="p14">
      <p:transition spd="slow" p14:dur="800" advTm="10000">
        <p:circle/>
      </p:transition>
    </mc:Choice>
    <mc:Fallback>
      <p:transition spd="slow" advTm="10000">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71A203-5CA8-47D0-8207-1AD6698B0C6B}"/>
              </a:ext>
            </a:extLst>
          </p:cNvPr>
          <p:cNvSpPr>
            <a:spLocks noGrp="1"/>
          </p:cNvSpPr>
          <p:nvPr>
            <p:ph type="title"/>
          </p:nvPr>
        </p:nvSpPr>
        <p:spPr/>
        <p:txBody>
          <a:bodyPr/>
          <a:lstStyle/>
          <a:p>
            <a:pPr marR="0" rtl="0"/>
            <a:r>
              <a:rPr lang="zh-CN" altLang="en-US" b="1" i="0" u="none" strike="noStrike" kern="2200" baseline="0" dirty="0">
                <a:latin typeface="微软雅黑" panose="020B0503020204020204" pitchFamily="34" charset="-122"/>
                <a:ea typeface="微软雅黑" panose="020B0503020204020204" pitchFamily="34" charset="-122"/>
              </a:rPr>
              <a:t>三、特点特征</a:t>
            </a:r>
          </a:p>
        </p:txBody>
      </p:sp>
      <p:sp>
        <p:nvSpPr>
          <p:cNvPr id="3" name="文本占位符 2">
            <a:extLst>
              <a:ext uri="{FF2B5EF4-FFF2-40B4-BE49-F238E27FC236}">
                <a16:creationId xmlns:a16="http://schemas.microsoft.com/office/drawing/2014/main" id="{03C34C1C-8AD4-453B-9A75-A2ACE49EF403}"/>
              </a:ext>
            </a:extLst>
          </p:cNvPr>
          <p:cNvSpPr>
            <a:spLocks noGrp="1"/>
          </p:cNvSpPr>
          <p:nvPr>
            <p:ph type="body" idx="1"/>
          </p:nvPr>
        </p:nvSpPr>
        <p:spPr/>
        <p:txBody>
          <a:bodyPr>
            <a:normAutofit fontScale="77500" lnSpcReduction="20000"/>
          </a:bodyPr>
          <a:lstStyle/>
          <a:p>
            <a:pPr marR="0" lvl="0" rtl="0"/>
            <a:r>
              <a:rPr lang="zh-CN" altLang="en-US" b="1" i="0" u="none" strike="noStrike" kern="100" baseline="0" dirty="0">
                <a:latin typeface="微软雅黑" panose="020B0503020204020204" pitchFamily="34" charset="-122"/>
                <a:ea typeface="微软雅黑" panose="020B0503020204020204" pitchFamily="34" charset="-122"/>
              </a:rPr>
              <a:t>楼型多样</a:t>
            </a:r>
          </a:p>
          <a:p>
            <a:pPr marR="0" lvl="1" rtl="0"/>
            <a:r>
              <a:rPr lang="zh-CN" altLang="en-US" b="0" i="0" u="none" strike="noStrike" kern="100" baseline="0" dirty="0">
                <a:latin typeface="微软雅黑" panose="020B0503020204020204" pitchFamily="34" charset="-122"/>
                <a:ea typeface="微软雅黑" panose="020B0503020204020204" pitchFamily="34" charset="-122"/>
              </a:rPr>
              <a:t>永定土楼千姿百态，种类繁多，分方楼圆楼两大体系，其中有殿堂式楼、五凤楼、长方形楼、正方形楼、三合式楼、五角楼、六角楼、八角楼、纱帽楼、走马楼、日字形楼、曲尺形楼、吊脚楼、半月形楼、圆形楼、前圆后方楼、前方后圆楼、椭圆形楼等</a:t>
            </a:r>
            <a:r>
              <a:rPr lang="en-US" altLang="zh-CN" b="0" i="0" u="none" strike="noStrike" kern="100" baseline="0" dirty="0">
                <a:latin typeface="微软雅黑" panose="020B0503020204020204" pitchFamily="34" charset="-122"/>
                <a:ea typeface="微软雅黑" panose="020B0503020204020204" pitchFamily="34" charset="-122"/>
              </a:rPr>
              <a:t>20</a:t>
            </a:r>
            <a:r>
              <a:rPr lang="zh-CN" altLang="en-US" b="0" i="0" u="none" strike="noStrike" kern="100" baseline="0" dirty="0">
                <a:latin typeface="微软雅黑" panose="020B0503020204020204" pitchFamily="34" charset="-122"/>
                <a:ea typeface="微软雅黑" panose="020B0503020204020204" pitchFamily="34" charset="-122"/>
              </a:rPr>
              <a:t>多种建筑形式，永定被称为一座没有大门的中国客家土楼博物馆。在众多的土楼中，其中最具代表性的是五凤楼、大的方楼和圆楼。</a:t>
            </a:r>
          </a:p>
          <a:p>
            <a:pPr marR="0" lvl="1" rtl="0"/>
            <a:r>
              <a:rPr lang="zh-CN" altLang="en-US" b="0" i="0" u="none" strike="noStrike" kern="100" baseline="0" dirty="0">
                <a:latin typeface="微软雅黑" panose="020B0503020204020204" pitchFamily="34" charset="-122"/>
                <a:ea typeface="微软雅黑" panose="020B0503020204020204" pitchFamily="34" charset="-122"/>
              </a:rPr>
              <a:t>永定每一座作为单体的土楼都各自形成独特奇异的审美客体和艺术魅力。而以自然村落为单位，以圆楼为主体形成的方圆土楼群，青山怀抱，绿水环绕，田园烘托，既壮观，又抒情，其诗情画意和豪迈气概，让人留下许多遐思和无穷的想象空间。它们与秀丽的山河景色互为映衬，充分表现了楼与山水、人与自然的和谐统一。</a:t>
            </a:r>
          </a:p>
        </p:txBody>
      </p:sp>
      <p:sp>
        <p:nvSpPr>
          <p:cNvPr id="4" name="动作按钮: 转到主页 3">
            <a:hlinkClick r:id="" action="ppaction://hlinkshowjump?jump=firstslide" highlightClick="1"/>
            <a:extLst>
              <a:ext uri="{FF2B5EF4-FFF2-40B4-BE49-F238E27FC236}">
                <a16:creationId xmlns:a16="http://schemas.microsoft.com/office/drawing/2014/main" id="{3F7E3395-7D32-48B3-8029-1791AAB0D6AF}"/>
              </a:ext>
            </a:extLst>
          </p:cNvPr>
          <p:cNvSpPr/>
          <p:nvPr/>
        </p:nvSpPr>
        <p:spPr>
          <a:xfrm>
            <a:off x="10871200" y="6126164"/>
            <a:ext cx="711200" cy="73183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44312534"/>
      </p:ext>
    </p:extLst>
  </p:cSld>
  <p:clrMapOvr>
    <a:masterClrMapping/>
  </p:clrMapOvr>
  <p:transition spd="slow" advTm="10000">
    <p:cov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71A203-5CA8-47D0-8207-1AD6698B0C6B}"/>
              </a:ext>
            </a:extLst>
          </p:cNvPr>
          <p:cNvSpPr>
            <a:spLocks noGrp="1"/>
          </p:cNvSpPr>
          <p:nvPr>
            <p:ph type="title"/>
          </p:nvPr>
        </p:nvSpPr>
        <p:spPr/>
        <p:txBody>
          <a:bodyPr/>
          <a:lstStyle/>
          <a:p>
            <a:pPr marR="0" rtl="0"/>
            <a:r>
              <a:rPr lang="zh-CN" altLang="en-US" b="1" i="0" u="none" strike="noStrike" kern="2200" baseline="0" dirty="0">
                <a:latin typeface="微软雅黑" panose="020B0503020204020204" pitchFamily="34" charset="-122"/>
                <a:ea typeface="微软雅黑" panose="020B0503020204020204" pitchFamily="34" charset="-122"/>
              </a:rPr>
              <a:t>三、特点特征</a:t>
            </a:r>
          </a:p>
        </p:txBody>
      </p:sp>
      <p:sp>
        <p:nvSpPr>
          <p:cNvPr id="3" name="文本占位符 2">
            <a:extLst>
              <a:ext uri="{FF2B5EF4-FFF2-40B4-BE49-F238E27FC236}">
                <a16:creationId xmlns:a16="http://schemas.microsoft.com/office/drawing/2014/main" id="{03C34C1C-8AD4-453B-9A75-A2ACE49EF403}"/>
              </a:ext>
            </a:extLst>
          </p:cNvPr>
          <p:cNvSpPr>
            <a:spLocks noGrp="1"/>
          </p:cNvSpPr>
          <p:nvPr>
            <p:ph type="body" idx="1"/>
          </p:nvPr>
        </p:nvSpPr>
        <p:spPr/>
        <p:txBody>
          <a:bodyPr>
            <a:normAutofit/>
          </a:bodyPr>
          <a:lstStyle/>
          <a:p>
            <a:pPr marR="0" lvl="0" rtl="0"/>
            <a:r>
              <a:rPr lang="zh-CN" altLang="en-US" b="1" i="0" u="none" strike="noStrike" kern="100" baseline="0" dirty="0">
                <a:latin typeface="微软雅黑" panose="020B0503020204020204" pitchFamily="34" charset="-122"/>
                <a:ea typeface="微软雅黑" panose="020B0503020204020204" pitchFamily="34" charset="-122"/>
              </a:rPr>
              <a:t>功能丰富</a:t>
            </a:r>
          </a:p>
          <a:p>
            <a:pPr marR="0" lvl="1" rtl="0"/>
            <a:r>
              <a:rPr lang="zh-CN" altLang="en-US" b="0" i="0" u="none" strike="noStrike" kern="100" baseline="0" dirty="0">
                <a:latin typeface="微软雅黑" panose="020B0503020204020204" pitchFamily="34" charset="-122"/>
                <a:ea typeface="微软雅黑" panose="020B0503020204020204" pitchFamily="34" charset="-122"/>
              </a:rPr>
              <a:t>一座土楼就是一个小社会。客居异地的客家人为了自身的生存和发展，需要最大限度的自给自足，而土楼的结构及功能充分满足了这个小农经济的特色需要。楼内的水井、厨房、仓储、卧室、粮食加工房、柴火间、猪牛舍、厕所等设施一应俱全。具备完善的防御和抗震功能。</a:t>
            </a:r>
          </a:p>
        </p:txBody>
      </p:sp>
    </p:spTree>
    <p:extLst>
      <p:ext uri="{BB962C8B-B14F-4D97-AF65-F5344CB8AC3E}">
        <p14:creationId xmlns:p14="http://schemas.microsoft.com/office/powerpoint/2010/main" val="660464569"/>
      </p:ext>
    </p:extLst>
  </p:cSld>
  <p:clrMapOvr>
    <a:masterClrMapping/>
  </p:clrMapOvr>
  <p:transition spd="slow" advTm="10000">
    <p:cove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71A203-5CA8-47D0-8207-1AD6698B0C6B}"/>
              </a:ext>
            </a:extLst>
          </p:cNvPr>
          <p:cNvSpPr>
            <a:spLocks noGrp="1"/>
          </p:cNvSpPr>
          <p:nvPr>
            <p:ph type="title"/>
          </p:nvPr>
        </p:nvSpPr>
        <p:spPr/>
        <p:txBody>
          <a:bodyPr/>
          <a:lstStyle/>
          <a:p>
            <a:pPr marR="0" rtl="0"/>
            <a:r>
              <a:rPr lang="zh-CN" altLang="en-US" b="1" i="0" u="none" strike="noStrike" kern="2200" baseline="0" dirty="0">
                <a:latin typeface="微软雅黑" panose="020B0503020204020204" pitchFamily="34" charset="-122"/>
                <a:ea typeface="微软雅黑" panose="020B0503020204020204" pitchFamily="34" charset="-122"/>
              </a:rPr>
              <a:t>三、特点特征</a:t>
            </a:r>
          </a:p>
        </p:txBody>
      </p:sp>
      <p:sp>
        <p:nvSpPr>
          <p:cNvPr id="3" name="文本占位符 2">
            <a:extLst>
              <a:ext uri="{FF2B5EF4-FFF2-40B4-BE49-F238E27FC236}">
                <a16:creationId xmlns:a16="http://schemas.microsoft.com/office/drawing/2014/main" id="{03C34C1C-8AD4-453B-9A75-A2ACE49EF403}"/>
              </a:ext>
            </a:extLst>
          </p:cNvPr>
          <p:cNvSpPr>
            <a:spLocks noGrp="1"/>
          </p:cNvSpPr>
          <p:nvPr>
            <p:ph type="body" idx="1"/>
          </p:nvPr>
        </p:nvSpPr>
        <p:spPr/>
        <p:txBody>
          <a:bodyPr>
            <a:normAutofit/>
          </a:bodyPr>
          <a:lstStyle/>
          <a:p>
            <a:pPr marR="0" lvl="0" rtl="0"/>
            <a:r>
              <a:rPr lang="zh-CN" altLang="en-US" b="1" i="0" u="none" strike="noStrike" kern="100" baseline="0">
                <a:latin typeface="微软雅黑" panose="020B0503020204020204" pitchFamily="34" charset="-122"/>
                <a:ea typeface="微软雅黑" panose="020B0503020204020204" pitchFamily="34" charset="-122"/>
              </a:rPr>
              <a:t>朝向</a:t>
            </a:r>
            <a:r>
              <a:rPr lang="zh-CN" altLang="en-US" b="1" i="0" u="none" strike="noStrike" kern="100" baseline="0" dirty="0">
                <a:latin typeface="微软雅黑" panose="020B0503020204020204" pitchFamily="34" charset="-122"/>
                <a:ea typeface="微软雅黑" panose="020B0503020204020204" pitchFamily="34" charset="-122"/>
              </a:rPr>
              <a:t>通风</a:t>
            </a:r>
          </a:p>
          <a:p>
            <a:pPr marR="0" lvl="1" rtl="0"/>
            <a:r>
              <a:rPr lang="zh-CN" altLang="en-US" b="0" i="0" u="none" strike="noStrike" kern="100" baseline="0" dirty="0">
                <a:latin typeface="微软雅黑" panose="020B0503020204020204" pitchFamily="34" charset="-122"/>
                <a:ea typeface="微软雅黑" panose="020B0503020204020204" pitchFamily="34" charset="-122"/>
              </a:rPr>
              <a:t>永定客家土楼大都分布在山地丘陵等山间谷地或呈串珠状分布于溪河两岸，这样一可以接近水源，二可以就地取材。土楼朝向大都是坐北朝南，在建筑上背阴向阳，一方面有利于通风，另一方面能产生冬暖夏凉等保温防潮的效果，还能起到不易繁殖细菌而少得疾病的良效。</a:t>
            </a:r>
          </a:p>
        </p:txBody>
      </p:sp>
    </p:spTree>
    <p:extLst>
      <p:ext uri="{BB962C8B-B14F-4D97-AF65-F5344CB8AC3E}">
        <p14:creationId xmlns:p14="http://schemas.microsoft.com/office/powerpoint/2010/main" val="4249632395"/>
      </p:ext>
    </p:extLst>
  </p:cSld>
  <p:clrMapOvr>
    <a:masterClrMapping/>
  </p:clrMapOvr>
  <p:transition spd="slow" advTm="10000">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71A203-5CA8-47D0-8207-1AD6698B0C6B}"/>
              </a:ext>
            </a:extLst>
          </p:cNvPr>
          <p:cNvSpPr>
            <a:spLocks noGrp="1"/>
          </p:cNvSpPr>
          <p:nvPr>
            <p:ph type="title"/>
          </p:nvPr>
        </p:nvSpPr>
        <p:spPr/>
        <p:txBody>
          <a:bodyPr/>
          <a:lstStyle/>
          <a:p>
            <a:pPr marR="0" rtl="0"/>
            <a:r>
              <a:rPr lang="zh-CN" altLang="en-US" b="1" i="0" u="none" strike="noStrike" kern="2200" baseline="0" dirty="0">
                <a:latin typeface="微软雅黑" panose="020B0503020204020204" pitchFamily="34" charset="-122"/>
                <a:ea typeface="微软雅黑" panose="020B0503020204020204" pitchFamily="34" charset="-122"/>
              </a:rPr>
              <a:t>三、特点特征</a:t>
            </a:r>
          </a:p>
        </p:txBody>
      </p:sp>
      <p:sp>
        <p:nvSpPr>
          <p:cNvPr id="3" name="文本占位符 2">
            <a:extLst>
              <a:ext uri="{FF2B5EF4-FFF2-40B4-BE49-F238E27FC236}">
                <a16:creationId xmlns:a16="http://schemas.microsoft.com/office/drawing/2014/main" id="{03C34C1C-8AD4-453B-9A75-A2ACE49EF403}"/>
              </a:ext>
            </a:extLst>
          </p:cNvPr>
          <p:cNvSpPr>
            <a:spLocks noGrp="1"/>
          </p:cNvSpPr>
          <p:nvPr>
            <p:ph type="body" idx="1"/>
          </p:nvPr>
        </p:nvSpPr>
        <p:spPr/>
        <p:txBody>
          <a:bodyPr>
            <a:normAutofit/>
          </a:bodyPr>
          <a:lstStyle/>
          <a:p>
            <a:pPr marR="0" lvl="0" rtl="0"/>
            <a:r>
              <a:rPr lang="zh-CN" altLang="en-US" b="1" i="0" u="none" strike="noStrike" kern="100" baseline="0" dirty="0">
                <a:latin typeface="微软雅黑" panose="020B0503020204020204" pitchFamily="34" charset="-122"/>
                <a:ea typeface="微软雅黑" panose="020B0503020204020204" pitchFamily="34" charset="-122"/>
              </a:rPr>
              <a:t>天井采光</a:t>
            </a:r>
          </a:p>
          <a:p>
            <a:pPr marR="0" lvl="1" rtl="0"/>
            <a:r>
              <a:rPr lang="zh-CN" altLang="en-US" b="0" i="0" u="none" strike="noStrike" kern="100" baseline="0" dirty="0">
                <a:latin typeface="微软雅黑" panose="020B0503020204020204" pitchFamily="34" charset="-122"/>
                <a:ea typeface="微软雅黑" panose="020B0503020204020204" pitchFamily="34" charset="-122"/>
              </a:rPr>
              <a:t>永定处于北回归线附近，开门见山，丘陵广布，故日照时间相对较短，而土楼大都是封闭的，且不设阳台。一楼、二楼一般都不开窗，这就有利于防盗贼入侵。因为土楼内外不设阳台，所以采光就显得非常重要了。由于土楼坐北朝南，太阳东升西落，所以到了中午，太阳便可照到天井，使得楼内光照充足。</a:t>
            </a:r>
          </a:p>
        </p:txBody>
      </p:sp>
    </p:spTree>
    <p:extLst>
      <p:ext uri="{BB962C8B-B14F-4D97-AF65-F5344CB8AC3E}">
        <p14:creationId xmlns:p14="http://schemas.microsoft.com/office/powerpoint/2010/main" val="2505890550"/>
      </p:ext>
    </p:extLst>
  </p:cSld>
  <p:clrMapOvr>
    <a:masterClrMapping/>
  </p:clrMapOvr>
  <p:transition spd="slow" advTm="10000">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71A203-5CA8-47D0-8207-1AD6698B0C6B}"/>
              </a:ext>
            </a:extLst>
          </p:cNvPr>
          <p:cNvSpPr>
            <a:spLocks noGrp="1"/>
          </p:cNvSpPr>
          <p:nvPr>
            <p:ph type="title"/>
          </p:nvPr>
        </p:nvSpPr>
        <p:spPr/>
        <p:txBody>
          <a:bodyPr/>
          <a:lstStyle/>
          <a:p>
            <a:pPr marR="0" rtl="0"/>
            <a:r>
              <a:rPr lang="zh-CN" altLang="en-US" b="1" i="0" u="none" strike="noStrike" kern="2200" baseline="0" dirty="0">
                <a:latin typeface="微软雅黑" panose="020B0503020204020204" pitchFamily="34" charset="-122"/>
                <a:ea typeface="微软雅黑" panose="020B0503020204020204" pitchFamily="34" charset="-122"/>
              </a:rPr>
              <a:t>三、特点特征</a:t>
            </a:r>
          </a:p>
        </p:txBody>
      </p:sp>
      <p:sp>
        <p:nvSpPr>
          <p:cNvPr id="3" name="文本占位符 2">
            <a:extLst>
              <a:ext uri="{FF2B5EF4-FFF2-40B4-BE49-F238E27FC236}">
                <a16:creationId xmlns:a16="http://schemas.microsoft.com/office/drawing/2014/main" id="{03C34C1C-8AD4-453B-9A75-A2ACE49EF403}"/>
              </a:ext>
            </a:extLst>
          </p:cNvPr>
          <p:cNvSpPr>
            <a:spLocks noGrp="1"/>
          </p:cNvSpPr>
          <p:nvPr>
            <p:ph type="body" idx="1"/>
          </p:nvPr>
        </p:nvSpPr>
        <p:spPr/>
        <p:txBody>
          <a:bodyPr>
            <a:normAutofit/>
          </a:bodyPr>
          <a:lstStyle/>
          <a:p>
            <a:pPr marR="0" lvl="0" rtl="0"/>
            <a:r>
              <a:rPr lang="zh-CN" altLang="en-US" b="1" i="0" u="none" strike="noStrike" kern="100" baseline="0">
                <a:latin typeface="微软雅黑" panose="020B0503020204020204" pitchFamily="34" charset="-122"/>
                <a:ea typeface="微软雅黑" panose="020B0503020204020204" pitchFamily="34" charset="-122"/>
              </a:rPr>
              <a:t>屋顶</a:t>
            </a:r>
            <a:r>
              <a:rPr lang="zh-CN" altLang="en-US" b="1" i="0" u="none" strike="noStrike" kern="100" baseline="0" dirty="0">
                <a:latin typeface="微软雅黑" panose="020B0503020204020204" pitchFamily="34" charset="-122"/>
                <a:ea typeface="微软雅黑" panose="020B0503020204020204" pitchFamily="34" charset="-122"/>
              </a:rPr>
              <a:t>防水</a:t>
            </a:r>
          </a:p>
          <a:p>
            <a:pPr marR="0" lvl="1" rtl="0"/>
            <a:r>
              <a:rPr lang="zh-CN" altLang="en-US" b="0" i="0" u="none" strike="noStrike" kern="100" baseline="0" dirty="0">
                <a:latin typeface="微软雅黑" panose="020B0503020204020204" pitchFamily="34" charset="-122"/>
                <a:ea typeface="微软雅黑" panose="020B0503020204020204" pitchFamily="34" charset="-122"/>
              </a:rPr>
              <a:t>永定客家土楼的屋顶大都采用“人字形”的双坡屋顶，地处亚热带季风性湿润气候的永定，降水丰沛且空间分布不均。当雨季来临时，其“人”字形屋顶就起到至关重要的作用。其屋顶的外坡要比内坡长，这有利于防止雨水下渗到土墙而引起的坍塌。加之其墙角用石料砌成，往往也比较高，这就可以防止发大水时墙角被冲垮的引患。</a:t>
            </a:r>
          </a:p>
        </p:txBody>
      </p:sp>
    </p:spTree>
    <p:extLst>
      <p:ext uri="{BB962C8B-B14F-4D97-AF65-F5344CB8AC3E}">
        <p14:creationId xmlns:p14="http://schemas.microsoft.com/office/powerpoint/2010/main" val="282757087"/>
      </p:ext>
    </p:extLst>
  </p:cSld>
  <p:clrMapOvr>
    <a:masterClrMapping/>
  </p:clrMapOvr>
  <p:transition spd="slow" advTm="10000">
    <p:cover/>
  </p:transition>
</p:sld>
</file>

<file path=ppt/theme/theme1.xml><?xml version="1.0" encoding="utf-8"?>
<a:theme xmlns:a="http://schemas.openxmlformats.org/drawingml/2006/main" name="土楼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土楼主题</Template>
  <TotalTime>61</TotalTime>
  <Words>2471</Words>
  <Application>Microsoft Office PowerPoint</Application>
  <PresentationFormat>宽屏</PresentationFormat>
  <Paragraphs>60</Paragraphs>
  <Slides>18</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18</vt:i4>
      </vt:variant>
    </vt:vector>
  </HeadingPairs>
  <TitlesOfParts>
    <vt:vector size="22" baseType="lpstr">
      <vt:lpstr>微软雅黑</vt:lpstr>
      <vt:lpstr>Arial</vt:lpstr>
      <vt:lpstr>Calibri</vt:lpstr>
      <vt:lpstr>土楼主题</vt:lpstr>
      <vt:lpstr>世界遗产：永定土楼</vt:lpstr>
      <vt:lpstr>一、简介</vt:lpstr>
      <vt:lpstr>二、人文历史</vt:lpstr>
      <vt:lpstr>二、人文历史</vt:lpstr>
      <vt:lpstr>三、特点特征</vt:lpstr>
      <vt:lpstr>三、特点特征</vt:lpstr>
      <vt:lpstr>三、特点特征</vt:lpstr>
      <vt:lpstr>三、特点特征</vt:lpstr>
      <vt:lpstr>三、特点特征</vt:lpstr>
      <vt:lpstr>三、特点特征</vt:lpstr>
      <vt:lpstr>三、特点特征</vt:lpstr>
      <vt:lpstr>四、代表建筑</vt:lpstr>
      <vt:lpstr>四、代表建筑</vt:lpstr>
      <vt:lpstr>四、代表建筑</vt:lpstr>
      <vt:lpstr>四、代表建筑</vt:lpstr>
      <vt:lpstr>四、代表建筑</vt:lpstr>
      <vt:lpstr>四、代表建筑</vt:lpstr>
      <vt:lpstr>五、相关趣闻</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XH</dc:creator>
  <cp:lastModifiedBy>XH</cp:lastModifiedBy>
  <cp:revision>13</cp:revision>
  <dcterms:created xsi:type="dcterms:W3CDTF">2019-03-24T11:49:34Z</dcterms:created>
  <dcterms:modified xsi:type="dcterms:W3CDTF">2019-03-24T12:51:17Z</dcterms:modified>
</cp:coreProperties>
</file>