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7" r:id="rId1"/>
    <p:sldMasterId id="2147483679" r:id="rId2"/>
  </p:sldMasterIdLst>
  <p:notesMasterIdLst>
    <p:notesMasterId r:id="rId12"/>
  </p:notesMasterIdLst>
  <p:sldIdLst>
    <p:sldId id="257" r:id="rId3"/>
    <p:sldId id="258" r:id="rId4"/>
    <p:sldId id="259" r:id="rId5"/>
    <p:sldId id="264" r:id="rId6"/>
    <p:sldId id="260" r:id="rId7"/>
    <p:sldId id="261" r:id="rId8"/>
    <p:sldId id="266" r:id="rId9"/>
    <p:sldId id="262" r:id="rId10"/>
    <p:sldId id="26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napToGrid="0">
      <p:cViewPr varScale="1">
        <p:scale>
          <a:sx n="39" d="100"/>
          <a:sy n="39" d="100"/>
        </p:scale>
        <p:origin x="588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DB5A64A-9512-47CA-BD1F-BE5137D6E7BE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5F16179-C2D7-4427-B57A-77F1BFEFCEE4}">
      <dgm:prSet phldrT="[文本]"/>
      <dgm:spPr/>
      <dgm:t>
        <a:bodyPr/>
        <a:lstStyle/>
        <a:p>
          <a:r>
            <a:rPr lang="zh-CN" dirty="0"/>
            <a:t>固态</a:t>
          </a:r>
          <a:endParaRPr lang="zh-CN" altLang="en-US" dirty="0"/>
        </a:p>
      </dgm:t>
    </dgm:pt>
    <dgm:pt modelId="{E5931B6D-4064-4263-965E-13499811B692}" type="parTrans" cxnId="{F8379FD7-051E-4355-B637-25CC87995587}">
      <dgm:prSet/>
      <dgm:spPr/>
      <dgm:t>
        <a:bodyPr/>
        <a:lstStyle/>
        <a:p>
          <a:endParaRPr lang="zh-CN" altLang="en-US"/>
        </a:p>
      </dgm:t>
    </dgm:pt>
    <dgm:pt modelId="{E131FEDB-FB50-4D29-9CB0-3DDE543BBCB8}" type="sibTrans" cxnId="{F8379FD7-051E-4355-B637-25CC87995587}">
      <dgm:prSet/>
      <dgm:spPr/>
      <dgm:t>
        <a:bodyPr/>
        <a:lstStyle/>
        <a:p>
          <a:endParaRPr lang="zh-CN" altLang="en-US"/>
        </a:p>
      </dgm:t>
    </dgm:pt>
    <dgm:pt modelId="{8BFC6FE7-A445-40C7-A541-E85A8B490D66}">
      <dgm:prSet/>
      <dgm:spPr/>
      <dgm:t>
        <a:bodyPr/>
        <a:lstStyle/>
        <a:p>
          <a:r>
            <a:rPr lang="zh-CN" dirty="0"/>
            <a:t>像石头、钢铁等具有一定的形状和体积，不能流动</a:t>
          </a:r>
        </a:p>
      </dgm:t>
    </dgm:pt>
    <dgm:pt modelId="{ABBAFA9B-E988-4507-BE3C-4E7C49D842F3}" type="parTrans" cxnId="{FD4A30F5-04E9-4099-B485-33EA67C94593}">
      <dgm:prSet/>
      <dgm:spPr/>
      <dgm:t>
        <a:bodyPr/>
        <a:lstStyle/>
        <a:p>
          <a:endParaRPr lang="zh-CN" altLang="en-US"/>
        </a:p>
      </dgm:t>
    </dgm:pt>
    <dgm:pt modelId="{017D095E-48C8-49E5-9139-64AFF1CA8ADF}" type="sibTrans" cxnId="{FD4A30F5-04E9-4099-B485-33EA67C94593}">
      <dgm:prSet/>
      <dgm:spPr/>
      <dgm:t>
        <a:bodyPr/>
        <a:lstStyle/>
        <a:p>
          <a:endParaRPr lang="zh-CN" altLang="en-US"/>
        </a:p>
      </dgm:t>
    </dgm:pt>
    <dgm:pt modelId="{4B52FE1A-4F96-453F-9354-1490258BE990}">
      <dgm:prSet/>
      <dgm:spPr/>
      <dgm:t>
        <a:bodyPr/>
        <a:lstStyle/>
        <a:p>
          <a:r>
            <a:rPr lang="zh-CN" dirty="0"/>
            <a:t>液态</a:t>
          </a:r>
        </a:p>
      </dgm:t>
    </dgm:pt>
    <dgm:pt modelId="{8D029750-2740-4777-BB45-5D47E5BB5EAC}" type="parTrans" cxnId="{6831DE26-7E8E-41C3-AA78-FCE9F8D2E5F3}">
      <dgm:prSet/>
      <dgm:spPr/>
      <dgm:t>
        <a:bodyPr/>
        <a:lstStyle/>
        <a:p>
          <a:endParaRPr lang="zh-CN" altLang="en-US"/>
        </a:p>
      </dgm:t>
    </dgm:pt>
    <dgm:pt modelId="{8DBEB886-7B39-4C34-AE57-C678DEFAE67B}" type="sibTrans" cxnId="{6831DE26-7E8E-41C3-AA78-FCE9F8D2E5F3}">
      <dgm:prSet/>
      <dgm:spPr/>
      <dgm:t>
        <a:bodyPr/>
        <a:lstStyle/>
        <a:p>
          <a:endParaRPr lang="zh-CN" altLang="en-US"/>
        </a:p>
      </dgm:t>
    </dgm:pt>
    <dgm:pt modelId="{5E3F8D89-BA1A-4CC7-8205-95E6E31A4A36}">
      <dgm:prSet/>
      <dgm:spPr/>
      <dgm:t>
        <a:bodyPr/>
        <a:lstStyle/>
        <a:p>
          <a:r>
            <a:rPr lang="zh-CN" dirty="0"/>
            <a:t>像酒精、煤油等具有流动性，没有固定的形状</a:t>
          </a:r>
        </a:p>
      </dgm:t>
    </dgm:pt>
    <dgm:pt modelId="{B5A2B398-4170-45CA-93CD-BF705E39F84E}" type="parTrans" cxnId="{608DF648-1866-4E96-ACC8-79AF97BBCA2B}">
      <dgm:prSet/>
      <dgm:spPr/>
      <dgm:t>
        <a:bodyPr/>
        <a:lstStyle/>
        <a:p>
          <a:endParaRPr lang="zh-CN" altLang="en-US"/>
        </a:p>
      </dgm:t>
    </dgm:pt>
    <dgm:pt modelId="{B6D214A2-12C5-4A0D-B421-833FC5C91DBB}" type="sibTrans" cxnId="{608DF648-1866-4E96-ACC8-79AF97BBCA2B}">
      <dgm:prSet/>
      <dgm:spPr/>
      <dgm:t>
        <a:bodyPr/>
        <a:lstStyle/>
        <a:p>
          <a:endParaRPr lang="zh-CN" altLang="en-US"/>
        </a:p>
      </dgm:t>
    </dgm:pt>
    <dgm:pt modelId="{25F74756-56A1-4CEF-8EA2-4D8AB78EC516}">
      <dgm:prSet/>
      <dgm:spPr/>
      <dgm:t>
        <a:bodyPr/>
        <a:lstStyle/>
        <a:p>
          <a:r>
            <a:rPr lang="zh-CN" dirty="0"/>
            <a:t>气态</a:t>
          </a:r>
        </a:p>
      </dgm:t>
    </dgm:pt>
    <dgm:pt modelId="{96913ADD-3CD8-40AC-A55C-80D8968C91BB}" type="parTrans" cxnId="{C78423EE-ACDF-4F73-88C6-8828EABAA6E0}">
      <dgm:prSet/>
      <dgm:spPr/>
      <dgm:t>
        <a:bodyPr/>
        <a:lstStyle/>
        <a:p>
          <a:endParaRPr lang="zh-CN" altLang="en-US"/>
        </a:p>
      </dgm:t>
    </dgm:pt>
    <dgm:pt modelId="{86D1A4A6-72BA-4D47-A809-620206454BB6}" type="sibTrans" cxnId="{C78423EE-ACDF-4F73-88C6-8828EABAA6E0}">
      <dgm:prSet/>
      <dgm:spPr/>
      <dgm:t>
        <a:bodyPr/>
        <a:lstStyle/>
        <a:p>
          <a:endParaRPr lang="zh-CN" altLang="en-US"/>
        </a:p>
      </dgm:t>
    </dgm:pt>
    <dgm:pt modelId="{72F44850-8D1D-4DBE-AD3F-D13D532F1E13}">
      <dgm:prSet/>
      <dgm:spPr/>
      <dgm:t>
        <a:bodyPr/>
        <a:lstStyle/>
        <a:p>
          <a:r>
            <a:rPr lang="zh-CN" dirty="0"/>
            <a:t>像空气等具有流动性，没有固定的形状和体积</a:t>
          </a:r>
        </a:p>
      </dgm:t>
    </dgm:pt>
    <dgm:pt modelId="{6F212C7C-6D9A-40AD-BBA6-D674F5FAFF68}" type="parTrans" cxnId="{55187DB2-83A6-4C25-8151-481AB7A111D9}">
      <dgm:prSet/>
      <dgm:spPr/>
      <dgm:t>
        <a:bodyPr/>
        <a:lstStyle/>
        <a:p>
          <a:endParaRPr lang="zh-CN" altLang="en-US"/>
        </a:p>
      </dgm:t>
    </dgm:pt>
    <dgm:pt modelId="{F4F89757-533A-43A8-B32A-73AE687E91ED}" type="sibTrans" cxnId="{55187DB2-83A6-4C25-8151-481AB7A111D9}">
      <dgm:prSet/>
      <dgm:spPr/>
      <dgm:t>
        <a:bodyPr/>
        <a:lstStyle/>
        <a:p>
          <a:endParaRPr lang="zh-CN" altLang="en-US"/>
        </a:p>
      </dgm:t>
    </dgm:pt>
    <dgm:pt modelId="{D9F70AD9-B4C5-4D07-9D49-A4B3BD9B0212}" type="pres">
      <dgm:prSet presAssocID="{CDB5A64A-9512-47CA-BD1F-BE5137D6E7BE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996B7BB7-2FDC-4559-8DCB-C22675BCCCE4}" type="pres">
      <dgm:prSet presAssocID="{CDB5A64A-9512-47CA-BD1F-BE5137D6E7BE}" presName="cycle" presStyleCnt="0"/>
      <dgm:spPr/>
    </dgm:pt>
    <dgm:pt modelId="{EF96F93C-5364-42C2-850C-D9131E05A05F}" type="pres">
      <dgm:prSet presAssocID="{CDB5A64A-9512-47CA-BD1F-BE5137D6E7BE}" presName="centerShape" presStyleCnt="0"/>
      <dgm:spPr/>
    </dgm:pt>
    <dgm:pt modelId="{03CFEEAA-BDE6-411E-B856-DC5823597414}" type="pres">
      <dgm:prSet presAssocID="{CDB5A64A-9512-47CA-BD1F-BE5137D6E7BE}" presName="connSite" presStyleLbl="node1" presStyleIdx="0" presStyleCnt="4"/>
      <dgm:spPr/>
    </dgm:pt>
    <dgm:pt modelId="{A9579182-A9BB-49FF-8065-5AD158F12402}" type="pres">
      <dgm:prSet presAssocID="{CDB5A64A-9512-47CA-BD1F-BE5137D6E7BE}" presName="visible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2000" r="-32000"/>
          </a:stretch>
        </a:blipFill>
      </dgm:spPr>
    </dgm:pt>
    <dgm:pt modelId="{D138D26A-F156-4B8E-B1AF-FE3FC7090F44}" type="pres">
      <dgm:prSet presAssocID="{E5931B6D-4064-4263-965E-13499811B692}" presName="Name25" presStyleLbl="parChTrans1D1" presStyleIdx="0" presStyleCnt="3"/>
      <dgm:spPr/>
    </dgm:pt>
    <dgm:pt modelId="{00ED3A5D-1C5A-48BA-8B94-A625D21BAB04}" type="pres">
      <dgm:prSet presAssocID="{65F16179-C2D7-4427-B57A-77F1BFEFCEE4}" presName="node" presStyleCnt="0"/>
      <dgm:spPr/>
    </dgm:pt>
    <dgm:pt modelId="{E86FD31C-B868-4155-8EE4-9A7B01957180}" type="pres">
      <dgm:prSet presAssocID="{65F16179-C2D7-4427-B57A-77F1BFEFCEE4}" presName="parentNode" presStyleLbl="node1" presStyleIdx="1" presStyleCnt="4">
        <dgm:presLayoutVars>
          <dgm:chMax val="1"/>
          <dgm:bulletEnabled val="1"/>
        </dgm:presLayoutVars>
      </dgm:prSet>
      <dgm:spPr/>
    </dgm:pt>
    <dgm:pt modelId="{F1BB8619-D34D-4BB7-BDFF-BA49C33DF948}" type="pres">
      <dgm:prSet presAssocID="{65F16179-C2D7-4427-B57A-77F1BFEFCEE4}" presName="childNode" presStyleLbl="revTx" presStyleIdx="0" presStyleCnt="3">
        <dgm:presLayoutVars>
          <dgm:bulletEnabled val="1"/>
        </dgm:presLayoutVars>
      </dgm:prSet>
      <dgm:spPr/>
    </dgm:pt>
    <dgm:pt modelId="{CEBD1B15-202F-4743-B8C0-E00A503552E6}" type="pres">
      <dgm:prSet presAssocID="{8D029750-2740-4777-BB45-5D47E5BB5EAC}" presName="Name25" presStyleLbl="parChTrans1D1" presStyleIdx="1" presStyleCnt="3"/>
      <dgm:spPr/>
    </dgm:pt>
    <dgm:pt modelId="{B222CA1B-6783-4BEF-9927-6D806AD05227}" type="pres">
      <dgm:prSet presAssocID="{4B52FE1A-4F96-453F-9354-1490258BE990}" presName="node" presStyleCnt="0"/>
      <dgm:spPr/>
    </dgm:pt>
    <dgm:pt modelId="{1C62074B-9A2D-4BF4-8DA6-1AFA31E050F9}" type="pres">
      <dgm:prSet presAssocID="{4B52FE1A-4F96-453F-9354-1490258BE990}" presName="parentNode" presStyleLbl="node1" presStyleIdx="2" presStyleCnt="4">
        <dgm:presLayoutVars>
          <dgm:chMax val="1"/>
          <dgm:bulletEnabled val="1"/>
        </dgm:presLayoutVars>
      </dgm:prSet>
      <dgm:spPr/>
    </dgm:pt>
    <dgm:pt modelId="{5CEF5481-F7BB-4635-8F03-70C3925A8FBD}" type="pres">
      <dgm:prSet presAssocID="{4B52FE1A-4F96-453F-9354-1490258BE990}" presName="childNode" presStyleLbl="revTx" presStyleIdx="1" presStyleCnt="3">
        <dgm:presLayoutVars>
          <dgm:bulletEnabled val="1"/>
        </dgm:presLayoutVars>
      </dgm:prSet>
      <dgm:spPr/>
    </dgm:pt>
    <dgm:pt modelId="{FE1D23E3-D19B-4922-A175-4B68D73A640A}" type="pres">
      <dgm:prSet presAssocID="{96913ADD-3CD8-40AC-A55C-80D8968C91BB}" presName="Name25" presStyleLbl="parChTrans1D1" presStyleIdx="2" presStyleCnt="3"/>
      <dgm:spPr/>
    </dgm:pt>
    <dgm:pt modelId="{21A19DA2-8970-41AF-A138-9F537A040B2C}" type="pres">
      <dgm:prSet presAssocID="{25F74756-56A1-4CEF-8EA2-4D8AB78EC516}" presName="node" presStyleCnt="0"/>
      <dgm:spPr/>
    </dgm:pt>
    <dgm:pt modelId="{289CD52B-6356-4E55-A35A-AB123791BD3D}" type="pres">
      <dgm:prSet presAssocID="{25F74756-56A1-4CEF-8EA2-4D8AB78EC516}" presName="parentNode" presStyleLbl="node1" presStyleIdx="3" presStyleCnt="4">
        <dgm:presLayoutVars>
          <dgm:chMax val="1"/>
          <dgm:bulletEnabled val="1"/>
        </dgm:presLayoutVars>
      </dgm:prSet>
      <dgm:spPr/>
    </dgm:pt>
    <dgm:pt modelId="{775BCA09-3DA2-4BFB-B05E-28B0265C2AC7}" type="pres">
      <dgm:prSet presAssocID="{25F74756-56A1-4CEF-8EA2-4D8AB78EC516}" presName="childNode" presStyleLbl="revTx" presStyleIdx="2" presStyleCnt="3">
        <dgm:presLayoutVars>
          <dgm:bulletEnabled val="1"/>
        </dgm:presLayoutVars>
      </dgm:prSet>
      <dgm:spPr/>
    </dgm:pt>
  </dgm:ptLst>
  <dgm:cxnLst>
    <dgm:cxn modelId="{A2DA6016-3A4E-4974-895F-F059F5503955}" type="presOf" srcId="{E5931B6D-4064-4263-965E-13499811B692}" destId="{D138D26A-F156-4B8E-B1AF-FE3FC7090F44}" srcOrd="0" destOrd="0" presId="urn:microsoft.com/office/officeart/2005/8/layout/radial2"/>
    <dgm:cxn modelId="{49390218-AE76-4140-B254-E806AF8EEC96}" type="presOf" srcId="{4B52FE1A-4F96-453F-9354-1490258BE990}" destId="{1C62074B-9A2D-4BF4-8DA6-1AFA31E050F9}" srcOrd="0" destOrd="0" presId="urn:microsoft.com/office/officeart/2005/8/layout/radial2"/>
    <dgm:cxn modelId="{6831DE26-7E8E-41C3-AA78-FCE9F8D2E5F3}" srcId="{CDB5A64A-9512-47CA-BD1F-BE5137D6E7BE}" destId="{4B52FE1A-4F96-453F-9354-1490258BE990}" srcOrd="1" destOrd="0" parTransId="{8D029750-2740-4777-BB45-5D47E5BB5EAC}" sibTransId="{8DBEB886-7B39-4C34-AE57-C678DEFAE67B}"/>
    <dgm:cxn modelId="{608DF648-1866-4E96-ACC8-79AF97BBCA2B}" srcId="{4B52FE1A-4F96-453F-9354-1490258BE990}" destId="{5E3F8D89-BA1A-4CC7-8205-95E6E31A4A36}" srcOrd="0" destOrd="0" parTransId="{B5A2B398-4170-45CA-93CD-BF705E39F84E}" sibTransId="{B6D214A2-12C5-4A0D-B421-833FC5C91DBB}"/>
    <dgm:cxn modelId="{F0A6516F-1934-4B9C-A653-F81895F35F8E}" type="presOf" srcId="{25F74756-56A1-4CEF-8EA2-4D8AB78EC516}" destId="{289CD52B-6356-4E55-A35A-AB123791BD3D}" srcOrd="0" destOrd="0" presId="urn:microsoft.com/office/officeart/2005/8/layout/radial2"/>
    <dgm:cxn modelId="{5A5AF4AF-B481-4397-A0FB-A02C0355565F}" type="presOf" srcId="{8BFC6FE7-A445-40C7-A541-E85A8B490D66}" destId="{F1BB8619-D34D-4BB7-BDFF-BA49C33DF948}" srcOrd="0" destOrd="0" presId="urn:microsoft.com/office/officeart/2005/8/layout/radial2"/>
    <dgm:cxn modelId="{55187DB2-83A6-4C25-8151-481AB7A111D9}" srcId="{25F74756-56A1-4CEF-8EA2-4D8AB78EC516}" destId="{72F44850-8D1D-4DBE-AD3F-D13D532F1E13}" srcOrd="0" destOrd="0" parTransId="{6F212C7C-6D9A-40AD-BBA6-D674F5FAFF68}" sibTransId="{F4F89757-533A-43A8-B32A-73AE687E91ED}"/>
    <dgm:cxn modelId="{85362EB3-3B8C-4AC1-8F4E-86410C242A6D}" type="presOf" srcId="{96913ADD-3CD8-40AC-A55C-80D8968C91BB}" destId="{FE1D23E3-D19B-4922-A175-4B68D73A640A}" srcOrd="0" destOrd="0" presId="urn:microsoft.com/office/officeart/2005/8/layout/radial2"/>
    <dgm:cxn modelId="{A0E0EDD1-D864-432E-8F17-B2F7635551D1}" type="presOf" srcId="{5E3F8D89-BA1A-4CC7-8205-95E6E31A4A36}" destId="{5CEF5481-F7BB-4635-8F03-70C3925A8FBD}" srcOrd="0" destOrd="0" presId="urn:microsoft.com/office/officeart/2005/8/layout/radial2"/>
    <dgm:cxn modelId="{C19C74D3-96E9-4993-8E7C-5B238AC1CD6B}" type="presOf" srcId="{8D029750-2740-4777-BB45-5D47E5BB5EAC}" destId="{CEBD1B15-202F-4743-B8C0-E00A503552E6}" srcOrd="0" destOrd="0" presId="urn:microsoft.com/office/officeart/2005/8/layout/radial2"/>
    <dgm:cxn modelId="{F8379FD7-051E-4355-B637-25CC87995587}" srcId="{CDB5A64A-9512-47CA-BD1F-BE5137D6E7BE}" destId="{65F16179-C2D7-4427-B57A-77F1BFEFCEE4}" srcOrd="0" destOrd="0" parTransId="{E5931B6D-4064-4263-965E-13499811B692}" sibTransId="{E131FEDB-FB50-4D29-9CB0-3DDE543BBCB8}"/>
    <dgm:cxn modelId="{18F7E9ED-CC7E-467B-979D-B45C951C0EBF}" type="presOf" srcId="{72F44850-8D1D-4DBE-AD3F-D13D532F1E13}" destId="{775BCA09-3DA2-4BFB-B05E-28B0265C2AC7}" srcOrd="0" destOrd="0" presId="urn:microsoft.com/office/officeart/2005/8/layout/radial2"/>
    <dgm:cxn modelId="{C78423EE-ACDF-4F73-88C6-8828EABAA6E0}" srcId="{CDB5A64A-9512-47CA-BD1F-BE5137D6E7BE}" destId="{25F74756-56A1-4CEF-8EA2-4D8AB78EC516}" srcOrd="2" destOrd="0" parTransId="{96913ADD-3CD8-40AC-A55C-80D8968C91BB}" sibTransId="{86D1A4A6-72BA-4D47-A809-620206454BB6}"/>
    <dgm:cxn modelId="{0B4A03F2-038B-4F5E-8070-5145716B46AC}" type="presOf" srcId="{65F16179-C2D7-4427-B57A-77F1BFEFCEE4}" destId="{E86FD31C-B868-4155-8EE4-9A7B01957180}" srcOrd="0" destOrd="0" presId="urn:microsoft.com/office/officeart/2005/8/layout/radial2"/>
    <dgm:cxn modelId="{FD4A30F5-04E9-4099-B485-33EA67C94593}" srcId="{65F16179-C2D7-4427-B57A-77F1BFEFCEE4}" destId="{8BFC6FE7-A445-40C7-A541-E85A8B490D66}" srcOrd="0" destOrd="0" parTransId="{ABBAFA9B-E988-4507-BE3C-4E7C49D842F3}" sibTransId="{017D095E-48C8-49E5-9139-64AFF1CA8ADF}"/>
    <dgm:cxn modelId="{125F8AF7-5F6C-4F8F-9076-5EB93249229C}" type="presOf" srcId="{CDB5A64A-9512-47CA-BD1F-BE5137D6E7BE}" destId="{D9F70AD9-B4C5-4D07-9D49-A4B3BD9B0212}" srcOrd="0" destOrd="0" presId="urn:microsoft.com/office/officeart/2005/8/layout/radial2"/>
    <dgm:cxn modelId="{A515848A-246E-4CDA-A157-E020EAE53A8D}" type="presParOf" srcId="{D9F70AD9-B4C5-4D07-9D49-A4B3BD9B0212}" destId="{996B7BB7-2FDC-4559-8DCB-C22675BCCCE4}" srcOrd="0" destOrd="0" presId="urn:microsoft.com/office/officeart/2005/8/layout/radial2"/>
    <dgm:cxn modelId="{D88C9987-AB85-46CF-9890-4105C6912ABB}" type="presParOf" srcId="{996B7BB7-2FDC-4559-8DCB-C22675BCCCE4}" destId="{EF96F93C-5364-42C2-850C-D9131E05A05F}" srcOrd="0" destOrd="0" presId="urn:microsoft.com/office/officeart/2005/8/layout/radial2"/>
    <dgm:cxn modelId="{A049B317-C01E-446D-9075-8B288333FFF3}" type="presParOf" srcId="{EF96F93C-5364-42C2-850C-D9131E05A05F}" destId="{03CFEEAA-BDE6-411E-B856-DC5823597414}" srcOrd="0" destOrd="0" presId="urn:microsoft.com/office/officeart/2005/8/layout/radial2"/>
    <dgm:cxn modelId="{48CE1CDB-F47A-4315-B9E8-8358BAD7D25D}" type="presParOf" srcId="{EF96F93C-5364-42C2-850C-D9131E05A05F}" destId="{A9579182-A9BB-49FF-8065-5AD158F12402}" srcOrd="1" destOrd="0" presId="urn:microsoft.com/office/officeart/2005/8/layout/radial2"/>
    <dgm:cxn modelId="{00A11A4E-BA23-442F-8C94-EB13665C62DE}" type="presParOf" srcId="{996B7BB7-2FDC-4559-8DCB-C22675BCCCE4}" destId="{D138D26A-F156-4B8E-B1AF-FE3FC7090F44}" srcOrd="1" destOrd="0" presId="urn:microsoft.com/office/officeart/2005/8/layout/radial2"/>
    <dgm:cxn modelId="{714C6DDC-8A97-4629-85AD-E9E5C1295F6B}" type="presParOf" srcId="{996B7BB7-2FDC-4559-8DCB-C22675BCCCE4}" destId="{00ED3A5D-1C5A-48BA-8B94-A625D21BAB04}" srcOrd="2" destOrd="0" presId="urn:microsoft.com/office/officeart/2005/8/layout/radial2"/>
    <dgm:cxn modelId="{E06CB824-6E44-4C8B-AB74-05E5690E29F7}" type="presParOf" srcId="{00ED3A5D-1C5A-48BA-8B94-A625D21BAB04}" destId="{E86FD31C-B868-4155-8EE4-9A7B01957180}" srcOrd="0" destOrd="0" presId="urn:microsoft.com/office/officeart/2005/8/layout/radial2"/>
    <dgm:cxn modelId="{EB0A1D8A-F88B-45FF-9B71-9FB83C844EFB}" type="presParOf" srcId="{00ED3A5D-1C5A-48BA-8B94-A625D21BAB04}" destId="{F1BB8619-D34D-4BB7-BDFF-BA49C33DF948}" srcOrd="1" destOrd="0" presId="urn:microsoft.com/office/officeart/2005/8/layout/radial2"/>
    <dgm:cxn modelId="{16AB2395-2038-41AA-A49D-F28FC64FE50F}" type="presParOf" srcId="{996B7BB7-2FDC-4559-8DCB-C22675BCCCE4}" destId="{CEBD1B15-202F-4743-B8C0-E00A503552E6}" srcOrd="3" destOrd="0" presId="urn:microsoft.com/office/officeart/2005/8/layout/radial2"/>
    <dgm:cxn modelId="{C5713002-CFB8-41C1-B57C-ECCD3D7BA65F}" type="presParOf" srcId="{996B7BB7-2FDC-4559-8DCB-C22675BCCCE4}" destId="{B222CA1B-6783-4BEF-9927-6D806AD05227}" srcOrd="4" destOrd="0" presId="urn:microsoft.com/office/officeart/2005/8/layout/radial2"/>
    <dgm:cxn modelId="{F1A7EDE4-34C0-410C-A237-3BB88FC5E9FD}" type="presParOf" srcId="{B222CA1B-6783-4BEF-9927-6D806AD05227}" destId="{1C62074B-9A2D-4BF4-8DA6-1AFA31E050F9}" srcOrd="0" destOrd="0" presId="urn:microsoft.com/office/officeart/2005/8/layout/radial2"/>
    <dgm:cxn modelId="{5498C986-C4E7-4974-9D41-62ED8CC1BCD3}" type="presParOf" srcId="{B222CA1B-6783-4BEF-9927-6D806AD05227}" destId="{5CEF5481-F7BB-4635-8F03-70C3925A8FBD}" srcOrd="1" destOrd="0" presId="urn:microsoft.com/office/officeart/2005/8/layout/radial2"/>
    <dgm:cxn modelId="{9FC3C925-960D-44F3-8BF8-FD0A92D59E73}" type="presParOf" srcId="{996B7BB7-2FDC-4559-8DCB-C22675BCCCE4}" destId="{FE1D23E3-D19B-4922-A175-4B68D73A640A}" srcOrd="5" destOrd="0" presId="urn:microsoft.com/office/officeart/2005/8/layout/radial2"/>
    <dgm:cxn modelId="{3C9C9706-1025-445A-836E-F786652A2C7B}" type="presParOf" srcId="{996B7BB7-2FDC-4559-8DCB-C22675BCCCE4}" destId="{21A19DA2-8970-41AF-A138-9F537A040B2C}" srcOrd="6" destOrd="0" presId="urn:microsoft.com/office/officeart/2005/8/layout/radial2"/>
    <dgm:cxn modelId="{C82F4337-B258-4387-A8E8-119994B8EEB3}" type="presParOf" srcId="{21A19DA2-8970-41AF-A138-9F537A040B2C}" destId="{289CD52B-6356-4E55-A35A-AB123791BD3D}" srcOrd="0" destOrd="0" presId="urn:microsoft.com/office/officeart/2005/8/layout/radial2"/>
    <dgm:cxn modelId="{7F2FE573-3C25-4271-9135-70BFD872D8D8}" type="presParOf" srcId="{21A19DA2-8970-41AF-A138-9F537A040B2C}" destId="{775BCA09-3DA2-4BFB-B05E-28B0265C2AC7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1D23E3-D19B-4922-A175-4B68D73A640A}">
      <dsp:nvSpPr>
        <dsp:cNvPr id="0" name=""/>
        <dsp:cNvSpPr/>
      </dsp:nvSpPr>
      <dsp:spPr>
        <a:xfrm rot="2561600">
          <a:off x="2573511" y="3800128"/>
          <a:ext cx="822815" cy="57656"/>
        </a:xfrm>
        <a:custGeom>
          <a:avLst/>
          <a:gdLst/>
          <a:ahLst/>
          <a:cxnLst/>
          <a:rect l="0" t="0" r="0" b="0"/>
          <a:pathLst>
            <a:path>
              <a:moveTo>
                <a:pt x="0" y="28828"/>
              </a:moveTo>
              <a:lnTo>
                <a:pt x="822815" y="2882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BD1B15-202F-4743-B8C0-E00A503552E6}">
      <dsp:nvSpPr>
        <dsp:cNvPr id="0" name=""/>
        <dsp:cNvSpPr/>
      </dsp:nvSpPr>
      <dsp:spPr>
        <a:xfrm>
          <a:off x="2682537" y="2680505"/>
          <a:ext cx="914439" cy="57656"/>
        </a:xfrm>
        <a:custGeom>
          <a:avLst/>
          <a:gdLst/>
          <a:ahLst/>
          <a:cxnLst/>
          <a:rect l="0" t="0" r="0" b="0"/>
          <a:pathLst>
            <a:path>
              <a:moveTo>
                <a:pt x="0" y="28828"/>
              </a:moveTo>
              <a:lnTo>
                <a:pt x="914439" y="2882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38D26A-F156-4B8E-B1AF-FE3FC7090F44}">
      <dsp:nvSpPr>
        <dsp:cNvPr id="0" name=""/>
        <dsp:cNvSpPr/>
      </dsp:nvSpPr>
      <dsp:spPr>
        <a:xfrm rot="19038400">
          <a:off x="2573511" y="1560882"/>
          <a:ext cx="822815" cy="57656"/>
        </a:xfrm>
        <a:custGeom>
          <a:avLst/>
          <a:gdLst/>
          <a:ahLst/>
          <a:cxnLst/>
          <a:rect l="0" t="0" r="0" b="0"/>
          <a:pathLst>
            <a:path>
              <a:moveTo>
                <a:pt x="0" y="28828"/>
              </a:moveTo>
              <a:lnTo>
                <a:pt x="822815" y="2882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579182-A9BB-49FF-8065-5AD158F12402}">
      <dsp:nvSpPr>
        <dsp:cNvPr id="0" name=""/>
        <dsp:cNvSpPr/>
      </dsp:nvSpPr>
      <dsp:spPr>
        <a:xfrm>
          <a:off x="469562" y="1407583"/>
          <a:ext cx="2603499" cy="2603499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2000" r="-3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6FD31C-B868-4155-8EE4-9A7B01957180}">
      <dsp:nvSpPr>
        <dsp:cNvPr id="0" name=""/>
        <dsp:cNvSpPr/>
      </dsp:nvSpPr>
      <dsp:spPr>
        <a:xfrm>
          <a:off x="3080318" y="86"/>
          <a:ext cx="1562100" cy="15621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035" tIns="26035" rIns="26035" bIns="26035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4100" kern="1200" dirty="0"/>
            <a:t>固态</a:t>
          </a:r>
          <a:endParaRPr lang="zh-CN" altLang="en-US" sz="4100" kern="1200" dirty="0"/>
        </a:p>
      </dsp:txBody>
      <dsp:txXfrm>
        <a:off x="3309082" y="228850"/>
        <a:ext cx="1104572" cy="1104572"/>
      </dsp:txXfrm>
    </dsp:sp>
    <dsp:sp modelId="{F1BB8619-D34D-4BB7-BDFF-BA49C33DF948}">
      <dsp:nvSpPr>
        <dsp:cNvPr id="0" name=""/>
        <dsp:cNvSpPr/>
      </dsp:nvSpPr>
      <dsp:spPr>
        <a:xfrm>
          <a:off x="4798628" y="86"/>
          <a:ext cx="2343150" cy="15621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sz="2600" kern="1200" dirty="0"/>
            <a:t>像石头、钢铁等具有一定的形状和体积，不能流动</a:t>
          </a:r>
        </a:p>
      </dsp:txBody>
      <dsp:txXfrm>
        <a:off x="4798628" y="86"/>
        <a:ext cx="2343150" cy="1562100"/>
      </dsp:txXfrm>
    </dsp:sp>
    <dsp:sp modelId="{1C62074B-9A2D-4BF4-8DA6-1AFA31E050F9}">
      <dsp:nvSpPr>
        <dsp:cNvPr id="0" name=""/>
        <dsp:cNvSpPr/>
      </dsp:nvSpPr>
      <dsp:spPr>
        <a:xfrm>
          <a:off x="3596977" y="1928283"/>
          <a:ext cx="1562100" cy="15621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035" tIns="26035" rIns="26035" bIns="26035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4100" kern="1200" dirty="0"/>
            <a:t>液态</a:t>
          </a:r>
        </a:p>
      </dsp:txBody>
      <dsp:txXfrm>
        <a:off x="3825741" y="2157047"/>
        <a:ext cx="1104572" cy="1104572"/>
      </dsp:txXfrm>
    </dsp:sp>
    <dsp:sp modelId="{5CEF5481-F7BB-4635-8F03-70C3925A8FBD}">
      <dsp:nvSpPr>
        <dsp:cNvPr id="0" name=""/>
        <dsp:cNvSpPr/>
      </dsp:nvSpPr>
      <dsp:spPr>
        <a:xfrm>
          <a:off x="5315287" y="1928283"/>
          <a:ext cx="2343150" cy="15621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sz="2600" kern="1200" dirty="0"/>
            <a:t>像酒精、煤油等具有流动性，没有固定的形状</a:t>
          </a:r>
        </a:p>
      </dsp:txBody>
      <dsp:txXfrm>
        <a:off x="5315287" y="1928283"/>
        <a:ext cx="2343150" cy="1562100"/>
      </dsp:txXfrm>
    </dsp:sp>
    <dsp:sp modelId="{289CD52B-6356-4E55-A35A-AB123791BD3D}">
      <dsp:nvSpPr>
        <dsp:cNvPr id="0" name=""/>
        <dsp:cNvSpPr/>
      </dsp:nvSpPr>
      <dsp:spPr>
        <a:xfrm>
          <a:off x="3080318" y="3856480"/>
          <a:ext cx="1562100" cy="15621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035" tIns="26035" rIns="26035" bIns="26035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4100" kern="1200" dirty="0"/>
            <a:t>气态</a:t>
          </a:r>
        </a:p>
      </dsp:txBody>
      <dsp:txXfrm>
        <a:off x="3309082" y="4085244"/>
        <a:ext cx="1104572" cy="1104572"/>
      </dsp:txXfrm>
    </dsp:sp>
    <dsp:sp modelId="{775BCA09-3DA2-4BFB-B05E-28B0265C2AC7}">
      <dsp:nvSpPr>
        <dsp:cNvPr id="0" name=""/>
        <dsp:cNvSpPr/>
      </dsp:nvSpPr>
      <dsp:spPr>
        <a:xfrm>
          <a:off x="4798628" y="3856480"/>
          <a:ext cx="2343150" cy="15621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sz="2600" kern="1200" dirty="0"/>
            <a:t>像空气等具有流动性，没有固定的形状和体积</a:t>
          </a:r>
        </a:p>
      </dsp:txBody>
      <dsp:txXfrm>
        <a:off x="4798628" y="3856480"/>
        <a:ext cx="2343150" cy="15621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7725AA-8338-4F23-984E-34BFAFDA61C3}" type="datetimeFigureOut">
              <a:rPr lang="zh-CN" altLang="en-US" smtClean="0"/>
              <a:t>2019/3/16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777562-244D-49B2-8042-21E5FE36C7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0602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pPr defTabSz="457200"/>
            <a:fld id="{5B58C612-9009-476B-ABD5-6A5D3376859E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pPr defTabSz="457200"/>
            <a:r>
              <a:rPr lang="zh-CN" altLang="en-US">
                <a:solidFill>
                  <a:prstClr val="black">
                    <a:tint val="75000"/>
                  </a:prstClr>
                </a:solidFill>
              </a:rPr>
              <a:t>第一章 物态及其变化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pPr defTabSz="457200"/>
            <a:fld id="{F615AB0D-EE29-44E2-81B6-22CC682E601B}" type="slidenum">
              <a:rPr lang="zh-CN" altLang="en-US" smtClean="0">
                <a:solidFill>
                  <a:srgbClr val="B71E42"/>
                </a:solidFill>
              </a:rPr>
              <a:pPr defTabSz="457200"/>
              <a:t>‹#›</a:t>
            </a:fld>
            <a:endParaRPr lang="zh-CN" altLang="en-US">
              <a:solidFill>
                <a:srgbClr val="B71E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474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7B205-17F6-46CC-A6AB-632F791DED09}" type="datetime1">
              <a:rPr lang="zh-CN" altLang="en-US" smtClean="0"/>
              <a:t>2019/3/17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第一章 物态及其变化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25806-C82B-4C32-B54B-8EC81FB0B8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4170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fld id="{850724CA-CB9A-4F68-816C-F6583336C901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r>
              <a:rPr lang="zh-CN" altLang="en-US">
                <a:solidFill>
                  <a:prstClr val="black">
                    <a:tint val="75000"/>
                  </a:prstClr>
                </a:solidFill>
              </a:rPr>
              <a:t>第一章 物态及其变化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F615AB0D-EE29-44E2-81B6-22CC682E601B}" type="slidenum">
              <a:rPr lang="zh-CN" altLang="en-US" smtClean="0">
                <a:solidFill>
                  <a:srgbClr val="B71E42"/>
                </a:solidFill>
              </a:rPr>
              <a:pPr defTabSz="457200"/>
              <a:t>‹#›</a:t>
            </a:fld>
            <a:endParaRPr lang="zh-CN" altLang="en-US">
              <a:solidFill>
                <a:srgbClr val="B71E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61182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E12B4-B3C0-4BB4-A73F-F0EFCA5C7E50}" type="datetime1">
              <a:rPr lang="zh-CN" altLang="en-US" smtClean="0"/>
              <a:t>2019/3/17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第一章 物态及其变化</a:t>
            </a:r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CD546C0E-C871-4B9A-B5A8-D4B7C2A671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4147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fld id="{330AEFCC-AB1F-4D04-A829-6E469788ADC3}" type="datetime1">
              <a:rPr lang="zh-CN" alt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t>2019/3/17</a:t>
            </a:fld>
            <a:endParaRPr lang="zh-CN" alt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r>
              <a:rPr lang="zh-CN" altLang="en-US">
                <a:solidFill>
                  <a:prstClr val="white">
                    <a:tint val="75000"/>
                    <a:alpha val="60000"/>
                  </a:prstClr>
                </a:solidFill>
              </a:rPr>
              <a:t>第一章 物态及其变化</a:t>
            </a: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CD546C0E-C871-4B9A-B5A8-D4B7C2A67100}" type="slidenum">
              <a:rPr lang="zh-CN" altLang="en-US" smtClean="0">
                <a:solidFill>
                  <a:prstClr val="white">
                    <a:tint val="75000"/>
                  </a:prstClr>
                </a:solidFill>
              </a:rPr>
              <a:pPr defTabSz="457200"/>
              <a:t>‹#›</a:t>
            </a:fld>
            <a:endParaRPr lang="zh-CN" alt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7164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DF672-47B7-47E8-8BB6-839AB5D7B495}" type="datetime1">
              <a:rPr lang="zh-CN" altLang="en-US" smtClean="0"/>
              <a:t>2019/3/17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第一章 物态及其变化</a:t>
            </a: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D546C0E-C871-4B9A-B5A8-D4B7C2A671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5846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07B5A-850D-4583-9A71-69D81551C6D3}" type="datetime1">
              <a:rPr lang="zh-CN" altLang="en-US" smtClean="0"/>
              <a:t>2019/3/17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第一章 物态及其变化</a:t>
            </a:r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D546C0E-C871-4B9A-B5A8-D4B7C2A671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1410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04FD5-C5AF-4049-8F98-C20D986976AC}" type="datetime1">
              <a:rPr lang="zh-CN" altLang="en-US" smtClean="0"/>
              <a:t>2019/3/17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第一章 物态及其变化</a:t>
            </a:r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D546C0E-C871-4B9A-B5A8-D4B7C2A671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8671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63461-9C8C-4906-AFDA-63994E318B8B}" type="datetime1">
              <a:rPr lang="zh-CN" altLang="en-US" smtClean="0"/>
              <a:t>2019/3/17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第一章 物态及其变化</a:t>
            </a:r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46C0E-C871-4B9A-B5A8-D4B7C2A671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5281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9868B-49FF-4499-AF5D-17F0F21CE414}" type="datetime1">
              <a:rPr lang="zh-CN" altLang="en-US" smtClean="0"/>
              <a:t>2019/3/17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第一章 物态及其变化</a:t>
            </a:r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46C0E-C871-4B9A-B5A8-D4B7C2A671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3030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0AAA9-160C-41DB-AFF8-F8BCD41CEF8F}" type="datetime1">
              <a:rPr lang="zh-CN" altLang="en-US" smtClean="0"/>
              <a:t>2019/3/17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第一章 物态及其变化</a:t>
            </a: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46C0E-C871-4B9A-B5A8-D4B7C2A671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390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fld id="{2D40FE90-1B14-40EC-A646-2C2235D725A5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r>
              <a:rPr lang="zh-CN" altLang="en-US">
                <a:solidFill>
                  <a:prstClr val="black">
                    <a:tint val="75000"/>
                  </a:prstClr>
                </a:solidFill>
              </a:rPr>
              <a:t>第一章 物态及其变化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F615AB0D-EE29-44E2-81B6-22CC682E601B}" type="slidenum">
              <a:rPr lang="zh-CN" altLang="en-US" smtClean="0">
                <a:solidFill>
                  <a:srgbClr val="B71E42"/>
                </a:solidFill>
              </a:rPr>
              <a:pPr defTabSz="457200"/>
              <a:t>‹#›</a:t>
            </a:fld>
            <a:endParaRPr lang="zh-CN" altLang="en-US">
              <a:solidFill>
                <a:srgbClr val="B71E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90961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BF5D9-8D01-436D-A443-D7DFDB93335C}" type="datetime1">
              <a:rPr lang="zh-CN" altLang="en-US" smtClean="0"/>
              <a:t>2019/3/17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第一章 物态及其变化</a:t>
            </a: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D546C0E-C871-4B9A-B5A8-D4B7C2A671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3914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321EA-0E1A-461B-BC9A-390CC67CC209}" type="datetime1">
              <a:rPr lang="zh-CN" altLang="en-US" smtClean="0"/>
              <a:t>2019/3/17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第一章 物态及其变化</a:t>
            </a: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D546C0E-C871-4B9A-B5A8-D4B7C2A671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4552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CA16-0071-432C-BD92-1DB3A180A825}" type="datetime1">
              <a:rPr lang="zh-CN" altLang="en-US" smtClean="0"/>
              <a:t>2019/3/17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第一章 物态及其变化</a:t>
            </a: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D546C0E-C871-4B9A-B5A8-D4B7C2A6710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840488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D09DF-97AA-42C7-A4AB-F0BE43303BDC}" type="datetime1">
              <a:rPr lang="zh-CN" altLang="en-US" smtClean="0"/>
              <a:t>2019/3/17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第一章 物态及其变化</a:t>
            </a: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D546C0E-C871-4B9A-B5A8-D4B7C2A671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035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47D65-AF56-4C60-BA69-C97C378F08C4}" type="datetime1">
              <a:rPr lang="zh-CN" altLang="en-US" smtClean="0"/>
              <a:t>2019/3/17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第一章 物态及其变化</a:t>
            </a: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D546C0E-C871-4B9A-B5A8-D4B7C2A6710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962405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A1311-5D22-4F2D-B2B5-DA792B484350}" type="datetime1">
              <a:rPr lang="zh-CN" altLang="en-US" smtClean="0"/>
              <a:t>2019/3/17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第一章 物态及其变化</a:t>
            </a: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D546C0E-C871-4B9A-B5A8-D4B7C2A671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8574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fld id="{10C5230A-657F-4633-814F-6287BB2C26E3}" type="datetime1">
              <a:rPr lang="zh-CN" alt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t>2019/3/17</a:t>
            </a:fld>
            <a:endParaRPr lang="zh-CN" alt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r>
              <a:rPr lang="zh-CN" altLang="en-US">
                <a:solidFill>
                  <a:prstClr val="white">
                    <a:tint val="75000"/>
                    <a:alpha val="60000"/>
                  </a:prstClr>
                </a:solidFill>
              </a:rPr>
              <a:t>第一章 物态及其变化</a:t>
            </a: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CD546C0E-C871-4B9A-B5A8-D4B7C2A67100}" type="slidenum">
              <a:rPr lang="zh-CN" altLang="en-US" smtClean="0">
                <a:solidFill>
                  <a:prstClr val="white">
                    <a:tint val="75000"/>
                  </a:prstClr>
                </a:solidFill>
              </a:rPr>
              <a:pPr defTabSz="457200"/>
              <a:t>‹#›</a:t>
            </a:fld>
            <a:endParaRPr lang="zh-CN" alt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5703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4911A-A80F-4F12-9BDE-1181591312E7}" type="datetime1">
              <a:rPr lang="zh-CN" altLang="en-US" smtClean="0"/>
              <a:t>2019/3/17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第一章 物态及其变化</a:t>
            </a: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46C0E-C871-4B9A-B5A8-D4B7C2A671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015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C7717-218D-4B26-BA0E-49169F0262A1}" type="datetime1">
              <a:rPr lang="zh-CN" altLang="en-US" smtClean="0"/>
              <a:t>2019/3/17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第一章 物态及其变化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25806-C82B-4C32-B54B-8EC81FB0B8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555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AFB86-27F1-42B8-87D6-4AB3DF546448}" type="datetime1">
              <a:rPr lang="zh-CN" altLang="en-US" smtClean="0"/>
              <a:t>2019/3/17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第一章 物态及其变化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25806-C82B-4C32-B54B-8EC81FB0B8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33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7A455-FB10-4B92-9121-EEEE58952574}" type="datetime1">
              <a:rPr lang="zh-CN" altLang="en-US" smtClean="0"/>
              <a:t>2019/3/17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第一章 物态及其变化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25806-C82B-4C32-B54B-8EC81FB0B8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787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A7F00-BFB7-426C-AC0B-744C7AA2DF5D}" type="datetime1">
              <a:rPr lang="zh-CN" altLang="en-US" smtClean="0"/>
              <a:t>2019/3/17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第一章 物态及其变化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25806-C82B-4C32-B54B-8EC81FB0B8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162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7611E-EB41-4C87-9B47-431FE64ED4D3}" type="datetime1">
              <a:rPr lang="zh-CN" altLang="en-US" smtClean="0"/>
              <a:t>2019/3/17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第一章 物态及其变化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25806-C82B-4C32-B54B-8EC81FB0B8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584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DBD94-166F-450B-99A9-467CA59BB77B}" type="datetime1">
              <a:rPr lang="zh-CN" altLang="en-US" smtClean="0"/>
              <a:t>2019/3/17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第一章 物态及其变化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44C25806-C82B-4C32-B54B-8EC81FB0B8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3980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blipFill>
            <a:blip r:embed="rId2"/>
            <a:stretch>
              <a:fillRect/>
            </a:stretch>
          </a:blip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F90F670B-8C69-441F-B4EF-CB90B4D3FAF2}" type="datetime1">
              <a:rPr lang="zh-CN" altLang="en-US" smtClean="0"/>
              <a:t>2019/3/17</a:t>
            </a:fld>
            <a:endParaRPr lang="zh-CN" alt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r>
              <a:rPr lang="zh-CN" altLang="en-US"/>
              <a:t>第一章 物态及其变化</a:t>
            </a: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44C25806-C82B-4C32-B54B-8EC81FB0B8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6215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68EF33C5-8EC3-4A7C-9353-5D48D195F670}" type="datetime1">
              <a:rPr lang="zh-CN" altLang="en-US" smtClean="0"/>
              <a:t>2019/3/17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r>
              <a:rPr lang="zh-CN" altLang="en-US"/>
              <a:t>第一章 物态及其变化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44C25806-C82B-4C32-B54B-8EC81FB0B8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349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hf hd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6D0D41-28E0-4D45-9DB5-73FC2C76DBEB}" type="datetime1">
              <a:rPr lang="zh-CN" altLang="en-US" smtClean="0"/>
              <a:t>2019/3/17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/>
              <a:t>第一章 物态及其变化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CD546C0E-C871-4B9A-B5A8-D4B7C2A671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128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第一章  物态及其变化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/>
              <a:t>第三小组 小曾 小张</a:t>
            </a:r>
            <a:endParaRPr lang="en-US" altLang="zh-CN" dirty="0"/>
          </a:p>
          <a:p>
            <a:r>
              <a:rPr lang="en-US" altLang="zh-CN" dirty="0"/>
              <a:t>2013</a:t>
            </a:r>
            <a:r>
              <a:rPr lang="zh-CN" altLang="en-US" dirty="0"/>
              <a:t>年</a:t>
            </a:r>
            <a:r>
              <a:rPr lang="en-US" altLang="zh-CN" dirty="0"/>
              <a:t>9</a:t>
            </a:r>
            <a:r>
              <a:rPr lang="zh-CN" altLang="en-US" dirty="0"/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25970250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601" y="4437112"/>
            <a:ext cx="2985435" cy="2239077"/>
          </a:xfrm>
          <a:prstGeom prst="cloud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orient="vert"/>
          </p:nvPr>
        </p:nvSpPr>
        <p:spPr/>
        <p:txBody>
          <a:bodyPr/>
          <a:lstStyle/>
          <a:p>
            <a:r>
              <a:rPr lang="zh-CN" altLang="en-US" dirty="0"/>
              <a:t>本章主要内容</a:t>
            </a:r>
          </a:p>
        </p:txBody>
      </p:sp>
      <p:sp>
        <p:nvSpPr>
          <p:cNvPr id="3" name="内容占位符 2"/>
          <p:cNvSpPr>
            <a:spLocks noGrp="1"/>
          </p:cNvSpPr>
          <p:nvPr>
            <p:ph type="body" orient="vert" idx="1"/>
          </p:nvPr>
        </p:nvSpPr>
        <p:spPr/>
        <p:txBody>
          <a:bodyPr>
            <a:normAutofit/>
          </a:bodyPr>
          <a:lstStyle/>
          <a:p>
            <a:pPr marL="400050" lvl="1" indent="0">
              <a:buNone/>
            </a:pPr>
            <a:r>
              <a:rPr lang="zh-CN" altLang="en-US" sz="3600" dirty="0"/>
              <a:t>一、物态变化 、温度</a:t>
            </a:r>
            <a:endParaRPr lang="en-US" altLang="zh-CN" sz="3600" dirty="0"/>
          </a:p>
          <a:p>
            <a:pPr marL="400050" lvl="1" indent="0">
              <a:buNone/>
            </a:pPr>
            <a:r>
              <a:rPr lang="zh-CN" altLang="en-US" sz="3600" dirty="0"/>
              <a:t>二、熔化和凝固</a:t>
            </a:r>
            <a:endParaRPr lang="en-US" altLang="zh-CN" sz="3600" dirty="0"/>
          </a:p>
          <a:p>
            <a:pPr marL="400050" lvl="1" indent="0">
              <a:buNone/>
            </a:pPr>
            <a:r>
              <a:rPr lang="zh-CN" altLang="en-US" sz="3600" dirty="0"/>
              <a:t>三、汽化和液化</a:t>
            </a:r>
            <a:endParaRPr lang="en-US" altLang="zh-CN" sz="3600" dirty="0"/>
          </a:p>
          <a:p>
            <a:pPr marL="400050" lvl="1" indent="0">
              <a:buNone/>
            </a:pPr>
            <a:r>
              <a:rPr lang="zh-CN" altLang="en-US" sz="3600" dirty="0"/>
              <a:t>四、升华和凝华</a:t>
            </a:r>
            <a:endParaRPr lang="en-US" altLang="zh-CN" sz="3600" dirty="0"/>
          </a:p>
          <a:p>
            <a:pPr marL="400050" lvl="1" indent="0">
              <a:buNone/>
            </a:pPr>
            <a:r>
              <a:rPr lang="zh-CN" altLang="en-US" sz="3600" dirty="0"/>
              <a:t>五、生活和技术中的物态变化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AC1A895-48A7-4816-AC51-630948F7C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r>
              <a:rPr lang="zh-CN" altLang="en-US">
                <a:solidFill>
                  <a:prstClr val="black">
                    <a:tint val="75000"/>
                  </a:prstClr>
                </a:solidFill>
              </a:rPr>
              <a:t>第一章 物态及其变化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C709288-F6BC-4FE3-B87F-01270FF9F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F615AB0D-EE29-44E2-81B6-22CC682E601B}" type="slidenum">
              <a:rPr lang="zh-CN" altLang="en-US" smtClean="0">
                <a:solidFill>
                  <a:srgbClr val="B71E42"/>
                </a:solidFill>
              </a:rPr>
              <a:pPr defTabSz="457200"/>
              <a:t>2</a:t>
            </a:fld>
            <a:endParaRPr lang="zh-CN" altLang="en-US">
              <a:solidFill>
                <a:srgbClr val="B71E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791278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一、物态变化、温度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知识点一  物态及其变化</a:t>
            </a:r>
            <a:endParaRPr lang="en-US" altLang="zh-CN" dirty="0"/>
          </a:p>
          <a:p>
            <a:pPr lvl="1"/>
            <a:r>
              <a:rPr lang="zh-CN" altLang="en-US" dirty="0">
                <a:hlinkClick r:id="rId2" action="ppaction://hlinksldjump"/>
              </a:rPr>
              <a:t>物质的状态</a:t>
            </a:r>
            <a:endParaRPr lang="en-US" altLang="zh-CN" dirty="0"/>
          </a:p>
          <a:p>
            <a:pPr lvl="1"/>
            <a:r>
              <a:rPr lang="zh-CN" altLang="en-US" dirty="0"/>
              <a:t>物态变化</a:t>
            </a:r>
            <a:endParaRPr lang="en-US" altLang="zh-CN" dirty="0"/>
          </a:p>
          <a:p>
            <a:pPr lvl="1"/>
            <a:r>
              <a:rPr lang="zh-CN" altLang="en-US" dirty="0"/>
              <a:t>物态变化的原因</a:t>
            </a:r>
            <a:endParaRPr lang="en-US" altLang="zh-CN" dirty="0"/>
          </a:p>
          <a:p>
            <a:r>
              <a:rPr lang="zh-CN" altLang="en-US" dirty="0"/>
              <a:t>知识点二  温度</a:t>
            </a:r>
            <a:endParaRPr lang="en-US" altLang="zh-CN" dirty="0"/>
          </a:p>
          <a:p>
            <a:r>
              <a:rPr lang="zh-CN" altLang="en-US" dirty="0"/>
              <a:t>知识点三  温度计</a:t>
            </a:r>
            <a:endParaRPr lang="en-US" altLang="zh-CN" dirty="0"/>
          </a:p>
        </p:txBody>
      </p:sp>
      <p:pic>
        <p:nvPicPr>
          <p:cNvPr id="3075" name="Picture 3" descr="C:\Program Files (x86)\Microsoft Office\MEDIA\CAGCAT10\j0293828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2185" y="4653137"/>
            <a:ext cx="2176723" cy="1836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82F9C6B-561B-4165-AF57-D276CB350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r>
              <a:rPr lang="zh-CN" altLang="en-US">
                <a:solidFill>
                  <a:prstClr val="black">
                    <a:tint val="75000"/>
                  </a:prstClr>
                </a:solidFill>
              </a:rPr>
              <a:t>第一章 物态及其变化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368BAE3-ADFC-4129-B956-FCAFF125BF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F615AB0D-EE29-44E2-81B6-22CC682E601B}" type="slidenum">
              <a:rPr lang="zh-CN" altLang="en-US" smtClean="0">
                <a:solidFill>
                  <a:srgbClr val="B71E42"/>
                </a:solidFill>
              </a:rPr>
              <a:pPr defTabSz="457200"/>
              <a:t>3</a:t>
            </a:fld>
            <a:endParaRPr lang="zh-CN" altLang="en-US">
              <a:solidFill>
                <a:srgbClr val="B71E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962101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164FFD-7789-4635-AD0E-98CA12796A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物质的状态</a:t>
            </a:r>
          </a:p>
        </p:txBody>
      </p:sp>
      <p:graphicFrame>
        <p:nvGraphicFramePr>
          <p:cNvPr id="3" name="图示 2">
            <a:extLst>
              <a:ext uri="{FF2B5EF4-FFF2-40B4-BE49-F238E27FC236}">
                <a16:creationId xmlns:a16="http://schemas.microsoft.com/office/drawing/2014/main" id="{A005FD72-B2B6-4E71-BE96-16E0699E96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54098588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B26CC4-21D2-4BC8-8F08-D08A9CB51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第一章 物态及其变化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3BB1D2A-73C5-4522-9847-4A50CBC35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25806-C82B-4C32-B54B-8EC81FB0B86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9204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9579182-A9BB-49FF-8065-5AD158F124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graphicEl>
                                              <a:dgm id="{A9579182-A9BB-49FF-8065-5AD158F1240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graphicEl>
                                              <a:dgm id="{A9579182-A9BB-49FF-8065-5AD158F124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graphicEl>
                                              <a:dgm id="{A9579182-A9BB-49FF-8065-5AD158F124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138D26A-F156-4B8E-B1AF-FE3FC7090F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graphicEl>
                                              <a:dgm id="{D138D26A-F156-4B8E-B1AF-FE3FC7090F4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graphicEl>
                                              <a:dgm id="{D138D26A-F156-4B8E-B1AF-FE3FC7090F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graphicEl>
                                              <a:dgm id="{D138D26A-F156-4B8E-B1AF-FE3FC7090F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86FD31C-B868-4155-8EE4-9A7B019571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graphicEl>
                                              <a:dgm id="{E86FD31C-B868-4155-8EE4-9A7B0195718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graphicEl>
                                              <a:dgm id="{E86FD31C-B868-4155-8EE4-9A7B019571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graphicEl>
                                              <a:dgm id="{E86FD31C-B868-4155-8EE4-9A7B019571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EBD1B15-202F-4743-B8C0-E00A503552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graphicEl>
                                              <a:dgm id="{CEBD1B15-202F-4743-B8C0-E00A503552E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graphicEl>
                                              <a:dgm id="{CEBD1B15-202F-4743-B8C0-E00A503552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graphicEl>
                                              <a:dgm id="{CEBD1B15-202F-4743-B8C0-E00A503552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C62074B-9A2D-4BF4-8DA6-1AFA31E050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graphicEl>
                                              <a:dgm id="{1C62074B-9A2D-4BF4-8DA6-1AFA31E050F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graphicEl>
                                              <a:dgm id="{1C62074B-9A2D-4BF4-8DA6-1AFA31E050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graphicEl>
                                              <a:dgm id="{1C62074B-9A2D-4BF4-8DA6-1AFA31E050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E1D23E3-D19B-4922-A175-4B68D73A64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graphicEl>
                                              <a:dgm id="{FE1D23E3-D19B-4922-A175-4B68D73A640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graphicEl>
                                              <a:dgm id="{FE1D23E3-D19B-4922-A175-4B68D73A64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graphicEl>
                                              <a:dgm id="{FE1D23E3-D19B-4922-A175-4B68D73A64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89CD52B-6356-4E55-A35A-AB123791BD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graphicEl>
                                              <a:dgm id="{289CD52B-6356-4E55-A35A-AB123791BD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graphicEl>
                                              <a:dgm id="{289CD52B-6356-4E55-A35A-AB123791BD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graphicEl>
                                              <a:dgm id="{289CD52B-6356-4E55-A35A-AB123791BD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1BB8619-D34D-4BB7-BDFF-BA49C33DF9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graphicEl>
                                              <a:dgm id="{F1BB8619-D34D-4BB7-BDFF-BA49C33DF9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graphicEl>
                                              <a:dgm id="{F1BB8619-D34D-4BB7-BDFF-BA49C33DF9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graphicEl>
                                              <a:dgm id="{F1BB8619-D34D-4BB7-BDFF-BA49C33DF9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CEF5481-F7BB-4635-8F03-70C3925A8F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graphicEl>
                                              <a:dgm id="{5CEF5481-F7BB-4635-8F03-70C3925A8F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graphicEl>
                                              <a:dgm id="{5CEF5481-F7BB-4635-8F03-70C3925A8F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graphicEl>
                                              <a:dgm id="{5CEF5481-F7BB-4635-8F03-70C3925A8F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75BCA09-3DA2-4BFB-B05E-28B0265C2A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graphicEl>
                                              <a:dgm id="{775BCA09-3DA2-4BFB-B05E-28B0265C2AC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graphicEl>
                                              <a:dgm id="{775BCA09-3DA2-4BFB-B05E-28B0265C2A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graphicEl>
                                              <a:dgm id="{775BCA09-3DA2-4BFB-B05E-28B0265C2A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lvlAtOnc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二、熔化和凝固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知识点一  熔化和凝固的概念</a:t>
            </a:r>
            <a:endParaRPr lang="en-US" altLang="zh-CN" dirty="0"/>
          </a:p>
          <a:p>
            <a:r>
              <a:rPr lang="zh-CN" altLang="en-US" dirty="0"/>
              <a:t>知识点二  熔化的条件及特点</a:t>
            </a:r>
            <a:endParaRPr lang="en-US" altLang="zh-CN" dirty="0"/>
          </a:p>
          <a:p>
            <a:pPr lvl="1"/>
            <a:r>
              <a:rPr lang="zh-CN" altLang="en-US" dirty="0"/>
              <a:t>熔点</a:t>
            </a:r>
            <a:endParaRPr lang="en-US" altLang="zh-CN" dirty="0"/>
          </a:p>
          <a:p>
            <a:pPr lvl="1"/>
            <a:r>
              <a:rPr lang="zh-CN" altLang="en-US" dirty="0"/>
              <a:t>晶体与非晶体的熔化</a:t>
            </a:r>
            <a:endParaRPr lang="en-US" altLang="zh-CN" dirty="0"/>
          </a:p>
          <a:p>
            <a:r>
              <a:rPr lang="zh-CN" altLang="en-US" dirty="0"/>
              <a:t>知识点三  凝固的条件及特点</a:t>
            </a:r>
            <a:endParaRPr lang="en-US" altLang="zh-CN" dirty="0"/>
          </a:p>
          <a:p>
            <a:pPr lvl="1"/>
            <a:r>
              <a:rPr lang="zh-CN" altLang="en-US" dirty="0"/>
              <a:t>同种晶体的凝固过程与熔化过程相反</a:t>
            </a:r>
            <a:endParaRPr lang="en-US" altLang="zh-CN" dirty="0"/>
          </a:p>
          <a:p>
            <a:pPr lvl="1"/>
            <a:r>
              <a:rPr lang="zh-CN" altLang="en-US" dirty="0"/>
              <a:t>晶体与非晶体的凝固</a:t>
            </a:r>
          </a:p>
        </p:txBody>
      </p:sp>
      <p:pic>
        <p:nvPicPr>
          <p:cNvPr id="6" name="Picture 2" descr="C:\Program Files (x86)\Microsoft Office\MEDIA\CAGCAT10\j0240695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6241" y="4969637"/>
            <a:ext cx="2275713" cy="182216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8EC9C97-FA39-497B-B36C-FB623F8D9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r>
              <a:rPr lang="zh-CN" altLang="en-US">
                <a:solidFill>
                  <a:prstClr val="black">
                    <a:tint val="75000"/>
                  </a:prstClr>
                </a:solidFill>
              </a:rPr>
              <a:t>第一章 物态及其变化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CC57C0F-1B44-4A36-9E97-B02C2D882F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F615AB0D-EE29-44E2-81B6-22CC682E601B}" type="slidenum">
              <a:rPr lang="zh-CN" altLang="en-US" smtClean="0">
                <a:solidFill>
                  <a:srgbClr val="B71E42"/>
                </a:solidFill>
              </a:rPr>
              <a:pPr defTabSz="457200"/>
              <a:t>5</a:t>
            </a:fld>
            <a:endParaRPr lang="zh-CN" altLang="en-US">
              <a:solidFill>
                <a:srgbClr val="B71E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882195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三、汽化和液化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知识点一  汽化</a:t>
            </a:r>
            <a:endParaRPr lang="en-US" altLang="zh-CN" dirty="0"/>
          </a:p>
          <a:p>
            <a:r>
              <a:rPr lang="zh-CN" altLang="en-US" dirty="0"/>
              <a:t>知识点二  </a:t>
            </a:r>
            <a:r>
              <a:rPr lang="zh-CN" altLang="en-US" dirty="0">
                <a:hlinkClick r:id="rId2" action="ppaction://hlinksldjump"/>
              </a:rPr>
              <a:t>蒸发和沸腾</a:t>
            </a:r>
            <a:endParaRPr lang="en-US" altLang="zh-CN" dirty="0"/>
          </a:p>
          <a:p>
            <a:r>
              <a:rPr lang="zh-CN" altLang="en-US" dirty="0"/>
              <a:t>知识点三  液化及液化的两种方法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3153260-8018-49CC-BAEC-0C6289563E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r>
              <a:rPr lang="zh-CN" altLang="en-US">
                <a:solidFill>
                  <a:prstClr val="white">
                    <a:tint val="75000"/>
                    <a:alpha val="60000"/>
                  </a:prstClr>
                </a:solidFill>
              </a:rPr>
              <a:t>第一章 物态及其变化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B452969-A55E-4D55-A259-7B4E2C1CA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CD546C0E-C871-4B9A-B5A8-D4B7C2A67100}" type="slidenum">
              <a:rPr lang="zh-CN" altLang="en-US" smtClean="0">
                <a:solidFill>
                  <a:prstClr val="white">
                    <a:tint val="75000"/>
                  </a:prstClr>
                </a:solidFill>
              </a:rPr>
              <a:pPr defTabSz="457200"/>
              <a:t>6</a:t>
            </a:fld>
            <a:endParaRPr lang="zh-CN" alt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63487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61FA8D-F7CC-442B-8852-A60429EBB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蒸发和沸腾的异同点</a:t>
            </a:r>
            <a:endParaRPr lang="zh-CN" altLang="en-US" dirty="0"/>
          </a:p>
        </p:txBody>
      </p:sp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6661680F-B51F-478E-BDA6-ACEA057009A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9064592"/>
              </p:ext>
            </p:extLst>
          </p:nvPr>
        </p:nvGraphicFramePr>
        <p:xfrm>
          <a:off x="666248" y="1686668"/>
          <a:ext cx="10915572" cy="4142633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1903522">
                  <a:extLst>
                    <a:ext uri="{9D8B030D-6E8A-4147-A177-3AD203B41FA5}">
                      <a16:colId xmlns:a16="http://schemas.microsoft.com/office/drawing/2014/main" val="3821903050"/>
                    </a:ext>
                  </a:extLst>
                </a:gridCol>
                <a:gridCol w="2749148">
                  <a:extLst>
                    <a:ext uri="{9D8B030D-6E8A-4147-A177-3AD203B41FA5}">
                      <a16:colId xmlns:a16="http://schemas.microsoft.com/office/drawing/2014/main" val="1347067542"/>
                    </a:ext>
                  </a:extLst>
                </a:gridCol>
                <a:gridCol w="3131451">
                  <a:extLst>
                    <a:ext uri="{9D8B030D-6E8A-4147-A177-3AD203B41FA5}">
                      <a16:colId xmlns:a16="http://schemas.microsoft.com/office/drawing/2014/main" val="2282993273"/>
                    </a:ext>
                  </a:extLst>
                </a:gridCol>
                <a:gridCol w="3131451">
                  <a:extLst>
                    <a:ext uri="{9D8B030D-6E8A-4147-A177-3AD203B41FA5}">
                      <a16:colId xmlns:a16="http://schemas.microsoft.com/office/drawing/2014/main" val="155235431"/>
                    </a:ext>
                  </a:extLst>
                </a:gridCol>
              </a:tblGrid>
              <a:tr h="53743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effectLst/>
                        </a:rPr>
                        <a:t> </a:t>
                      </a:r>
                      <a:endParaRPr lang="zh-CN" sz="1700" kern="100" dirty="0">
                        <a:solidFill>
                          <a:srgbClr val="5F497A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0012" marR="100012" marT="50006" marB="50006" anchor="ctr"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700" kern="100">
                          <a:effectLst/>
                        </a:rPr>
                        <a:t>蒸发</a:t>
                      </a:r>
                      <a:endParaRPr lang="zh-CN" sz="1700" kern="100">
                        <a:solidFill>
                          <a:srgbClr val="5F497A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9642" marR="1096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700" kern="100">
                          <a:effectLst/>
                        </a:rPr>
                        <a:t>沸腾</a:t>
                      </a:r>
                      <a:endParaRPr lang="zh-CN" sz="1700" kern="100">
                        <a:solidFill>
                          <a:srgbClr val="5F497A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9642" marR="109642" marT="0" marB="0" anchor="ctr"/>
                </a:tc>
                <a:extLst>
                  <a:ext uri="{0D108BD9-81ED-4DB2-BD59-A6C34878D82A}">
                    <a16:rowId xmlns:a16="http://schemas.microsoft.com/office/drawing/2014/main" val="3512426411"/>
                  </a:ext>
                </a:extLst>
              </a:tr>
              <a:tr h="907352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700" kern="100">
                          <a:effectLst/>
                        </a:rPr>
                        <a:t>相同点</a:t>
                      </a:r>
                      <a:endParaRPr lang="zh-CN" sz="1700" kern="100">
                        <a:solidFill>
                          <a:srgbClr val="5F497A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0012" marR="100012" marT="50006" marB="50006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700" kern="100">
                          <a:effectLst/>
                        </a:rPr>
                        <a:t>都是从液态变成气态，都要吸热</a:t>
                      </a:r>
                      <a:endParaRPr lang="zh-CN" sz="1700" kern="100">
                        <a:solidFill>
                          <a:srgbClr val="5F497A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0012" marR="100012" marT="50006" marB="50006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744907"/>
                  </a:ext>
                </a:extLst>
              </a:tr>
              <a:tr h="497880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effectLst/>
                        </a:rPr>
                        <a:t>不同点</a:t>
                      </a:r>
                      <a:endParaRPr lang="zh-CN" sz="1700" kern="100" dirty="0">
                        <a:solidFill>
                          <a:srgbClr val="5F497A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0012" marR="100012" marT="50006" marB="50006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700" kern="100">
                          <a:effectLst/>
                        </a:rPr>
                        <a:t>发生部位</a:t>
                      </a:r>
                      <a:endParaRPr lang="zh-CN" sz="1700" kern="100">
                        <a:solidFill>
                          <a:srgbClr val="5F497A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9642" marR="109642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700" kern="100">
                          <a:effectLst/>
                        </a:rPr>
                        <a:t>只在液体表面进行</a:t>
                      </a:r>
                      <a:endParaRPr lang="zh-CN" sz="1700" kern="100">
                        <a:solidFill>
                          <a:srgbClr val="5F497A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9642" marR="109642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700" kern="100">
                          <a:effectLst/>
                        </a:rPr>
                        <a:t>液体内部和表面同时发生</a:t>
                      </a:r>
                      <a:endParaRPr lang="zh-CN" sz="1700" kern="100">
                        <a:solidFill>
                          <a:srgbClr val="5F497A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9642" marR="109642" marT="0" marB="0" anchor="ctr"/>
                </a:tc>
                <a:extLst>
                  <a:ext uri="{0D108BD9-81ED-4DB2-BD59-A6C34878D82A}">
                    <a16:rowId xmlns:a16="http://schemas.microsoft.com/office/drawing/2014/main" val="1348652413"/>
                  </a:ext>
                </a:extLst>
              </a:tr>
              <a:tr h="48857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700" kern="100">
                          <a:effectLst/>
                        </a:rPr>
                        <a:t>剧烈程度</a:t>
                      </a:r>
                      <a:endParaRPr lang="zh-CN" sz="1700" kern="100">
                        <a:solidFill>
                          <a:srgbClr val="5F497A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9642" marR="109642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700" kern="100">
                          <a:effectLst/>
                        </a:rPr>
                        <a:t>缓慢</a:t>
                      </a:r>
                      <a:endParaRPr lang="zh-CN" sz="1700" kern="100">
                        <a:solidFill>
                          <a:srgbClr val="5F497A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9642" marR="109642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700" kern="100">
                          <a:effectLst/>
                        </a:rPr>
                        <a:t>剧烈</a:t>
                      </a:r>
                      <a:endParaRPr lang="zh-CN" sz="1700" kern="100">
                        <a:solidFill>
                          <a:srgbClr val="5F497A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9642" marR="109642" marT="0" marB="0" anchor="ctr"/>
                </a:tc>
                <a:extLst>
                  <a:ext uri="{0D108BD9-81ED-4DB2-BD59-A6C34878D82A}">
                    <a16:rowId xmlns:a16="http://schemas.microsoft.com/office/drawing/2014/main" val="2981159071"/>
                  </a:ext>
                </a:extLst>
              </a:tr>
              <a:tr h="49671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700" kern="100">
                          <a:effectLst/>
                        </a:rPr>
                        <a:t>温度条件</a:t>
                      </a:r>
                      <a:endParaRPr lang="zh-CN" sz="1700" kern="100">
                        <a:solidFill>
                          <a:srgbClr val="5F497A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9642" marR="109642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700" kern="100">
                          <a:effectLst/>
                        </a:rPr>
                        <a:t>在任何温度下</a:t>
                      </a:r>
                      <a:endParaRPr lang="zh-CN" sz="1700" kern="100">
                        <a:solidFill>
                          <a:srgbClr val="5F497A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9642" marR="109642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700" kern="100">
                          <a:effectLst/>
                        </a:rPr>
                        <a:t>在一定温度下（沸点）</a:t>
                      </a:r>
                      <a:endParaRPr lang="zh-CN" sz="1700" kern="100">
                        <a:solidFill>
                          <a:srgbClr val="5F497A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9642" marR="109642" marT="0" marB="0" anchor="ctr"/>
                </a:tc>
                <a:extLst>
                  <a:ext uri="{0D108BD9-81ED-4DB2-BD59-A6C34878D82A}">
                    <a16:rowId xmlns:a16="http://schemas.microsoft.com/office/drawing/2014/main" val="3540088175"/>
                  </a:ext>
                </a:extLst>
              </a:tr>
              <a:tr h="121467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700" kern="100">
                          <a:effectLst/>
                        </a:rPr>
                        <a:t>影响因素</a:t>
                      </a:r>
                      <a:endParaRPr lang="zh-CN" sz="1700" kern="100">
                        <a:solidFill>
                          <a:srgbClr val="5F497A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9642" marR="109642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700" kern="100">
                          <a:effectLst/>
                        </a:rPr>
                        <a:t>蒸发快慢与液体的温度高低、液体表面积的大小和液体表面上方空气流动的快慢有关</a:t>
                      </a:r>
                      <a:endParaRPr lang="zh-CN" sz="1700" kern="100">
                        <a:solidFill>
                          <a:srgbClr val="5F497A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9642" marR="109642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effectLst/>
                        </a:rPr>
                        <a:t>液体沸点的高低与其表面大气压的大小有关。压强越大、沸点越高</a:t>
                      </a:r>
                      <a:endParaRPr lang="zh-CN" sz="1700" kern="100" dirty="0">
                        <a:solidFill>
                          <a:srgbClr val="5F497A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9642" marR="109642" marT="0" marB="0" anchor="ctr"/>
                </a:tc>
                <a:extLst>
                  <a:ext uri="{0D108BD9-81ED-4DB2-BD59-A6C34878D82A}">
                    <a16:rowId xmlns:a16="http://schemas.microsoft.com/office/drawing/2014/main" val="676048123"/>
                  </a:ext>
                </a:extLst>
              </a:tr>
            </a:tbl>
          </a:graphicData>
        </a:graphic>
      </p:graphicFrame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8D18A85-2585-4A40-92A1-07D89B121A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r>
              <a:rPr lang="zh-CN" altLang="en-US">
                <a:solidFill>
                  <a:prstClr val="white">
                    <a:tint val="75000"/>
                    <a:alpha val="60000"/>
                  </a:prstClr>
                </a:solidFill>
              </a:rPr>
              <a:t>第一章 物态及其变化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A702B67-8518-434F-ABD0-1D66493BA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CD546C0E-C871-4B9A-B5A8-D4B7C2A67100}" type="slidenum">
              <a:rPr lang="zh-CN" altLang="en-US" smtClean="0">
                <a:solidFill>
                  <a:prstClr val="white">
                    <a:tint val="75000"/>
                  </a:prstClr>
                </a:solidFill>
              </a:rPr>
              <a:pPr defTabSz="457200"/>
              <a:t>7</a:t>
            </a:fld>
            <a:endParaRPr lang="zh-CN" alt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00064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四、升华和凝华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type="body" orient="vert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知识点一  升华</a:t>
            </a:r>
            <a:endParaRPr lang="en-US" altLang="zh-CN" dirty="0"/>
          </a:p>
          <a:p>
            <a:r>
              <a:rPr lang="zh-CN" altLang="en-US" dirty="0"/>
              <a:t>知识点二  凝华</a:t>
            </a:r>
            <a:endParaRPr lang="en-US" altLang="zh-CN" dirty="0"/>
          </a:p>
          <a:p>
            <a:r>
              <a:rPr lang="zh-CN" altLang="en-US" dirty="0"/>
              <a:t>知识点三  升华吸热、凝华放热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9BEE9C5-1167-46DC-88BE-43B9E53103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r>
              <a:rPr lang="zh-CN" altLang="en-US">
                <a:solidFill>
                  <a:prstClr val="white">
                    <a:tint val="75000"/>
                    <a:alpha val="60000"/>
                  </a:prstClr>
                </a:solidFill>
              </a:rPr>
              <a:t>第一章 物态及其变化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13AA6B9-3A97-4F0B-B1C1-4F27C759A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CD546C0E-C871-4B9A-B5A8-D4B7C2A67100}" type="slidenum">
              <a:rPr lang="zh-CN" altLang="en-US" smtClean="0">
                <a:solidFill>
                  <a:prstClr val="white">
                    <a:tint val="75000"/>
                  </a:prstClr>
                </a:solidFill>
              </a:rPr>
              <a:pPr defTabSz="457200"/>
              <a:t>8</a:t>
            </a:fld>
            <a:endParaRPr lang="zh-CN" alt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266009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五、生活和技术中的物态变化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知识点一  自然界中的水循环</a:t>
            </a:r>
            <a:endParaRPr lang="en-US" altLang="zh-CN" dirty="0"/>
          </a:p>
          <a:p>
            <a:pPr lvl="1"/>
            <a:r>
              <a:rPr lang="zh-CN" altLang="en-US" dirty="0"/>
              <a:t>自然界中的云、雨、雪、雾、霜等现象</a:t>
            </a:r>
            <a:endParaRPr lang="en-US" altLang="zh-CN" dirty="0"/>
          </a:p>
          <a:p>
            <a:pPr lvl="1"/>
            <a:r>
              <a:rPr lang="zh-CN" altLang="en-US" dirty="0"/>
              <a:t>江河湖海、土壤、植物中的水汽化（蒸发）</a:t>
            </a:r>
            <a:endParaRPr lang="en-US" altLang="zh-CN" dirty="0"/>
          </a:p>
          <a:p>
            <a:r>
              <a:rPr lang="zh-CN" altLang="en-US" dirty="0"/>
              <a:t>知识点二  高压锅和电冰箱</a:t>
            </a:r>
            <a:endParaRPr lang="en-US" altLang="zh-CN" dirty="0"/>
          </a:p>
          <a:p>
            <a:r>
              <a:rPr lang="zh-CN" altLang="en-US" dirty="0"/>
              <a:t>知识点三  航天技术中的物态变化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8343147-B971-4B43-9649-CE3F92679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r>
              <a:rPr lang="zh-CN" altLang="en-US">
                <a:solidFill>
                  <a:prstClr val="white">
                    <a:tint val="75000"/>
                    <a:alpha val="60000"/>
                  </a:prstClr>
                </a:solidFill>
              </a:rPr>
              <a:t>第一章 物态及其变化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2DF7A26-A722-454D-86E6-1148DDB56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CD546C0E-C871-4B9A-B5A8-D4B7C2A67100}" type="slidenum">
              <a:rPr lang="zh-CN" altLang="en-US" smtClean="0">
                <a:solidFill>
                  <a:prstClr val="white">
                    <a:tint val="75000"/>
                  </a:prstClr>
                </a:solidFill>
              </a:rPr>
              <a:pPr defTabSz="457200"/>
              <a:t>9</a:t>
            </a:fld>
            <a:endParaRPr lang="zh-CN" alt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65563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大都市">
  <a:themeElements>
    <a:clrScheme name="大都市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大都市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大都市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ppt/theme/theme2.xml><?xml version="1.0" encoding="utf-8"?>
<a:theme xmlns:a="http://schemas.openxmlformats.org/drawingml/2006/main" name="丝状">
  <a:themeElements>
    <a:clrScheme name="丝状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丝状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丝状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408</Words>
  <Application>Microsoft Office PowerPoint</Application>
  <PresentationFormat>宽屏</PresentationFormat>
  <Paragraphs>80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等线</vt:lpstr>
      <vt:lpstr>Arial</vt:lpstr>
      <vt:lpstr>Calibri</vt:lpstr>
      <vt:lpstr>Calibri Light</vt:lpstr>
      <vt:lpstr>Century Gothic</vt:lpstr>
      <vt:lpstr>Wingdings 3</vt:lpstr>
      <vt:lpstr>大都市</vt:lpstr>
      <vt:lpstr>丝状</vt:lpstr>
      <vt:lpstr>第一章  物态及其变化</vt:lpstr>
      <vt:lpstr>本章主要内容</vt:lpstr>
      <vt:lpstr>一、物态变化、温度</vt:lpstr>
      <vt:lpstr>物质的状态</vt:lpstr>
      <vt:lpstr>二、熔化和凝固</vt:lpstr>
      <vt:lpstr>三、汽化和液化</vt:lpstr>
      <vt:lpstr>蒸发和沸腾的异同点</vt:lpstr>
      <vt:lpstr>四、升华和凝华</vt:lpstr>
      <vt:lpstr>五、生活和技术中的物态变化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XH</dc:creator>
  <cp:lastModifiedBy>XH</cp:lastModifiedBy>
  <cp:revision>8</cp:revision>
  <dcterms:created xsi:type="dcterms:W3CDTF">2019-03-16T15:14:05Z</dcterms:created>
  <dcterms:modified xsi:type="dcterms:W3CDTF">2019-03-16T16:12:12Z</dcterms:modified>
</cp:coreProperties>
</file>