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4" r:id="rId1"/>
    <p:sldMasterId id="2147483667" r:id="rId2"/>
  </p:sldMasterIdLst>
  <p:notesMasterIdLst>
    <p:notesMasterId r:id="rId34"/>
  </p:notesMasterIdLst>
  <p:handoutMasterIdLst>
    <p:handoutMasterId r:id="rId35"/>
  </p:handoutMasterIdLst>
  <p:sldIdLst>
    <p:sldId id="747" r:id="rId3"/>
    <p:sldId id="846" r:id="rId4"/>
    <p:sldId id="858" r:id="rId5"/>
    <p:sldId id="850" r:id="rId6"/>
    <p:sldId id="860" r:id="rId7"/>
    <p:sldId id="888" r:id="rId8"/>
    <p:sldId id="892" r:id="rId9"/>
    <p:sldId id="920" r:id="rId10"/>
    <p:sldId id="921" r:id="rId11"/>
    <p:sldId id="922" r:id="rId12"/>
    <p:sldId id="901" r:id="rId13"/>
    <p:sldId id="902" r:id="rId14"/>
    <p:sldId id="904" r:id="rId15"/>
    <p:sldId id="896" r:id="rId16"/>
    <p:sldId id="925" r:id="rId17"/>
    <p:sldId id="923" r:id="rId18"/>
    <p:sldId id="926" r:id="rId19"/>
    <p:sldId id="911" r:id="rId20"/>
    <p:sldId id="932" r:id="rId21"/>
    <p:sldId id="947" r:id="rId22"/>
    <p:sldId id="937" r:id="rId23"/>
    <p:sldId id="912" r:id="rId24"/>
    <p:sldId id="938" r:id="rId25"/>
    <p:sldId id="948" r:id="rId26"/>
    <p:sldId id="941" r:id="rId27"/>
    <p:sldId id="942" r:id="rId28"/>
    <p:sldId id="949" r:id="rId29"/>
    <p:sldId id="946" r:id="rId30"/>
    <p:sldId id="950" r:id="rId31"/>
    <p:sldId id="951" r:id="rId32"/>
    <p:sldId id="856" r:id="rId33"/>
  </p:sldIdLst>
  <p:sldSz cx="9144000" cy="6858000" type="screen4x3"/>
  <p:notesSz cx="7099300" cy="10234613"/>
  <p:defaultTextStyle>
    <a:defPPr>
      <a:defRPr lang="zh-CN"/>
    </a:defPPr>
    <a:lvl1pPr algn="l" rtl="0" fontAlgn="t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57200" algn="l" rtl="0" fontAlgn="t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914400" algn="l" rtl="0" fontAlgn="t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371600" algn="l" rtl="0" fontAlgn="t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828800" algn="l" rtl="0" fontAlgn="t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oop" initials="" lastIdx="10" clrIdx="0"/>
  <p:cmAuthor id="1" name="y00207709" initials="yjg" lastIdx="1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D6EA"/>
    <a:srgbClr val="52A7D2"/>
    <a:srgbClr val="777777"/>
    <a:srgbClr val="FFC5B7"/>
    <a:srgbClr val="8EC6E2"/>
    <a:srgbClr val="800000"/>
    <a:srgbClr val="00669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中度样式 4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深色样式 2 - 强调 3/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中度样式 3 - 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5" autoAdjust="0"/>
    <p:restoredTop sz="76438" autoAdjust="0"/>
  </p:normalViewPr>
  <p:slideViewPr>
    <p:cSldViewPr snapToGrid="0" showGuides="1">
      <p:cViewPr varScale="1">
        <p:scale>
          <a:sx n="86" d="100"/>
          <a:sy n="86" d="100"/>
        </p:scale>
        <p:origin x="-2658" y="-96"/>
      </p:cViewPr>
      <p:guideLst>
        <p:guide orient="horz" pos="2166"/>
        <p:guide orient="horz" pos="660"/>
        <p:guide orient="horz" pos="3702"/>
        <p:guide pos="5291"/>
        <p:guide pos="471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48" d="100"/>
          <a:sy n="48" d="100"/>
        </p:scale>
        <p:origin x="-1944" y="-9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t" anchorCtr="0" compatLnSpc="1">
            <a:prstTxWarp prst="textNoShape">
              <a:avLst/>
            </a:prstTxWarp>
          </a:bodyPr>
          <a:lstStyle>
            <a:lvl1pPr defTabSz="968375" fontAlgn="base">
              <a:defRPr sz="1300">
                <a:ea typeface="宋体" charset="-122"/>
              </a:defRPr>
            </a:lvl1pPr>
          </a:lstStyle>
          <a:p>
            <a:r>
              <a:rPr lang="zh-CN" altLang="en-US" smtClean="0"/>
              <a:t>课程名称</a:t>
            </a:r>
            <a:endParaRPr lang="en-US" altLang="zh-CN"/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t" anchorCtr="0" compatLnSpc="1">
            <a:prstTxWarp prst="textNoShape">
              <a:avLst/>
            </a:prstTxWarp>
          </a:bodyPr>
          <a:lstStyle>
            <a:lvl1pPr algn="r" defTabSz="968375" fontAlgn="base">
              <a:defRPr sz="13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512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b" anchorCtr="0" compatLnSpc="1">
            <a:prstTxWarp prst="textNoShape">
              <a:avLst/>
            </a:prstTxWarp>
          </a:bodyPr>
          <a:lstStyle>
            <a:lvl1pPr defTabSz="968375" fontAlgn="base">
              <a:defRPr sz="13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512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b" anchorCtr="0" compatLnSpc="1">
            <a:prstTxWarp prst="textNoShape">
              <a:avLst/>
            </a:prstTxWarp>
          </a:bodyPr>
          <a:lstStyle>
            <a:lvl1pPr algn="r" defTabSz="968375" fontAlgn="base">
              <a:defRPr sz="1300">
                <a:ea typeface="宋体" charset="-122"/>
              </a:defRPr>
            </a:lvl1pPr>
          </a:lstStyle>
          <a:p>
            <a:fld id="{AF030996-59FA-4BBF-8042-83020DEE971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70654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892175" y="390525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t" anchorCtr="0" compatLnSpc="1">
            <a:prstTxWarp prst="textNoShape">
              <a:avLst/>
            </a:prstTxWarp>
          </a:bodyPr>
          <a:lstStyle>
            <a:lvl1pPr defTabSz="968375" fontAlgn="base">
              <a:defRPr sz="1000">
                <a:latin typeface="FrutigerNext LT Medium" pitchFamily="34" charset="0"/>
              </a:defRPr>
            </a:lvl1pPr>
          </a:lstStyle>
          <a:p>
            <a:r>
              <a:rPr lang="zh-CN" altLang="en-US" dirty="0" smtClean="0"/>
              <a:t>课程名称</a:t>
            </a:r>
            <a:endParaRPr lang="zh-CN" altLang="en-US" dirty="0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60825" y="149225"/>
            <a:ext cx="213995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791" tIns="48396" rIns="96791" bIns="48396" numCol="1" anchor="b" anchorCtr="0" compatLnSpc="1">
            <a:prstTxWarp prst="textNoShape">
              <a:avLst/>
            </a:prstTxWarp>
          </a:bodyPr>
          <a:lstStyle>
            <a:lvl1pPr algn="r" defTabSz="968375" fontAlgn="base">
              <a:defRPr sz="1000">
                <a:ea typeface="宋体" charset="-122"/>
              </a:defRPr>
            </a:lvl1pPr>
          </a:lstStyle>
          <a:p>
            <a:r>
              <a:rPr lang="en-US" altLang="zh-CN"/>
              <a:t>P-</a:t>
            </a:r>
            <a:fld id="{53C4D65A-8D61-4BF8-8EE6-980764D8408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8" name="备注占位符 7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4"/>
          </p:nvPr>
        </p:nvSpPr>
        <p:spPr>
          <a:xfrm>
            <a:off x="1617785" y="9477248"/>
            <a:ext cx="3833447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华为技术有限公司  版权所有  未经许可不得扩散</a:t>
            </a:r>
            <a:endParaRPr lang="zh-CN" altLang="en-US" dirty="0"/>
          </a:p>
        </p:txBody>
      </p:sp>
      <p:sp>
        <p:nvSpPr>
          <p:cNvPr id="13" name="幻灯片图像占位符 12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22908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180975" indent="-180975" algn="l" rtl="0" fontAlgn="base">
      <a:lnSpc>
        <a:spcPct val="125000"/>
      </a:lnSpc>
      <a:spcBef>
        <a:spcPct val="0"/>
      </a:spcBef>
      <a:spcAft>
        <a:spcPts val="300"/>
      </a:spcAft>
      <a:buSzPct val="70000"/>
      <a:buFont typeface="Wingdings" pitchFamily="2" charset="2"/>
      <a:buChar char="l"/>
      <a:defRPr sz="1100" kern="1200">
        <a:solidFill>
          <a:schemeClr val="tx1"/>
        </a:solidFill>
        <a:latin typeface="FrutigerNext LT Regular" pitchFamily="34" charset="0"/>
        <a:ea typeface="华文细黑" pitchFamily="2" charset="-122"/>
        <a:cs typeface="+mn-cs"/>
      </a:defRPr>
    </a:lvl1pPr>
    <a:lvl2pPr marL="628650" indent="-171450" algn="l" rtl="0" fontAlgn="base">
      <a:lnSpc>
        <a:spcPct val="125000"/>
      </a:lnSpc>
      <a:spcBef>
        <a:spcPct val="0"/>
      </a:spcBef>
      <a:spcAft>
        <a:spcPts val="300"/>
      </a:spcAft>
      <a:buSzPct val="50000"/>
      <a:buFont typeface="Wingdings" pitchFamily="2" charset="2"/>
      <a:buChar char="p"/>
      <a:defRPr sz="1100" kern="1200">
        <a:solidFill>
          <a:schemeClr val="tx1"/>
        </a:solidFill>
        <a:latin typeface="FrutigerNext LT Regular" pitchFamily="34" charset="0"/>
        <a:ea typeface="华文细黑" pitchFamily="2" charset="-122"/>
        <a:cs typeface="+mn-cs"/>
      </a:defRPr>
    </a:lvl2pPr>
    <a:lvl3pPr marL="1076325" indent="-161925" algn="l" rtl="0" fontAlgn="base">
      <a:lnSpc>
        <a:spcPct val="125000"/>
      </a:lnSpc>
      <a:spcBef>
        <a:spcPct val="0"/>
      </a:spcBef>
      <a:spcAft>
        <a:spcPts val="300"/>
      </a:spcAft>
      <a:buSzPct val="50000"/>
      <a:buFont typeface="Wingdings" pitchFamily="2" charset="2"/>
      <a:buChar char="n"/>
      <a:defRPr sz="1100" kern="1200">
        <a:solidFill>
          <a:schemeClr val="tx1"/>
        </a:solidFill>
        <a:latin typeface="FrutigerNext LT Regular" pitchFamily="34" charset="0"/>
        <a:ea typeface="华文细黑" pitchFamily="2" charset="-122"/>
        <a:cs typeface="+mn-cs"/>
      </a:defRPr>
    </a:lvl3pPr>
    <a:lvl4pPr marL="1371600" algn="l" rtl="0" fontAlgn="base">
      <a:lnSpc>
        <a:spcPct val="125000"/>
      </a:lnSpc>
      <a:spcBef>
        <a:spcPct val="30000"/>
      </a:spcBef>
      <a:spcAft>
        <a:spcPts val="300"/>
      </a:spcAft>
      <a:defRPr sz="1100" kern="1200">
        <a:solidFill>
          <a:schemeClr val="tx1"/>
        </a:solidFill>
        <a:latin typeface="FrutigerNext LT Regular" pitchFamily="34" charset="0"/>
        <a:ea typeface="华文细黑" pitchFamily="2" charset="-122"/>
        <a:cs typeface="+mn-cs"/>
      </a:defRPr>
    </a:lvl4pPr>
    <a:lvl5pPr marL="1828800" algn="l" rtl="0" fontAlgn="base">
      <a:lnSpc>
        <a:spcPct val="125000"/>
      </a:lnSpc>
      <a:spcBef>
        <a:spcPct val="30000"/>
      </a:spcBef>
      <a:spcAft>
        <a:spcPts val="300"/>
      </a:spcAft>
      <a:defRPr sz="1100" kern="1200">
        <a:solidFill>
          <a:schemeClr val="tx1"/>
        </a:solidFill>
        <a:latin typeface="FrutigerNext LT Regular" pitchFamily="34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4D81EC20-66FB-45B4-B9ED-040F7F91C6BC}" type="slidenum">
              <a:rPr lang="en-US" altLang="zh-CN" smtClean="0"/>
              <a:pPr/>
              <a:t>0</a:t>
            </a:fld>
            <a:endParaRPr lang="en-US" altLang="zh-CN"/>
          </a:p>
        </p:txBody>
      </p:sp>
      <p:sp>
        <p:nvSpPr>
          <p:cNvPr id="10" name="备注占位符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11" name="幻灯片图像占位符 10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indent="-180975" algn="l" rtl="0" fontAlgn="base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SzPct val="70000"/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indent="-180975" algn="l" rtl="0" fontAlgn="base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SzPct val="70000"/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18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19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21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70000"/>
            </a:pPr>
            <a:endParaRPr lang="zh-CN" altLang="en-US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28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marR="0" indent="-180975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endParaRPr lang="en-US" altLang="zh-CN" dirty="0" smtClean="0">
              <a:latin typeface="Arial "/>
              <a:ea typeface="华文细黑" pitchFamily="2" charset="-122"/>
            </a:endParaRPr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29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30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zh-CN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indent="-180975" algn="l" rtl="0" fontAlgn="base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SzPct val="70000"/>
              <a:buFont typeface="Wingdings" pitchFamily="2" charset="2"/>
              <a:buChar char="l"/>
            </a:pPr>
            <a:endParaRPr lang="en-US" altLang="zh-CN" dirty="0" smtClean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80975" indent="-180975" algn="l" rtl="0" fontAlgn="base">
              <a:lnSpc>
                <a:spcPct val="125000"/>
              </a:lnSpc>
              <a:spcBef>
                <a:spcPct val="0"/>
              </a:spcBef>
              <a:spcAft>
                <a:spcPts val="300"/>
              </a:spcAft>
              <a:buSzPct val="70000"/>
              <a:buFont typeface="Wingdings" pitchFamily="2" charset="2"/>
              <a:buChar char="l"/>
            </a:pP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7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zh-CN" altLang="en-US" smtClean="0"/>
              <a:t>课程名称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zh-CN" smtClean="0"/>
              <a:t>P-</a:t>
            </a:r>
            <a:fld id="{53C4D65A-8D61-4BF8-8EE6-980764D8408A}" type="slidenum">
              <a:rPr lang="en-US" altLang="zh-CN" smtClean="0"/>
              <a:pPr/>
              <a:t>8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zh-CN" altLang="en-US" smtClean="0"/>
              <a:t>华为技术有限公司  版权所有  未经许可不得扩散</a:t>
            </a:r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6371" name="Picture 3" descr="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82638"/>
            <a:ext cx="9144000" cy="3810000"/>
          </a:xfrm>
          <a:prstGeom prst="rect">
            <a:avLst/>
          </a:prstGeom>
          <a:noFill/>
        </p:spPr>
      </p:pic>
      <p:sp>
        <p:nvSpPr>
          <p:cNvPr id="1466372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47700" y="1392238"/>
            <a:ext cx="5303838" cy="1666875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52463" y="1376363"/>
            <a:ext cx="3887787" cy="4195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92650" y="1376363"/>
            <a:ext cx="3889375" cy="4195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5346" name="Picture 2" descr="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6221413"/>
            <a:ext cx="9142413" cy="636587"/>
          </a:xfrm>
          <a:prstGeom prst="rect">
            <a:avLst/>
          </a:prstGeom>
          <a:noFill/>
        </p:spPr>
      </p:pic>
      <p:sp>
        <p:nvSpPr>
          <p:cNvPr id="14653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41350" y="358775"/>
            <a:ext cx="7731125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14" tIns="40058" rIns="80114" bIns="4005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65394" name="Rectangle 5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2463" y="1376363"/>
            <a:ext cx="7929562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8" r:id="rId2"/>
    <p:sldLayoutId id="2147483670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500">
          <a:solidFill>
            <a:srgbClr val="990000"/>
          </a:solidFill>
          <a:latin typeface="FrutigerNext LT Medium" pitchFamily="34" charset="0"/>
          <a:ea typeface="黑体" pitchFamily="2" charset="-122"/>
        </a:defRPr>
      </a:lvl9pPr>
    </p:titleStyle>
    <p:bodyStyle>
      <a:lvl1pPr marL="301625" indent="-3016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Clr>
          <a:srgbClr val="808080"/>
        </a:buClr>
        <a:buSzPct val="60000"/>
        <a:buFont typeface="Wingdings" pitchFamily="2" charset="2"/>
        <a:buChar char="l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2413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Clr>
          <a:srgbClr val="080808"/>
        </a:buClr>
        <a:buSzPct val="50000"/>
        <a:buFont typeface="Wingdings" pitchFamily="2" charset="2"/>
        <a:buChar char="p"/>
        <a:defRPr sz="20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</a:defRPr>
      </a:lvl3pPr>
      <a:lvl4pPr marL="1400175" indent="-198438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Char char="–"/>
        <a:defRPr sz="1600">
          <a:solidFill>
            <a:schemeClr val="tx1"/>
          </a:solidFill>
          <a:latin typeface="+mj-lt"/>
          <a:ea typeface="+mn-ea"/>
        </a:defRPr>
      </a:lvl4pPr>
      <a:lvl5pPr marL="1800225" indent="-2000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Font typeface="FrutigerNext LT Medium" pitchFamily="34" charset="0"/>
        <a:buChar char="~"/>
        <a:defRPr sz="1600">
          <a:solidFill>
            <a:schemeClr val="tx1"/>
          </a:solidFill>
          <a:latin typeface="+mj-lt"/>
          <a:ea typeface="+mn-ea"/>
        </a:defRPr>
      </a:lvl5pPr>
      <a:lvl6pPr marL="2257425" indent="-2000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Font typeface="FrutigerNext LT Medium" pitchFamily="34" charset="0"/>
        <a:buChar char="~"/>
        <a:defRPr sz="1600">
          <a:solidFill>
            <a:schemeClr val="tx1"/>
          </a:solidFill>
          <a:latin typeface="+mj-lt"/>
          <a:ea typeface="+mn-ea"/>
        </a:defRPr>
      </a:lvl6pPr>
      <a:lvl7pPr marL="2714625" indent="-2000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Font typeface="FrutigerNext LT Medium" pitchFamily="34" charset="0"/>
        <a:buChar char="~"/>
        <a:defRPr sz="1600">
          <a:solidFill>
            <a:schemeClr val="tx1"/>
          </a:solidFill>
          <a:latin typeface="+mj-lt"/>
          <a:ea typeface="+mn-ea"/>
        </a:defRPr>
      </a:lvl7pPr>
      <a:lvl8pPr marL="3171825" indent="-2000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Font typeface="FrutigerNext LT Medium" pitchFamily="34" charset="0"/>
        <a:buChar char="~"/>
        <a:defRPr sz="1600">
          <a:solidFill>
            <a:schemeClr val="tx1"/>
          </a:solidFill>
          <a:latin typeface="+mj-lt"/>
          <a:ea typeface="+mn-ea"/>
        </a:defRPr>
      </a:lvl8pPr>
      <a:lvl9pPr marL="3629025" indent="-200025" algn="l" defTabSz="801688" rtl="0" eaLnBrk="1" fontAlgn="base" hangingPunct="1">
        <a:lnSpc>
          <a:spcPct val="140000"/>
        </a:lnSpc>
        <a:spcBef>
          <a:spcPct val="30000"/>
        </a:spcBef>
        <a:spcAft>
          <a:spcPct val="0"/>
        </a:spcAft>
        <a:buFont typeface="FrutigerNext LT Medium" pitchFamily="34" charset="0"/>
        <a:buChar char="~"/>
        <a:defRPr sz="1600">
          <a:solidFill>
            <a:schemeClr val="tx1"/>
          </a:solidFill>
          <a:latin typeface="+mj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9444" name="Picture 4" descr="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943600"/>
            <a:ext cx="9144000" cy="931863"/>
          </a:xfrm>
          <a:prstGeom prst="rect">
            <a:avLst/>
          </a:prstGeom>
          <a:noFill/>
        </p:spPr>
      </p:pic>
      <p:sp>
        <p:nvSpPr>
          <p:cNvPr id="1469447" name="Text Box 7"/>
          <p:cNvSpPr txBox="1">
            <a:spLocks noChangeArrowheads="1"/>
          </p:cNvSpPr>
          <p:nvPr/>
        </p:nvSpPr>
        <p:spPr bwMode="auto">
          <a:xfrm>
            <a:off x="4089400" y="2506663"/>
            <a:ext cx="11969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8358" tIns="39179" rIns="78358" bIns="39179">
            <a:spAutoFit/>
          </a:bodyPr>
          <a:lstStyle/>
          <a:p>
            <a:pPr defTabSz="784225" eaLnBrk="0" fontAlgn="base" hangingPunct="0"/>
            <a:r>
              <a:rPr lang="zh-CN" altLang="en-US" sz="4100">
                <a:solidFill>
                  <a:srgbClr val="990000"/>
                </a:solidFill>
              </a:rPr>
              <a:t>谢谢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iming>
    <p:tnLst>
      <p:par>
        <p:cTn id="1" dur="indefinite" restart="never" nodeType="tmRoot"/>
      </p:par>
    </p:tnLst>
  </p:timing>
  <p:txStyles>
    <p:titleStyle>
      <a:lvl1pPr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2pPr>
      <a:lvl3pPr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3pPr>
      <a:lvl4pPr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4pPr>
      <a:lvl5pPr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5pPr>
      <a:lvl6pPr marL="457200"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6pPr>
      <a:lvl7pPr marL="914400"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7pPr>
      <a:lvl8pPr marL="1371600"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8pPr>
      <a:lvl9pPr marL="1828800" algn="ctr" defTabSz="801688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01625" indent="-301625" algn="l" defTabSz="801688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2413" algn="l" defTabSz="801688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003300" indent="-201613" algn="l" defTabSz="801688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400175" indent="-198438" algn="l" defTabSz="801688" rtl="0" fontAlgn="base"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  <a:ea typeface="+mn-ea"/>
        </a:defRPr>
      </a:lvl4pPr>
      <a:lvl5pPr marL="1800225" indent="-200025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5pPr>
      <a:lvl6pPr marL="2257425" indent="-200025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6pPr>
      <a:lvl7pPr marL="2714625" indent="-200025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7pPr>
      <a:lvl8pPr marL="3171825" indent="-200025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8pPr>
      <a:lvl9pPr marL="3629025" indent="-200025" algn="l" defTabSz="801688" rtl="0" fontAlgn="base"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428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647700" y="1392238"/>
            <a:ext cx="4748265" cy="1666875"/>
          </a:xfrm>
        </p:spPr>
        <p:txBody>
          <a:bodyPr/>
          <a:lstStyle/>
          <a:p>
            <a:r>
              <a:rPr lang="en-US" altLang="zh-CN" dirty="0" smtClean="0"/>
              <a:t>WLAN</a:t>
            </a:r>
            <a:r>
              <a:rPr lang="zh-CN" altLang="en-US" dirty="0" smtClean="0"/>
              <a:t>网络规划方案及典型案例介绍</a:t>
            </a:r>
            <a:endParaRPr lang="zh-CN" altLang="en-US" dirty="0"/>
          </a:p>
        </p:txBody>
      </p:sp>
      <p:sp>
        <p:nvSpPr>
          <p:cNvPr id="1211430" name="DtsShapeName" descr="4D8CC8E7GB965315C55EB3D5@EG@1CEG098AA\9;&gt;@DE71139125!!!BIHO@]e71139125!@5E15C21102E29D086D浇唆尼写蓟黔ⅹ郑颂籽吓泞变W0/1/qnu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!1!?" hidden="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AP</a:t>
            </a:r>
            <a:r>
              <a:rPr lang="zh-CN" altLang="en-US" dirty="0" smtClean="0"/>
              <a:t>供电方式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7929562" cy="298709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华文细黑" pitchFamily="2" charset="-122"/>
              </a:rPr>
              <a:t>POE</a:t>
            </a:r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供电（推荐）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由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POE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交换机负责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的数据传输和供电；</a:t>
            </a: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本地供电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非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POE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交换机负责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的数据传输，独立电源负责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的供电；</a:t>
            </a:r>
          </a:p>
          <a:p>
            <a:r>
              <a:rPr lang="en-US" altLang="zh-CN" dirty="0" smtClean="0">
                <a:latin typeface="Arial" pitchFamily="34" charset="0"/>
                <a:ea typeface="华文细黑" pitchFamily="2" charset="-122"/>
              </a:rPr>
              <a:t>POE</a:t>
            </a:r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模块供电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由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POE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适配器负责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的数据传输和供电。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4470" y="4647726"/>
            <a:ext cx="2201489" cy="14233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421924" y="4675908"/>
            <a:ext cx="3125932" cy="1282122"/>
            <a:chOff x="397" y="949"/>
            <a:chExt cx="2358" cy="759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97" y="949"/>
              <a:ext cx="2358" cy="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987" y="1460"/>
              <a:ext cx="1071" cy="24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100174" tIns="50087" rIns="100174" bIns="50087">
              <a:spAutoFit/>
            </a:bodyPr>
            <a:lstStyle/>
            <a:p>
              <a:pPr algn="r" defTabSz="962025" eaLnBrk="0" hangingPunct="0"/>
              <a:r>
                <a:rPr lang="en-US" altLang="zh-CN" sz="1600" b="1" dirty="0">
                  <a:solidFill>
                    <a:schemeClr val="tx1"/>
                  </a:solidFill>
                  <a:ea typeface="楷体_GB2312" pitchFamily="49" charset="-122"/>
                </a:rPr>
                <a:t>POE</a:t>
              </a:r>
              <a:r>
                <a:rPr lang="zh-CN" altLang="en-US" sz="1600" b="1" dirty="0">
                  <a:solidFill>
                    <a:schemeClr val="tx1"/>
                  </a:solidFill>
                  <a:ea typeface="楷体_GB2312" pitchFamily="49" charset="-122"/>
                </a:rPr>
                <a:t>交换机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775059" y="4389120"/>
            <a:ext cx="3011949" cy="1715164"/>
            <a:chOff x="4841974" y="3700174"/>
            <a:chExt cx="3444920" cy="203835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849956" y="3700174"/>
              <a:ext cx="3436938" cy="2038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408564" y="3855720"/>
              <a:ext cx="786906" cy="2926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AC</a:t>
              </a:r>
              <a:r>
                <a:rPr lang="zh-CN" altLang="en-US" sz="1000" dirty="0" smtClean="0"/>
                <a:t>电源</a:t>
              </a:r>
              <a:endParaRPr lang="zh-CN" alt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36236" y="5073924"/>
              <a:ext cx="1001651" cy="2926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/>
                <a:t>电源指示灯</a:t>
              </a:r>
              <a:endParaRPr lang="zh-CN" alt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70320" y="5334000"/>
              <a:ext cx="128778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POE</a:t>
              </a:r>
              <a:r>
                <a:rPr lang="zh-CN" altLang="en-US" sz="1000" dirty="0" smtClean="0"/>
                <a:t>口</a:t>
              </a:r>
              <a:endParaRPr lang="en-US" altLang="zh-CN" sz="1000" dirty="0" smtClean="0"/>
            </a:p>
            <a:p>
              <a:r>
                <a:rPr lang="zh-CN" altLang="en-US" sz="1000" dirty="0" smtClean="0"/>
                <a:t>连接</a:t>
              </a:r>
              <a:r>
                <a:rPr lang="en-US" altLang="zh-CN" sz="1000" dirty="0" smtClean="0"/>
                <a:t>AP</a:t>
              </a:r>
              <a:endParaRPr lang="zh-CN" altLang="en-US" sz="1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41974" y="4282440"/>
              <a:ext cx="869359" cy="4755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/>
                <a:t>Data</a:t>
              </a:r>
              <a:r>
                <a:rPr lang="zh-CN" altLang="en-US" sz="1000" dirty="0" smtClean="0"/>
                <a:t>口连接交换机</a:t>
              </a:r>
              <a:endParaRPr lang="zh-CN" alt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频率规划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7929562" cy="4195762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频点确认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根据国家码及当地法规，确定该地区可用频点，如中国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2.4GHz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共有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13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个信道，可用的非重叠信道共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3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个，如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1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、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6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、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11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信道；在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5GHz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则支持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149~165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共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5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个信道。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>
              <a:buNone/>
            </a:pP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频点选择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清查现场信道占用情况和干扰程度，便于频点选择和干扰规避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5GHz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频点干扰程度通常远小于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2.4GHz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频段，若终端支持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5GHz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，建议启用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5GHz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射频，降低干扰，增加系统容量。</a:t>
            </a:r>
          </a:p>
          <a:p>
            <a:endParaRPr lang="en-US" altLang="zh-CN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链路预算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764555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链路预算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通过链路预算，估算覆盖距离。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接收机接收电平 </a:t>
            </a:r>
            <a:r>
              <a:rPr lang="en-US" altLang="zh-CN" sz="1600" i="1" dirty="0" smtClean="0">
                <a:latin typeface="Arial" pitchFamily="34" charset="0"/>
                <a:ea typeface="华文细黑" pitchFamily="2" charset="-122"/>
              </a:rPr>
              <a:t>Pr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＝</a:t>
            </a:r>
            <a:r>
              <a:rPr lang="en-US" altLang="zh-CN" sz="1600" i="1" dirty="0" err="1" smtClean="0">
                <a:latin typeface="Arial" pitchFamily="34" charset="0"/>
                <a:ea typeface="华文细黑" pitchFamily="2" charset="-122"/>
              </a:rPr>
              <a:t>Pt</a:t>
            </a:r>
            <a:r>
              <a:rPr lang="en-US" altLang="zh-CN" sz="1600" dirty="0" err="1" smtClean="0">
                <a:latin typeface="Arial" pitchFamily="34" charset="0"/>
                <a:ea typeface="华文细黑" pitchFamily="2" charset="-122"/>
              </a:rPr>
              <a:t>﹢</a:t>
            </a:r>
            <a:r>
              <a:rPr lang="en-US" altLang="zh-CN" sz="1600" i="1" dirty="0" err="1" smtClean="0">
                <a:latin typeface="Arial" pitchFamily="34" charset="0"/>
                <a:ea typeface="华文细黑" pitchFamily="2" charset="-122"/>
              </a:rPr>
              <a:t>Gt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 ﹢</a:t>
            </a:r>
            <a:r>
              <a:rPr lang="en-US" altLang="zh-CN" sz="1600" i="1" dirty="0" err="1" smtClean="0">
                <a:latin typeface="Arial" pitchFamily="34" charset="0"/>
                <a:ea typeface="华文细黑" pitchFamily="2" charset="-122"/>
              </a:rPr>
              <a:t>Gr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 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－</a:t>
            </a:r>
            <a:r>
              <a:rPr lang="en-US" altLang="zh-CN" sz="1600" i="1" dirty="0" smtClean="0">
                <a:latin typeface="Arial" pitchFamily="34" charset="0"/>
                <a:ea typeface="华文细黑" pitchFamily="2" charset="-122"/>
              </a:rPr>
              <a:t>PL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 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－</a:t>
            </a:r>
            <a:r>
              <a:rPr lang="en-US" altLang="zh-CN" sz="1600" i="1" dirty="0" smtClean="0">
                <a:latin typeface="Arial" pitchFamily="34" charset="0"/>
                <a:ea typeface="华文细黑" pitchFamily="2" charset="-122"/>
              </a:rPr>
              <a:t>Ls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，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示例：</a:t>
            </a:r>
          </a:p>
          <a:p>
            <a:pPr lvl="1">
              <a:buNone/>
            </a:pP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     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室内半开放环境，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发射功率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20dBm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，天线增益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4dBi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，电缆及器件损耗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0dB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，终端接收天线增益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2dBi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2.4GHz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频段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10m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传播损耗：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PL=46+25*log(10)=71dB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。</a:t>
            </a:r>
            <a:endParaRPr lang="en-US" altLang="zh-CN" sz="1400" dirty="0" smtClean="0">
              <a:latin typeface="Arial" pitchFamily="34" charset="0"/>
              <a:ea typeface="华文细黑" pitchFamily="2" charset="-122"/>
            </a:endParaRPr>
          </a:p>
          <a:p>
            <a:pPr lvl="1">
              <a:buNone/>
            </a:pP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      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终端在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10m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处接收电平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RSSI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，即 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Pr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＝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20dBm﹢4dBi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－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71dB+2dBi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＝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-45dBm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>
              <a:buNone/>
            </a:pP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>
              <a:buNone/>
            </a:pPr>
            <a:endParaRPr lang="zh-CN" altLang="en-US" sz="1600" dirty="0" smtClean="0">
              <a:latin typeface="Arial" pitchFamily="34" charset="0"/>
              <a:ea typeface="华文细黑" pitchFamily="2" charset="-122"/>
            </a:endParaRPr>
          </a:p>
          <a:p>
            <a:endParaRPr lang="en-US" altLang="zh-CN" dirty="0" smtClean="0">
              <a:latin typeface="Arial" pitchFamily="34" charset="0"/>
            </a:endParaRPr>
          </a:p>
        </p:txBody>
      </p:sp>
      <p:cxnSp>
        <p:nvCxnSpPr>
          <p:cNvPr id="11" name="肘形连接符 10"/>
          <p:cNvCxnSpPr>
            <a:endCxn id="15" idx="3"/>
          </p:cNvCxnSpPr>
          <p:nvPr/>
        </p:nvCxnSpPr>
        <p:spPr bwMode="auto">
          <a:xfrm rot="5400000">
            <a:off x="3049076" y="2728790"/>
            <a:ext cx="372376" cy="24117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" name="内容占位符 2"/>
          <p:cNvSpPr txBox="1">
            <a:spLocks/>
          </p:cNvSpPr>
          <p:nvPr/>
        </p:nvSpPr>
        <p:spPr bwMode="auto">
          <a:xfrm>
            <a:off x="2085976" y="2889782"/>
            <a:ext cx="1028700" cy="29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algn="r" defTabSz="801688" fontAlgn="base">
              <a:spcBef>
                <a:spcPts val="0"/>
              </a:spcBef>
              <a:buClr>
                <a:srgbClr val="808080"/>
              </a:buClr>
              <a:buSzPct val="60000"/>
            </a:pPr>
            <a:r>
              <a:rPr lang="en-US" altLang="zh-CN" sz="1200" dirty="0" smtClean="0">
                <a:latin typeface="Arial" pitchFamily="34" charset="0"/>
              </a:rPr>
              <a:t>AP</a:t>
            </a:r>
            <a:r>
              <a:rPr lang="zh-CN" altLang="en-US" sz="1200" dirty="0" smtClean="0">
                <a:latin typeface="Arial" pitchFamily="34" charset="0"/>
              </a:rPr>
              <a:t>发射功率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cxnSp>
        <p:nvCxnSpPr>
          <p:cNvPr id="16" name="肘形连接符 15"/>
          <p:cNvCxnSpPr>
            <a:endCxn id="39" idx="3"/>
          </p:cNvCxnSpPr>
          <p:nvPr/>
        </p:nvCxnSpPr>
        <p:spPr bwMode="auto">
          <a:xfrm rot="5400000">
            <a:off x="3296725" y="2900242"/>
            <a:ext cx="715276" cy="241173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9" name="肘形连接符 18"/>
          <p:cNvCxnSpPr>
            <a:endCxn id="31" idx="1"/>
          </p:cNvCxnSpPr>
          <p:nvPr/>
        </p:nvCxnSpPr>
        <p:spPr bwMode="auto">
          <a:xfrm rot="16200000" flipH="1">
            <a:off x="4017523" y="2887341"/>
            <a:ext cx="715276" cy="266973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0" name="肘形连接符 19"/>
          <p:cNvCxnSpPr>
            <a:endCxn id="29" idx="1"/>
          </p:cNvCxnSpPr>
          <p:nvPr/>
        </p:nvCxnSpPr>
        <p:spPr bwMode="auto">
          <a:xfrm rot="16200000" flipH="1">
            <a:off x="4603311" y="2787329"/>
            <a:ext cx="467626" cy="21934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1" name="肘形连接符 20"/>
          <p:cNvCxnSpPr>
            <a:endCxn id="24" idx="1"/>
          </p:cNvCxnSpPr>
          <p:nvPr/>
        </p:nvCxnSpPr>
        <p:spPr bwMode="auto">
          <a:xfrm rot="16200000" flipH="1">
            <a:off x="5241486" y="2673029"/>
            <a:ext cx="219976" cy="200298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4" name="内容占位符 2"/>
          <p:cNvSpPr txBox="1">
            <a:spLocks/>
          </p:cNvSpPr>
          <p:nvPr/>
        </p:nvSpPr>
        <p:spPr bwMode="auto">
          <a:xfrm>
            <a:off x="5451623" y="2727856"/>
            <a:ext cx="1311128" cy="31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spcBef>
                <a:spcPts val="0"/>
              </a:spcBef>
              <a:buClr>
                <a:srgbClr val="808080"/>
              </a:buClr>
              <a:buSzPct val="60000"/>
            </a:pPr>
            <a:r>
              <a:rPr lang="zh-CN" altLang="en-US" sz="1200" dirty="0" smtClean="0">
                <a:latin typeface="Arial" pitchFamily="34" charset="0"/>
              </a:rPr>
              <a:t>电缆及器件损耗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29" name="内容占位符 2"/>
          <p:cNvSpPr txBox="1">
            <a:spLocks/>
          </p:cNvSpPr>
          <p:nvPr/>
        </p:nvSpPr>
        <p:spPr bwMode="auto">
          <a:xfrm>
            <a:off x="4946798" y="2975506"/>
            <a:ext cx="1311128" cy="31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spcBef>
                <a:spcPts val="0"/>
              </a:spcBef>
              <a:buClr>
                <a:srgbClr val="808080"/>
              </a:buClr>
              <a:buSzPct val="60000"/>
            </a:pPr>
            <a:r>
              <a:rPr lang="zh-CN" altLang="en-US" sz="1200" dirty="0" smtClean="0">
                <a:latin typeface="Arial" pitchFamily="34" charset="0"/>
              </a:rPr>
              <a:t>空间传播损耗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1" name="内容占位符 2"/>
          <p:cNvSpPr txBox="1">
            <a:spLocks/>
          </p:cNvSpPr>
          <p:nvPr/>
        </p:nvSpPr>
        <p:spPr bwMode="auto">
          <a:xfrm>
            <a:off x="4508648" y="3223156"/>
            <a:ext cx="1311128" cy="31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spcBef>
                <a:spcPts val="0"/>
              </a:spcBef>
              <a:buClr>
                <a:srgbClr val="808080"/>
              </a:buClr>
              <a:buSzPct val="60000"/>
            </a:pPr>
            <a:r>
              <a:rPr lang="zh-CN" altLang="en-US" sz="1200" dirty="0" smtClean="0">
                <a:latin typeface="Arial" pitchFamily="34" charset="0"/>
              </a:rPr>
              <a:t>接收天线增益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9" name="内容占位符 2"/>
          <p:cNvSpPr txBox="1">
            <a:spLocks/>
          </p:cNvSpPr>
          <p:nvPr/>
        </p:nvSpPr>
        <p:spPr bwMode="auto">
          <a:xfrm>
            <a:off x="2222648" y="3223156"/>
            <a:ext cx="1311128" cy="31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algn="r" defTabSz="801688" fontAlgn="base">
              <a:spcBef>
                <a:spcPts val="0"/>
              </a:spcBef>
              <a:buClr>
                <a:srgbClr val="808080"/>
              </a:buClr>
              <a:buSzPct val="60000"/>
            </a:pPr>
            <a:r>
              <a:rPr lang="zh-CN" altLang="en-US" sz="1200" dirty="0" smtClean="0">
                <a:latin typeface="Arial" pitchFamily="34" charset="0"/>
              </a:rPr>
              <a:t>发射天线增益</a:t>
            </a:r>
            <a:endParaRPr kumimoji="0" lang="en-US" alt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容量规划</a:t>
            </a:r>
            <a:endParaRPr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7929562" cy="4195762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容量规划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主要从设备性能、用户数、带宽需求和无线环境等方面出发，估算出满足业务量所需的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数量。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sz="2200" dirty="0" smtClean="0">
                <a:latin typeface="Arial" pitchFamily="34" charset="0"/>
                <a:ea typeface="华文细黑" pitchFamily="2" charset="-122"/>
              </a:rPr>
              <a:t>决定容量的主要因素</a:t>
            </a:r>
            <a:endParaRPr lang="en-US" altLang="zh-CN" sz="22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设备性能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并发用户数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带宽需求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频率干扰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endParaRPr lang="zh-CN" altLang="en-US" dirty="0" smtClean="0">
              <a:latin typeface="Arial" pitchFamily="34" charset="0"/>
              <a:ea typeface="华文细黑" pitchFamily="2" charset="-122"/>
            </a:endParaRPr>
          </a:p>
          <a:p>
            <a:endParaRPr lang="en-US" altLang="zh-CN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目  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典型应用场景描述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网络规划设计流程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b="1" dirty="0" smtClean="0">
                <a:latin typeface="Arial" pitchFamily="34" charset="0"/>
              </a:rPr>
              <a:t>室内放装型</a:t>
            </a:r>
            <a:r>
              <a:rPr lang="en-US" altLang="zh-CN" b="1" dirty="0" smtClean="0">
                <a:latin typeface="Arial" pitchFamily="34" charset="0"/>
              </a:rPr>
              <a:t>AP</a:t>
            </a:r>
            <a:r>
              <a:rPr lang="zh-CN" altLang="en-US" b="1" dirty="0" smtClean="0"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室内分布型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室外型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</p:txBody>
      </p:sp>
      <p:pic>
        <p:nvPicPr>
          <p:cNvPr id="5" name="Picture 19" descr="目录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50" y="468313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办公写字楼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项目背景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原有有线网络满足不了日益增长的网络需求，新增网口施工困难；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满足员工移动办公需求，向贵宾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/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访客提供便捷的无线接入。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客户无线网络业务</a:t>
            </a:r>
            <a:r>
              <a:rPr lang="zh-CN" altLang="zh-CN" dirty="0" smtClean="0">
                <a:latin typeface="Arial" pitchFamily="34" charset="0"/>
                <a:ea typeface="华文细黑" pitchFamily="2" charset="-122"/>
              </a:rPr>
              <a:t>需求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满足员工访问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Internet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、收发邮件等业务网络需求；</a:t>
            </a: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无线覆盖所有会议室和开放办公区，楼道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/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洗手间可选；</a:t>
            </a: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信号连续覆盖，满足基本移动需求，重点区域要求较好的覆盖质量。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71430" y="4562299"/>
            <a:ext cx="2360987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Picture 7" descr="http://www.shanghaishengao.com/uploadfile/201005/201005092223359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29008" y="4562299"/>
            <a:ext cx="2160000" cy="1620000"/>
          </a:xfrm>
          <a:prstGeom prst="rect">
            <a:avLst/>
          </a:prstGeom>
          <a:noFill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67760" y="4562299"/>
            <a:ext cx="2216454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办公写字楼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787769"/>
          </a:xfrm>
        </p:spPr>
        <p:txBody>
          <a:bodyPr/>
          <a:lstStyle/>
          <a:p>
            <a:r>
              <a:rPr lang="zh-CN" altLang="en-US" dirty="0" smtClean="0"/>
              <a:t>无线侧网络规划设计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覆盖需求分析：</a:t>
            </a:r>
            <a:r>
              <a:rPr lang="en-US" altLang="zh-CN" sz="1800" dirty="0" smtClean="0"/>
              <a:t>200</a:t>
            </a:r>
            <a:r>
              <a:rPr lang="zh-CN" altLang="en-US" sz="1800" dirty="0" smtClean="0"/>
              <a:t>人，</a:t>
            </a:r>
            <a:r>
              <a:rPr lang="en-US" altLang="zh-CN" sz="1800" dirty="0" smtClean="0"/>
              <a:t>75%</a:t>
            </a:r>
            <a:r>
              <a:rPr lang="zh-CN" altLang="en-US" sz="1800" dirty="0" smtClean="0"/>
              <a:t>并发率，单用户带宽</a:t>
            </a:r>
            <a:r>
              <a:rPr lang="en-US" altLang="zh-CN" sz="1800" dirty="0" smtClean="0"/>
              <a:t>2Mbps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工勘：半开放办公区人均面积约</a:t>
            </a:r>
            <a:r>
              <a:rPr lang="en-US" altLang="zh-CN" sz="1800" dirty="0" smtClean="0"/>
              <a:t>4~6m²</a:t>
            </a:r>
            <a:r>
              <a:rPr lang="zh-CN" altLang="en-US" sz="1800" dirty="0" smtClean="0"/>
              <a:t>，隔断是石膏板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玻璃为主；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设备选型：室内放装型</a:t>
            </a:r>
            <a:r>
              <a:rPr lang="en-US" altLang="zh-CN" sz="1800" dirty="0" smtClean="0"/>
              <a:t>AP</a:t>
            </a:r>
            <a:r>
              <a:rPr lang="zh-CN" altLang="en-US" sz="1800" dirty="0" smtClean="0"/>
              <a:t>，支持</a:t>
            </a:r>
            <a:r>
              <a:rPr lang="en-US" altLang="zh-CN" sz="1800" dirty="0" smtClean="0"/>
              <a:t>2.4GHz&amp;5GHz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网规设计：</a:t>
            </a:r>
            <a:endParaRPr lang="en-US" altLang="zh-CN" sz="1800" dirty="0" smtClean="0"/>
          </a:p>
          <a:p>
            <a:pPr lvl="2"/>
            <a:r>
              <a:rPr lang="zh-CN" altLang="en-US" sz="1400" dirty="0" smtClean="0"/>
              <a:t>频率规划：</a:t>
            </a:r>
            <a:r>
              <a:rPr lang="en-US" altLang="zh-CN" sz="1400" dirty="0" smtClean="0"/>
              <a:t>1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6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11</a:t>
            </a:r>
            <a:r>
              <a:rPr lang="zh-CN" altLang="en-US" sz="1400" dirty="0" smtClean="0"/>
              <a:t>信道（</a:t>
            </a:r>
            <a:r>
              <a:rPr lang="en-US" altLang="zh-CN" sz="1400" dirty="0" smtClean="0"/>
              <a:t>2.4Ghz</a:t>
            </a:r>
            <a:r>
              <a:rPr lang="zh-CN" altLang="en-US" sz="1400" dirty="0" smtClean="0"/>
              <a:t>），</a:t>
            </a:r>
            <a:r>
              <a:rPr lang="en-US" altLang="zh-CN" sz="1400" dirty="0" smtClean="0"/>
              <a:t>149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153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157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161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165</a:t>
            </a:r>
            <a:r>
              <a:rPr lang="zh-CN" altLang="en-US" sz="1400" dirty="0" smtClean="0"/>
              <a:t>信道（</a:t>
            </a:r>
            <a:r>
              <a:rPr lang="en-US" altLang="zh-CN" sz="1400" dirty="0" smtClean="0"/>
              <a:t>5.8Ghz</a:t>
            </a:r>
            <a:r>
              <a:rPr lang="zh-CN" altLang="en-US" sz="1400" dirty="0" smtClean="0"/>
              <a:t>），  信道交叉复用；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链路预算：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覆盖半径</a:t>
            </a:r>
            <a:r>
              <a:rPr lang="en-US" altLang="zh-CN" sz="1400" dirty="0" smtClean="0"/>
              <a:t>8~12</a:t>
            </a:r>
            <a:r>
              <a:rPr lang="zh-CN" altLang="en-US" sz="1400" dirty="0" smtClean="0"/>
              <a:t>米，主用信号强度</a:t>
            </a:r>
            <a:r>
              <a:rPr lang="en-US" altLang="zh-CN" sz="1400" dirty="0" smtClean="0"/>
              <a:t>&gt;-65dBm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容量规划：办公区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数量</a:t>
            </a:r>
            <a:r>
              <a:rPr lang="en-US" altLang="zh-CN" sz="1400" dirty="0" smtClean="0"/>
              <a:t>=200</a:t>
            </a:r>
            <a:r>
              <a:rPr lang="zh-CN" altLang="en-US" sz="1400" dirty="0" smtClean="0"/>
              <a:t>*</a:t>
            </a:r>
            <a:r>
              <a:rPr lang="en-US" altLang="zh-CN" sz="1400" dirty="0" smtClean="0"/>
              <a:t>75%/40=3.75</a:t>
            </a:r>
            <a:r>
              <a:rPr lang="zh-CN" altLang="en-US" sz="1400" dirty="0" smtClean="0"/>
              <a:t>台≈ </a:t>
            </a:r>
            <a:r>
              <a:rPr lang="en-US" altLang="zh-CN" sz="1400" dirty="0" smtClean="0"/>
              <a:t>4</a:t>
            </a:r>
            <a:r>
              <a:rPr lang="zh-CN" altLang="en-US" sz="1400" dirty="0" smtClean="0"/>
              <a:t>台，会议室独立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布放。</a:t>
            </a:r>
            <a:endParaRPr lang="en-US" altLang="zh-CN" sz="1400" dirty="0" smtClean="0"/>
          </a:p>
          <a:p>
            <a:pPr lvl="1"/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参数配置：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2"/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发射功率：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10dBm@2.4GHz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20dBm@5GHz</a:t>
            </a:r>
          </a:p>
          <a:p>
            <a:pPr lvl="1"/>
            <a:endParaRPr lang="en-US" altLang="zh-CN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办公写字楼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4653067" cy="4195762"/>
          </a:xfrm>
        </p:spPr>
        <p:txBody>
          <a:bodyPr/>
          <a:lstStyle/>
          <a:p>
            <a:r>
              <a:rPr lang="en-US" altLang="zh-CN" dirty="0" smtClean="0"/>
              <a:t>AP</a:t>
            </a:r>
            <a:r>
              <a:rPr lang="zh-CN" altLang="en-US" dirty="0" smtClean="0"/>
              <a:t>部署平面图</a:t>
            </a:r>
            <a:endParaRPr lang="en-US" altLang="zh-CN" dirty="0" smtClean="0"/>
          </a:p>
        </p:txBody>
      </p:sp>
      <p:sp>
        <p:nvSpPr>
          <p:cNvPr id="28" name="内容占位符 2"/>
          <p:cNvSpPr txBox="1">
            <a:spLocks/>
          </p:cNvSpPr>
          <p:nvPr/>
        </p:nvSpPr>
        <p:spPr bwMode="auto">
          <a:xfrm>
            <a:off x="5777800" y="1479340"/>
            <a:ext cx="2621663" cy="404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lnSpc>
                <a:spcPct val="140000"/>
              </a:lnSpc>
              <a:spcBef>
                <a:spcPts val="36"/>
              </a:spcBef>
              <a:buClr>
                <a:srgbClr val="808080"/>
              </a:buClr>
              <a:buSzPct val="60000"/>
            </a:pPr>
            <a:r>
              <a:rPr lang="zh-CN" altLang="en-US" sz="1600" b="1" dirty="0" smtClean="0">
                <a:latin typeface="Arial" pitchFamily="34" charset="0"/>
              </a:rPr>
              <a:t>覆盖方案描述：</a:t>
            </a:r>
            <a:endParaRPr lang="en-US" altLang="zh-CN" sz="1600" b="1" noProof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altLang="zh-CN" sz="1600" kern="0" dirty="0" smtClean="0">
                <a:latin typeface="Arial" pitchFamily="34" charset="0"/>
              </a:rPr>
              <a:t>2.4GHz</a:t>
            </a:r>
            <a:r>
              <a:rPr lang="zh-CN" altLang="en-US" sz="1600" kern="0" dirty="0" smtClean="0">
                <a:latin typeface="Arial" pitchFamily="34" charset="0"/>
              </a:rPr>
              <a:t>与</a:t>
            </a:r>
            <a:r>
              <a:rPr lang="en-US" altLang="zh-CN" sz="1600" kern="0" dirty="0" smtClean="0">
                <a:latin typeface="Arial" pitchFamily="34" charset="0"/>
              </a:rPr>
              <a:t>5GHz</a:t>
            </a:r>
            <a:r>
              <a:rPr lang="zh-CN" altLang="en-US" sz="1600" kern="0" dirty="0" smtClean="0">
                <a:latin typeface="Arial" pitchFamily="34" charset="0"/>
              </a:rPr>
              <a:t>双频覆盖，信道交叉复用；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</a:rPr>
              <a:t>降低发射功率，半开放办公区每</a:t>
            </a:r>
            <a:r>
              <a:rPr lang="en-US" altLang="zh-CN" sz="1600" kern="0" dirty="0" smtClean="0">
                <a:latin typeface="Arial" pitchFamily="34" charset="0"/>
              </a:rPr>
              <a:t>AP</a:t>
            </a:r>
            <a:r>
              <a:rPr lang="zh-CN" altLang="en-US" sz="1600" kern="0" dirty="0" smtClean="0">
                <a:latin typeface="Arial" pitchFamily="34" charset="0"/>
              </a:rPr>
              <a:t>覆盖面积</a:t>
            </a:r>
            <a:r>
              <a:rPr lang="en-US" altLang="zh-CN" sz="1600" kern="0" dirty="0" smtClean="0">
                <a:latin typeface="Arial" pitchFamily="34" charset="0"/>
              </a:rPr>
              <a:t>150 ~ 300 m²</a:t>
            </a:r>
            <a:r>
              <a:rPr lang="zh-CN" altLang="en-US" sz="1600" kern="0" dirty="0" smtClean="0">
                <a:latin typeface="Arial" pitchFamily="34" charset="0"/>
              </a:rPr>
              <a:t>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中型会议室独立</a:t>
            </a:r>
            <a:r>
              <a:rPr kumimoji="0" lang="en-US" altLang="zh-CN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AP</a:t>
            </a: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覆盖</a:t>
            </a:r>
            <a:endParaRPr lang="en-US" altLang="zh-CN" sz="1600" kern="0" noProof="0" dirty="0" smtClean="0">
              <a:latin typeface="Arial" pitchFamily="34" charset="0"/>
              <a:ea typeface="+mn-ea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altLang="zh-CN" sz="1600" dirty="0" smtClean="0">
                <a:latin typeface="Arial" pitchFamily="34" charset="0"/>
              </a:rPr>
              <a:t>AP</a:t>
            </a:r>
            <a:r>
              <a:rPr lang="zh-CN" altLang="en-US" sz="1600" dirty="0" smtClean="0">
                <a:latin typeface="Arial" pitchFamily="34" charset="0"/>
              </a:rPr>
              <a:t>吸顶安装或壁挂安装，合理利用立柱、墙角等障碍物控制</a:t>
            </a:r>
            <a:r>
              <a:rPr lang="en-US" altLang="zh-CN" sz="1600" dirty="0" smtClean="0">
                <a:latin typeface="Arial" pitchFamily="34" charset="0"/>
              </a:rPr>
              <a:t>AP</a:t>
            </a:r>
            <a:r>
              <a:rPr lang="zh-CN" altLang="en-US" sz="1600" dirty="0" smtClean="0">
                <a:latin typeface="Arial" pitchFamily="34" charset="0"/>
              </a:rPr>
              <a:t>覆盖区域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。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13315" y="2243068"/>
            <a:ext cx="5400237" cy="3382233"/>
            <a:chOff x="92475" y="2243068"/>
            <a:chExt cx="5400237" cy="3382233"/>
          </a:xfrm>
        </p:grpSpPr>
        <p:sp>
          <p:nvSpPr>
            <p:cNvPr id="29" name="矩形 28"/>
            <p:cNvSpPr/>
            <p:nvPr/>
          </p:nvSpPr>
          <p:spPr bwMode="auto">
            <a:xfrm>
              <a:off x="718457" y="3929743"/>
              <a:ext cx="4060372" cy="13716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718457" y="2558143"/>
              <a:ext cx="968829" cy="13716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810000" y="2558143"/>
              <a:ext cx="968829" cy="137160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32" name="Oval 28"/>
            <p:cNvSpPr>
              <a:spLocks noChangeAspect="1" noChangeArrowheads="1"/>
            </p:cNvSpPr>
            <p:nvPr/>
          </p:nvSpPr>
          <p:spPr bwMode="auto">
            <a:xfrm>
              <a:off x="92475" y="3662293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00B0F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33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839832" y="4490532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38" name="Oval 28"/>
            <p:cNvSpPr>
              <a:spLocks noChangeAspect="1" noChangeArrowheads="1"/>
            </p:cNvSpPr>
            <p:nvPr/>
          </p:nvSpPr>
          <p:spPr bwMode="auto">
            <a:xfrm>
              <a:off x="1397400" y="3681343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FFC00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40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44757" y="4509582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41" name="Oval 28"/>
            <p:cNvSpPr>
              <a:spLocks noChangeAspect="1" noChangeArrowheads="1"/>
            </p:cNvSpPr>
            <p:nvPr/>
          </p:nvSpPr>
          <p:spPr bwMode="auto">
            <a:xfrm>
              <a:off x="2578500" y="3700393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92D05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42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325857" y="4528632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43" name="Oval 28"/>
            <p:cNvSpPr>
              <a:spLocks noChangeAspect="1" noChangeArrowheads="1"/>
            </p:cNvSpPr>
            <p:nvPr/>
          </p:nvSpPr>
          <p:spPr bwMode="auto">
            <a:xfrm>
              <a:off x="3769125" y="3690868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00B0F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44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516482" y="4519107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45" name="Oval 28"/>
            <p:cNvSpPr>
              <a:spLocks noChangeAspect="1" noChangeArrowheads="1"/>
            </p:cNvSpPr>
            <p:nvPr/>
          </p:nvSpPr>
          <p:spPr bwMode="auto">
            <a:xfrm>
              <a:off x="3445275" y="2262118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FFC00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46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192632" y="3090357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47" name="Oval 28"/>
            <p:cNvSpPr>
              <a:spLocks noChangeAspect="1" noChangeArrowheads="1"/>
            </p:cNvSpPr>
            <p:nvPr/>
          </p:nvSpPr>
          <p:spPr bwMode="auto">
            <a:xfrm>
              <a:off x="349650" y="2243068"/>
              <a:ext cx="1723587" cy="1924908"/>
            </a:xfrm>
            <a:prstGeom prst="ellipse">
              <a:avLst/>
            </a:prstGeom>
            <a:gradFill rotWithShape="1">
              <a:gsLst>
                <a:gs pos="30000">
                  <a:srgbClr val="92D050">
                    <a:alpha val="7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pic>
          <p:nvPicPr>
            <p:cNvPr id="48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097007" y="3071307"/>
              <a:ext cx="228873" cy="268430"/>
            </a:xfrm>
            <a:prstGeom prst="rect">
              <a:avLst/>
            </a:prstGeom>
            <a:noFill/>
          </p:spPr>
        </p:pic>
        <p:sp>
          <p:nvSpPr>
            <p:cNvPr id="49" name="TextBox 48"/>
            <p:cNvSpPr txBox="1"/>
            <p:nvPr/>
          </p:nvSpPr>
          <p:spPr>
            <a:xfrm>
              <a:off x="2266950" y="4962525"/>
              <a:ext cx="1419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/>
                <a:t>半开放办公区</a:t>
              </a:r>
              <a:endParaRPr lang="zh-CN" altLang="en-US" sz="16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09626" y="2571750"/>
              <a:ext cx="81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/>
                <a:t>会议室</a:t>
              </a:r>
              <a:endParaRPr lang="zh-CN" altLang="en-US" sz="16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895726" y="2552700"/>
              <a:ext cx="819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/>
                <a:t>会议室</a:t>
              </a:r>
              <a:endParaRPr lang="zh-CN" altLang="en-US" sz="16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14401" y="3343275"/>
              <a:ext cx="5905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AP5</a:t>
              </a:r>
              <a:endParaRPr lang="zh-CN" altLang="en-US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19551" y="3362325"/>
              <a:ext cx="6000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AP6</a:t>
              </a:r>
              <a:endParaRPr lang="zh-CN" altLang="en-US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4851" y="4133850"/>
              <a:ext cx="5714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AP1</a:t>
              </a:r>
              <a:endParaRPr lang="zh-CN" altLang="en-US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962151" y="4143375"/>
              <a:ext cx="581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AP2</a:t>
              </a:r>
              <a:endParaRPr lang="zh-CN" altLang="en-US" sz="14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133726" y="4143375"/>
              <a:ext cx="581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AP3</a:t>
              </a:r>
              <a:endParaRPr lang="zh-CN" altLang="en-US" sz="14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200526" y="4124325"/>
              <a:ext cx="581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/>
                <a:t>AP4</a:t>
              </a:r>
              <a:endParaRPr lang="zh-CN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目  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典型应用场景描述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网络规划设计流程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室内放装型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b="1" dirty="0" smtClean="0">
                <a:latin typeface="Arial" pitchFamily="34" charset="0"/>
              </a:rPr>
              <a:t>室内分布型</a:t>
            </a:r>
            <a:r>
              <a:rPr lang="en-US" altLang="zh-CN" b="1" dirty="0" smtClean="0">
                <a:latin typeface="Arial" pitchFamily="34" charset="0"/>
              </a:rPr>
              <a:t>AP</a:t>
            </a:r>
            <a:r>
              <a:rPr lang="zh-CN" altLang="en-US" b="1" dirty="0" smtClean="0"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室外型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</p:txBody>
      </p:sp>
      <p:pic>
        <p:nvPicPr>
          <p:cNvPr id="5" name="Picture 19" descr="目录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50" y="468313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酒店客房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7929562" cy="3067300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项目背景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多用户多样化终端同时上网不便利，新增有线需要重新布线，施工时间太久影响酒店业绩，部署无线网络提升入住客人满意度；</a:t>
            </a: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满足酒店员工无线办公。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客户无线网络业务</a:t>
            </a:r>
            <a:r>
              <a:rPr lang="zh-CN" altLang="zh-CN" dirty="0" smtClean="0">
                <a:latin typeface="Arial" pitchFamily="34" charset="0"/>
                <a:ea typeface="华文细黑" pitchFamily="2" charset="-122"/>
              </a:rPr>
              <a:t>需求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酒店客房内无线信号全覆盖，无信号死角；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单用户带宽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2Mbps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</p:txBody>
      </p:sp>
      <p:pic>
        <p:nvPicPr>
          <p:cNvPr id="1026" name="Picture 2" descr="D:\我的文档\Pictures\场景\酒店客房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0415" y="4516581"/>
            <a:ext cx="2160000" cy="1620000"/>
          </a:xfrm>
          <a:prstGeom prst="rect">
            <a:avLst/>
          </a:prstGeom>
          <a:noFill/>
        </p:spPr>
      </p:pic>
      <p:pic>
        <p:nvPicPr>
          <p:cNvPr id="1029" name="Picture 5" descr="http://www.h008.net/Hotel_pic/hotel_272/hotel_200908116347611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33949" y="4516581"/>
            <a:ext cx="2421927" cy="1620000"/>
          </a:xfrm>
          <a:prstGeom prst="rect">
            <a:avLst/>
          </a:prstGeom>
          <a:noFill/>
        </p:spPr>
      </p:pic>
      <p:pic>
        <p:nvPicPr>
          <p:cNvPr id="1031" name="Picture 7" descr="http://i.okmk.com/hotel/9/6403_0_4_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05657" y="4516581"/>
            <a:ext cx="1858143" cy="16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/>
              <a:t>学习</a:t>
            </a:r>
            <a:r>
              <a:rPr lang="zh-CN" altLang="en-US" dirty="0" smtClean="0"/>
              <a:t>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60000"/>
              </a:lnSpc>
            </a:pPr>
            <a:r>
              <a:rPr lang="zh-CN" altLang="en-US" dirty="0" smtClean="0"/>
              <a:t>学完本课程后，您应该能：</a:t>
            </a:r>
          </a:p>
          <a:p>
            <a:pPr lvl="1">
              <a:lnSpc>
                <a:spcPct val="160000"/>
              </a:lnSpc>
            </a:pPr>
            <a:r>
              <a:rPr lang="zh-CN" altLang="en-US" dirty="0" smtClean="0"/>
              <a:t>列举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典型应用场景</a:t>
            </a:r>
            <a:endParaRPr lang="en-US" altLang="zh-CN" dirty="0" smtClean="0"/>
          </a:p>
          <a:p>
            <a:pPr lvl="1">
              <a:lnSpc>
                <a:spcPct val="160000"/>
              </a:lnSpc>
            </a:pPr>
            <a:r>
              <a:rPr lang="zh-CN" altLang="en-US" dirty="0" smtClean="0"/>
              <a:t>描述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网规设计流程</a:t>
            </a:r>
          </a:p>
          <a:p>
            <a:pPr lvl="1">
              <a:lnSpc>
                <a:spcPct val="160000"/>
              </a:lnSpc>
            </a:pPr>
            <a:r>
              <a:rPr lang="zh-CN" altLang="en-US" dirty="0" smtClean="0"/>
              <a:t>指出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典型场景网规设计方法</a:t>
            </a:r>
            <a:endParaRPr lang="en-US" altLang="zh-CN" dirty="0" smtClean="0"/>
          </a:p>
          <a:p>
            <a:pPr lvl="1">
              <a:lnSpc>
                <a:spcPct val="160000"/>
              </a:lnSpc>
              <a:buNone/>
            </a:pPr>
            <a:endParaRPr lang="en-US" altLang="zh-CN" dirty="0" smtClean="0"/>
          </a:p>
          <a:p>
            <a:pPr lvl="1">
              <a:lnSpc>
                <a:spcPct val="160000"/>
              </a:lnSpc>
            </a:pPr>
            <a:endParaRPr lang="zh-CN" altLang="en-US" dirty="0" smtClean="0"/>
          </a:p>
        </p:txBody>
      </p:sp>
      <p:pic>
        <p:nvPicPr>
          <p:cNvPr id="5" name="Picture 11" descr="目标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8500" y="465138"/>
            <a:ext cx="622300" cy="62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酒店客房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500563"/>
          </a:xfrm>
        </p:spPr>
        <p:txBody>
          <a:bodyPr/>
          <a:lstStyle/>
          <a:p>
            <a:r>
              <a:rPr lang="zh-CN" altLang="en-US" dirty="0" smtClean="0"/>
              <a:t>无线侧网络规划设计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覆盖需求分析：客房</a:t>
            </a:r>
            <a:r>
              <a:rPr lang="en-US" altLang="zh-CN" sz="1800" dirty="0" smtClean="0"/>
              <a:t>100</a:t>
            </a:r>
            <a:r>
              <a:rPr lang="zh-CN" altLang="en-US" sz="1800" dirty="0" smtClean="0"/>
              <a:t>间，</a:t>
            </a:r>
            <a:r>
              <a:rPr lang="en-US" altLang="zh-CN" sz="1800" dirty="0" smtClean="0"/>
              <a:t>1~2</a:t>
            </a:r>
            <a:r>
              <a:rPr lang="zh-CN" altLang="en-US" sz="1800" dirty="0" smtClean="0"/>
              <a:t>人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间，单用户带宽</a:t>
            </a:r>
            <a:r>
              <a:rPr lang="en-US" altLang="zh-CN" sz="1800" dirty="0" smtClean="0"/>
              <a:t>2Mbps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工勘：隔断是石膏板</a:t>
            </a:r>
            <a:r>
              <a:rPr lang="en-US" altLang="zh-CN" sz="1800" dirty="0" smtClean="0"/>
              <a:t>/</a:t>
            </a:r>
            <a:r>
              <a:rPr lang="zh-CN" altLang="en-US" sz="1800" dirty="0" smtClean="0"/>
              <a:t>玻璃为主；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设备选型：室内分布型</a:t>
            </a:r>
            <a:r>
              <a:rPr lang="en-US" altLang="zh-CN" sz="1800" dirty="0" smtClean="0"/>
              <a:t>AP</a:t>
            </a:r>
            <a:r>
              <a:rPr lang="zh-CN" altLang="en-US" sz="1800" dirty="0" smtClean="0"/>
              <a:t>，全向吸顶天线；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网规设计：</a:t>
            </a:r>
            <a:endParaRPr lang="en-US" altLang="zh-CN" sz="1800" dirty="0" smtClean="0"/>
          </a:p>
          <a:p>
            <a:pPr lvl="2"/>
            <a:r>
              <a:rPr lang="zh-CN" altLang="en-US" sz="1400" dirty="0" smtClean="0"/>
              <a:t>频率规划：</a:t>
            </a:r>
            <a:r>
              <a:rPr lang="en-US" altLang="zh-CN" sz="1400" dirty="0" smtClean="0"/>
              <a:t>1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6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11</a:t>
            </a:r>
            <a:r>
              <a:rPr lang="zh-CN" altLang="en-US" sz="1400" dirty="0" smtClean="0"/>
              <a:t>信道（</a:t>
            </a:r>
            <a:r>
              <a:rPr lang="en-US" altLang="zh-CN" sz="1400" dirty="0" smtClean="0"/>
              <a:t>2.4Ghz</a:t>
            </a:r>
            <a:r>
              <a:rPr lang="zh-CN" altLang="en-US" sz="1400" dirty="0" smtClean="0"/>
              <a:t>），  信道交叉复用；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链路预算：每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带</a:t>
            </a:r>
            <a:r>
              <a:rPr lang="en-US" altLang="zh-CN" sz="1400" dirty="0" smtClean="0"/>
              <a:t>6~8</a:t>
            </a:r>
            <a:r>
              <a:rPr lang="zh-CN" altLang="en-US" sz="1400" dirty="0" smtClean="0"/>
              <a:t>个天线，客房内信号强度</a:t>
            </a:r>
            <a:r>
              <a:rPr lang="en-US" altLang="zh-CN" sz="1400" dirty="0" smtClean="0"/>
              <a:t>&gt;-75dBm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容量规划：每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可覆盖</a:t>
            </a:r>
            <a:r>
              <a:rPr lang="en-US" altLang="zh-CN" sz="1400" dirty="0" smtClean="0"/>
              <a:t>10~15</a:t>
            </a:r>
            <a:r>
              <a:rPr lang="zh-CN" altLang="en-US" sz="1400" dirty="0" smtClean="0"/>
              <a:t>个房间，</a:t>
            </a:r>
            <a:r>
              <a:rPr lang="en-US" altLang="zh-CN" sz="1400" dirty="0" smtClean="0"/>
              <a:t>100/12</a:t>
            </a:r>
            <a:r>
              <a:rPr lang="en-US" altLang="zh-CN" sz="1400" dirty="0" smtClean="0">
                <a:latin typeface="宋体"/>
                <a:ea typeface="宋体"/>
              </a:rPr>
              <a:t>≈</a:t>
            </a:r>
            <a:r>
              <a:rPr lang="en-US" altLang="zh-CN" sz="1400" dirty="0" smtClean="0"/>
              <a:t>9</a:t>
            </a:r>
            <a:r>
              <a:rPr lang="zh-CN" altLang="en-US" sz="1400" dirty="0" smtClean="0"/>
              <a:t>台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。</a:t>
            </a:r>
            <a:endParaRPr lang="en-US" altLang="zh-CN" sz="1400" dirty="0" smtClean="0"/>
          </a:p>
          <a:p>
            <a:pPr lvl="1"/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参数配置：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2"/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发射功率：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27dBm@2.4GHz</a:t>
            </a:r>
          </a:p>
          <a:p>
            <a:pPr lvl="1"/>
            <a:endParaRPr lang="en-US" altLang="zh-CN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/>
          <p:cNvSpPr/>
          <p:nvPr/>
        </p:nvSpPr>
        <p:spPr bwMode="auto">
          <a:xfrm>
            <a:off x="5376613" y="2162175"/>
            <a:ext cx="3457574" cy="25527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酒店客房</a:t>
            </a:r>
            <a:r>
              <a:rPr lang="en-US" altLang="zh-CN" dirty="0" smtClean="0"/>
              <a:t>WLAN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及室分天线平面图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33" name="流程图: 汇总连接 32"/>
          <p:cNvSpPr>
            <a:spLocks noChangeAspect="1"/>
          </p:cNvSpPr>
          <p:nvPr/>
        </p:nvSpPr>
        <p:spPr bwMode="auto">
          <a:xfrm>
            <a:off x="2653665" y="1994457"/>
            <a:ext cx="180000" cy="180000"/>
          </a:xfrm>
          <a:prstGeom prst="flowChartSummingJunction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58440" y="1945958"/>
            <a:ext cx="1529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/>
              <a:t>室内全向吸顶天线</a:t>
            </a:r>
            <a:endParaRPr lang="zh-CN" altLang="en-US" sz="1200" dirty="0"/>
          </a:p>
        </p:txBody>
      </p:sp>
      <p:pic>
        <p:nvPicPr>
          <p:cNvPr id="35" name="Picture 462" descr="图片24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06372" y="1953861"/>
            <a:ext cx="247786" cy="261193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2065021" y="1945958"/>
            <a:ext cx="464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AP</a:t>
            </a:r>
            <a:endParaRPr lang="zh-CN" altLang="en-US" sz="1200" dirty="0"/>
          </a:p>
        </p:txBody>
      </p:sp>
      <p:cxnSp>
        <p:nvCxnSpPr>
          <p:cNvPr id="37" name="直接连接符 36"/>
          <p:cNvCxnSpPr/>
          <p:nvPr/>
        </p:nvCxnSpPr>
        <p:spPr bwMode="auto">
          <a:xfrm>
            <a:off x="4455795" y="2084457"/>
            <a:ext cx="36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4714876" y="1945958"/>
            <a:ext cx="601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/>
              <a:t>馈线</a:t>
            </a:r>
            <a:endParaRPr lang="zh-CN" alt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6388425" y="4940935"/>
            <a:ext cx="2298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/>
              <a:t>室内分布系统原理图</a:t>
            </a:r>
            <a:endParaRPr lang="zh-CN" altLang="en-US" sz="1400" dirty="0"/>
          </a:p>
        </p:txBody>
      </p:sp>
      <p:sp>
        <p:nvSpPr>
          <p:cNvPr id="103" name="内容占位符 2"/>
          <p:cNvSpPr txBox="1">
            <a:spLocks/>
          </p:cNvSpPr>
          <p:nvPr/>
        </p:nvSpPr>
        <p:spPr bwMode="auto">
          <a:xfrm>
            <a:off x="741067" y="4810125"/>
            <a:ext cx="6543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lnSpc>
                <a:spcPct val="140000"/>
              </a:lnSpc>
              <a:spcBef>
                <a:spcPts val="36"/>
              </a:spcBef>
              <a:buClr>
                <a:srgbClr val="808080"/>
              </a:buClr>
              <a:buSzPct val="60000"/>
            </a:pPr>
            <a:r>
              <a:rPr lang="zh-CN" altLang="en-US" sz="1600" b="1" dirty="0" smtClean="0">
                <a:latin typeface="Arial" pitchFamily="34" charset="0"/>
              </a:rPr>
              <a:t>覆盖方案描述：</a:t>
            </a:r>
            <a:endParaRPr lang="en-US" altLang="zh-CN" sz="1600" b="1" noProof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</a:rPr>
              <a:t>天线安装进客房内，避免洗手间穿透损耗，每天线覆盖</a:t>
            </a:r>
            <a:r>
              <a:rPr lang="en-US" altLang="zh-CN" sz="1600" kern="0" dirty="0" smtClean="0">
                <a:latin typeface="Arial" pitchFamily="34" charset="0"/>
              </a:rPr>
              <a:t>1~2</a:t>
            </a:r>
            <a:r>
              <a:rPr lang="zh-CN" altLang="en-US" sz="1600" kern="0" dirty="0" smtClean="0">
                <a:latin typeface="Arial" pitchFamily="34" charset="0"/>
              </a:rPr>
              <a:t>房间；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</a:rPr>
              <a:t>链路预算确定功分器及耦合器，使各天线口输出功率均匀；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  <a:ea typeface="+mn-ea"/>
              </a:rPr>
              <a:t>每</a:t>
            </a:r>
            <a:r>
              <a:rPr lang="en-US" altLang="zh-CN" sz="1600" kern="0" dirty="0" smtClean="0">
                <a:latin typeface="Arial" pitchFamily="34" charset="0"/>
                <a:ea typeface="+mn-ea"/>
              </a:rPr>
              <a:t>AP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带</a:t>
            </a:r>
            <a:r>
              <a:rPr lang="en-US" altLang="zh-CN" sz="1600" kern="0" dirty="0" smtClean="0">
                <a:latin typeface="Arial" pitchFamily="34" charset="0"/>
                <a:ea typeface="+mn-ea"/>
              </a:rPr>
              <a:t>6~10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个天线，每</a:t>
            </a:r>
            <a:r>
              <a:rPr lang="zh-CN" altLang="en-US" sz="1600" dirty="0" smtClean="0">
                <a:latin typeface="Arial" pitchFamily="34" charset="0"/>
              </a:rPr>
              <a:t>天线口输出功率</a:t>
            </a:r>
            <a:r>
              <a:rPr lang="en-US" altLang="zh-CN" sz="1600" dirty="0" smtClean="0">
                <a:latin typeface="Arial" pitchFamily="34" charset="0"/>
              </a:rPr>
              <a:t>5~12dBm 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。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6" name="矩形 85"/>
          <p:cNvSpPr/>
          <p:nvPr/>
        </p:nvSpPr>
        <p:spPr bwMode="auto">
          <a:xfrm>
            <a:off x="742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87" name="矩形 86"/>
          <p:cNvSpPr/>
          <p:nvPr/>
        </p:nvSpPr>
        <p:spPr bwMode="auto">
          <a:xfrm>
            <a:off x="1504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88" name="矩形 87"/>
          <p:cNvSpPr/>
          <p:nvPr/>
        </p:nvSpPr>
        <p:spPr bwMode="auto">
          <a:xfrm>
            <a:off x="2266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89" name="矩形 88"/>
          <p:cNvSpPr/>
          <p:nvPr/>
        </p:nvSpPr>
        <p:spPr bwMode="auto">
          <a:xfrm>
            <a:off x="3028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91" name="矩形 90"/>
          <p:cNvSpPr/>
          <p:nvPr/>
        </p:nvSpPr>
        <p:spPr bwMode="auto">
          <a:xfrm>
            <a:off x="3790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857250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1628775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390775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143250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3905250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97" name="矩形 96"/>
          <p:cNvSpPr/>
          <p:nvPr/>
        </p:nvSpPr>
        <p:spPr bwMode="auto">
          <a:xfrm>
            <a:off x="752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98" name="矩形 97"/>
          <p:cNvSpPr/>
          <p:nvPr/>
        </p:nvSpPr>
        <p:spPr bwMode="auto">
          <a:xfrm>
            <a:off x="1514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99" name="矩形 98"/>
          <p:cNvSpPr/>
          <p:nvPr/>
        </p:nvSpPr>
        <p:spPr bwMode="auto">
          <a:xfrm>
            <a:off x="2276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00" name="矩形 99"/>
          <p:cNvSpPr/>
          <p:nvPr/>
        </p:nvSpPr>
        <p:spPr bwMode="auto">
          <a:xfrm>
            <a:off x="3038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04" name="矩形 103"/>
          <p:cNvSpPr/>
          <p:nvPr/>
        </p:nvSpPr>
        <p:spPr bwMode="auto">
          <a:xfrm>
            <a:off x="3800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66775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1638300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2400300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3152775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914775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grpSp>
        <p:nvGrpSpPr>
          <p:cNvPr id="110" name="组合 22"/>
          <p:cNvGrpSpPr/>
          <p:nvPr/>
        </p:nvGrpSpPr>
        <p:grpSpPr>
          <a:xfrm>
            <a:off x="427725" y="2041412"/>
            <a:ext cx="1620000" cy="1620000"/>
            <a:chOff x="4244075" y="3686062"/>
            <a:chExt cx="1620000" cy="1620000"/>
          </a:xfrm>
        </p:grpSpPr>
        <p:sp>
          <p:nvSpPr>
            <p:cNvPr id="111" name="Oval 28"/>
            <p:cNvSpPr>
              <a:spLocks noChangeArrowheads="1"/>
            </p:cNvSpPr>
            <p:nvPr/>
          </p:nvSpPr>
          <p:spPr bwMode="auto">
            <a:xfrm>
              <a:off x="4244075" y="3686062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12" name="流程图: 汇总连接 111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grpSp>
        <p:nvGrpSpPr>
          <p:cNvPr id="113" name="组合 22"/>
          <p:cNvGrpSpPr/>
          <p:nvPr/>
        </p:nvGrpSpPr>
        <p:grpSpPr>
          <a:xfrm>
            <a:off x="1871515" y="2066478"/>
            <a:ext cx="1620000" cy="1620000"/>
            <a:chOff x="4163865" y="3653978"/>
            <a:chExt cx="1620000" cy="1620000"/>
          </a:xfrm>
        </p:grpSpPr>
        <p:sp>
          <p:nvSpPr>
            <p:cNvPr id="114" name="Oval 28"/>
            <p:cNvSpPr>
              <a:spLocks noChangeArrowheads="1"/>
            </p:cNvSpPr>
            <p:nvPr/>
          </p:nvSpPr>
          <p:spPr bwMode="auto">
            <a:xfrm>
              <a:off x="4163865" y="3653978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15" name="流程图: 汇总连接 114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grpSp>
        <p:nvGrpSpPr>
          <p:cNvPr id="116" name="组合 22"/>
          <p:cNvGrpSpPr/>
          <p:nvPr/>
        </p:nvGrpSpPr>
        <p:grpSpPr>
          <a:xfrm>
            <a:off x="2616970" y="3553881"/>
            <a:ext cx="1620000" cy="1620000"/>
            <a:chOff x="4099695" y="3798356"/>
            <a:chExt cx="1620000" cy="1620000"/>
          </a:xfrm>
        </p:grpSpPr>
        <p:sp>
          <p:nvSpPr>
            <p:cNvPr id="117" name="Oval 28"/>
            <p:cNvSpPr>
              <a:spLocks noChangeArrowheads="1"/>
            </p:cNvSpPr>
            <p:nvPr/>
          </p:nvSpPr>
          <p:spPr bwMode="auto">
            <a:xfrm>
              <a:off x="4099695" y="3798356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18" name="流程图: 汇总连接 117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grpSp>
        <p:nvGrpSpPr>
          <p:cNvPr id="119" name="组合 22"/>
          <p:cNvGrpSpPr/>
          <p:nvPr/>
        </p:nvGrpSpPr>
        <p:grpSpPr>
          <a:xfrm>
            <a:off x="3366940" y="2108087"/>
            <a:ext cx="1620000" cy="1620000"/>
            <a:chOff x="4163865" y="3686062"/>
            <a:chExt cx="1620000" cy="1620000"/>
          </a:xfrm>
        </p:grpSpPr>
        <p:sp>
          <p:nvSpPr>
            <p:cNvPr id="120" name="Oval 28"/>
            <p:cNvSpPr>
              <a:spLocks noChangeArrowheads="1"/>
            </p:cNvSpPr>
            <p:nvPr/>
          </p:nvSpPr>
          <p:spPr bwMode="auto">
            <a:xfrm>
              <a:off x="4163865" y="3686062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21" name="流程图: 汇总连接 120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grpSp>
        <p:nvGrpSpPr>
          <p:cNvPr id="122" name="组合 22"/>
          <p:cNvGrpSpPr/>
          <p:nvPr/>
        </p:nvGrpSpPr>
        <p:grpSpPr>
          <a:xfrm>
            <a:off x="1080439" y="3531322"/>
            <a:ext cx="1620000" cy="1620000"/>
            <a:chOff x="4115739" y="3766272"/>
            <a:chExt cx="1620000" cy="1620000"/>
          </a:xfrm>
        </p:grpSpPr>
        <p:sp>
          <p:nvSpPr>
            <p:cNvPr id="123" name="Oval 28"/>
            <p:cNvSpPr>
              <a:spLocks noChangeArrowheads="1"/>
            </p:cNvSpPr>
            <p:nvPr/>
          </p:nvSpPr>
          <p:spPr bwMode="auto">
            <a:xfrm>
              <a:off x="4115739" y="3766272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24" name="流程图: 汇总连接 123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sp>
        <p:nvSpPr>
          <p:cNvPr id="125" name="矩形 124"/>
          <p:cNvSpPr/>
          <p:nvPr/>
        </p:nvSpPr>
        <p:spPr bwMode="auto">
          <a:xfrm>
            <a:off x="4562475" y="3829050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676775" y="4524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sp>
        <p:nvSpPr>
          <p:cNvPr id="127" name="矩形 126"/>
          <p:cNvSpPr/>
          <p:nvPr/>
        </p:nvSpPr>
        <p:spPr bwMode="auto">
          <a:xfrm>
            <a:off x="4552950" y="2238375"/>
            <a:ext cx="762000" cy="10096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667250" y="22383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客房</a:t>
            </a:r>
            <a:endParaRPr lang="zh-CN" altLang="en-US" sz="1400" dirty="0"/>
          </a:p>
        </p:txBody>
      </p:sp>
      <p:grpSp>
        <p:nvGrpSpPr>
          <p:cNvPr id="129" name="组合 22"/>
          <p:cNvGrpSpPr/>
          <p:nvPr/>
        </p:nvGrpSpPr>
        <p:grpSpPr>
          <a:xfrm>
            <a:off x="4134954" y="3572930"/>
            <a:ext cx="1620000" cy="1620000"/>
            <a:chOff x="4131779" y="3798355"/>
            <a:chExt cx="1620000" cy="1620000"/>
          </a:xfrm>
        </p:grpSpPr>
        <p:sp>
          <p:nvSpPr>
            <p:cNvPr id="130" name="Oval 28"/>
            <p:cNvSpPr>
              <a:spLocks noChangeArrowheads="1"/>
            </p:cNvSpPr>
            <p:nvPr/>
          </p:nvSpPr>
          <p:spPr bwMode="auto">
            <a:xfrm>
              <a:off x="4131779" y="3798355"/>
              <a:ext cx="1620000" cy="1620000"/>
            </a:xfrm>
            <a:prstGeom prst="ellipse">
              <a:avLst/>
            </a:prstGeom>
            <a:gradFill rotWithShape="1">
              <a:gsLst>
                <a:gs pos="25000">
                  <a:srgbClr val="FFC000">
                    <a:alpha val="60000"/>
                  </a:srgbClr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</p:spPr>
          <p:txBody>
            <a:bodyPr wrap="square" lIns="79200" tIns="39600" rIns="79200" bIns="39600" anchor="ctr">
              <a:spAutoFit/>
            </a:bodyPr>
            <a:lstStyle/>
            <a:p>
              <a:endParaRPr lang="zh-CN" altLang="en-US">
                <a:ea typeface="MS PGothic" pitchFamily="34" charset="-128"/>
              </a:endParaRPr>
            </a:p>
          </p:txBody>
        </p:sp>
        <p:sp>
          <p:nvSpPr>
            <p:cNvPr id="131" name="流程图: 汇总连接 130"/>
            <p:cNvSpPr>
              <a:spLocks noChangeAspect="1"/>
            </p:cNvSpPr>
            <p:nvPr/>
          </p:nvSpPr>
          <p:spPr bwMode="auto">
            <a:xfrm>
              <a:off x="4854495" y="4392734"/>
              <a:ext cx="180000" cy="180000"/>
            </a:xfrm>
            <a:prstGeom prst="flowChartSummingJunction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t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</p:grpSp>
      <p:pic>
        <p:nvPicPr>
          <p:cNvPr id="132" name="Picture 462" descr="图片24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0797" y="3439761"/>
            <a:ext cx="247786" cy="261193"/>
          </a:xfrm>
          <a:prstGeom prst="rect">
            <a:avLst/>
          </a:prstGeom>
          <a:noFill/>
        </p:spPr>
      </p:pic>
      <p:cxnSp>
        <p:nvCxnSpPr>
          <p:cNvPr id="133" name="形状 132"/>
          <p:cNvCxnSpPr>
            <a:stCxn id="112" idx="4"/>
            <a:endCxn id="132" idx="1"/>
          </p:cNvCxnSpPr>
          <p:nvPr/>
        </p:nvCxnSpPr>
        <p:spPr bwMode="auto">
          <a:xfrm rot="16200000" flipH="1">
            <a:off x="1703334" y="2352895"/>
            <a:ext cx="642274" cy="1792652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直接连接符 133"/>
          <p:cNvCxnSpPr/>
          <p:nvPr/>
        </p:nvCxnSpPr>
        <p:spPr bwMode="auto">
          <a:xfrm rot="5400000">
            <a:off x="1638885" y="3859332"/>
            <a:ext cx="57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直接连接符 134"/>
          <p:cNvCxnSpPr/>
          <p:nvPr/>
        </p:nvCxnSpPr>
        <p:spPr bwMode="auto">
          <a:xfrm rot="5400000">
            <a:off x="2381835" y="3278307"/>
            <a:ext cx="57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形状 135"/>
          <p:cNvCxnSpPr>
            <a:stCxn id="132" idx="3"/>
            <a:endCxn id="131" idx="0"/>
          </p:cNvCxnSpPr>
          <p:nvPr/>
        </p:nvCxnSpPr>
        <p:spPr bwMode="auto">
          <a:xfrm>
            <a:off x="3168583" y="3570358"/>
            <a:ext cx="1779087" cy="596951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直接连接符 136"/>
          <p:cNvCxnSpPr/>
          <p:nvPr/>
        </p:nvCxnSpPr>
        <p:spPr bwMode="auto">
          <a:xfrm rot="5400000">
            <a:off x="3191460" y="3868857"/>
            <a:ext cx="57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直接连接符 137"/>
          <p:cNvCxnSpPr/>
          <p:nvPr/>
        </p:nvCxnSpPr>
        <p:spPr bwMode="auto">
          <a:xfrm rot="5400000">
            <a:off x="3867735" y="3287832"/>
            <a:ext cx="576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9" name="组合 138"/>
          <p:cNvGrpSpPr/>
          <p:nvPr/>
        </p:nvGrpSpPr>
        <p:grpSpPr>
          <a:xfrm>
            <a:off x="5582165" y="2504953"/>
            <a:ext cx="3281202" cy="2137532"/>
            <a:chOff x="5515490" y="2514478"/>
            <a:chExt cx="3281202" cy="2137532"/>
          </a:xfrm>
        </p:grpSpPr>
        <p:sp>
          <p:nvSpPr>
            <p:cNvPr id="140" name="流程图: 汇总连接 139"/>
            <p:cNvSpPr>
              <a:spLocks noChangeAspect="1"/>
            </p:cNvSpPr>
            <p:nvPr/>
          </p:nvSpPr>
          <p:spPr bwMode="auto">
            <a:xfrm>
              <a:off x="8111326" y="4460420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sp>
          <p:nvSpPr>
            <p:cNvPr id="141" name="Rectangle 6"/>
            <p:cNvSpPr>
              <a:spLocks noChangeArrowheads="1"/>
            </p:cNvSpPr>
            <p:nvPr/>
          </p:nvSpPr>
          <p:spPr bwMode="auto">
            <a:xfrm>
              <a:off x="6776013" y="3938485"/>
              <a:ext cx="334787" cy="1281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142" name="Rectangle 6"/>
            <p:cNvSpPr>
              <a:spLocks noChangeArrowheads="1"/>
            </p:cNvSpPr>
            <p:nvPr/>
          </p:nvSpPr>
          <p:spPr bwMode="auto">
            <a:xfrm rot="5400000" flipV="1">
              <a:off x="7380600" y="3935448"/>
              <a:ext cx="319638" cy="1342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143" name="流程图: 汇总连接 142"/>
            <p:cNvSpPr>
              <a:spLocks noChangeAspect="1"/>
            </p:cNvSpPr>
            <p:nvPr/>
          </p:nvSpPr>
          <p:spPr bwMode="auto">
            <a:xfrm>
              <a:off x="8111326" y="4071785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sp>
          <p:nvSpPr>
            <p:cNvPr id="144" name="流程图: 汇总连接 143"/>
            <p:cNvSpPr>
              <a:spLocks noChangeAspect="1"/>
            </p:cNvSpPr>
            <p:nvPr/>
          </p:nvSpPr>
          <p:spPr bwMode="auto">
            <a:xfrm>
              <a:off x="8111326" y="3695542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cxnSp>
          <p:nvCxnSpPr>
            <p:cNvPr id="145" name="直接连接符 144"/>
            <p:cNvCxnSpPr>
              <a:stCxn id="141" idx="3"/>
              <a:endCxn id="142" idx="0"/>
            </p:cNvCxnSpPr>
            <p:nvPr/>
          </p:nvCxnSpPr>
          <p:spPr bwMode="auto">
            <a:xfrm>
              <a:off x="7110799" y="4002554"/>
              <a:ext cx="36251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肘形连接符 145"/>
            <p:cNvCxnSpPr>
              <a:endCxn id="144" idx="2"/>
            </p:cNvCxnSpPr>
            <p:nvPr/>
          </p:nvCxnSpPr>
          <p:spPr bwMode="auto">
            <a:xfrm flipV="1">
              <a:off x="7607524" y="3791337"/>
              <a:ext cx="503802" cy="121099"/>
            </a:xfrm>
            <a:prstGeom prst="bentConnector3">
              <a:avLst>
                <a:gd name="adj1" fmla="val 35949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肘形连接符 146"/>
            <p:cNvCxnSpPr>
              <a:endCxn id="143" idx="2"/>
            </p:cNvCxnSpPr>
            <p:nvPr/>
          </p:nvCxnSpPr>
          <p:spPr bwMode="auto">
            <a:xfrm>
              <a:off x="7607524" y="4075775"/>
              <a:ext cx="503802" cy="91805"/>
            </a:xfrm>
            <a:prstGeom prst="bentConnector3">
              <a:avLst>
                <a:gd name="adj1" fmla="val 33607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形状 147"/>
            <p:cNvCxnSpPr>
              <a:stCxn id="141" idx="2"/>
              <a:endCxn id="140" idx="2"/>
            </p:cNvCxnSpPr>
            <p:nvPr/>
          </p:nvCxnSpPr>
          <p:spPr bwMode="auto">
            <a:xfrm rot="16200000" flipH="1">
              <a:off x="7282570" y="3727458"/>
              <a:ext cx="489593" cy="1167920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肘形连接符 148"/>
            <p:cNvCxnSpPr>
              <a:endCxn id="141" idx="1"/>
            </p:cNvCxnSpPr>
            <p:nvPr/>
          </p:nvCxnSpPr>
          <p:spPr bwMode="auto">
            <a:xfrm>
              <a:off x="6205845" y="3691649"/>
              <a:ext cx="570168" cy="310904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肘形连接符 149"/>
            <p:cNvCxnSpPr>
              <a:stCxn id="151" idx="2"/>
              <a:endCxn id="161" idx="1"/>
            </p:cNvCxnSpPr>
            <p:nvPr/>
          </p:nvCxnSpPr>
          <p:spPr bwMode="auto">
            <a:xfrm flipV="1">
              <a:off x="6205844" y="2850030"/>
              <a:ext cx="570170" cy="77819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1" name="Rectangle 6"/>
            <p:cNvSpPr>
              <a:spLocks noChangeArrowheads="1"/>
            </p:cNvSpPr>
            <p:nvPr/>
          </p:nvSpPr>
          <p:spPr bwMode="auto">
            <a:xfrm rot="5400000" flipV="1">
              <a:off x="5978920" y="3561115"/>
              <a:ext cx="319638" cy="1342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cxnSp>
          <p:nvCxnSpPr>
            <p:cNvPr id="152" name="直接连接符 151"/>
            <p:cNvCxnSpPr>
              <a:endCxn id="151" idx="0"/>
            </p:cNvCxnSpPr>
            <p:nvPr/>
          </p:nvCxnSpPr>
          <p:spPr bwMode="auto">
            <a:xfrm flipV="1">
              <a:off x="5637083" y="3628220"/>
              <a:ext cx="434551" cy="80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 Box 8"/>
            <p:cNvSpPr txBox="1">
              <a:spLocks noChangeArrowheads="1"/>
            </p:cNvSpPr>
            <p:nvPr/>
          </p:nvSpPr>
          <p:spPr bwMode="auto">
            <a:xfrm>
              <a:off x="5840083" y="3217538"/>
              <a:ext cx="60046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1050" dirty="0" smtClean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功分器</a:t>
              </a:r>
              <a:endParaRPr lang="zh-CN" altLang="en-US" sz="105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54" name="Text Box 8"/>
            <p:cNvSpPr txBox="1">
              <a:spLocks noChangeArrowheads="1"/>
            </p:cNvSpPr>
            <p:nvPr/>
          </p:nvSpPr>
          <p:spPr bwMode="auto">
            <a:xfrm>
              <a:off x="5515490" y="3763229"/>
              <a:ext cx="482599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050" dirty="0" smtClean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AP</a:t>
              </a:r>
              <a:endParaRPr lang="zh-CN" altLang="en-US" sz="105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55" name="Text Box 8"/>
            <p:cNvSpPr txBox="1">
              <a:spLocks noChangeArrowheads="1"/>
            </p:cNvSpPr>
            <p:nvPr/>
          </p:nvSpPr>
          <p:spPr bwMode="auto">
            <a:xfrm>
              <a:off x="6661270" y="3697417"/>
              <a:ext cx="60786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US" sz="1050" dirty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耦合器</a:t>
              </a:r>
            </a:p>
          </p:txBody>
        </p:sp>
        <p:sp>
          <p:nvSpPr>
            <p:cNvPr id="156" name="Text Box 8"/>
            <p:cNvSpPr txBox="1">
              <a:spLocks noChangeArrowheads="1"/>
            </p:cNvSpPr>
            <p:nvPr/>
          </p:nvSpPr>
          <p:spPr bwMode="auto">
            <a:xfrm>
              <a:off x="7255923" y="4170538"/>
              <a:ext cx="60046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1050" dirty="0" smtClean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功分器</a:t>
              </a:r>
              <a:endParaRPr lang="zh-CN" altLang="en-US" sz="105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57" name="Text Box 14"/>
            <p:cNvSpPr txBox="1">
              <a:spLocks noChangeArrowheads="1"/>
            </p:cNvSpPr>
            <p:nvPr/>
          </p:nvSpPr>
          <p:spPr bwMode="auto">
            <a:xfrm>
              <a:off x="8329897" y="3667002"/>
              <a:ext cx="4667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US" sz="1050" dirty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天线</a:t>
              </a:r>
            </a:p>
          </p:txBody>
        </p:sp>
        <p:sp>
          <p:nvSpPr>
            <p:cNvPr id="158" name="Text Box 8"/>
            <p:cNvSpPr txBox="1">
              <a:spLocks noChangeArrowheads="1"/>
            </p:cNvSpPr>
            <p:nvPr/>
          </p:nvSpPr>
          <p:spPr bwMode="auto">
            <a:xfrm>
              <a:off x="6114243" y="2854750"/>
              <a:ext cx="60046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1050" dirty="0" smtClean="0">
                  <a:latin typeface="Arial" pitchFamily="34" charset="0"/>
                  <a:ea typeface="宋体" pitchFamily="2" charset="-122"/>
                </a:rPr>
                <a:t>馈线</a:t>
              </a:r>
              <a:endParaRPr lang="zh-CN" altLang="en-US" sz="105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pic>
          <p:nvPicPr>
            <p:cNvPr id="159" name="Picture 462" descr="图片24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516232" y="3506436"/>
              <a:ext cx="247786" cy="261193"/>
            </a:xfrm>
            <a:prstGeom prst="rect">
              <a:avLst/>
            </a:prstGeom>
            <a:noFill/>
          </p:spPr>
        </p:pic>
        <p:sp>
          <p:nvSpPr>
            <p:cNvPr id="160" name="流程图: 汇总连接 159"/>
            <p:cNvSpPr>
              <a:spLocks noChangeAspect="1"/>
            </p:cNvSpPr>
            <p:nvPr/>
          </p:nvSpPr>
          <p:spPr bwMode="auto">
            <a:xfrm>
              <a:off x="8111327" y="3307896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sp>
          <p:nvSpPr>
            <p:cNvPr id="161" name="Rectangle 6"/>
            <p:cNvSpPr>
              <a:spLocks noChangeArrowheads="1"/>
            </p:cNvSpPr>
            <p:nvPr/>
          </p:nvSpPr>
          <p:spPr bwMode="auto">
            <a:xfrm>
              <a:off x="6776014" y="2785961"/>
              <a:ext cx="334787" cy="1281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162" name="Rectangle 6"/>
            <p:cNvSpPr>
              <a:spLocks noChangeArrowheads="1"/>
            </p:cNvSpPr>
            <p:nvPr/>
          </p:nvSpPr>
          <p:spPr bwMode="auto">
            <a:xfrm rot="5400000" flipV="1">
              <a:off x="7380601" y="2782924"/>
              <a:ext cx="319638" cy="13421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163" name="流程图: 汇总连接 162"/>
            <p:cNvSpPr>
              <a:spLocks noChangeAspect="1"/>
            </p:cNvSpPr>
            <p:nvPr/>
          </p:nvSpPr>
          <p:spPr bwMode="auto">
            <a:xfrm>
              <a:off x="8111327" y="2919261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sp>
          <p:nvSpPr>
            <p:cNvPr id="164" name="流程图: 汇总连接 163"/>
            <p:cNvSpPr>
              <a:spLocks noChangeAspect="1"/>
            </p:cNvSpPr>
            <p:nvPr/>
          </p:nvSpPr>
          <p:spPr bwMode="auto">
            <a:xfrm>
              <a:off x="8111327" y="2543018"/>
              <a:ext cx="200670" cy="191590"/>
            </a:xfrm>
            <a:prstGeom prst="flowChartSummingJunction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400" smtClean="0"/>
            </a:p>
          </p:txBody>
        </p:sp>
        <p:cxnSp>
          <p:nvCxnSpPr>
            <p:cNvPr id="165" name="直接连接符 164"/>
            <p:cNvCxnSpPr>
              <a:stCxn id="161" idx="3"/>
              <a:endCxn id="162" idx="0"/>
            </p:cNvCxnSpPr>
            <p:nvPr/>
          </p:nvCxnSpPr>
          <p:spPr bwMode="auto">
            <a:xfrm>
              <a:off x="7110800" y="2850030"/>
              <a:ext cx="36251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肘形连接符 165"/>
            <p:cNvCxnSpPr>
              <a:endCxn id="164" idx="2"/>
            </p:cNvCxnSpPr>
            <p:nvPr/>
          </p:nvCxnSpPr>
          <p:spPr bwMode="auto">
            <a:xfrm flipV="1">
              <a:off x="7607525" y="2638813"/>
              <a:ext cx="503802" cy="121099"/>
            </a:xfrm>
            <a:prstGeom prst="bentConnector3">
              <a:avLst>
                <a:gd name="adj1" fmla="val 35949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7" name="肘形连接符 166"/>
            <p:cNvCxnSpPr>
              <a:endCxn id="163" idx="2"/>
            </p:cNvCxnSpPr>
            <p:nvPr/>
          </p:nvCxnSpPr>
          <p:spPr bwMode="auto">
            <a:xfrm>
              <a:off x="7607525" y="2923251"/>
              <a:ext cx="503802" cy="91805"/>
            </a:xfrm>
            <a:prstGeom prst="bentConnector3">
              <a:avLst>
                <a:gd name="adj1" fmla="val 33607"/>
              </a:avLst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形状 167"/>
            <p:cNvCxnSpPr>
              <a:stCxn id="161" idx="2"/>
              <a:endCxn id="160" idx="2"/>
            </p:cNvCxnSpPr>
            <p:nvPr/>
          </p:nvCxnSpPr>
          <p:spPr bwMode="auto">
            <a:xfrm rot="16200000" flipH="1">
              <a:off x="7282571" y="2574934"/>
              <a:ext cx="489593" cy="1167920"/>
            </a:xfrm>
            <a:prstGeom prst="bentConnector2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9" name="Text Box 8"/>
            <p:cNvSpPr txBox="1">
              <a:spLocks noChangeArrowheads="1"/>
            </p:cNvSpPr>
            <p:nvPr/>
          </p:nvSpPr>
          <p:spPr bwMode="auto">
            <a:xfrm>
              <a:off x="6661271" y="2544893"/>
              <a:ext cx="60786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US" sz="1050" dirty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耦合器</a:t>
              </a:r>
            </a:p>
          </p:txBody>
        </p:sp>
        <p:sp>
          <p:nvSpPr>
            <p:cNvPr id="170" name="Text Box 8"/>
            <p:cNvSpPr txBox="1">
              <a:spLocks noChangeArrowheads="1"/>
            </p:cNvSpPr>
            <p:nvPr/>
          </p:nvSpPr>
          <p:spPr bwMode="auto">
            <a:xfrm>
              <a:off x="7255924" y="3018014"/>
              <a:ext cx="600460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1050" dirty="0" smtClean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功分器</a:t>
              </a:r>
              <a:endParaRPr lang="zh-CN" altLang="en-US" sz="1050" dirty="0">
                <a:solidFill>
                  <a:schemeClr val="tx1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171" name="Text Box 14"/>
            <p:cNvSpPr txBox="1">
              <a:spLocks noChangeArrowheads="1"/>
            </p:cNvSpPr>
            <p:nvPr/>
          </p:nvSpPr>
          <p:spPr bwMode="auto">
            <a:xfrm>
              <a:off x="8329898" y="2514478"/>
              <a:ext cx="46679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US" sz="1050" dirty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rPr>
                <a:t>天线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目  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典型应用场景描述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网络规划设计流程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室内放装型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室内分布型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b="1" dirty="0" smtClean="0">
                <a:latin typeface="Arial" pitchFamily="34" charset="0"/>
              </a:rPr>
              <a:t>室外型</a:t>
            </a:r>
            <a:r>
              <a:rPr lang="en-US" altLang="zh-CN" b="1" dirty="0" smtClean="0">
                <a:latin typeface="Arial" pitchFamily="34" charset="0"/>
              </a:rPr>
              <a:t>AP</a:t>
            </a:r>
            <a:r>
              <a:rPr lang="zh-CN" altLang="en-US" b="1" dirty="0" smtClean="0">
                <a:latin typeface="Arial" pitchFamily="34" charset="0"/>
              </a:rPr>
              <a:t>典型应用案例</a:t>
            </a:r>
          </a:p>
        </p:txBody>
      </p:sp>
      <p:pic>
        <p:nvPicPr>
          <p:cNvPr id="5" name="Picture 19" descr="目录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50" y="468313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园区室外</a:t>
            </a:r>
            <a:r>
              <a:rPr lang="en-US" altLang="zh-CN" dirty="0" smtClean="0"/>
              <a:t>2.4G</a:t>
            </a:r>
            <a:r>
              <a:rPr lang="zh-CN" altLang="en-US" dirty="0" smtClean="0"/>
              <a:t>覆盖案例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3"/>
            <a:ext cx="4626119" cy="4195762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项目背景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数字园区建设，室外公共区域无线覆盖。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客户无线网络业务</a:t>
            </a:r>
            <a:r>
              <a:rPr lang="zh-CN" altLang="zh-CN" dirty="0" smtClean="0">
                <a:latin typeface="Arial" pitchFamily="34" charset="0"/>
                <a:ea typeface="华文细黑" pitchFamily="2" charset="-122"/>
              </a:rPr>
              <a:t>需求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园区主干道路、广场、停车场和绿地等重点区域覆盖；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单用户带宽需求</a:t>
            </a:r>
            <a:r>
              <a:rPr lang="en-US" altLang="zh-CN" sz="1600" dirty="0" smtClean="0">
                <a:latin typeface="Arial" pitchFamily="34" charset="0"/>
                <a:ea typeface="华文细黑" pitchFamily="2" charset="-122"/>
              </a:rPr>
              <a:t>&gt;1 Mbps</a:t>
            </a:r>
            <a:r>
              <a:rPr lang="zh-CN" altLang="en-US" sz="1600" dirty="0" smtClean="0">
                <a:latin typeface="Arial" pitchFamily="34" charset="0"/>
                <a:ea typeface="华文细黑" pitchFamily="2" charset="-122"/>
              </a:rPr>
              <a:t>。</a:t>
            </a:r>
            <a:endParaRPr lang="en-US" altLang="zh-CN" sz="1600" dirty="0" smtClean="0">
              <a:latin typeface="Arial" pitchFamily="34" charset="0"/>
              <a:ea typeface="华文细黑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381625" y="1628775"/>
            <a:ext cx="3362325" cy="3790950"/>
            <a:chOff x="5638800" y="1504950"/>
            <a:chExt cx="3362325" cy="3790950"/>
          </a:xfrm>
        </p:grpSpPr>
        <p:sp>
          <p:nvSpPr>
            <p:cNvPr id="6" name="矩形 5"/>
            <p:cNvSpPr/>
            <p:nvPr/>
          </p:nvSpPr>
          <p:spPr bwMode="auto">
            <a:xfrm>
              <a:off x="5638800" y="1524000"/>
              <a:ext cx="1390650" cy="60007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  <p:sp>
          <p:nvSpPr>
            <p:cNvPr id="7" name="矩形 6"/>
            <p:cNvSpPr/>
            <p:nvPr/>
          </p:nvSpPr>
          <p:spPr bwMode="auto">
            <a:xfrm>
              <a:off x="5648325" y="2590800"/>
              <a:ext cx="1390650" cy="60007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7600950" y="1504950"/>
              <a:ext cx="1390650" cy="60007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7610475" y="2581275"/>
              <a:ext cx="1390650" cy="60007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  <p:sp>
          <p:nvSpPr>
            <p:cNvPr id="11" name="矩形 10"/>
            <p:cNvSpPr/>
            <p:nvPr/>
          </p:nvSpPr>
          <p:spPr bwMode="auto">
            <a:xfrm>
              <a:off x="5648325" y="3190875"/>
              <a:ext cx="581025" cy="210502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7610475" y="3181349"/>
              <a:ext cx="571500" cy="2085975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dirty="0" smtClean="0"/>
                <a:t>4F</a:t>
              </a:r>
              <a:endParaRPr lang="zh-CN" altLang="en-US" dirty="0" smtClean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55050" y="5560060"/>
            <a:ext cx="2298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/>
              <a:t>园区平面图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园区室外</a:t>
            </a:r>
            <a:r>
              <a:rPr lang="en-US" altLang="zh-CN" dirty="0" smtClean="0"/>
              <a:t>2.4G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787769"/>
          </a:xfrm>
        </p:spPr>
        <p:txBody>
          <a:bodyPr/>
          <a:lstStyle/>
          <a:p>
            <a:r>
              <a:rPr lang="zh-CN" altLang="en-US" dirty="0" smtClean="0"/>
              <a:t>无线侧网络规划设计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覆盖需求分析：覆盖室外区域，用户密度适中，单用户带宽</a:t>
            </a:r>
            <a:r>
              <a:rPr lang="en-US" altLang="zh-CN" sz="1800" dirty="0" smtClean="0"/>
              <a:t>1Mbps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工勘：市区，楼宇间距</a:t>
            </a:r>
            <a:r>
              <a:rPr lang="en-US" altLang="zh-CN" sz="1800" dirty="0" smtClean="0"/>
              <a:t>20~30</a:t>
            </a:r>
            <a:r>
              <a:rPr lang="zh-CN" altLang="en-US" sz="1800" dirty="0" smtClean="0"/>
              <a:t>米；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设备选型：室外型</a:t>
            </a:r>
            <a:r>
              <a:rPr lang="en-US" altLang="zh-CN" sz="1800" dirty="0" smtClean="0"/>
              <a:t>AP</a:t>
            </a:r>
            <a:r>
              <a:rPr lang="zh-CN" altLang="en-US" sz="1800" dirty="0" smtClean="0"/>
              <a:t>，</a:t>
            </a:r>
            <a:r>
              <a:rPr lang="en-US" altLang="zh-CN" sz="1800" dirty="0" smtClean="0"/>
              <a:t>8dBi</a:t>
            </a:r>
            <a:r>
              <a:rPr lang="zh-CN" altLang="en-US" sz="1800" dirty="0" smtClean="0"/>
              <a:t>全向天线</a:t>
            </a:r>
            <a:r>
              <a:rPr lang="en-US" altLang="zh-CN" sz="1800" dirty="0" smtClean="0"/>
              <a:t>+11dBi</a:t>
            </a:r>
            <a:r>
              <a:rPr lang="zh-CN" altLang="en-US" sz="1800" dirty="0" smtClean="0"/>
              <a:t>定向天线；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网规设计：</a:t>
            </a:r>
            <a:endParaRPr lang="en-US" altLang="zh-CN" sz="1800" dirty="0" smtClean="0"/>
          </a:p>
          <a:p>
            <a:pPr lvl="2"/>
            <a:r>
              <a:rPr lang="zh-CN" altLang="en-US" sz="1400" dirty="0" smtClean="0"/>
              <a:t>频率规划：</a:t>
            </a:r>
            <a:r>
              <a:rPr lang="en-US" altLang="zh-CN" sz="1400" dirty="0" smtClean="0"/>
              <a:t>1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6</a:t>
            </a:r>
            <a:r>
              <a:rPr lang="zh-CN" altLang="en-US" sz="1400" dirty="0" smtClean="0"/>
              <a:t>、</a:t>
            </a:r>
            <a:r>
              <a:rPr lang="en-US" altLang="zh-CN" sz="1400" dirty="0" smtClean="0"/>
              <a:t>11</a:t>
            </a:r>
            <a:r>
              <a:rPr lang="zh-CN" altLang="en-US" sz="1400" dirty="0" smtClean="0"/>
              <a:t>信道（</a:t>
            </a:r>
            <a:r>
              <a:rPr lang="en-US" altLang="zh-CN" sz="1400" dirty="0" smtClean="0"/>
              <a:t>2.4Ghz</a:t>
            </a:r>
            <a:r>
              <a:rPr lang="zh-CN" altLang="en-US" sz="1400" dirty="0" smtClean="0"/>
              <a:t>），  信道交叉复用；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链路预算：</a:t>
            </a:r>
            <a:r>
              <a:rPr lang="en-US" altLang="zh-CN" sz="1400" dirty="0" smtClean="0"/>
              <a:t> </a:t>
            </a:r>
            <a:r>
              <a:rPr lang="zh-CN" altLang="en-US" sz="1400" dirty="0" smtClean="0"/>
              <a:t>采用</a:t>
            </a:r>
            <a:r>
              <a:rPr lang="en-US" altLang="zh-CN" sz="1400" dirty="0" smtClean="0"/>
              <a:t>11dBi</a:t>
            </a:r>
            <a:r>
              <a:rPr lang="zh-CN" altLang="en-US" sz="1400" dirty="0" smtClean="0"/>
              <a:t>定向天线时，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覆盖距离</a:t>
            </a:r>
            <a:r>
              <a:rPr lang="en-US" altLang="zh-CN" sz="1400" dirty="0" smtClean="0"/>
              <a:t>300</a:t>
            </a:r>
            <a:r>
              <a:rPr lang="zh-CN" altLang="en-US" sz="1400" dirty="0" smtClean="0"/>
              <a:t>米内信号强度</a:t>
            </a:r>
            <a:r>
              <a:rPr lang="en-US" altLang="zh-CN" sz="1400" dirty="0" smtClean="0"/>
              <a:t>&gt;-65dBm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容量规划：用户密度较低，每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按最大接入</a:t>
            </a:r>
            <a:r>
              <a:rPr lang="en-US" altLang="zh-CN" sz="1400" dirty="0" smtClean="0"/>
              <a:t>30</a:t>
            </a:r>
            <a:r>
              <a:rPr lang="zh-CN" altLang="en-US" sz="1400" dirty="0" smtClean="0"/>
              <a:t>用户，</a:t>
            </a:r>
            <a:r>
              <a:rPr lang="en-US" altLang="zh-CN" sz="1400" dirty="0" smtClean="0"/>
              <a:t>1Mbps/</a:t>
            </a:r>
            <a:r>
              <a:rPr lang="zh-CN" altLang="en-US" sz="1400" dirty="0" smtClean="0"/>
              <a:t>用户。</a:t>
            </a:r>
            <a:endParaRPr lang="en-US" altLang="zh-CN" sz="1400" dirty="0" smtClean="0"/>
          </a:p>
          <a:p>
            <a:pPr lvl="1"/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参数配置：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2"/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发射功率：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27dBm@2.4GHz</a:t>
            </a:r>
          </a:p>
          <a:p>
            <a:pPr lvl="1"/>
            <a:endParaRPr lang="en-US" altLang="zh-CN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园区室外</a:t>
            </a:r>
            <a:r>
              <a:rPr lang="en-US" altLang="zh-CN" dirty="0" smtClean="0"/>
              <a:t>2.4G</a:t>
            </a:r>
            <a:r>
              <a:rPr lang="zh-CN" altLang="en-US" dirty="0" smtClean="0"/>
              <a:t>覆盖案例（续）</a:t>
            </a:r>
            <a:endParaRPr lang="zh-CN" altLang="en-US" dirty="0"/>
          </a:p>
        </p:txBody>
      </p:sp>
      <p:sp>
        <p:nvSpPr>
          <p:cNvPr id="94" name="内容占位符 2"/>
          <p:cNvSpPr txBox="1">
            <a:spLocks/>
          </p:cNvSpPr>
          <p:nvPr/>
        </p:nvSpPr>
        <p:spPr bwMode="auto">
          <a:xfrm>
            <a:off x="4779044" y="1538541"/>
            <a:ext cx="3620419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lnSpc>
                <a:spcPct val="140000"/>
              </a:lnSpc>
              <a:spcBef>
                <a:spcPts val="36"/>
              </a:spcBef>
              <a:buClr>
                <a:srgbClr val="808080"/>
              </a:buClr>
              <a:buSzPct val="60000"/>
            </a:pPr>
            <a:r>
              <a:rPr lang="zh-CN" altLang="en-US" sz="1600" b="1" dirty="0" smtClean="0">
                <a:latin typeface="Arial" pitchFamily="34" charset="0"/>
              </a:rPr>
              <a:t>覆盖方案描述：</a:t>
            </a:r>
            <a:endParaRPr lang="en-US" altLang="zh-CN" sz="1600" b="1" noProof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</a:rPr>
              <a:t>单</a:t>
            </a:r>
            <a:r>
              <a:rPr lang="en-US" altLang="zh-CN" sz="1600" kern="0" dirty="0" smtClean="0">
                <a:latin typeface="Arial" pitchFamily="34" charset="0"/>
              </a:rPr>
              <a:t>AP</a:t>
            </a:r>
            <a:r>
              <a:rPr lang="zh-CN" altLang="en-US" sz="1600" kern="0" dirty="0" smtClean="0">
                <a:latin typeface="Arial" pitchFamily="34" charset="0"/>
              </a:rPr>
              <a:t>覆盖距离</a:t>
            </a:r>
            <a:r>
              <a:rPr lang="en-US" altLang="zh-CN" sz="1600" kern="0" dirty="0" smtClean="0">
                <a:latin typeface="Arial" pitchFamily="34" charset="0"/>
              </a:rPr>
              <a:t>&lt;200m</a:t>
            </a:r>
            <a:r>
              <a:rPr lang="zh-CN" altLang="en-US" sz="1600" kern="0" dirty="0" smtClean="0">
                <a:latin typeface="Arial" pitchFamily="34" charset="0"/>
              </a:rPr>
              <a:t>，覆盖角度</a:t>
            </a:r>
            <a:r>
              <a:rPr lang="en-US" altLang="zh-CN" sz="1600" kern="0" dirty="0" smtClean="0">
                <a:latin typeface="Arial" pitchFamily="34" charset="0"/>
              </a:rPr>
              <a:t>&gt;120</a:t>
            </a:r>
            <a:r>
              <a:rPr lang="zh-CN" altLang="en-US" sz="1600" kern="0" dirty="0" smtClean="0">
                <a:latin typeface="Arial" pitchFamily="34" charset="0"/>
              </a:rPr>
              <a:t>度，选用全向天线，天线增益</a:t>
            </a:r>
            <a:r>
              <a:rPr lang="en-US" altLang="zh-CN" sz="1600" kern="0" dirty="0" smtClean="0">
                <a:latin typeface="Arial" pitchFamily="34" charset="0"/>
              </a:rPr>
              <a:t>8dBi</a:t>
            </a:r>
            <a:r>
              <a:rPr lang="zh-CN" altLang="en-US" sz="1600" kern="0" dirty="0" smtClean="0">
                <a:latin typeface="Arial" pitchFamily="34" charset="0"/>
              </a:rPr>
              <a:t>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</a:rPr>
              <a:t>相对狭长区域覆盖，但距离</a:t>
            </a:r>
            <a:r>
              <a:rPr lang="en-US" altLang="zh-CN" sz="1600" kern="0" dirty="0" smtClean="0">
                <a:latin typeface="Arial" pitchFamily="34" charset="0"/>
              </a:rPr>
              <a:t>&lt;300m </a:t>
            </a:r>
            <a:r>
              <a:rPr lang="zh-CN" altLang="en-US" sz="1600" kern="0" dirty="0" smtClean="0">
                <a:latin typeface="Arial" pitchFamily="34" charset="0"/>
              </a:rPr>
              <a:t>，选用波瓣宽度</a:t>
            </a:r>
            <a:r>
              <a:rPr lang="en-US" altLang="zh-CN" sz="1600" kern="0" dirty="0" smtClean="0">
                <a:latin typeface="Arial" pitchFamily="34" charset="0"/>
              </a:rPr>
              <a:t>60</a:t>
            </a:r>
            <a:r>
              <a:rPr lang="zh-CN" altLang="en-US" sz="1600" kern="0" dirty="0" smtClean="0">
                <a:latin typeface="Arial" pitchFamily="34" charset="0"/>
              </a:rPr>
              <a:t>度的定向天线覆盖，天线增益</a:t>
            </a:r>
            <a:r>
              <a:rPr lang="en-US" altLang="zh-CN" sz="1600" kern="0" dirty="0" smtClean="0">
                <a:latin typeface="Arial" pitchFamily="34" charset="0"/>
              </a:rPr>
              <a:t>11dBi </a:t>
            </a:r>
            <a:r>
              <a:rPr lang="zh-CN" altLang="en-US" sz="1600" kern="0" dirty="0" smtClean="0">
                <a:latin typeface="Arial" pitchFamily="34" charset="0"/>
              </a:rPr>
              <a:t>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  <a:ea typeface="+mn-ea"/>
              </a:rPr>
              <a:t>全向天线在路口抱杆安装，定向天线可选择挂墙或抱杆安装；</a:t>
            </a:r>
            <a:endParaRPr lang="en-US" altLang="zh-CN" sz="1600" kern="0" dirty="0" smtClean="0">
              <a:latin typeface="Arial" pitchFamily="34" charset="0"/>
              <a:ea typeface="+mn-ea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  <a:ea typeface="+mn-ea"/>
              </a:rPr>
              <a:t>供电方式选择</a:t>
            </a:r>
            <a:r>
              <a:rPr lang="en-US" altLang="zh-CN" sz="1600" kern="0" dirty="0" err="1" smtClean="0">
                <a:latin typeface="Arial" pitchFamily="34" charset="0"/>
                <a:ea typeface="+mn-ea"/>
              </a:rPr>
              <a:t>PoE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供电；</a:t>
            </a:r>
            <a:endParaRPr lang="en-US" altLang="zh-CN" sz="1600" kern="0" dirty="0" smtClean="0">
              <a:latin typeface="Arial" pitchFamily="34" charset="0"/>
              <a:ea typeface="+mn-ea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CN" altLang="en-US" sz="1600" kern="0" dirty="0" smtClean="0">
                <a:latin typeface="Arial" pitchFamily="34" charset="0"/>
                <a:ea typeface="+mn-ea"/>
              </a:rPr>
              <a:t>现场调整优化</a:t>
            </a:r>
            <a:r>
              <a:rPr lang="en-US" altLang="zh-CN" sz="1600" kern="0" dirty="0" smtClean="0">
                <a:latin typeface="Arial" pitchFamily="34" charset="0"/>
                <a:ea typeface="+mn-ea"/>
              </a:rPr>
              <a:t>AP</a:t>
            </a:r>
            <a:r>
              <a:rPr lang="zh-CN" altLang="en-US" sz="1600" kern="0" dirty="0" smtClean="0">
                <a:latin typeface="Arial" pitchFamily="34" charset="0"/>
                <a:ea typeface="+mn-ea"/>
              </a:rPr>
              <a:t>发射功率。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55295" y="1809769"/>
            <a:ext cx="4888050" cy="4181456"/>
            <a:chOff x="569595" y="1676419"/>
            <a:chExt cx="4888050" cy="4181456"/>
          </a:xfrm>
        </p:grpSpPr>
        <p:grpSp>
          <p:nvGrpSpPr>
            <p:cNvPr id="84" name="组合 83"/>
            <p:cNvGrpSpPr/>
            <p:nvPr/>
          </p:nvGrpSpPr>
          <p:grpSpPr>
            <a:xfrm>
              <a:off x="1140595" y="1676419"/>
              <a:ext cx="2880000" cy="2880000"/>
              <a:chOff x="673870" y="2044084"/>
              <a:chExt cx="2071680" cy="2213921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673870" y="2044084"/>
                <a:ext cx="2071680" cy="2213921"/>
                <a:chOff x="769120" y="2310784"/>
                <a:chExt cx="2071680" cy="2213921"/>
              </a:xfrm>
            </p:grpSpPr>
            <p:sp>
              <p:nvSpPr>
                <p:cNvPr id="11" name="Oval 28"/>
                <p:cNvSpPr>
                  <a:spLocks noChangeArrowheads="1"/>
                </p:cNvSpPr>
                <p:nvPr/>
              </p:nvSpPr>
              <p:spPr bwMode="auto">
                <a:xfrm>
                  <a:off x="769120" y="2310784"/>
                  <a:ext cx="2071680" cy="2213921"/>
                </a:xfrm>
                <a:prstGeom prst="ellipse">
                  <a:avLst/>
                </a:prstGeom>
                <a:gradFill rotWithShape="1">
                  <a:gsLst>
                    <a:gs pos="15000">
                      <a:srgbClr val="FFC000">
                        <a:alpha val="70000"/>
                      </a:srgb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noFill/>
                  <a:round/>
                  <a:headEnd/>
                  <a:tailEnd/>
                </a:ln>
              </p:spPr>
              <p:txBody>
                <a:bodyPr wrap="square" lIns="79200" tIns="39600" rIns="79200" bIns="39600" anchor="ctr">
                  <a:spAutoFit/>
                </a:bodyPr>
                <a:lstStyle/>
                <a:p>
                  <a:endParaRPr lang="zh-CN" altLang="en-US">
                    <a:ea typeface="MS PGothic" pitchFamily="34" charset="-128"/>
                  </a:endParaRPr>
                </a:p>
              </p:txBody>
            </p:sp>
            <p:pic>
              <p:nvPicPr>
                <p:cNvPr id="6" name="Picture 462" descr="图片241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1760852" y="3297740"/>
                  <a:ext cx="176537" cy="186089"/>
                </a:xfrm>
                <a:prstGeom prst="rect">
                  <a:avLst/>
                </a:prstGeom>
                <a:noFill/>
              </p:spPr>
            </p:pic>
          </p:grpSp>
          <p:grpSp>
            <p:nvGrpSpPr>
              <p:cNvPr id="69" name="组合 68"/>
              <p:cNvGrpSpPr/>
              <p:nvPr/>
            </p:nvGrpSpPr>
            <p:grpSpPr>
              <a:xfrm>
                <a:off x="1042987" y="2390775"/>
                <a:ext cx="1440000" cy="1440000"/>
                <a:chOff x="6148387" y="3143250"/>
                <a:chExt cx="1440000" cy="1440000"/>
              </a:xfrm>
            </p:grpSpPr>
            <p:sp>
              <p:nvSpPr>
                <p:cNvPr id="70" name="椭圆 69"/>
                <p:cNvSpPr>
                  <a:spLocks noChangeAspect="1"/>
                </p:cNvSpPr>
                <p:nvPr/>
              </p:nvSpPr>
              <p:spPr bwMode="auto">
                <a:xfrm>
                  <a:off x="6328387" y="3323250"/>
                  <a:ext cx="1080000" cy="1080000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t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71" name="椭圆 70"/>
                <p:cNvSpPr>
                  <a:spLocks noChangeAspect="1"/>
                </p:cNvSpPr>
                <p:nvPr/>
              </p:nvSpPr>
              <p:spPr bwMode="auto">
                <a:xfrm>
                  <a:off x="6148387" y="3143250"/>
                  <a:ext cx="1440000" cy="1440000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t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72" name="椭圆 71"/>
                <p:cNvSpPr>
                  <a:spLocks noChangeAspect="1"/>
                </p:cNvSpPr>
                <p:nvPr/>
              </p:nvSpPr>
              <p:spPr bwMode="auto">
                <a:xfrm>
                  <a:off x="6508387" y="3503250"/>
                  <a:ext cx="720000" cy="720000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t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73" name="椭圆 72"/>
                <p:cNvSpPr>
                  <a:spLocks noChangeAspect="1"/>
                </p:cNvSpPr>
                <p:nvPr/>
              </p:nvSpPr>
              <p:spPr bwMode="auto">
                <a:xfrm>
                  <a:off x="6688387" y="3683250"/>
                  <a:ext cx="360000" cy="360000"/>
                </a:xfrm>
                <a:prstGeom prst="ellipse">
                  <a:avLst/>
                </a:prstGeom>
                <a:noFill/>
                <a:ln w="9525" cap="flat" cmpd="sng" algn="ctr">
                  <a:solidFill>
                    <a:schemeClr val="tx1">
                      <a:lumMod val="75000"/>
                      <a:lumOff val="25000"/>
                    </a:schemeClr>
                  </a:solidFill>
                  <a:prstDash val="lg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t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CN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华文细黑" pitchFamily="2" charset="-122"/>
                  </a:endParaRPr>
                </a:p>
              </p:txBody>
            </p:sp>
          </p:grpSp>
        </p:grpSp>
        <p:grpSp>
          <p:nvGrpSpPr>
            <p:cNvPr id="53" name="组合 52"/>
            <p:cNvGrpSpPr/>
            <p:nvPr/>
          </p:nvGrpSpPr>
          <p:grpSpPr>
            <a:xfrm>
              <a:off x="569595" y="1899284"/>
              <a:ext cx="4888050" cy="3958591"/>
              <a:chOff x="550545" y="1899284"/>
              <a:chExt cx="4888050" cy="3958591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2247900" y="2266950"/>
                <a:ext cx="1143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AP1</a:t>
                </a:r>
                <a:endParaRPr lang="en-US" altLang="zh-CN" sz="1200" dirty="0" smtClean="0">
                  <a:solidFill>
                    <a:schemeClr val="accent2"/>
                  </a:solidFill>
                </a:endParaRPr>
              </a:p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Channel: 1</a:t>
                </a:r>
                <a:endParaRPr lang="zh-CN" altLang="en-US" sz="16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571625" y="3810000"/>
                <a:ext cx="1143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AP2</a:t>
                </a:r>
                <a:endParaRPr lang="en-US" altLang="zh-CN" sz="1200" dirty="0" smtClean="0">
                  <a:solidFill>
                    <a:schemeClr val="accent2"/>
                  </a:solidFill>
                </a:endParaRPr>
              </a:p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Channel: 6</a:t>
                </a:r>
                <a:endParaRPr lang="zh-CN" altLang="en-US" sz="16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3495675" y="3752850"/>
                <a:ext cx="1143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AP3</a:t>
                </a:r>
                <a:endParaRPr lang="en-US" altLang="zh-CN" sz="1200" dirty="0" smtClean="0">
                  <a:solidFill>
                    <a:schemeClr val="accent2"/>
                  </a:solidFill>
                </a:endParaRPr>
              </a:p>
              <a:p>
                <a:r>
                  <a:rPr lang="en-US" altLang="zh-CN" sz="1400" dirty="0" smtClean="0">
                    <a:solidFill>
                      <a:schemeClr val="accent2"/>
                    </a:solidFill>
                  </a:rPr>
                  <a:t>Channel: 11</a:t>
                </a:r>
                <a:endParaRPr lang="zh-CN" altLang="en-US" sz="1600" dirty="0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952500" y="2066925"/>
                <a:ext cx="3362325" cy="3790950"/>
                <a:chOff x="5638800" y="1504950"/>
                <a:chExt cx="3362325" cy="3790950"/>
              </a:xfrm>
            </p:grpSpPr>
            <p:sp>
              <p:nvSpPr>
                <p:cNvPr id="40" name="矩形 39"/>
                <p:cNvSpPr/>
                <p:nvPr/>
              </p:nvSpPr>
              <p:spPr bwMode="auto">
                <a:xfrm>
                  <a:off x="5638800" y="1524000"/>
                  <a:ext cx="1390650" cy="60007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  <p:sp>
              <p:nvSpPr>
                <p:cNvPr id="41" name="矩形 40"/>
                <p:cNvSpPr/>
                <p:nvPr/>
              </p:nvSpPr>
              <p:spPr bwMode="auto">
                <a:xfrm>
                  <a:off x="5648325" y="2590800"/>
                  <a:ext cx="1390650" cy="60007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  <p:sp>
              <p:nvSpPr>
                <p:cNvPr id="42" name="矩形 41"/>
                <p:cNvSpPr/>
                <p:nvPr/>
              </p:nvSpPr>
              <p:spPr bwMode="auto">
                <a:xfrm>
                  <a:off x="7600950" y="1504950"/>
                  <a:ext cx="1390650" cy="60007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  <p:sp>
              <p:nvSpPr>
                <p:cNvPr id="43" name="矩形 42"/>
                <p:cNvSpPr/>
                <p:nvPr/>
              </p:nvSpPr>
              <p:spPr bwMode="auto">
                <a:xfrm>
                  <a:off x="7610475" y="2581275"/>
                  <a:ext cx="1390650" cy="60007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  <p:sp>
              <p:nvSpPr>
                <p:cNvPr id="44" name="矩形 43"/>
                <p:cNvSpPr/>
                <p:nvPr/>
              </p:nvSpPr>
              <p:spPr bwMode="auto">
                <a:xfrm>
                  <a:off x="5648325" y="3190875"/>
                  <a:ext cx="581025" cy="210502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  <p:sp>
              <p:nvSpPr>
                <p:cNvPr id="45" name="矩形 44"/>
                <p:cNvSpPr/>
                <p:nvPr/>
              </p:nvSpPr>
              <p:spPr bwMode="auto">
                <a:xfrm>
                  <a:off x="7610475" y="3181349"/>
                  <a:ext cx="571500" cy="2085975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defTabSz="914400" eaLnBrk="1" latinLnBrk="0" hangingPunct="1">
                    <a:lnSpc>
                      <a:spcPct val="100000"/>
                    </a:lnSpc>
                    <a:buClrTx/>
                    <a:buSzTx/>
                    <a:buFontTx/>
                    <a:buNone/>
                    <a:tabLst/>
                  </a:pPr>
                  <a:r>
                    <a:rPr lang="en-US" altLang="zh-CN" dirty="0" smtClean="0"/>
                    <a:t>4F</a:t>
                  </a:r>
                  <a:endParaRPr lang="zh-CN" altLang="en-US" dirty="0" smtClean="0"/>
                </a:p>
              </p:txBody>
            </p:sp>
          </p:grpSp>
          <p:sp>
            <p:nvSpPr>
              <p:cNvPr id="51" name="饼形 50"/>
              <p:cNvSpPr>
                <a:spLocks noChangeAspect="1"/>
              </p:cNvSpPr>
              <p:nvPr/>
            </p:nvSpPr>
            <p:spPr bwMode="auto">
              <a:xfrm>
                <a:off x="550545" y="1937384"/>
                <a:ext cx="2735400" cy="3568065"/>
              </a:xfrm>
              <a:prstGeom prst="pie">
                <a:avLst>
                  <a:gd name="adj1" fmla="val 3562013"/>
                  <a:gd name="adj2" fmla="val 7096330"/>
                </a:avLst>
              </a:prstGeom>
              <a:solidFill>
                <a:srgbClr val="AED6EA">
                  <a:alpha val="4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  <p:sp>
            <p:nvSpPr>
              <p:cNvPr id="52" name="饼形 51"/>
              <p:cNvSpPr>
                <a:spLocks noChangeAspect="1"/>
              </p:cNvSpPr>
              <p:nvPr/>
            </p:nvSpPr>
            <p:spPr bwMode="auto">
              <a:xfrm>
                <a:off x="2703195" y="1899284"/>
                <a:ext cx="2735400" cy="3568065"/>
              </a:xfrm>
              <a:prstGeom prst="pie">
                <a:avLst>
                  <a:gd name="adj1" fmla="val 3562013"/>
                  <a:gd name="adj2" fmla="val 7096330"/>
                </a:avLst>
              </a:prstGeom>
              <a:solidFill>
                <a:srgbClr val="92D050">
                  <a:alpha val="4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sp>
        <p:nvSpPr>
          <p:cNvPr id="55" name="内容占位符 2"/>
          <p:cNvSpPr txBox="1">
            <a:spLocks/>
          </p:cNvSpPr>
          <p:nvPr/>
        </p:nvSpPr>
        <p:spPr bwMode="auto">
          <a:xfrm>
            <a:off x="652463" y="1376362"/>
            <a:ext cx="4557712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0127" tIns="40065" rIns="80127" bIns="40065" numCol="1" anchor="t" anchorCtr="0" compatLnSpc="1">
            <a:prstTxWarp prst="textNoShape">
              <a:avLst/>
            </a:prstTxWarp>
          </a:bodyPr>
          <a:lstStyle/>
          <a:p>
            <a:pPr marL="301625" indent="-301625" defTabSz="801688" fontAlgn="base">
              <a:lnSpc>
                <a:spcPct val="140000"/>
              </a:lnSpc>
              <a:spcBef>
                <a:spcPct val="30000"/>
              </a:spcBef>
              <a:buClr>
                <a:srgbClr val="808080"/>
              </a:buClr>
              <a:buSzPct val="60000"/>
              <a:buFont typeface="Wingdings" pitchFamily="2" charset="2"/>
              <a:buChar char="l"/>
            </a:pPr>
            <a:r>
              <a:rPr lang="zh-CN" altLang="en-US" sz="2200" kern="0" dirty="0" smtClean="0">
                <a:latin typeface="+mn-lt"/>
                <a:ea typeface="+mn-ea"/>
              </a:rPr>
              <a:t>室外</a:t>
            </a:r>
            <a:r>
              <a:rPr lang="en-US" altLang="zh-CN" sz="2200" kern="0" dirty="0" smtClean="0">
                <a:latin typeface="+mn-lt"/>
                <a:ea typeface="+mn-ea"/>
              </a:rPr>
              <a:t>AP</a:t>
            </a:r>
            <a:r>
              <a:rPr lang="zh-CN" altLang="en-US" sz="2200" kern="0" dirty="0" smtClean="0">
                <a:latin typeface="+mn-lt"/>
                <a:ea typeface="+mn-ea"/>
              </a:rPr>
              <a:t>覆盖平面图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室外</a:t>
            </a:r>
            <a:r>
              <a:rPr lang="en-US" altLang="zh-CN" dirty="0" smtClean="0"/>
              <a:t>WDS</a:t>
            </a:r>
            <a:r>
              <a:rPr lang="zh-CN" altLang="en-US" dirty="0" smtClean="0"/>
              <a:t>回传案例（续）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4" y="1376362"/>
            <a:ext cx="5043485" cy="3917533"/>
          </a:xfrm>
        </p:spPr>
        <p:txBody>
          <a:bodyPr/>
          <a:lstStyle/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项目背景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某公司需对工地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B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提供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WLAN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覆盖，但该地没有有线网络资源，向运营商申请租用有线管道，成本高；</a:t>
            </a:r>
            <a:endParaRPr lang="en-US" altLang="zh-CN" sz="14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公司办公楼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距离该地约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2km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，客户欲通过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WDS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实现两地数据互联。</a:t>
            </a:r>
            <a:endParaRPr lang="en-US" altLang="zh-CN" sz="1400" dirty="0" smtClean="0">
              <a:latin typeface="Arial" pitchFamily="34" charset="0"/>
              <a:ea typeface="华文细黑" pitchFamily="2" charset="-122"/>
            </a:endParaRPr>
          </a:p>
          <a:p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客户无线网络业务</a:t>
            </a:r>
            <a:r>
              <a:rPr lang="zh-CN" altLang="zh-CN" dirty="0" smtClean="0">
                <a:latin typeface="Arial" pitchFamily="34" charset="0"/>
                <a:ea typeface="华文细黑" pitchFamily="2" charset="-122"/>
              </a:rPr>
              <a:t>需求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工地有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20~30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台移动终端，随机分布于工地内，用于现场数据采集，并及时反馈回公司控制台；</a:t>
            </a:r>
            <a:endParaRPr lang="en-US" altLang="zh-CN" sz="1400" dirty="0" smtClean="0">
              <a:latin typeface="Arial" pitchFamily="34" charset="0"/>
              <a:ea typeface="华文细黑" pitchFamily="2" charset="-122"/>
            </a:endParaRPr>
          </a:p>
          <a:p>
            <a:pPr lvl="1"/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要求工地内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90%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以上地点均能接入无线网络，速率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1Mbps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，但需要稳定不掉线。</a:t>
            </a:r>
            <a:endParaRPr lang="en-US" altLang="zh-CN" sz="1400" dirty="0" smtClean="0"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19" name="五角星 18"/>
          <p:cNvSpPr>
            <a:spLocks noChangeAspect="1"/>
          </p:cNvSpPr>
          <p:nvPr/>
        </p:nvSpPr>
        <p:spPr bwMode="auto">
          <a:xfrm>
            <a:off x="7115174" y="1924050"/>
            <a:ext cx="216000" cy="216000"/>
          </a:xfrm>
          <a:prstGeom prst="star5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38875" y="1600200"/>
            <a:ext cx="1988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站点</a:t>
            </a:r>
            <a:r>
              <a:rPr lang="en-US" altLang="zh-CN" sz="1400" dirty="0" smtClean="0"/>
              <a:t>A</a:t>
            </a:r>
            <a:r>
              <a:rPr lang="zh-CN" altLang="en-US" sz="1400" dirty="0" smtClean="0"/>
              <a:t>（</a:t>
            </a:r>
            <a:r>
              <a:rPr lang="en-US" altLang="zh-CN" sz="1400" dirty="0" smtClean="0"/>
              <a:t>Internet</a:t>
            </a:r>
            <a:r>
              <a:rPr lang="zh-CN" altLang="en-US" sz="1400" dirty="0" smtClean="0"/>
              <a:t>出口）</a:t>
            </a:r>
            <a:endParaRPr lang="zh-CN" altLang="en-US" sz="1400" dirty="0"/>
          </a:p>
        </p:txBody>
      </p:sp>
      <p:sp>
        <p:nvSpPr>
          <p:cNvPr id="21" name="五角星 20"/>
          <p:cNvSpPr>
            <a:spLocks noChangeAspect="1"/>
          </p:cNvSpPr>
          <p:nvPr/>
        </p:nvSpPr>
        <p:spPr bwMode="auto">
          <a:xfrm>
            <a:off x="7111164" y="4876800"/>
            <a:ext cx="216000" cy="216000"/>
          </a:xfrm>
          <a:prstGeom prst="star5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82615" y="4610100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站点</a:t>
            </a:r>
            <a:r>
              <a:rPr lang="en-US" altLang="zh-CN" sz="1400" dirty="0" smtClean="0"/>
              <a:t>B</a:t>
            </a:r>
            <a:endParaRPr lang="zh-CN" altLang="en-US" sz="1400" dirty="0"/>
          </a:p>
        </p:txBody>
      </p:sp>
      <p:cxnSp>
        <p:nvCxnSpPr>
          <p:cNvPr id="28" name="直接连接符 27"/>
          <p:cNvCxnSpPr/>
          <p:nvPr/>
        </p:nvCxnSpPr>
        <p:spPr bwMode="auto">
          <a:xfrm>
            <a:off x="7239000" y="2190750"/>
            <a:ext cx="0" cy="2667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7277100" y="2914650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2km</a:t>
            </a:r>
            <a:endParaRPr lang="zh-CN" altLang="en-US" sz="1400" dirty="0"/>
          </a:p>
        </p:txBody>
      </p:sp>
      <p:sp>
        <p:nvSpPr>
          <p:cNvPr id="31" name="矩形 30"/>
          <p:cNvSpPr/>
          <p:nvPr/>
        </p:nvSpPr>
        <p:spPr bwMode="auto">
          <a:xfrm>
            <a:off x="6330115" y="4276724"/>
            <a:ext cx="1762125" cy="157162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60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549190" y="5162550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/>
              <a:t>工地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室外</a:t>
            </a:r>
            <a:r>
              <a:rPr lang="en-US" altLang="zh-CN" dirty="0" smtClean="0"/>
              <a:t>WDS</a:t>
            </a:r>
            <a:r>
              <a:rPr lang="zh-CN" altLang="en-US" dirty="0" smtClean="0"/>
              <a:t>回传案例（续）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787769"/>
          </a:xfrm>
        </p:spPr>
        <p:txBody>
          <a:bodyPr/>
          <a:lstStyle/>
          <a:p>
            <a:r>
              <a:rPr lang="zh-CN" altLang="en-US" dirty="0" smtClean="0"/>
              <a:t>无线侧网络规划设计</a:t>
            </a:r>
            <a:endParaRPr lang="en-US" altLang="zh-CN" dirty="0" smtClean="0"/>
          </a:p>
          <a:p>
            <a:pPr lvl="1"/>
            <a:r>
              <a:rPr lang="zh-CN" altLang="en-US" sz="1800" dirty="0" smtClean="0"/>
              <a:t>覆盖需求分析：覆盖室外区域，用户密度适中，单用户带宽</a:t>
            </a:r>
            <a:r>
              <a:rPr lang="en-US" altLang="zh-CN" sz="1800" dirty="0" smtClean="0"/>
              <a:t>1Mbps</a:t>
            </a:r>
            <a:r>
              <a:rPr lang="zh-CN" altLang="en-US" sz="1800" dirty="0" smtClean="0"/>
              <a:t>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工勘：</a:t>
            </a:r>
            <a:r>
              <a:rPr lang="en-US" altLang="zh-CN" sz="1800" dirty="0" smtClean="0"/>
              <a:t>A</a:t>
            </a:r>
            <a:r>
              <a:rPr lang="zh-CN" altLang="en-US" sz="1800" dirty="0" smtClean="0"/>
              <a:t>和</a:t>
            </a:r>
            <a:r>
              <a:rPr lang="en-US" altLang="zh-CN" sz="1800" dirty="0" smtClean="0"/>
              <a:t>B</a:t>
            </a:r>
            <a:r>
              <a:rPr lang="zh-CN" altLang="en-US" sz="1800" dirty="0" smtClean="0"/>
              <a:t>之间距离</a:t>
            </a:r>
            <a:r>
              <a:rPr lang="en-US" altLang="zh-CN" sz="1800" dirty="0" smtClean="0"/>
              <a:t>2km</a:t>
            </a:r>
            <a:r>
              <a:rPr lang="zh-CN" altLang="en-US" sz="1800" dirty="0" smtClean="0"/>
              <a:t>，视距无遮挡，用户区域半径</a:t>
            </a:r>
            <a:r>
              <a:rPr lang="en-US" altLang="zh-CN" sz="1800" dirty="0" smtClean="0"/>
              <a:t>200m</a:t>
            </a:r>
            <a:r>
              <a:rPr lang="zh-CN" altLang="en-US" sz="1800" dirty="0" smtClean="0"/>
              <a:t>。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设备选型：室外型</a:t>
            </a:r>
            <a:r>
              <a:rPr lang="en-US" altLang="zh-CN" sz="1800" dirty="0" smtClean="0"/>
              <a:t>AP</a:t>
            </a:r>
            <a:r>
              <a:rPr lang="zh-CN" altLang="en-US" sz="1800" dirty="0" smtClean="0"/>
              <a:t>，支持</a:t>
            </a:r>
            <a:r>
              <a:rPr lang="en-US" altLang="zh-CN" sz="1800" dirty="0" smtClean="0"/>
              <a:t>WDS</a:t>
            </a:r>
            <a:r>
              <a:rPr lang="zh-CN" altLang="en-US" sz="1800" dirty="0" smtClean="0"/>
              <a:t>功能，支持</a:t>
            </a:r>
            <a:r>
              <a:rPr lang="en-US" altLang="zh-CN" sz="1800" dirty="0" smtClean="0"/>
              <a:t>2.4G</a:t>
            </a:r>
            <a:r>
              <a:rPr lang="zh-CN" altLang="en-US" sz="1800" dirty="0" smtClean="0"/>
              <a:t>和</a:t>
            </a:r>
            <a:r>
              <a:rPr lang="en-US" altLang="zh-CN" sz="1800" dirty="0" smtClean="0"/>
              <a:t>5G</a:t>
            </a:r>
            <a:r>
              <a:rPr lang="zh-CN" altLang="en-US" sz="1800" dirty="0" smtClean="0"/>
              <a:t>频段；</a:t>
            </a:r>
            <a:endParaRPr lang="en-US" altLang="zh-CN" sz="1800" dirty="0" smtClean="0"/>
          </a:p>
          <a:p>
            <a:pPr lvl="1"/>
            <a:r>
              <a:rPr lang="zh-CN" altLang="en-US" sz="1800" dirty="0" smtClean="0"/>
              <a:t>网规设计：</a:t>
            </a:r>
            <a:endParaRPr lang="en-US" altLang="zh-CN" sz="1800" dirty="0" smtClean="0"/>
          </a:p>
          <a:p>
            <a:pPr lvl="2"/>
            <a:r>
              <a:rPr lang="zh-CN" altLang="en-US" sz="1400" dirty="0" smtClean="0"/>
              <a:t>频率规划：</a:t>
            </a:r>
            <a:r>
              <a:rPr lang="en-US" altLang="zh-CN" sz="1400" dirty="0" smtClean="0"/>
              <a:t>WDS</a:t>
            </a:r>
            <a:r>
              <a:rPr lang="zh-CN" altLang="en-US" sz="1400" dirty="0" smtClean="0"/>
              <a:t>采用</a:t>
            </a:r>
            <a:r>
              <a:rPr lang="en-US" altLang="zh-CN" sz="1400" dirty="0" smtClean="0"/>
              <a:t>5GHz</a:t>
            </a:r>
            <a:r>
              <a:rPr lang="zh-CN" altLang="en-US" sz="1400" dirty="0" smtClean="0"/>
              <a:t>频段，用户接入覆盖采用</a:t>
            </a:r>
            <a:r>
              <a:rPr lang="en-US" altLang="zh-CN" sz="1400" dirty="0" smtClean="0"/>
              <a:t>2.4 GHz</a:t>
            </a:r>
            <a:r>
              <a:rPr lang="zh-CN" altLang="en-US" sz="1400" dirty="0" smtClean="0"/>
              <a:t>频段；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链路预算：</a:t>
            </a:r>
            <a:r>
              <a:rPr lang="en-US" altLang="zh-CN" sz="1400" dirty="0" smtClean="0"/>
              <a:t> 2km WDS</a:t>
            </a:r>
            <a:r>
              <a:rPr lang="zh-CN" altLang="en-US" sz="1400" dirty="0" smtClean="0"/>
              <a:t>回传采用</a:t>
            </a:r>
            <a:r>
              <a:rPr lang="en-US" altLang="zh-CN" sz="1400" dirty="0" smtClean="0"/>
              <a:t>18dBi</a:t>
            </a:r>
            <a:r>
              <a:rPr lang="zh-CN" altLang="en-US" sz="1400" dirty="0" smtClean="0"/>
              <a:t>定向天线，</a:t>
            </a:r>
            <a:r>
              <a:rPr lang="en-US" altLang="zh-CN" sz="1400" dirty="0" smtClean="0"/>
              <a:t>2.4G</a:t>
            </a:r>
            <a:r>
              <a:rPr lang="zh-CN" altLang="en-US" sz="1400" dirty="0" smtClean="0"/>
              <a:t>用户接入采用</a:t>
            </a:r>
            <a:r>
              <a:rPr lang="en-US" altLang="zh-CN" sz="1400" dirty="0" smtClean="0"/>
              <a:t>8dBi</a:t>
            </a:r>
            <a:r>
              <a:rPr lang="zh-CN" altLang="en-US" sz="1400" dirty="0" smtClean="0"/>
              <a:t>全向天线，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覆盖距离</a:t>
            </a:r>
            <a:r>
              <a:rPr lang="en-US" altLang="zh-CN" sz="1400" dirty="0" smtClean="0"/>
              <a:t>200</a:t>
            </a:r>
            <a:r>
              <a:rPr lang="zh-CN" altLang="en-US" sz="1400" dirty="0" smtClean="0"/>
              <a:t>米内信号强度</a:t>
            </a:r>
            <a:r>
              <a:rPr lang="en-US" altLang="zh-CN" sz="1400" dirty="0" smtClean="0"/>
              <a:t>&gt;-60dBm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  <a:p>
            <a:pPr lvl="2"/>
            <a:r>
              <a:rPr lang="zh-CN" altLang="en-US" sz="1400" dirty="0" smtClean="0"/>
              <a:t>容量规划：用户</a:t>
            </a:r>
            <a:r>
              <a:rPr lang="en-US" altLang="zh-CN" sz="1400" dirty="0" smtClean="0"/>
              <a:t>20~30</a:t>
            </a:r>
            <a:r>
              <a:rPr lang="zh-CN" altLang="en-US" sz="1400" dirty="0" smtClean="0"/>
              <a:t>人，每</a:t>
            </a:r>
            <a:r>
              <a:rPr lang="en-US" altLang="zh-CN" sz="1400" dirty="0" smtClean="0"/>
              <a:t>AP</a:t>
            </a:r>
            <a:r>
              <a:rPr lang="zh-CN" altLang="en-US" sz="1400" dirty="0" smtClean="0"/>
              <a:t>按最大接入</a:t>
            </a:r>
            <a:r>
              <a:rPr lang="en-US" altLang="zh-CN" sz="1400" dirty="0" smtClean="0"/>
              <a:t>30</a:t>
            </a:r>
            <a:r>
              <a:rPr lang="zh-CN" altLang="en-US" sz="1400" dirty="0" smtClean="0"/>
              <a:t>用户，</a:t>
            </a:r>
            <a:r>
              <a:rPr lang="en-US" altLang="zh-CN" sz="1400" dirty="0" smtClean="0"/>
              <a:t>1Mbps/</a:t>
            </a:r>
            <a:r>
              <a:rPr lang="zh-CN" altLang="en-US" sz="1400" dirty="0" smtClean="0"/>
              <a:t>用户。</a:t>
            </a:r>
            <a:endParaRPr lang="en-US" altLang="zh-CN" sz="1400" dirty="0" smtClean="0"/>
          </a:p>
          <a:p>
            <a:pPr lvl="1"/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参数配置：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  <a:p>
            <a:pPr lvl="2"/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AP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发射功率：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27dBm@2.4GHz</a:t>
            </a:r>
            <a:r>
              <a:rPr lang="zh-CN" altLang="en-US" sz="1400" dirty="0" smtClean="0">
                <a:latin typeface="Arial" pitchFamily="34" charset="0"/>
                <a:ea typeface="华文细黑" pitchFamily="2" charset="-122"/>
              </a:rPr>
              <a:t>，</a:t>
            </a:r>
            <a:r>
              <a:rPr lang="en-US" altLang="zh-CN" sz="1400" dirty="0" smtClean="0">
                <a:latin typeface="Arial" pitchFamily="34" charset="0"/>
                <a:ea typeface="华文细黑" pitchFamily="2" charset="-122"/>
              </a:rPr>
              <a:t>24dBm@2.4GHz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室外</a:t>
            </a:r>
            <a:r>
              <a:rPr lang="en-US" altLang="zh-CN" dirty="0" smtClean="0"/>
              <a:t>WDS</a:t>
            </a:r>
            <a:r>
              <a:rPr lang="zh-CN" altLang="en-US" dirty="0" smtClean="0"/>
              <a:t>回传案例（续）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2463" y="1376362"/>
            <a:ext cx="7929562" cy="4643437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  <a:ea typeface="华文细黑" pitchFamily="2" charset="-122"/>
              </a:rPr>
              <a:t>2.4GHz</a:t>
            </a:r>
            <a:r>
              <a:rPr lang="zh-CN" altLang="en-US" dirty="0" smtClean="0">
                <a:latin typeface="Arial" pitchFamily="34" charset="0"/>
                <a:ea typeface="华文细黑" pitchFamily="2" charset="-122"/>
              </a:rPr>
              <a:t>用户接入覆盖平面图</a:t>
            </a:r>
            <a:endParaRPr lang="en-US" altLang="zh-CN" dirty="0" smtClean="0">
              <a:latin typeface="Arial" pitchFamily="34" charset="0"/>
              <a:ea typeface="华文细黑" pitchFamily="2" charset="-122"/>
            </a:endParaRPr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485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1095374" y="4295775"/>
            <a:ext cx="6467475" cy="16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defTabSz="801688" fontAlgn="base">
              <a:lnSpc>
                <a:spcPct val="140000"/>
              </a:lnSpc>
              <a:spcBef>
                <a:spcPts val="36"/>
              </a:spcBef>
              <a:buClr>
                <a:srgbClr val="808080"/>
              </a:buClr>
              <a:buSzPct val="60000"/>
            </a:pPr>
            <a:r>
              <a:rPr lang="zh-CN" altLang="en-US" sz="1600" b="1" dirty="0" smtClean="0">
                <a:latin typeface="Arial" pitchFamily="34" charset="0"/>
              </a:rPr>
              <a:t>覆盖方案描述：</a:t>
            </a:r>
            <a:endParaRPr lang="en-US" altLang="zh-CN" sz="1600" b="1" noProof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altLang="zh-CN" sz="1600" kern="0" dirty="0" smtClean="0">
                <a:latin typeface="Arial" pitchFamily="34" charset="0"/>
              </a:rPr>
              <a:t>WDS</a:t>
            </a:r>
            <a:r>
              <a:rPr lang="zh-CN" altLang="en-US" sz="1600" kern="0" dirty="0" smtClean="0">
                <a:latin typeface="Arial" pitchFamily="34" charset="0"/>
              </a:rPr>
              <a:t>回传距离</a:t>
            </a:r>
            <a:r>
              <a:rPr lang="en-US" altLang="zh-CN" sz="1600" kern="0" dirty="0" smtClean="0">
                <a:latin typeface="Arial" pitchFamily="34" charset="0"/>
              </a:rPr>
              <a:t>2km</a:t>
            </a:r>
            <a:r>
              <a:rPr lang="zh-CN" altLang="en-US" sz="1600" kern="0" dirty="0" smtClean="0">
                <a:latin typeface="Arial" pitchFamily="34" charset="0"/>
              </a:rPr>
              <a:t>，采用</a:t>
            </a:r>
            <a:r>
              <a:rPr lang="en-US" altLang="zh-CN" sz="1600" kern="0" dirty="0" smtClean="0">
                <a:latin typeface="Arial" pitchFamily="34" charset="0"/>
              </a:rPr>
              <a:t>18dBi</a:t>
            </a:r>
            <a:r>
              <a:rPr lang="zh-CN" altLang="en-US" sz="1600" kern="0" dirty="0" smtClean="0">
                <a:latin typeface="Arial" pitchFamily="34" charset="0"/>
              </a:rPr>
              <a:t>定向天线；</a:t>
            </a:r>
            <a:endParaRPr lang="en-US" altLang="zh-CN" sz="1600" kern="0" dirty="0" smtClean="0">
              <a:latin typeface="Arial" pitchFamily="34" charset="0"/>
            </a:endParaRPr>
          </a:p>
          <a:p>
            <a:pPr marL="342900" indent="-342900" defTabSz="801688" fontAlgn="base">
              <a:lnSpc>
                <a:spcPct val="140000"/>
              </a:lnSpc>
              <a:spcBef>
                <a:spcPts val="36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en-US" altLang="zh-CN" sz="1600" kern="0" dirty="0" smtClean="0">
                <a:latin typeface="Arial" pitchFamily="34" charset="0"/>
              </a:rPr>
              <a:t>2.4GHz</a:t>
            </a:r>
            <a:r>
              <a:rPr lang="zh-CN" altLang="en-US" sz="1600" kern="0" dirty="0" smtClean="0">
                <a:latin typeface="Arial" pitchFamily="34" charset="0"/>
              </a:rPr>
              <a:t>用户接入覆盖，采用</a:t>
            </a:r>
            <a:r>
              <a:rPr lang="en-US" altLang="zh-CN" sz="1600" kern="0" dirty="0" smtClean="0">
                <a:latin typeface="Arial" pitchFamily="34" charset="0"/>
              </a:rPr>
              <a:t>8dBi</a:t>
            </a:r>
            <a:r>
              <a:rPr lang="zh-CN" altLang="en-US" sz="1600" kern="0" dirty="0" smtClean="0">
                <a:latin typeface="Arial" pitchFamily="34" charset="0"/>
              </a:rPr>
              <a:t>定向天线。</a:t>
            </a:r>
            <a:endParaRPr lang="en-US" altLang="zh-CN" sz="1600" kern="0" dirty="0" smtClean="0">
              <a:latin typeface="Arial" pitchFamily="34" charset="0"/>
            </a:endParaRPr>
          </a:p>
        </p:txBody>
      </p:sp>
      <p:sp>
        <p:nvSpPr>
          <p:cNvPr id="14" name="五角星 13"/>
          <p:cNvSpPr>
            <a:spLocks noChangeAspect="1"/>
          </p:cNvSpPr>
          <p:nvPr/>
        </p:nvSpPr>
        <p:spPr bwMode="auto">
          <a:xfrm>
            <a:off x="2371724" y="2819400"/>
            <a:ext cx="216000" cy="216000"/>
          </a:xfrm>
          <a:prstGeom prst="star5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95425" y="3086100"/>
            <a:ext cx="1988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站点</a:t>
            </a:r>
            <a:r>
              <a:rPr lang="en-US" altLang="zh-CN" sz="1400" dirty="0" smtClean="0"/>
              <a:t>A</a:t>
            </a:r>
            <a:r>
              <a:rPr lang="zh-CN" altLang="en-US" sz="1400" dirty="0" smtClean="0"/>
              <a:t>（</a:t>
            </a:r>
            <a:r>
              <a:rPr lang="en-US" altLang="zh-CN" sz="1400" dirty="0" smtClean="0"/>
              <a:t>Internet</a:t>
            </a:r>
            <a:r>
              <a:rPr lang="zh-CN" altLang="en-US" sz="1400" dirty="0" smtClean="0"/>
              <a:t>出口）</a:t>
            </a:r>
            <a:endParaRPr lang="zh-CN" altLang="en-US" sz="1400" dirty="0"/>
          </a:p>
        </p:txBody>
      </p:sp>
      <p:sp>
        <p:nvSpPr>
          <p:cNvPr id="16" name="五角星 15"/>
          <p:cNvSpPr>
            <a:spLocks noChangeAspect="1"/>
          </p:cNvSpPr>
          <p:nvPr/>
        </p:nvSpPr>
        <p:spPr bwMode="auto">
          <a:xfrm>
            <a:off x="6410324" y="2819400"/>
            <a:ext cx="216000" cy="216000"/>
          </a:xfrm>
          <a:prstGeom prst="star5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81725" y="2505075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站点</a:t>
            </a:r>
            <a:r>
              <a:rPr lang="en-US" altLang="zh-CN" sz="1400" dirty="0" smtClean="0"/>
              <a:t>B</a:t>
            </a:r>
            <a:endParaRPr lang="zh-CN" altLang="en-US" sz="1400" dirty="0"/>
          </a:p>
        </p:txBody>
      </p:sp>
      <p:cxnSp>
        <p:nvCxnSpPr>
          <p:cNvPr id="18" name="直接连接符 17"/>
          <p:cNvCxnSpPr/>
          <p:nvPr/>
        </p:nvCxnSpPr>
        <p:spPr bwMode="auto">
          <a:xfrm>
            <a:off x="2647950" y="2962275"/>
            <a:ext cx="3714750" cy="95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581525" y="2590800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2km</a:t>
            </a:r>
            <a:endParaRPr lang="zh-CN" altLang="en-US" sz="1400" dirty="0"/>
          </a:p>
        </p:txBody>
      </p:sp>
      <p:sp>
        <p:nvSpPr>
          <p:cNvPr id="20" name="矩形 19"/>
          <p:cNvSpPr/>
          <p:nvPr/>
        </p:nvSpPr>
        <p:spPr bwMode="auto">
          <a:xfrm>
            <a:off x="5629275" y="2114549"/>
            <a:ext cx="1762125" cy="1571625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600" smtClean="0"/>
          </a:p>
        </p:txBody>
      </p:sp>
      <p:sp>
        <p:nvSpPr>
          <p:cNvPr id="21" name="TextBox 20"/>
          <p:cNvSpPr txBox="1"/>
          <p:nvPr/>
        </p:nvSpPr>
        <p:spPr>
          <a:xfrm>
            <a:off x="5876925" y="3381375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/>
              <a:t>工地</a:t>
            </a:r>
            <a:endParaRPr lang="zh-CN" altLang="en-US" sz="1400" dirty="0"/>
          </a:p>
        </p:txBody>
      </p:sp>
      <p:grpSp>
        <p:nvGrpSpPr>
          <p:cNvPr id="25" name="组合 83"/>
          <p:cNvGrpSpPr/>
          <p:nvPr/>
        </p:nvGrpSpPr>
        <p:grpSpPr>
          <a:xfrm>
            <a:off x="5064895" y="1543069"/>
            <a:ext cx="2880000" cy="2880000"/>
            <a:chOff x="673870" y="2044084"/>
            <a:chExt cx="2071680" cy="2213921"/>
          </a:xfrm>
        </p:grpSpPr>
        <p:grpSp>
          <p:nvGrpSpPr>
            <p:cNvPr id="39" name="组合 12"/>
            <p:cNvGrpSpPr/>
            <p:nvPr/>
          </p:nvGrpSpPr>
          <p:grpSpPr>
            <a:xfrm>
              <a:off x="673870" y="2044084"/>
              <a:ext cx="2071680" cy="2213921"/>
              <a:chOff x="769120" y="2310784"/>
              <a:chExt cx="2071680" cy="2213921"/>
            </a:xfrm>
          </p:grpSpPr>
          <p:sp>
            <p:nvSpPr>
              <p:cNvPr id="45" name="Oval 28"/>
              <p:cNvSpPr>
                <a:spLocks noChangeArrowheads="1"/>
              </p:cNvSpPr>
              <p:nvPr/>
            </p:nvSpPr>
            <p:spPr bwMode="auto">
              <a:xfrm>
                <a:off x="769120" y="2310784"/>
                <a:ext cx="2071680" cy="2213921"/>
              </a:xfrm>
              <a:prstGeom prst="ellipse">
                <a:avLst/>
              </a:prstGeom>
              <a:gradFill rotWithShape="1">
                <a:gsLst>
                  <a:gs pos="15000">
                    <a:srgbClr val="FFC000">
                      <a:alpha val="70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square" lIns="79200" tIns="39600" rIns="79200" bIns="39600" anchor="ctr">
                <a:spAutoFit/>
              </a:bodyPr>
              <a:lstStyle/>
              <a:p>
                <a:endParaRPr lang="zh-CN" altLang="en-US">
                  <a:ea typeface="MS PGothic" pitchFamily="34" charset="-128"/>
                </a:endParaRPr>
              </a:p>
            </p:txBody>
          </p:sp>
          <p:pic>
            <p:nvPicPr>
              <p:cNvPr id="46" name="Picture 462" descr="图片241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760852" y="3297740"/>
                <a:ext cx="176537" cy="186089"/>
              </a:xfrm>
              <a:prstGeom prst="rect">
                <a:avLst/>
              </a:prstGeom>
              <a:noFill/>
            </p:spPr>
          </p:pic>
        </p:grpSp>
        <p:grpSp>
          <p:nvGrpSpPr>
            <p:cNvPr id="40" name="组合 68"/>
            <p:cNvGrpSpPr/>
            <p:nvPr/>
          </p:nvGrpSpPr>
          <p:grpSpPr>
            <a:xfrm>
              <a:off x="1042987" y="2390775"/>
              <a:ext cx="1440000" cy="1440000"/>
              <a:chOff x="6148387" y="3143250"/>
              <a:chExt cx="1440000" cy="1440000"/>
            </a:xfrm>
          </p:grpSpPr>
          <p:sp>
            <p:nvSpPr>
              <p:cNvPr id="41" name="椭圆 40"/>
              <p:cNvSpPr>
                <a:spLocks noChangeAspect="1"/>
              </p:cNvSpPr>
              <p:nvPr/>
            </p:nvSpPr>
            <p:spPr bwMode="auto">
              <a:xfrm>
                <a:off x="6328387" y="3323250"/>
                <a:ext cx="1080000" cy="1080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  <p:sp>
            <p:nvSpPr>
              <p:cNvPr id="42" name="椭圆 41"/>
              <p:cNvSpPr>
                <a:spLocks noChangeAspect="1"/>
              </p:cNvSpPr>
              <p:nvPr/>
            </p:nvSpPr>
            <p:spPr bwMode="auto">
              <a:xfrm>
                <a:off x="6148387" y="3143250"/>
                <a:ext cx="1440000" cy="1440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  <p:sp>
            <p:nvSpPr>
              <p:cNvPr id="43" name="椭圆 42"/>
              <p:cNvSpPr>
                <a:spLocks noChangeAspect="1"/>
              </p:cNvSpPr>
              <p:nvPr/>
            </p:nvSpPr>
            <p:spPr bwMode="auto">
              <a:xfrm>
                <a:off x="6508387" y="3503250"/>
                <a:ext cx="720000" cy="720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  <p:sp>
            <p:nvSpPr>
              <p:cNvPr id="44" name="椭圆 43"/>
              <p:cNvSpPr>
                <a:spLocks noChangeAspect="1"/>
              </p:cNvSpPr>
              <p:nvPr/>
            </p:nvSpPr>
            <p:spPr bwMode="auto">
              <a:xfrm>
                <a:off x="6688387" y="3683250"/>
                <a:ext cx="360000" cy="360000"/>
              </a:xfrm>
              <a:prstGeom prst="ellipse">
                <a:avLst/>
              </a:prstGeom>
              <a:noFill/>
              <a:ln w="9525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t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2238375" y="2457450"/>
            <a:ext cx="1361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18dBi</a:t>
            </a:r>
            <a:r>
              <a:rPr lang="zh-CN" altLang="en-US" sz="1400" dirty="0" smtClean="0"/>
              <a:t>定向天线</a:t>
            </a:r>
            <a:endParaRPr lang="zh-CN" alt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4343400" y="2085975"/>
            <a:ext cx="2472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18dBi</a:t>
            </a:r>
            <a:r>
              <a:rPr lang="zh-CN" altLang="en-US" sz="1400" dirty="0" smtClean="0"/>
              <a:t>定向天线</a:t>
            </a:r>
            <a:r>
              <a:rPr lang="en-US" altLang="zh-CN" sz="1400" dirty="0" smtClean="0"/>
              <a:t>@5GHz WDS</a:t>
            </a:r>
            <a:endParaRPr lang="zh-CN" altLang="en-US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724650" y="2800350"/>
            <a:ext cx="2052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/>
              <a:t>8dBi</a:t>
            </a:r>
            <a:r>
              <a:rPr lang="zh-CN" altLang="en-US" sz="1400" dirty="0" smtClean="0"/>
              <a:t>全向天线</a:t>
            </a:r>
            <a:r>
              <a:rPr lang="en-US" altLang="zh-CN" sz="1400" dirty="0" smtClean="0"/>
              <a:t>@2.4GHz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问  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latin typeface="Arial "/>
                <a:ea typeface="华文细黑" pitchFamily="2" charset="-122"/>
                <a:cs typeface="Arial" pitchFamily="34" charset="0"/>
              </a:rPr>
              <a:t>无线网络容</a:t>
            </a:r>
            <a:r>
              <a:rPr lang="zh-CN" altLang="en-US" dirty="0" smtClean="0">
                <a:latin typeface="Arial "/>
                <a:ea typeface="华文细黑" pitchFamily="2" charset="-122"/>
                <a:cs typeface="Arial" pitchFamily="34" charset="0"/>
              </a:rPr>
              <a:t>量规划应该考虑的因素有哪些？</a:t>
            </a:r>
            <a:endParaRPr lang="en-US" altLang="zh-CN" dirty="0" smtClean="0">
              <a:latin typeface="Arial "/>
              <a:ea typeface="华文细黑" pitchFamily="2" charset="-122"/>
              <a:cs typeface="Arial" pitchFamily="34" charset="0"/>
            </a:endParaRPr>
          </a:p>
        </p:txBody>
      </p:sp>
      <p:pic>
        <p:nvPicPr>
          <p:cNvPr id="5" name="Picture 17" descr="问题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913" y="477838"/>
            <a:ext cx="615950" cy="617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目  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b="1" dirty="0" smtClean="0">
                <a:latin typeface="Arial" pitchFamily="34" charset="0"/>
              </a:rPr>
              <a:t>WLAN</a:t>
            </a:r>
            <a:r>
              <a:rPr lang="zh-CN" altLang="en-US" b="1" dirty="0" smtClean="0">
                <a:latin typeface="Arial" pitchFamily="34" charset="0"/>
              </a:rPr>
              <a:t>典型应用场景描述</a:t>
            </a:r>
            <a:endParaRPr lang="en-US" altLang="zh-CN" b="1" dirty="0" smtClean="0"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网络规划设计流程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室内放装型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室内分布型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室外型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</p:txBody>
      </p:sp>
      <p:pic>
        <p:nvPicPr>
          <p:cNvPr id="5" name="Picture 19" descr="目录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50" y="468313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总  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WLAN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典型应用场景描述</a:t>
            </a:r>
          </a:p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WLAN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网络规划设计流程</a:t>
            </a:r>
          </a:p>
          <a:p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室内放装型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AP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典型应用案例</a:t>
            </a:r>
          </a:p>
          <a:p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室内分布型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AP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典型应用案例</a:t>
            </a:r>
          </a:p>
          <a:p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室外型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AP</a:t>
            </a:r>
            <a:r>
              <a:rPr lang="zh-CN" altLang="en-US" dirty="0" smtClean="0">
                <a:latin typeface="Arial" pitchFamily="34" charset="0"/>
                <a:cs typeface="Arial" pitchFamily="34" charset="0"/>
              </a:rPr>
              <a:t>典型应用案例</a:t>
            </a:r>
          </a:p>
        </p:txBody>
      </p:sp>
      <p:pic>
        <p:nvPicPr>
          <p:cNvPr id="5" name="Picture 8" descr="总结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" y="477838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WLAN</a:t>
            </a:r>
            <a:r>
              <a:rPr lang="zh-CN" altLang="en-US" dirty="0" smtClean="0"/>
              <a:t>网络典型应用场景</a:t>
            </a:r>
            <a:endParaRPr lang="zh-CN" alt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831528" y="1538603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校园</a:t>
            </a:r>
            <a:endParaRPr lang="en-US" altLang="zh-CN" b="0" dirty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0567" y="1538603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公共场所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9703" y="1538603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会展中心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08840" y="1538603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Office</a:t>
            </a:r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办公楼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1576" y="3678902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宾馆酒店</a:t>
            </a:r>
            <a:endParaRPr lang="en-US" altLang="zh-CN" b="0" dirty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20615" y="3678902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园区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19751" y="3678902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住宅小区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18888" y="3678902"/>
            <a:ext cx="1800000" cy="260889"/>
          </a:xfrm>
          <a:prstGeom prst="rect">
            <a:avLst/>
          </a:prstGeom>
          <a:gradFill flip="none" rotWithShape="1">
            <a:gsLst>
              <a:gs pos="7000">
                <a:srgbClr val="AED6EA"/>
              </a:gs>
              <a:gs pos="100000">
                <a:schemeClr val="bg1"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40" tIns="0" rIns="91440" bIns="0" anchor="ctr"/>
          <a:lstStyle>
            <a:defPPr>
              <a:defRPr lang="en-US"/>
            </a:defPPr>
            <a:lvl1pPr defTabSz="685739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500" b="1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16200000" scaled="0"/>
                </a:gradFill>
                <a:latin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b="0" dirty="0" smtClean="0">
                <a:solidFill>
                  <a:schemeClr val="tx1"/>
                </a:solidFill>
                <a:latin typeface="FrutigerNext LT Regular"/>
                <a:ea typeface="华文细黑" pitchFamily="2" charset="-122"/>
              </a:rPr>
              <a:t>商业街</a:t>
            </a:r>
            <a:endParaRPr lang="en-US" altLang="zh-CN" b="0" dirty="0" smtClean="0">
              <a:solidFill>
                <a:schemeClr val="tx1"/>
              </a:solidFill>
              <a:latin typeface="FrutigerNext LT Regular"/>
              <a:ea typeface="华文细黑" pitchFamily="2" charset="-122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838200" y="1816100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6" name="矩形 25"/>
          <p:cNvSpPr/>
          <p:nvPr/>
        </p:nvSpPr>
        <p:spPr bwMode="auto">
          <a:xfrm>
            <a:off x="2727325" y="1816100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4625975" y="1816100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6511925" y="1816100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847725" y="3959225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30" name="矩形 29"/>
          <p:cNvSpPr/>
          <p:nvPr/>
        </p:nvSpPr>
        <p:spPr bwMode="auto">
          <a:xfrm>
            <a:off x="2736850" y="3959225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31" name="矩形 30"/>
          <p:cNvSpPr/>
          <p:nvPr/>
        </p:nvSpPr>
        <p:spPr bwMode="auto">
          <a:xfrm>
            <a:off x="4635500" y="3959225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6521450" y="3959225"/>
            <a:ext cx="1765300" cy="1739900"/>
          </a:xfrm>
          <a:prstGeom prst="rect">
            <a:avLst/>
          </a:prstGeom>
          <a:solidFill>
            <a:srgbClr val="CCECFF">
              <a:alpha val="20000"/>
            </a:srgbClr>
          </a:solidFill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pic>
        <p:nvPicPr>
          <p:cNvPr id="48130" name="Picture 2" descr="http://i.okmk.com/hotel/9/6403_0_4_20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74264" y="3990974"/>
            <a:ext cx="1710000" cy="1710000"/>
          </a:xfrm>
          <a:prstGeom prst="rect">
            <a:avLst/>
          </a:prstGeom>
          <a:noFill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62249" y="3990976"/>
            <a:ext cx="1710000" cy="165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http://www.tcjjjc.gov.cn/upfile/1/picture/%E4%BD%8F%E5%AE%85%E5%B0%8F%E5%8C%B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64075" y="3987799"/>
            <a:ext cx="1710000" cy="1694801"/>
          </a:xfrm>
          <a:prstGeom prst="rect">
            <a:avLst/>
          </a:prstGeom>
          <a:noFill/>
        </p:spPr>
      </p:pic>
      <p:pic>
        <p:nvPicPr>
          <p:cNvPr id="48139" name="Picture 11" descr="http://www.shimen.gov.cn/UploadFiles/zjsm/2011/7/20110729173548153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50025" y="3987800"/>
            <a:ext cx="1710000" cy="1671858"/>
          </a:xfrm>
          <a:prstGeom prst="rect">
            <a:avLst/>
          </a:prstGeom>
          <a:noFill/>
        </p:spPr>
      </p:pic>
      <p:pic>
        <p:nvPicPr>
          <p:cNvPr id="48143" name="Picture 15" descr="http://img.lotour.com/test/broadtour/201010/img52203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63599" y="1835151"/>
            <a:ext cx="1710000" cy="1719482"/>
          </a:xfrm>
          <a:prstGeom prst="rect">
            <a:avLst/>
          </a:prstGeom>
          <a:noFill/>
        </p:spPr>
      </p:pic>
      <p:pic>
        <p:nvPicPr>
          <p:cNvPr id="48146" name="Picture 18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62249" y="1844738"/>
            <a:ext cx="1710000" cy="173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8" name="Picture 20" descr="http://event.nchc.org.tw/2004/sc/photo/SC2004-1108%2003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55812" y="1838326"/>
            <a:ext cx="1710000" cy="1689231"/>
          </a:xfrm>
          <a:prstGeom prst="rect">
            <a:avLst/>
          </a:prstGeom>
          <a:noFill/>
        </p:spPr>
      </p:pic>
      <p:pic>
        <p:nvPicPr>
          <p:cNvPr id="43" name="图片 42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543676" y="1847850"/>
            <a:ext cx="1710000" cy="17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WLAN</a:t>
            </a:r>
            <a:r>
              <a:rPr lang="zh-CN" altLang="en-US" dirty="0" smtClean="0"/>
              <a:t>网络典型场景特点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770022" y="1555620"/>
          <a:ext cx="7629442" cy="38100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37295"/>
                <a:gridCol w="5492147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baseline="0" dirty="0" smtClean="0"/>
                        <a:t>场景类型</a:t>
                      </a:r>
                      <a:endParaRPr lang="zh-CN" altLang="en-US" sz="1800" b="1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baseline="0" dirty="0" smtClean="0"/>
                        <a:t>场景特点</a:t>
                      </a:r>
                      <a:endParaRPr lang="zh-CN" altLang="en-US" sz="1800" b="1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8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kern="1200" baseline="0" dirty="0" smtClean="0">
                          <a:effectLst/>
                        </a:rPr>
                        <a:t>校园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用户密集极高，并发用户数高，突发流量大，网络质量敏感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kern="1200" baseline="0" dirty="0" smtClean="0">
                          <a:effectLst/>
                        </a:rPr>
                        <a:t>会议室、会展中心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用户密集极高，并发用户数高，突发流量大，网络质量敏感，覆盖区域开阔、无阻挡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kern="1200" baseline="0" dirty="0">
                          <a:effectLst/>
                        </a:rPr>
                        <a:t>宾馆酒店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用户密度低，并发用户少，持续流量较小，覆盖范围大，覆盖区域受住宿房间阻挡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kern="1200" baseline="0" dirty="0">
                          <a:effectLst/>
                        </a:rPr>
                        <a:t>休闲场所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用户密度不高，持续流量较小，覆盖范围小，覆盖区域基本无阻挡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kern="1200" baseline="0" dirty="0">
                          <a:effectLst/>
                        </a:rPr>
                        <a:t>交通枢纽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用户流动性大，覆盖范围较大，覆盖区域较开阔、无阻挡，网络质量敏感度低</a:t>
                      </a:r>
                      <a:endParaRPr lang="zh-CN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600" u="none" strike="noStrike" kern="1200" baseline="0" dirty="0" smtClean="0">
                          <a:effectLst/>
                        </a:rPr>
                        <a:t>Office</a:t>
                      </a: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办公</a:t>
                      </a:r>
                      <a:endParaRPr lang="zh-CN" altLang="en-US" sz="16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u="none" strike="noStrike" kern="1200" baseline="0" dirty="0" smtClean="0">
                          <a:effectLst/>
                        </a:rPr>
                        <a:t>用户密度较高，持续流量高，网络质量敏感度高</a:t>
                      </a:r>
                      <a:endParaRPr lang="zh-CN" altLang="en-US" sz="1600" b="0" i="0" u="none" strike="noStrike" kern="1200" baseline="0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WLAN</a:t>
            </a:r>
            <a:r>
              <a:rPr lang="zh-CN" altLang="en-US" dirty="0" smtClean="0"/>
              <a:t> </a:t>
            </a:r>
            <a:r>
              <a:rPr lang="en-US" altLang="zh-CN" dirty="0" smtClean="0"/>
              <a:t>AP</a:t>
            </a:r>
            <a:r>
              <a:rPr lang="zh-CN" altLang="en-US" dirty="0" smtClean="0"/>
              <a:t>设备类型及应用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723901" y="1447800"/>
          <a:ext cx="7650078" cy="369316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414426"/>
                <a:gridCol w="2538448"/>
                <a:gridCol w="369720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baseline="0" dirty="0" smtClean="0"/>
                        <a:t>设备类型</a:t>
                      </a:r>
                      <a:endParaRPr lang="zh-CN" altLang="en-US" sz="1800" b="1" i="0" u="none" strike="noStrike" baseline="0" dirty="0">
                        <a:solidFill>
                          <a:srgbClr val="000000"/>
                        </a:solidFill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baseline="0" dirty="0" smtClean="0"/>
                        <a:t>特性对比</a:t>
                      </a:r>
                      <a:endParaRPr lang="zh-CN" altLang="en-US" sz="1800" b="1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u="none" strike="noStrike" baseline="0" dirty="0" smtClean="0"/>
                        <a:t>适用场景</a:t>
                      </a:r>
                      <a:endParaRPr lang="zh-CN" altLang="en-US" sz="1800" b="1" i="0" u="none" strike="noStrike" baseline="0" dirty="0" smtClean="0">
                        <a:solidFill>
                          <a:srgbClr val="000000"/>
                        </a:solidFill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98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000" u="none" strike="noStrike" kern="1200" baseline="0" dirty="0" smtClean="0">
                          <a:effectLst/>
                        </a:rPr>
                        <a:t>室内放装型</a:t>
                      </a:r>
                      <a:endParaRPr lang="zh-CN" alt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高带宽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易部署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用户密集，带宽高，并发率高的场景，如多媒体教室、会议室、展厅等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000" u="none" strike="noStrike" kern="1200" baseline="0" dirty="0" smtClean="0">
                          <a:effectLst/>
                        </a:rPr>
                        <a:t>室内分布型</a:t>
                      </a:r>
                      <a:endParaRPr lang="zh-CN" alt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单空间流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天馈系统灵活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室内覆盖区域大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成本经济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覆盖面积大、用户密度低、带宽要求一般的场景，如酒店客房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2000" u="none" strike="noStrike" kern="1200" baseline="0" dirty="0" smtClean="0">
                          <a:effectLst/>
                        </a:rPr>
                        <a:t>室外型</a:t>
                      </a:r>
                      <a:endParaRPr lang="zh-CN" altLang="en-US" sz="20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华文细黑" pitchFamily="2" charset="-122"/>
                        <a:cs typeface="+mn-cs"/>
                      </a:endParaRPr>
                    </a:p>
                  </a:txBody>
                  <a:tcPr marL="6106" marR="6106" marT="6106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发射功率大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覆盖距离远</a:t>
                      </a:r>
                      <a:endParaRPr lang="en-US" altLang="zh-CN" sz="2000" dirty="0" smtClean="0"/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防水防尘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室外场景应用，或对防水防尘要求高于普通室内要求的场景</a:t>
                      </a:r>
                      <a:endParaRPr lang="zh-CN" alt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7938" y="358775"/>
            <a:ext cx="7094537" cy="868363"/>
          </a:xfrm>
        </p:spPr>
        <p:txBody>
          <a:bodyPr/>
          <a:lstStyle/>
          <a:p>
            <a:r>
              <a:rPr lang="zh-CN" altLang="en-US" dirty="0" smtClean="0"/>
              <a:t>目  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WLAN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典型应用场景描述</a:t>
            </a:r>
            <a:endParaRPr lang="en-US" altLang="zh-CN" dirty="0" smtClean="0">
              <a:solidFill>
                <a:schemeClr val="bg1">
                  <a:lumMod val="50000"/>
                </a:schemeClr>
              </a:solidFill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altLang="zh-CN" b="1" dirty="0" smtClean="0">
                <a:latin typeface="Arial" pitchFamily="34" charset="0"/>
              </a:rPr>
              <a:t>WLAN</a:t>
            </a:r>
            <a:r>
              <a:rPr lang="zh-CN" altLang="en-US" b="1" dirty="0" smtClean="0">
                <a:latin typeface="Arial" pitchFamily="34" charset="0"/>
              </a:rPr>
              <a:t>网络规划设计流程</a:t>
            </a:r>
            <a:endParaRPr lang="en-US" altLang="zh-CN" b="1" dirty="0" smtClean="0">
              <a:latin typeface="Arial" pitchFamily="34" charset="0"/>
            </a:endParaRP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室内放装型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室内分布型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  <a:p>
            <a:pPr marL="419100" indent="-41910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室外型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AP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典型应用案例</a:t>
            </a:r>
          </a:p>
        </p:txBody>
      </p:sp>
      <p:pic>
        <p:nvPicPr>
          <p:cNvPr id="5" name="Picture 19" descr="目录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4850" y="468313"/>
            <a:ext cx="615950" cy="61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矩形 156"/>
          <p:cNvSpPr/>
          <p:nvPr/>
        </p:nvSpPr>
        <p:spPr bwMode="auto">
          <a:xfrm>
            <a:off x="993359" y="1186031"/>
            <a:ext cx="2435641" cy="47256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9200" tIns="39600" rIns="79200" bIns="39600"/>
          <a:lstStyle/>
          <a:p>
            <a:pPr marL="182563" marR="0" indent="-182563" algn="ctr" defTabSz="801688" eaLnBrk="1" latinLnBrk="0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circleNumDbPlain" startAt="4"/>
              <a:tabLst/>
              <a:defRPr/>
            </a:pPr>
            <a:endParaRPr lang="zh-CN" altLang="en-US" smtClean="0">
              <a:latin typeface="华文细黑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无线侧网络规划设计流程</a:t>
            </a:r>
            <a:endParaRPr lang="zh-CN" altLang="en-US" dirty="0"/>
          </a:p>
        </p:txBody>
      </p:sp>
      <p:sp>
        <p:nvSpPr>
          <p:cNvPr id="117" name="流程图: 过程 116"/>
          <p:cNvSpPr/>
          <p:nvPr/>
        </p:nvSpPr>
        <p:spPr bwMode="auto">
          <a:xfrm>
            <a:off x="1714500" y="1304926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rPr>
              <a:t>需求分析</a:t>
            </a:r>
          </a:p>
        </p:txBody>
      </p:sp>
      <p:sp>
        <p:nvSpPr>
          <p:cNvPr id="118" name="流程图: 过程 117"/>
          <p:cNvSpPr/>
          <p:nvPr/>
        </p:nvSpPr>
        <p:spPr bwMode="auto">
          <a:xfrm>
            <a:off x="1714500" y="1790701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现场工勘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19" name="流程图: 过程 118"/>
          <p:cNvSpPr/>
          <p:nvPr/>
        </p:nvSpPr>
        <p:spPr bwMode="auto">
          <a:xfrm>
            <a:off x="1371600" y="2295526"/>
            <a:ext cx="1581150" cy="522102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覆盖方式选择及设备选型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2" name="流程图: 过程 121"/>
          <p:cNvSpPr/>
          <p:nvPr/>
        </p:nvSpPr>
        <p:spPr bwMode="auto">
          <a:xfrm>
            <a:off x="1714500" y="3034919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频率规划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3" name="流程图: 过程 122"/>
          <p:cNvSpPr/>
          <p:nvPr/>
        </p:nvSpPr>
        <p:spPr bwMode="auto">
          <a:xfrm>
            <a:off x="1162050" y="3563556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链路预算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4" name="流程图: 过程 123"/>
          <p:cNvSpPr/>
          <p:nvPr/>
        </p:nvSpPr>
        <p:spPr bwMode="auto">
          <a:xfrm>
            <a:off x="2266950" y="3563556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容量规划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5" name="流程图: 过程 124"/>
          <p:cNvSpPr/>
          <p:nvPr/>
        </p:nvSpPr>
        <p:spPr bwMode="auto">
          <a:xfrm>
            <a:off x="1724025" y="4120769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rPr>
              <a:t>设备配置</a:t>
            </a:r>
          </a:p>
        </p:txBody>
      </p:sp>
      <p:sp>
        <p:nvSpPr>
          <p:cNvPr id="126" name="流程图: 过程 125"/>
          <p:cNvSpPr/>
          <p:nvPr/>
        </p:nvSpPr>
        <p:spPr bwMode="auto">
          <a:xfrm>
            <a:off x="1724025" y="4597019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工程实施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7" name="流程图: 过程 126"/>
          <p:cNvSpPr/>
          <p:nvPr/>
        </p:nvSpPr>
        <p:spPr bwMode="auto">
          <a:xfrm>
            <a:off x="1724025" y="5073269"/>
            <a:ext cx="895350" cy="314324"/>
          </a:xfrm>
          <a:prstGeom prst="flowChart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调整优化</a:t>
            </a:r>
            <a:endParaRPr kumimoji="0" lang="zh-CN" altLang="en-US" sz="14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华文细黑" pitchFamily="2" charset="-122"/>
            </a:endParaRPr>
          </a:p>
        </p:txBody>
      </p:sp>
      <p:sp>
        <p:nvSpPr>
          <p:cNvPr id="128" name="流程图: 可选过程 127"/>
          <p:cNvSpPr/>
          <p:nvPr/>
        </p:nvSpPr>
        <p:spPr bwMode="auto">
          <a:xfrm>
            <a:off x="1828800" y="5501893"/>
            <a:ext cx="685800" cy="295275"/>
          </a:xfrm>
          <a:prstGeom prst="flowChartAlternateProcess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1400" dirty="0" smtClean="0"/>
              <a:t>结束</a:t>
            </a:r>
          </a:p>
        </p:txBody>
      </p:sp>
      <p:cxnSp>
        <p:nvCxnSpPr>
          <p:cNvPr id="130" name="肘形连接符 129"/>
          <p:cNvCxnSpPr>
            <a:stCxn id="122" idx="2"/>
            <a:endCxn id="123" idx="0"/>
          </p:cNvCxnSpPr>
          <p:nvPr/>
        </p:nvCxnSpPr>
        <p:spPr bwMode="auto">
          <a:xfrm rot="5400000">
            <a:off x="1778794" y="3180174"/>
            <a:ext cx="214313" cy="5524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2" name="肘形连接符 131"/>
          <p:cNvCxnSpPr>
            <a:stCxn id="122" idx="2"/>
            <a:endCxn id="124" idx="0"/>
          </p:cNvCxnSpPr>
          <p:nvPr/>
        </p:nvCxnSpPr>
        <p:spPr bwMode="auto">
          <a:xfrm rot="16200000" flipH="1">
            <a:off x="2331244" y="3180174"/>
            <a:ext cx="214313" cy="5524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4" name="直接箭头连接符 133"/>
          <p:cNvCxnSpPr>
            <a:stCxn id="117" idx="2"/>
            <a:endCxn id="118" idx="0"/>
          </p:cNvCxnSpPr>
          <p:nvPr/>
        </p:nvCxnSpPr>
        <p:spPr bwMode="auto">
          <a:xfrm>
            <a:off x="2162175" y="1619250"/>
            <a:ext cx="0" cy="1714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6" name="直接箭头连接符 135"/>
          <p:cNvCxnSpPr>
            <a:stCxn id="118" idx="2"/>
            <a:endCxn id="119" idx="0"/>
          </p:cNvCxnSpPr>
          <p:nvPr/>
        </p:nvCxnSpPr>
        <p:spPr bwMode="auto">
          <a:xfrm>
            <a:off x="2162175" y="2105025"/>
            <a:ext cx="0" cy="1905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38" name="直接箭头连接符 137"/>
          <p:cNvCxnSpPr>
            <a:stCxn id="119" idx="2"/>
            <a:endCxn id="122" idx="0"/>
          </p:cNvCxnSpPr>
          <p:nvPr/>
        </p:nvCxnSpPr>
        <p:spPr bwMode="auto">
          <a:xfrm>
            <a:off x="2162175" y="2817628"/>
            <a:ext cx="0" cy="2172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6" name="肘形连接符 145"/>
          <p:cNvCxnSpPr>
            <a:stCxn id="123" idx="2"/>
            <a:endCxn id="125" idx="0"/>
          </p:cNvCxnSpPr>
          <p:nvPr/>
        </p:nvCxnSpPr>
        <p:spPr bwMode="auto">
          <a:xfrm rot="16200000" flipH="1">
            <a:off x="1769268" y="3718336"/>
            <a:ext cx="242889" cy="56197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8" name="肘形连接符 147"/>
          <p:cNvCxnSpPr>
            <a:stCxn id="124" idx="2"/>
            <a:endCxn id="125" idx="0"/>
          </p:cNvCxnSpPr>
          <p:nvPr/>
        </p:nvCxnSpPr>
        <p:spPr bwMode="auto">
          <a:xfrm rot="5400000">
            <a:off x="2321719" y="3727862"/>
            <a:ext cx="242889" cy="54292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2" name="直接箭头连接符 151"/>
          <p:cNvCxnSpPr/>
          <p:nvPr/>
        </p:nvCxnSpPr>
        <p:spPr bwMode="auto">
          <a:xfrm>
            <a:off x="2171700" y="4435093"/>
            <a:ext cx="0" cy="1619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4" name="直接箭头连接符 153"/>
          <p:cNvCxnSpPr/>
          <p:nvPr/>
        </p:nvCxnSpPr>
        <p:spPr bwMode="auto">
          <a:xfrm>
            <a:off x="2171700" y="4911343"/>
            <a:ext cx="0" cy="17145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56" name="直接箭头连接符 155"/>
          <p:cNvCxnSpPr/>
          <p:nvPr/>
        </p:nvCxnSpPr>
        <p:spPr bwMode="auto">
          <a:xfrm>
            <a:off x="2171700" y="5397118"/>
            <a:ext cx="0" cy="104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9" name="内容占位符 2"/>
          <p:cNvSpPr>
            <a:spLocks noGrp="1"/>
          </p:cNvSpPr>
          <p:nvPr>
            <p:ph idx="1"/>
          </p:nvPr>
        </p:nvSpPr>
        <p:spPr>
          <a:xfrm>
            <a:off x="3529013" y="1185863"/>
            <a:ext cx="4948237" cy="4195762"/>
          </a:xfrm>
        </p:spPr>
        <p:txBody>
          <a:bodyPr/>
          <a:lstStyle/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需求分析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确定用户网络业务类型、用户分布及发展策略等，确定覆盖目标和重点覆盖区域；</a:t>
            </a:r>
          </a:p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现场工勘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收集覆盖区域信息，指导后续方案设计；</a:t>
            </a:r>
          </a:p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方案设计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覆盖方式及设备选型：</a:t>
            </a:r>
            <a:endParaRPr lang="en-US" altLang="zh-CN" sz="1400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频率规划：</a:t>
            </a:r>
            <a:endParaRPr lang="en-US" altLang="zh-CN" sz="1400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链路预算：</a:t>
            </a:r>
            <a:endParaRPr lang="en-US" altLang="zh-CN" sz="1400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容量规划：</a:t>
            </a:r>
            <a:endParaRPr lang="en-US" altLang="zh-CN" sz="1400" dirty="0" smtClean="0">
              <a:latin typeface="华文细黑" pitchFamily="2" charset="-122"/>
            </a:endParaRPr>
          </a:p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设备配置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工程实施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269875" eaLnBrk="0" hangingPunct="0">
              <a:spcBef>
                <a:spcPts val="0"/>
              </a:spcBef>
            </a:pPr>
            <a:r>
              <a:rPr lang="zh-CN" altLang="en-US" sz="1600" b="1" dirty="0" smtClean="0">
                <a:latin typeface="华文细黑" pitchFamily="2" charset="-122"/>
              </a:rPr>
              <a:t>调整优化</a:t>
            </a:r>
            <a:endParaRPr lang="en-US" altLang="zh-CN" sz="1600" b="1" dirty="0" smtClean="0">
              <a:latin typeface="华文细黑" pitchFamily="2" charset="-122"/>
            </a:endParaRPr>
          </a:p>
          <a:p>
            <a:pPr marL="622300" lvl="1" eaLnBrk="0" hangingPunct="0">
              <a:spcBef>
                <a:spcPts val="0"/>
              </a:spcBef>
            </a:pPr>
            <a:r>
              <a:rPr lang="zh-CN" altLang="en-US" sz="1400" dirty="0" smtClean="0">
                <a:latin typeface="华文细黑" pitchFamily="2" charset="-122"/>
              </a:rPr>
              <a:t>根据试运行网络质量评估测试，优化</a:t>
            </a:r>
            <a:r>
              <a:rPr lang="en-US" altLang="zh-CN" sz="1400" dirty="0" smtClean="0">
                <a:latin typeface="华文细黑" pitchFamily="2" charset="-122"/>
              </a:rPr>
              <a:t>AP</a:t>
            </a:r>
            <a:r>
              <a:rPr lang="zh-CN" altLang="en-US" sz="1400" dirty="0" smtClean="0">
                <a:latin typeface="华文细黑" pitchFamily="2" charset="-122"/>
              </a:rPr>
              <a:t>及天线布局。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无线覆盖方式选择</a:t>
            </a:r>
            <a:endParaRPr lang="zh-CN" altLang="en-US" dirty="0"/>
          </a:p>
        </p:txBody>
      </p:sp>
      <p:graphicFrame>
        <p:nvGraphicFramePr>
          <p:cNvPr id="29" name="内容占位符 28"/>
          <p:cNvGraphicFramePr>
            <a:graphicFrameLocks noGrp="1"/>
          </p:cNvGraphicFramePr>
          <p:nvPr>
            <p:ph idx="1"/>
          </p:nvPr>
        </p:nvGraphicFramePr>
        <p:xfrm>
          <a:off x="814388" y="1376360"/>
          <a:ext cx="7500937" cy="436522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923176"/>
                <a:gridCol w="2634657"/>
                <a:gridCol w="2943104"/>
              </a:tblGrid>
              <a:tr h="4797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区域类型</a:t>
                      </a:r>
                      <a:endParaRPr lang="zh-CN" altLang="en-US" sz="1600" b="1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典型场景</a:t>
                      </a:r>
                      <a:endParaRPr lang="zh-CN" altLang="en-US" sz="1600" b="1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覆盖方式建议</a:t>
                      </a:r>
                      <a:endParaRPr lang="zh-CN" altLang="en-US" sz="1600" b="1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199"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室内半开放区域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酒店大堂</a:t>
                      </a:r>
                      <a:r>
                        <a:rPr kumimoji="0" lang="en-US" altLang="zh-CN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休息室</a:t>
                      </a:r>
                      <a:r>
                        <a:rPr kumimoji="0" lang="en-US" altLang="zh-CN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餐厅</a:t>
                      </a:r>
                      <a:endParaRPr kumimoji="0" lang="zh-CN" alt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室内放装</a:t>
                      </a:r>
                      <a:r>
                        <a:rPr lang="en-US" altLang="zh-CN" sz="1600" baseline="0" dirty="0" smtClean="0"/>
                        <a:t>AP</a:t>
                      </a:r>
                      <a:r>
                        <a:rPr lang="zh-CN" altLang="en-US" sz="1600" baseline="0" dirty="0" smtClean="0"/>
                        <a:t>覆盖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920">
                <a:tc vMerge="1">
                  <a:txBody>
                    <a:bodyPr/>
                    <a:lstStyle/>
                    <a:p>
                      <a:endParaRPr lang="zh-CN" altLang="en-US" sz="14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会议室</a:t>
                      </a:r>
                      <a:r>
                        <a:rPr kumimoji="0" lang="en-US" altLang="zh-CN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展厅</a:t>
                      </a:r>
                      <a:endParaRPr kumimoji="0" lang="zh-CN" alt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aseline="0" dirty="0" smtClean="0"/>
                        <a:t>室内放装</a:t>
                      </a:r>
                      <a:r>
                        <a:rPr lang="en-US" altLang="zh-CN" sz="1600" baseline="0" dirty="0" smtClean="0"/>
                        <a:t>AP</a:t>
                      </a:r>
                      <a:r>
                        <a:rPr lang="zh-CN" altLang="en-US" sz="1600" baseline="0" dirty="0" smtClean="0"/>
                        <a:t>覆盖</a:t>
                      </a:r>
                      <a:endParaRPr lang="zh-CN" altLang="en-US" sz="1600" baseline="0" dirty="0" smtClean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033">
                <a:tc vMerge="1">
                  <a:txBody>
                    <a:bodyPr/>
                    <a:lstStyle/>
                    <a:p>
                      <a:endParaRPr lang="zh-CN" altLang="en-US" sz="14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室内分布系统覆盖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901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室内多隔断区域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写字楼</a:t>
                      </a:r>
                      <a:r>
                        <a:rPr kumimoji="0" lang="en-US" altLang="zh-CN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zh-CN" altLang="en-US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酒店客房</a:t>
                      </a:r>
                      <a:endParaRPr kumimoji="0" lang="zh-CN" alt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aseline="0" dirty="0" smtClean="0"/>
                        <a:t>室内放装</a:t>
                      </a:r>
                      <a:r>
                        <a:rPr lang="en-US" altLang="zh-CN" sz="1600" baseline="0" dirty="0" smtClean="0"/>
                        <a:t>AP</a:t>
                      </a:r>
                      <a:r>
                        <a:rPr lang="zh-CN" altLang="en-US" sz="1600" baseline="0" dirty="0" smtClean="0"/>
                        <a:t>覆盖</a:t>
                      </a:r>
                      <a:endParaRPr lang="zh-CN" altLang="en-US" sz="1600" baseline="0" dirty="0" smtClean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158">
                <a:tc vMerge="1">
                  <a:txBody>
                    <a:bodyPr/>
                    <a:lstStyle/>
                    <a:p>
                      <a:pPr algn="ctr"/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0" lang="zh-CN" alt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细黑" pitchFamily="2" charset="-122"/>
                        <a:ea typeface="华文细黑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室内分布系统覆盖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26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室外区域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广场</a:t>
                      </a:r>
                      <a:r>
                        <a:rPr lang="en-US" altLang="zh-CN" sz="1600" baseline="0" dirty="0" smtClean="0"/>
                        <a:t>/</a:t>
                      </a:r>
                      <a:r>
                        <a:rPr lang="zh-CN" altLang="en-US" sz="1600" baseline="0" dirty="0" smtClean="0"/>
                        <a:t>街道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baseline="0" dirty="0" smtClean="0"/>
                        <a:t>室外</a:t>
                      </a:r>
                      <a:r>
                        <a:rPr lang="en-US" altLang="zh-CN" sz="1600" baseline="0" dirty="0" smtClean="0"/>
                        <a:t>AP</a:t>
                      </a:r>
                      <a:r>
                        <a:rPr lang="zh-CN" altLang="en-US" sz="1600" baseline="0" dirty="0" smtClean="0"/>
                        <a:t>覆盖</a:t>
                      </a:r>
                      <a:endParaRPr lang="zh-CN" altLang="en-US" sz="1600" baseline="0" dirty="0">
                        <a:latin typeface="Arial" pitchFamily="34" charset="0"/>
                        <a:ea typeface="华文细黑" pitchFamily="2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技术培训胶片＋注释中文模板V1.4(for office2007 20110106)">
  <a:themeElements>
    <a:clrScheme name="技术培训胶片＋注释中文模板V1.2(20100205) 1">
      <a:dk1>
        <a:srgbClr val="000000"/>
      </a:dk1>
      <a:lt1>
        <a:srgbClr val="FFFFFF"/>
      </a:lt1>
      <a:dk2>
        <a:srgbClr val="990000"/>
      </a:dk2>
      <a:lt2>
        <a:srgbClr val="CCCCCC"/>
      </a:lt2>
      <a:accent1>
        <a:srgbClr val="99CCCC"/>
      </a:accent1>
      <a:accent2>
        <a:srgbClr val="990000"/>
      </a:accent2>
      <a:accent3>
        <a:srgbClr val="FFFFFF"/>
      </a:accent3>
      <a:accent4>
        <a:srgbClr val="000000"/>
      </a:accent4>
      <a:accent5>
        <a:srgbClr val="CAE2E2"/>
      </a:accent5>
      <a:accent6>
        <a:srgbClr val="8A0000"/>
      </a:accent6>
      <a:hlink>
        <a:srgbClr val="009999"/>
      </a:hlink>
      <a:folHlink>
        <a:srgbClr val="999999"/>
      </a:folHlink>
    </a:clrScheme>
    <a:fontScheme name="技术培训胶片＋注释中文模板V1.2(20100205)">
      <a:majorFont>
        <a:latin typeface="FrutigerNext LT Medium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t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t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技术培训胶片＋注释中文模板V1.2(20100205) 1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99CCCC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8A0000"/>
        </a:accent6>
        <a:hlink>
          <a:srgbClr val="009999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技术培训胶片＋注释中文模板V1.2(20100205) 2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CCFF99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0000"/>
        </a:accent6>
        <a:hlink>
          <a:srgbClr val="669900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技术培训胶片＋注释中文模板V1.2(20100205) 3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FFCC99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0000"/>
        </a:accent6>
        <a:hlink>
          <a:srgbClr val="FF9900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技术培训胶片＋注释中文模板V1.2(20100205) 4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FF9900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8A0000"/>
        </a:accent6>
        <a:hlink>
          <a:srgbClr val="99660A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技术培训胶片＋注释中文模板V1.2(20100205) 5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CCCCFF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0000"/>
        </a:accent6>
        <a:hlink>
          <a:srgbClr val="99660A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t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t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3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99CCCC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CAE2E2"/>
        </a:accent5>
        <a:accent6>
          <a:srgbClr val="8A0000"/>
        </a:accent6>
        <a:hlink>
          <a:srgbClr val="009999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14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CCFF99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E2FFCA"/>
        </a:accent5>
        <a:accent6>
          <a:srgbClr val="8A0000"/>
        </a:accent6>
        <a:hlink>
          <a:srgbClr val="669900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15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FFCC99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0000"/>
        </a:accent6>
        <a:hlink>
          <a:srgbClr val="FF9900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16">
        <a:dk1>
          <a:srgbClr val="000000"/>
        </a:dk1>
        <a:lt1>
          <a:srgbClr val="FFFFFF"/>
        </a:lt1>
        <a:dk2>
          <a:srgbClr val="990000"/>
        </a:dk2>
        <a:lt2>
          <a:srgbClr val="CCCCCC"/>
        </a:lt2>
        <a:accent1>
          <a:srgbClr val="FF9900"/>
        </a:accent1>
        <a:accent2>
          <a:srgbClr val="99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8A0000"/>
        </a:accent6>
        <a:hlink>
          <a:srgbClr val="99660A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技术培训胶片＋注释中文模板V1.4(for office2007 20110106)</Template>
  <TotalTime>40017</TotalTime>
  <Words>2506</Words>
  <Application>Microsoft Office PowerPoint</Application>
  <PresentationFormat>全屏显示(4:3)</PresentationFormat>
  <Paragraphs>426</Paragraphs>
  <Slides>31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技术培训胶片＋注释中文模板V1.4(for office2007 20110106)</vt:lpstr>
      <vt:lpstr>1_自定义设计方案</vt:lpstr>
      <vt:lpstr>WLAN网络规划方案及典型案例介绍</vt:lpstr>
      <vt:lpstr>学习目标</vt:lpstr>
      <vt:lpstr>目  录</vt:lpstr>
      <vt:lpstr>WLAN网络典型应用场景</vt:lpstr>
      <vt:lpstr>WLAN网络典型场景特点</vt:lpstr>
      <vt:lpstr>WLAN AP设备类型及应用</vt:lpstr>
      <vt:lpstr>目  录</vt:lpstr>
      <vt:lpstr>无线侧网络规划设计流程</vt:lpstr>
      <vt:lpstr>无线覆盖方式选择</vt:lpstr>
      <vt:lpstr>AP供电方式</vt:lpstr>
      <vt:lpstr>频率规划</vt:lpstr>
      <vt:lpstr>链路预算</vt:lpstr>
      <vt:lpstr>容量规划</vt:lpstr>
      <vt:lpstr>目  录</vt:lpstr>
      <vt:lpstr>办公写字楼WLAN覆盖案例</vt:lpstr>
      <vt:lpstr>办公写字楼WLAN覆盖案例（续）</vt:lpstr>
      <vt:lpstr>办公写字楼WLAN覆盖案例（续）</vt:lpstr>
      <vt:lpstr>目  录</vt:lpstr>
      <vt:lpstr>酒店客房WLAN覆盖案例</vt:lpstr>
      <vt:lpstr>酒店客房WLAN覆盖案例（续）</vt:lpstr>
      <vt:lpstr>酒店客房WLAN覆盖案例（续）</vt:lpstr>
      <vt:lpstr>目  录</vt:lpstr>
      <vt:lpstr>园区室外2.4G覆盖案例</vt:lpstr>
      <vt:lpstr>园区室外2.4G覆盖案例（续）</vt:lpstr>
      <vt:lpstr>园区室外2.4G覆盖案例（续）</vt:lpstr>
      <vt:lpstr>室外WDS回传案例（续）</vt:lpstr>
      <vt:lpstr>室外WDS回传案例（续）</vt:lpstr>
      <vt:lpstr>室外WDS回传案例（续）</vt:lpstr>
      <vt:lpstr>问  题</vt:lpstr>
      <vt:lpstr>总  结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0</dc:title>
  <dc:creator>y00207709</dc:creator>
  <cp:lastModifiedBy>Lenovo</cp:lastModifiedBy>
  <cp:revision>793</cp:revision>
  <dcterms:created xsi:type="dcterms:W3CDTF">2012-05-04T09:16:27Z</dcterms:created>
  <dcterms:modified xsi:type="dcterms:W3CDTF">2020-05-11T07:39:36Z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(3)AckzqTt8CT0WGJ6n1CXgma+Iv0lIbUqNadVR0F/0KaU29XIlPHKJOH3MgH44UM3NJl7qyKSC_x000d_
rM+jGejM2QTCYT0BXWdZ3+B9JYLcEwEVsbWZ8gTS3n10706CzirenkBlxE6zI2TYAXKxD5QS_x000d_
lsSKgYH4WgNz2RfblPNIeIIXWhomkWb5Uq+XeaduhqP0pRl+oxz/ggeBUm5y7f4Uss8pmb4q_x000d_
HVY4UMxMdYkGuvk+Go</vt:lpwstr>
  </property>
  <property fmtid="{D5CDD505-2E9C-101B-9397-08002B2CF9AE}" pid="3" name="_ms_pID_7253431">
    <vt:lpwstr>vBztLC3Ou9oYnbnHiSrZt7bP/rpkEHLU0zPaUAoKABuoCCeyaNxs2p_x000d_
FzapSTabWqda7HtFZj+SLZ9Wud6l8DagWHL5suAc06btVDqRvZ7reE7LbbqmVDKdQpKsRPnt_x000d_
YCalKaKkEvBPv+KdHsIqsZUJDMklfmvsCX3vB57ykaVY04c64u+Tdx20zwXk5wiZcB/iX+l2_x000d_
uodiQtg8AL9sDMPuEPzG+xBz5M+flGB6vwhT</vt:lpwstr>
  </property>
  <property fmtid="{D5CDD505-2E9C-101B-9397-08002B2CF9AE}" pid="4" name="sflag">
    <vt:lpwstr>1356059727</vt:lpwstr>
  </property>
  <property fmtid="{D5CDD505-2E9C-101B-9397-08002B2CF9AE}" pid="5" name="_ms_pID_7253432">
    <vt:lpwstr>hPiDmjJ5Q9goOT4HqKD0JNaG6c86QaBul7jU_x000d_
/LJSnA//Dkh9LqDvNLMXZocg7ei8RD4dVcO80C1hjJcFpZRyRQmJkERpk36ZHNUX5Ime+/cE_x000d_
ajSJ/ZUJLGTyNomnGNJkIw==</vt:lpwstr>
  </property>
</Properties>
</file>