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4" r:id="rId1"/>
    <p:sldMasterId id="2147483667" r:id="rId2"/>
  </p:sldMasterIdLst>
  <p:notesMasterIdLst>
    <p:notesMasterId r:id="rId49"/>
  </p:notesMasterIdLst>
  <p:handoutMasterIdLst>
    <p:handoutMasterId r:id="rId50"/>
  </p:handoutMasterIdLst>
  <p:sldIdLst>
    <p:sldId id="747" r:id="rId3"/>
    <p:sldId id="846" r:id="rId4"/>
    <p:sldId id="1105" r:id="rId5"/>
    <p:sldId id="1065" r:id="rId6"/>
    <p:sldId id="1084" r:id="rId7"/>
    <p:sldId id="1012" r:id="rId8"/>
    <p:sldId id="1067" r:id="rId9"/>
    <p:sldId id="1068" r:id="rId10"/>
    <p:sldId id="1013" r:id="rId11"/>
    <p:sldId id="1069" r:id="rId12"/>
    <p:sldId id="1070" r:id="rId13"/>
    <p:sldId id="1071" r:id="rId14"/>
    <p:sldId id="1106" r:id="rId15"/>
    <p:sldId id="1081" r:id="rId16"/>
    <p:sldId id="1075" r:id="rId17"/>
    <p:sldId id="1078" r:id="rId18"/>
    <p:sldId id="1080" r:id="rId19"/>
    <p:sldId id="1113" r:id="rId20"/>
    <p:sldId id="1085" r:id="rId21"/>
    <p:sldId id="1007" r:id="rId22"/>
    <p:sldId id="1011" r:id="rId23"/>
    <p:sldId id="1082" r:id="rId24"/>
    <p:sldId id="1092" r:id="rId25"/>
    <p:sldId id="1088" r:id="rId26"/>
    <p:sldId id="1026" r:id="rId27"/>
    <p:sldId id="1091" r:id="rId28"/>
    <p:sldId id="1114" r:id="rId29"/>
    <p:sldId id="1083" r:id="rId30"/>
    <p:sldId id="1086" r:id="rId31"/>
    <p:sldId id="1094" r:id="rId32"/>
    <p:sldId id="1095" r:id="rId33"/>
    <p:sldId id="1096" r:id="rId34"/>
    <p:sldId id="1098" r:id="rId35"/>
    <p:sldId id="1099" r:id="rId36"/>
    <p:sldId id="1100" r:id="rId37"/>
    <p:sldId id="1111" r:id="rId38"/>
    <p:sldId id="1112" r:id="rId39"/>
    <p:sldId id="1039" r:id="rId40"/>
    <p:sldId id="1030" r:id="rId41"/>
    <p:sldId id="1042" r:id="rId42"/>
    <p:sldId id="1040" r:id="rId43"/>
    <p:sldId id="1034" r:id="rId44"/>
    <p:sldId id="969" r:id="rId45"/>
    <p:sldId id="1107" r:id="rId46"/>
    <p:sldId id="1035" r:id="rId47"/>
    <p:sldId id="856" r:id="rId48"/>
  </p:sldIdLst>
  <p:sldSz cx="9144000" cy="6858000" type="screen4x3"/>
  <p:notesSz cx="7099300" cy="10234613"/>
  <p:defaultTextStyle>
    <a:defPPr>
      <a:defRPr lang="zh-CN"/>
    </a:defPPr>
    <a:lvl1pPr algn="l" rtl="0" fontAlgn="t">
      <a:spcBef>
        <a:spcPct val="0"/>
      </a:spcBef>
      <a:spcAft>
        <a:spcPct val="0"/>
      </a:spcAft>
      <a:defRPr kern="1200">
        <a:solidFill>
          <a:schemeClr val="tx1"/>
        </a:solidFill>
        <a:latin typeface="Arial" charset="0"/>
        <a:ea typeface="华文细黑" pitchFamily="2" charset="-122"/>
        <a:cs typeface="+mn-cs"/>
      </a:defRPr>
    </a:lvl1pPr>
    <a:lvl2pPr marL="457200" algn="l" rtl="0" fontAlgn="t">
      <a:spcBef>
        <a:spcPct val="0"/>
      </a:spcBef>
      <a:spcAft>
        <a:spcPct val="0"/>
      </a:spcAft>
      <a:defRPr kern="1200">
        <a:solidFill>
          <a:schemeClr val="tx1"/>
        </a:solidFill>
        <a:latin typeface="Arial" charset="0"/>
        <a:ea typeface="华文细黑" pitchFamily="2" charset="-122"/>
        <a:cs typeface="+mn-cs"/>
      </a:defRPr>
    </a:lvl2pPr>
    <a:lvl3pPr marL="914400" algn="l" rtl="0" fontAlgn="t">
      <a:spcBef>
        <a:spcPct val="0"/>
      </a:spcBef>
      <a:spcAft>
        <a:spcPct val="0"/>
      </a:spcAft>
      <a:defRPr kern="1200">
        <a:solidFill>
          <a:schemeClr val="tx1"/>
        </a:solidFill>
        <a:latin typeface="Arial" charset="0"/>
        <a:ea typeface="华文细黑" pitchFamily="2" charset="-122"/>
        <a:cs typeface="+mn-cs"/>
      </a:defRPr>
    </a:lvl3pPr>
    <a:lvl4pPr marL="1371600" algn="l" rtl="0" fontAlgn="t">
      <a:spcBef>
        <a:spcPct val="0"/>
      </a:spcBef>
      <a:spcAft>
        <a:spcPct val="0"/>
      </a:spcAft>
      <a:defRPr kern="1200">
        <a:solidFill>
          <a:schemeClr val="tx1"/>
        </a:solidFill>
        <a:latin typeface="Arial" charset="0"/>
        <a:ea typeface="华文细黑" pitchFamily="2" charset="-122"/>
        <a:cs typeface="+mn-cs"/>
      </a:defRPr>
    </a:lvl4pPr>
    <a:lvl5pPr marL="1828800" algn="l" rtl="0" fontAlgn="t">
      <a:spcBef>
        <a:spcPct val="0"/>
      </a:spcBef>
      <a:spcAft>
        <a:spcPct val="0"/>
      </a:spcAft>
      <a:defRPr kern="1200">
        <a:solidFill>
          <a:schemeClr val="tx1"/>
        </a:solidFill>
        <a:latin typeface="Arial" charset="0"/>
        <a:ea typeface="华文细黑" pitchFamily="2" charset="-122"/>
        <a:cs typeface="+mn-cs"/>
      </a:defRPr>
    </a:lvl5pPr>
    <a:lvl6pPr marL="2286000" algn="l" defTabSz="914400" rtl="0" eaLnBrk="1" latinLnBrk="0" hangingPunct="1">
      <a:defRPr kern="1200">
        <a:solidFill>
          <a:schemeClr val="tx1"/>
        </a:solidFill>
        <a:latin typeface="Arial" charset="0"/>
        <a:ea typeface="华文细黑" pitchFamily="2" charset="-122"/>
        <a:cs typeface="+mn-cs"/>
      </a:defRPr>
    </a:lvl6pPr>
    <a:lvl7pPr marL="2743200" algn="l" defTabSz="914400" rtl="0" eaLnBrk="1" latinLnBrk="0" hangingPunct="1">
      <a:defRPr kern="1200">
        <a:solidFill>
          <a:schemeClr val="tx1"/>
        </a:solidFill>
        <a:latin typeface="Arial" charset="0"/>
        <a:ea typeface="华文细黑" pitchFamily="2" charset="-122"/>
        <a:cs typeface="+mn-cs"/>
      </a:defRPr>
    </a:lvl7pPr>
    <a:lvl8pPr marL="3200400" algn="l" defTabSz="914400" rtl="0" eaLnBrk="1" latinLnBrk="0" hangingPunct="1">
      <a:defRPr kern="1200">
        <a:solidFill>
          <a:schemeClr val="tx1"/>
        </a:solidFill>
        <a:latin typeface="Arial" charset="0"/>
        <a:ea typeface="华文细黑" pitchFamily="2" charset="-122"/>
        <a:cs typeface="+mn-cs"/>
      </a:defRPr>
    </a:lvl8pPr>
    <a:lvl9pPr marL="3657600" algn="l" defTabSz="914400" rtl="0" eaLnBrk="1" latinLnBrk="0" hangingPunct="1">
      <a:defRPr kern="1200">
        <a:solidFill>
          <a:schemeClr val="tx1"/>
        </a:solidFill>
        <a:latin typeface="Arial" charset="0"/>
        <a:ea typeface="华文细黑"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39775E"/>
    <a:srgbClr val="2C843D"/>
    <a:srgbClr val="AED6EA"/>
    <a:srgbClr val="52A7D2"/>
    <a:srgbClr val="B0E8CB"/>
    <a:srgbClr val="3A5976"/>
    <a:srgbClr val="8EC6E2"/>
    <a:srgbClr val="777777"/>
    <a:srgbClr val="FFC5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78108" autoAdjust="0"/>
  </p:normalViewPr>
  <p:slideViewPr>
    <p:cSldViewPr snapToGrid="0" showGuides="1">
      <p:cViewPr varScale="1">
        <p:scale>
          <a:sx n="88" d="100"/>
          <a:sy n="88" d="100"/>
        </p:scale>
        <p:origin x="-2304" y="-114"/>
      </p:cViewPr>
      <p:guideLst>
        <p:guide orient="horz" pos="3608"/>
        <p:guide orient="horz" pos="655"/>
        <p:guide orient="horz" pos="2155"/>
        <p:guide pos="2890"/>
        <p:guide pos="5285"/>
        <p:guide pos="476"/>
      </p:guideLst>
    </p:cSldViewPr>
  </p:slideViewPr>
  <p:notesTextViewPr>
    <p:cViewPr>
      <p:scale>
        <a:sx n="100" d="100"/>
        <a:sy n="100" d="100"/>
      </p:scale>
      <p:origin x="0" y="0"/>
    </p:cViewPr>
  </p:notesTextViewPr>
  <p:notesViewPr>
    <p:cSldViewPr snapToGrid="0" showGuides="1">
      <p:cViewPr varScale="1">
        <p:scale>
          <a:sx n="48" d="100"/>
          <a:sy n="48" d="100"/>
        </p:scale>
        <p:origin x="-1944" y="-90"/>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002" name="Rectangle 2"/>
          <p:cNvSpPr>
            <a:spLocks noGrp="1" noChangeArrowheads="1"/>
          </p:cNvSpPr>
          <p:nvPr>
            <p:ph type="hdr" sz="quarter"/>
          </p:nvPr>
        </p:nvSpPr>
        <p:spPr bwMode="auto">
          <a:xfrm>
            <a:off x="0" y="0"/>
            <a:ext cx="3076575" cy="512763"/>
          </a:xfrm>
          <a:prstGeom prst="rect">
            <a:avLst/>
          </a:prstGeom>
          <a:noFill/>
          <a:ln w="9525">
            <a:noFill/>
            <a:miter lim="800000"/>
            <a:headEnd/>
            <a:tailEnd/>
          </a:ln>
          <a:effectLst/>
        </p:spPr>
        <p:txBody>
          <a:bodyPr vert="horz" wrap="square" lIns="96791" tIns="48396" rIns="96791" bIns="48396" numCol="1" anchor="t" anchorCtr="0" compatLnSpc="1">
            <a:prstTxWarp prst="textNoShape">
              <a:avLst/>
            </a:prstTxWarp>
          </a:bodyPr>
          <a:lstStyle>
            <a:lvl1pPr defTabSz="968375" fontAlgn="base">
              <a:defRPr sz="1300">
                <a:ea typeface="宋体" charset="-122"/>
              </a:defRPr>
            </a:lvl1pPr>
          </a:lstStyle>
          <a:p>
            <a:r>
              <a:rPr lang="zh-CN" altLang="en-US" smtClean="0"/>
              <a:t>课程名称</a:t>
            </a:r>
            <a:endParaRPr lang="en-US" altLang="zh-CN"/>
          </a:p>
        </p:txBody>
      </p:sp>
      <p:sp>
        <p:nvSpPr>
          <p:cNvPr id="512003" name="Rectangle 3"/>
          <p:cNvSpPr>
            <a:spLocks noGrp="1" noChangeArrowheads="1"/>
          </p:cNvSpPr>
          <p:nvPr>
            <p:ph type="dt" sz="quarter" idx="1"/>
          </p:nvPr>
        </p:nvSpPr>
        <p:spPr bwMode="auto">
          <a:xfrm>
            <a:off x="4021138" y="0"/>
            <a:ext cx="3076575" cy="512763"/>
          </a:xfrm>
          <a:prstGeom prst="rect">
            <a:avLst/>
          </a:prstGeom>
          <a:noFill/>
          <a:ln w="9525">
            <a:noFill/>
            <a:miter lim="800000"/>
            <a:headEnd/>
            <a:tailEnd/>
          </a:ln>
          <a:effectLst/>
        </p:spPr>
        <p:txBody>
          <a:bodyPr vert="horz" wrap="square" lIns="96791" tIns="48396" rIns="96791" bIns="48396" numCol="1" anchor="t" anchorCtr="0" compatLnSpc="1">
            <a:prstTxWarp prst="textNoShape">
              <a:avLst/>
            </a:prstTxWarp>
          </a:bodyPr>
          <a:lstStyle>
            <a:lvl1pPr algn="r" defTabSz="968375" fontAlgn="base">
              <a:defRPr sz="1300">
                <a:ea typeface="宋体" charset="-122"/>
              </a:defRPr>
            </a:lvl1pPr>
          </a:lstStyle>
          <a:p>
            <a:endParaRPr lang="en-US" altLang="zh-CN"/>
          </a:p>
        </p:txBody>
      </p:sp>
      <p:sp>
        <p:nvSpPr>
          <p:cNvPr id="512004" name="Rectangle 4"/>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6791" tIns="48396" rIns="96791" bIns="48396" numCol="1" anchor="b" anchorCtr="0" compatLnSpc="1">
            <a:prstTxWarp prst="textNoShape">
              <a:avLst/>
            </a:prstTxWarp>
          </a:bodyPr>
          <a:lstStyle>
            <a:lvl1pPr defTabSz="968375" fontAlgn="base">
              <a:defRPr sz="1300">
                <a:ea typeface="宋体" charset="-122"/>
              </a:defRPr>
            </a:lvl1pPr>
          </a:lstStyle>
          <a:p>
            <a:endParaRPr lang="en-US" altLang="zh-CN"/>
          </a:p>
        </p:txBody>
      </p:sp>
      <p:sp>
        <p:nvSpPr>
          <p:cNvPr id="512005" name="Rectangle 5"/>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6791" tIns="48396" rIns="96791" bIns="48396" numCol="1" anchor="b" anchorCtr="0" compatLnSpc="1">
            <a:prstTxWarp prst="textNoShape">
              <a:avLst/>
            </a:prstTxWarp>
          </a:bodyPr>
          <a:lstStyle>
            <a:lvl1pPr algn="r" defTabSz="968375" fontAlgn="base">
              <a:defRPr sz="1300">
                <a:ea typeface="宋体" charset="-122"/>
              </a:defRPr>
            </a:lvl1pPr>
          </a:lstStyle>
          <a:p>
            <a:fld id="{AF030996-59FA-4BBF-8042-83020DEE9712}" type="slidenum">
              <a:rPr lang="en-US" altLang="zh-CN"/>
              <a:pPr/>
              <a:t>‹#›</a:t>
            </a:fld>
            <a:endParaRPr lang="en-US" altLang="zh-CN"/>
          </a:p>
        </p:txBody>
      </p:sp>
    </p:spTree>
    <p:extLst>
      <p:ext uri="{BB962C8B-B14F-4D97-AF65-F5344CB8AC3E}">
        <p14:creationId xmlns:p14="http://schemas.microsoft.com/office/powerpoint/2010/main" val="10238247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892175" y="390525"/>
            <a:ext cx="3076575" cy="512763"/>
          </a:xfrm>
          <a:prstGeom prst="rect">
            <a:avLst/>
          </a:prstGeom>
          <a:noFill/>
          <a:ln w="9525">
            <a:noFill/>
            <a:miter lim="800000"/>
            <a:headEnd/>
            <a:tailEnd/>
          </a:ln>
          <a:effectLst/>
        </p:spPr>
        <p:txBody>
          <a:bodyPr vert="horz" wrap="square" lIns="96791" tIns="48396" rIns="96791" bIns="48396" numCol="1" anchor="t" anchorCtr="0" compatLnSpc="1">
            <a:prstTxWarp prst="textNoShape">
              <a:avLst/>
            </a:prstTxWarp>
          </a:bodyPr>
          <a:lstStyle>
            <a:lvl1pPr defTabSz="968375" fontAlgn="base">
              <a:defRPr sz="1000">
                <a:latin typeface="FrutigerNext LT Medium" pitchFamily="34" charset="0"/>
              </a:defRPr>
            </a:lvl1pPr>
          </a:lstStyle>
          <a:p>
            <a:r>
              <a:rPr lang="zh-CN" altLang="en-US" dirty="0" smtClean="0"/>
              <a:t>课程名称</a:t>
            </a:r>
            <a:endParaRPr lang="zh-CN" altLang="en-US" dirty="0"/>
          </a:p>
        </p:txBody>
      </p:sp>
      <p:sp>
        <p:nvSpPr>
          <p:cNvPr id="14343" name="Rectangle 7"/>
          <p:cNvSpPr>
            <a:spLocks noGrp="1" noChangeArrowheads="1"/>
          </p:cNvSpPr>
          <p:nvPr>
            <p:ph type="sldNum" sz="quarter" idx="5"/>
          </p:nvPr>
        </p:nvSpPr>
        <p:spPr bwMode="auto">
          <a:xfrm>
            <a:off x="4060825" y="149225"/>
            <a:ext cx="2139950" cy="512763"/>
          </a:xfrm>
          <a:prstGeom prst="rect">
            <a:avLst/>
          </a:prstGeom>
          <a:noFill/>
          <a:ln w="9525">
            <a:noFill/>
            <a:miter lim="800000"/>
            <a:headEnd/>
            <a:tailEnd/>
          </a:ln>
          <a:effectLst/>
        </p:spPr>
        <p:txBody>
          <a:bodyPr vert="horz" wrap="square" lIns="96791" tIns="48396" rIns="96791" bIns="48396" numCol="1" anchor="b" anchorCtr="0" compatLnSpc="1">
            <a:prstTxWarp prst="textNoShape">
              <a:avLst/>
            </a:prstTxWarp>
          </a:bodyPr>
          <a:lstStyle>
            <a:lvl1pPr algn="r" defTabSz="968375" fontAlgn="base">
              <a:defRPr sz="1000">
                <a:ea typeface="宋体" charset="-122"/>
              </a:defRPr>
            </a:lvl1pPr>
          </a:lstStyle>
          <a:p>
            <a:r>
              <a:rPr lang="en-US" altLang="zh-CN"/>
              <a:t>P-</a:t>
            </a:r>
            <a:fld id="{53C4D65A-8D61-4BF8-8EE6-980764D8408A}" type="slidenum">
              <a:rPr lang="en-US" altLang="zh-CN"/>
              <a:pPr/>
              <a:t>‹#›</a:t>
            </a:fld>
            <a:endParaRPr lang="en-US" altLang="zh-CN"/>
          </a:p>
        </p:txBody>
      </p:sp>
      <p:sp>
        <p:nvSpPr>
          <p:cNvPr id="8" name="备注占位符 7"/>
          <p:cNvSpPr>
            <a:spLocks noGrp="1"/>
          </p:cNvSpPr>
          <p:nvPr>
            <p:ph type="body" sz="quarter" idx="3"/>
          </p:nvPr>
        </p:nvSpPr>
        <p:spPr>
          <a:xfrm>
            <a:off x="709613" y="4860925"/>
            <a:ext cx="5680075" cy="4605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10" name="页脚占位符 9"/>
          <p:cNvSpPr>
            <a:spLocks noGrp="1"/>
          </p:cNvSpPr>
          <p:nvPr>
            <p:ph type="ftr" sz="quarter" idx="4"/>
          </p:nvPr>
        </p:nvSpPr>
        <p:spPr>
          <a:xfrm>
            <a:off x="1617785" y="9477248"/>
            <a:ext cx="3833447" cy="511175"/>
          </a:xfrm>
          <a:prstGeom prst="rect">
            <a:avLst/>
          </a:prstGeom>
        </p:spPr>
        <p:txBody>
          <a:bodyPr vert="horz" lIns="91440" tIns="45720" rIns="91440" bIns="45720" rtlCol="0" anchor="b"/>
          <a:lstStyle>
            <a:lvl1pPr algn="l">
              <a:defRPr sz="1200"/>
            </a:lvl1pPr>
          </a:lstStyle>
          <a:p>
            <a:r>
              <a:rPr lang="zh-CN" altLang="en-US" dirty="0" smtClean="0"/>
              <a:t>华为技术有限公司  版权所有  未经许可不得扩散</a:t>
            </a:r>
            <a:endParaRPr lang="zh-CN" altLang="en-US" dirty="0"/>
          </a:p>
        </p:txBody>
      </p:sp>
      <p:sp>
        <p:nvSpPr>
          <p:cNvPr id="13" name="幻灯片图像占位符 12"/>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1440" tIns="45720" rIns="91440" bIns="45720" rtlCol="0" anchor="ctr"/>
          <a:lstStyle/>
          <a:p>
            <a:endParaRPr lang="zh-CN" altLang="en-US"/>
          </a:p>
        </p:txBody>
      </p:sp>
    </p:spTree>
    <p:extLst>
      <p:ext uri="{BB962C8B-B14F-4D97-AF65-F5344CB8AC3E}">
        <p14:creationId xmlns:p14="http://schemas.microsoft.com/office/powerpoint/2010/main" val="1174886214"/>
      </p:ext>
    </p:extLst>
  </p:cSld>
  <p:clrMap bg1="lt1" tx1="dk1" bg2="lt2" tx2="dk2" accent1="accent1" accent2="accent2" accent3="accent3" accent4="accent4" accent5="accent5" accent6="accent6" hlink="hlink" folHlink="folHlink"/>
  <p:hf dt="0"/>
  <p:notesStyle>
    <a:lvl1pPr marL="180975" indent="-180975" algn="l" rtl="0" fontAlgn="base">
      <a:lnSpc>
        <a:spcPct val="125000"/>
      </a:lnSpc>
      <a:spcBef>
        <a:spcPct val="0"/>
      </a:spcBef>
      <a:spcAft>
        <a:spcPts val="300"/>
      </a:spcAft>
      <a:buSzPct val="70000"/>
      <a:buFont typeface="Wingdings" pitchFamily="2" charset="2"/>
      <a:buChar char="l"/>
      <a:defRPr sz="1100" kern="1200">
        <a:solidFill>
          <a:schemeClr val="tx1"/>
        </a:solidFill>
        <a:latin typeface="FrutigerNext LT Regular" pitchFamily="34" charset="0"/>
        <a:ea typeface="华文细黑" pitchFamily="2" charset="-122"/>
        <a:cs typeface="+mn-cs"/>
      </a:defRPr>
    </a:lvl1pPr>
    <a:lvl2pPr marL="628650" indent="-171450" algn="l" rtl="0" fontAlgn="base">
      <a:lnSpc>
        <a:spcPct val="125000"/>
      </a:lnSpc>
      <a:spcBef>
        <a:spcPct val="0"/>
      </a:spcBef>
      <a:spcAft>
        <a:spcPts val="300"/>
      </a:spcAft>
      <a:buSzPct val="50000"/>
      <a:buFont typeface="Wingdings" pitchFamily="2" charset="2"/>
      <a:buChar char="p"/>
      <a:defRPr sz="1100" kern="1200">
        <a:solidFill>
          <a:schemeClr val="tx1"/>
        </a:solidFill>
        <a:latin typeface="FrutigerNext LT Regular" pitchFamily="34" charset="0"/>
        <a:ea typeface="华文细黑" pitchFamily="2" charset="-122"/>
        <a:cs typeface="+mn-cs"/>
      </a:defRPr>
    </a:lvl2pPr>
    <a:lvl3pPr marL="1076325" indent="-161925" algn="l" rtl="0" fontAlgn="base">
      <a:lnSpc>
        <a:spcPct val="125000"/>
      </a:lnSpc>
      <a:spcBef>
        <a:spcPct val="0"/>
      </a:spcBef>
      <a:spcAft>
        <a:spcPts val="300"/>
      </a:spcAft>
      <a:buSzPct val="50000"/>
      <a:buFont typeface="Wingdings" pitchFamily="2" charset="2"/>
      <a:buChar char="n"/>
      <a:defRPr sz="1100" kern="1200">
        <a:solidFill>
          <a:schemeClr val="tx1"/>
        </a:solidFill>
        <a:latin typeface="FrutigerNext LT Regular" pitchFamily="34" charset="0"/>
        <a:ea typeface="华文细黑" pitchFamily="2" charset="-122"/>
        <a:cs typeface="+mn-cs"/>
      </a:defRPr>
    </a:lvl3pPr>
    <a:lvl4pPr marL="1371600" algn="l" rtl="0" fontAlgn="base">
      <a:lnSpc>
        <a:spcPct val="125000"/>
      </a:lnSpc>
      <a:spcBef>
        <a:spcPct val="30000"/>
      </a:spcBef>
      <a:spcAft>
        <a:spcPts val="300"/>
      </a:spcAft>
      <a:defRPr sz="1100" kern="1200">
        <a:solidFill>
          <a:schemeClr val="tx1"/>
        </a:solidFill>
        <a:latin typeface="FrutigerNext LT Regular" pitchFamily="34" charset="0"/>
        <a:ea typeface="华文细黑" pitchFamily="2" charset="-122"/>
        <a:cs typeface="+mn-cs"/>
      </a:defRPr>
    </a:lvl4pPr>
    <a:lvl5pPr marL="1828800" algn="l" rtl="0" fontAlgn="base">
      <a:lnSpc>
        <a:spcPct val="125000"/>
      </a:lnSpc>
      <a:spcBef>
        <a:spcPct val="30000"/>
      </a:spcBef>
      <a:spcAft>
        <a:spcPts val="300"/>
      </a:spcAft>
      <a:defRPr sz="1100" kern="1200">
        <a:solidFill>
          <a:schemeClr val="tx1"/>
        </a:solidFill>
        <a:latin typeface="FrutigerNext LT Regular" pitchFamily="34" charset="0"/>
        <a:ea typeface="华文细黑"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p:txBody>
          <a:bodyPr/>
          <a:lstStyle/>
          <a:p>
            <a:r>
              <a:rPr lang="zh-CN" altLang="en-US" smtClean="0"/>
              <a:t>课程名称</a:t>
            </a:r>
            <a:endParaRPr lang="zh-CN" altLang="en-US"/>
          </a:p>
        </p:txBody>
      </p:sp>
      <p:sp>
        <p:nvSpPr>
          <p:cNvPr id="5" name="Rectangle 6"/>
          <p:cNvSpPr>
            <a:spLocks noGrp="1" noChangeArrowheads="1"/>
          </p:cNvSpPr>
          <p:nvPr>
            <p:ph type="ftr" sz="quarter" idx="4"/>
          </p:nvPr>
        </p:nvSpPr>
        <p:spPr/>
        <p:txBody>
          <a:bodyPr/>
          <a:lstStyle/>
          <a:p>
            <a:r>
              <a:rPr lang="zh-CN" altLang="en-US" smtClean="0"/>
              <a:t>华为技术有限公司  版权所有  未经许可不得扩散</a:t>
            </a:r>
            <a:endParaRPr lang="zh-CN" altLang="en-US"/>
          </a:p>
        </p:txBody>
      </p:sp>
      <p:sp>
        <p:nvSpPr>
          <p:cNvPr id="6" name="Rectangle 7"/>
          <p:cNvSpPr>
            <a:spLocks noGrp="1" noChangeArrowheads="1"/>
          </p:cNvSpPr>
          <p:nvPr>
            <p:ph type="sldNum" sz="quarter" idx="5"/>
          </p:nvPr>
        </p:nvSpPr>
        <p:spPr/>
        <p:txBody>
          <a:bodyPr/>
          <a:lstStyle/>
          <a:p>
            <a:r>
              <a:rPr lang="en-US" altLang="zh-CN" smtClean="0"/>
              <a:t>P-</a:t>
            </a:r>
            <a:fld id="{4D81EC20-66FB-45B4-B9ED-040F7F91C6BC}" type="slidenum">
              <a:rPr lang="en-US" altLang="zh-CN" smtClean="0"/>
              <a:pPr/>
              <a:t>0</a:t>
            </a:fld>
            <a:endParaRPr lang="en-US" altLang="zh-CN"/>
          </a:p>
        </p:txBody>
      </p:sp>
      <p:sp>
        <p:nvSpPr>
          <p:cNvPr id="10" name="备注占位符 9"/>
          <p:cNvSpPr>
            <a:spLocks noGrp="1"/>
          </p:cNvSpPr>
          <p:nvPr>
            <p:ph type="body" idx="1"/>
          </p:nvPr>
        </p:nvSpPr>
        <p:spPr/>
        <p:txBody>
          <a:bodyPr>
            <a:normAutofit/>
          </a:bodyPr>
          <a:lstStyle/>
          <a:p>
            <a:endParaRPr lang="zh-CN" altLang="en-US"/>
          </a:p>
        </p:txBody>
      </p:sp>
      <p:sp>
        <p:nvSpPr>
          <p:cNvPr id="11" name="幻灯片图像占位符 10"/>
          <p:cNvSpPr>
            <a:spLocks noGrp="1" noRot="1" noChangeAspect="1"/>
          </p:cNvSpPr>
          <p:nvPr>
            <p:ph type="sldImg"/>
          </p:nvPr>
        </p:nvSpPr>
        <p:spPr>
          <a:xfrm>
            <a:off x="992188" y="768350"/>
            <a:ext cx="5114925" cy="3836988"/>
          </a:xfrm>
          <a:prstGeom prst="rect">
            <a:avLst/>
          </a:pr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80975" marR="0" indent="-180975" algn="l" defTabSz="914400" rtl="0" eaLnBrk="1" fontAlgn="base" latinLnBrk="0" hangingPunct="1">
              <a:lnSpc>
                <a:spcPct val="125000"/>
              </a:lnSpc>
              <a:spcBef>
                <a:spcPct val="0"/>
              </a:spcBef>
              <a:spcAft>
                <a:spcPts val="300"/>
              </a:spcAft>
              <a:buClrTx/>
              <a:buSzPct val="70000"/>
              <a:buFont typeface="Wingdings" pitchFamily="2" charset="2"/>
              <a:buChar char="l"/>
              <a:tabLst/>
              <a:defRPr/>
            </a:pPr>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9</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10</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80975" marR="0" lvl="0" indent="-180975" algn="l" defTabSz="914400" rtl="0" eaLnBrk="1" fontAlgn="base" latinLnBrk="0" hangingPunct="1">
              <a:lnSpc>
                <a:spcPct val="125000"/>
              </a:lnSpc>
              <a:spcBef>
                <a:spcPct val="0"/>
              </a:spcBef>
              <a:spcAft>
                <a:spcPts val="300"/>
              </a:spcAft>
              <a:buClrTx/>
              <a:buSzPct val="70000"/>
              <a:tabLst/>
              <a:defRPr/>
            </a:pPr>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11</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12</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95263" indent="-195263" algn="l" defTabSz="914400" rtl="0" eaLnBrk="1" fontAlgn="base" hangingPunct="1">
              <a:lnSpc>
                <a:spcPct val="125000"/>
              </a:lnSpc>
              <a:spcBef>
                <a:spcPct val="0"/>
              </a:spcBef>
              <a:spcAft>
                <a:spcPts val="300"/>
              </a:spcAft>
              <a:buSzPct val="70000"/>
              <a:buFont typeface="Wingdings" pitchFamily="2" charset="2"/>
              <a:buChar char="l"/>
            </a:pPr>
            <a:endParaRPr lang="zh-CN" altLang="en-US"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13</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14</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15</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80975" marR="0" indent="-180975" algn="l" defTabSz="914400" rtl="0" eaLnBrk="1" fontAlgn="base" latinLnBrk="0" hangingPunct="1">
              <a:lnSpc>
                <a:spcPct val="125000"/>
              </a:lnSpc>
              <a:spcBef>
                <a:spcPct val="0"/>
              </a:spcBef>
              <a:spcAft>
                <a:spcPts val="300"/>
              </a:spcAft>
              <a:buClrTx/>
              <a:buSzPct val="70000"/>
              <a:buFont typeface="Wingdings" pitchFamily="2" charset="2"/>
              <a:buChar char="l"/>
              <a:tabLst/>
              <a:defRPr/>
            </a:pPr>
            <a:endParaRPr lang="zh-CN" altLang="en-US"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16</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17</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18</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19</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20</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21</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0000" lnSpcReduction="20000"/>
          </a:bodyPr>
          <a:lstStyle/>
          <a:p>
            <a:pPr marL="180975" marR="0" indent="-180975" algn="l" defTabSz="914400" rtl="0" eaLnBrk="1" fontAlgn="base" latinLnBrk="0" hangingPunct="1">
              <a:lnSpc>
                <a:spcPct val="125000"/>
              </a:lnSpc>
              <a:spcBef>
                <a:spcPct val="0"/>
              </a:spcBef>
              <a:spcAft>
                <a:spcPts val="300"/>
              </a:spcAft>
              <a:buClrTx/>
              <a:buSzPct val="70000"/>
              <a:buFont typeface="Wingdings" pitchFamily="2" charset="2"/>
              <a:buChar char="l"/>
              <a:tabLst/>
              <a:defRPr/>
            </a:pPr>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22</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23</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defTabSz="913987" fontAlgn="base">
              <a:lnSpc>
                <a:spcPct val="150000"/>
              </a:lnSpc>
              <a:spcBef>
                <a:spcPct val="0"/>
              </a:spcBef>
              <a:spcAft>
                <a:spcPct val="0"/>
              </a:spcAft>
            </a:pPr>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24</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25</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26</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27</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28</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29</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30</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80975" marR="0" indent="-180975" algn="l" defTabSz="914400" rtl="0" eaLnBrk="1" fontAlgn="base" latinLnBrk="0" hangingPunct="1">
              <a:lnSpc>
                <a:spcPct val="125000"/>
              </a:lnSpc>
              <a:spcBef>
                <a:spcPct val="0"/>
              </a:spcBef>
              <a:spcAft>
                <a:spcPts val="300"/>
              </a:spcAft>
              <a:buClrTx/>
              <a:buSzPct val="70000"/>
              <a:buFont typeface="Wingdings" pitchFamily="2" charset="2"/>
              <a:buChar char="l"/>
              <a:tabLst/>
              <a:defRPr/>
            </a:pPr>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31</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32</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33</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34</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35</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36</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37</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38</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39</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40</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41</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42</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43</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44</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45</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4</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5</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
        <p:nvSpPr>
          <p:cNvPr id="15" name="幻灯片图像占位符 14"/>
          <p:cNvSpPr>
            <a:spLocks noGrp="1" noRot="1" noChangeAspect="1"/>
          </p:cNvSpPr>
          <p:nvPr>
            <p:ph type="sldImg"/>
          </p:nvPr>
        </p:nvSpPr>
        <p:spPr/>
      </p:sp>
      <p:sp>
        <p:nvSpPr>
          <p:cNvPr id="16" name="备注占位符 15"/>
          <p:cNvSpPr>
            <a:spLocks noGrp="1"/>
          </p:cNvSpPr>
          <p:nvPr>
            <p:ph type="body" idx="1"/>
          </p:nvPr>
        </p:nvSpPr>
        <p:spPr/>
        <p:txBody>
          <a:bodyPr>
            <a:normAutofit lnSpcReduction="10000"/>
          </a:bodyPr>
          <a:lstStyle/>
          <a:p>
            <a:pPr lvl="0"/>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80975" marR="0" indent="-180975" algn="l" defTabSz="914400" rtl="0" eaLnBrk="1" fontAlgn="base" latinLnBrk="0" hangingPunct="1">
              <a:lnSpc>
                <a:spcPct val="125000"/>
              </a:lnSpc>
              <a:spcBef>
                <a:spcPct val="0"/>
              </a:spcBef>
              <a:spcAft>
                <a:spcPts val="300"/>
              </a:spcAft>
              <a:buClrTx/>
              <a:buSzPct val="70000"/>
              <a:buFont typeface="Wingdings" pitchFamily="2" charset="2"/>
              <a:buChar char="l"/>
              <a:tabLst/>
              <a:defRPr/>
            </a:pPr>
            <a:endParaRPr lang="zh-CN" altLang="en-US" dirty="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6</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180975" marR="0" indent="-180975" algn="l" defTabSz="914400" rtl="0" eaLnBrk="1" fontAlgn="base" latinLnBrk="0" hangingPunct="1">
              <a:lnSpc>
                <a:spcPct val="125000"/>
              </a:lnSpc>
              <a:spcBef>
                <a:spcPct val="0"/>
              </a:spcBef>
              <a:spcAft>
                <a:spcPts val="300"/>
              </a:spcAft>
              <a:buClrTx/>
              <a:buSzPct val="70000"/>
              <a:buFont typeface="Wingdings" pitchFamily="2" charset="2"/>
              <a:buChar char="l"/>
              <a:tabLst/>
              <a:defRPr/>
            </a:pPr>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7</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92500"/>
          </a:bodyPr>
          <a:lstStyle/>
          <a:p>
            <a:endParaRPr lang="en-US" altLang="zh-CN" dirty="0" smtClean="0"/>
          </a:p>
        </p:txBody>
      </p:sp>
      <p:sp>
        <p:nvSpPr>
          <p:cNvPr id="4" name="页眉占位符 3"/>
          <p:cNvSpPr>
            <a:spLocks noGrp="1"/>
          </p:cNvSpPr>
          <p:nvPr>
            <p:ph type="hdr" sz="quarter" idx="10"/>
          </p:nvPr>
        </p:nvSpPr>
        <p:spPr/>
        <p:txBody>
          <a:bodyPr/>
          <a:lstStyle/>
          <a:p>
            <a:r>
              <a:rPr lang="zh-CN" altLang="en-US" smtClean="0"/>
              <a:t>课程名称</a:t>
            </a:r>
            <a:endParaRPr lang="zh-CN" altLang="en-US" dirty="0"/>
          </a:p>
        </p:txBody>
      </p:sp>
      <p:sp>
        <p:nvSpPr>
          <p:cNvPr id="5" name="灯片编号占位符 4"/>
          <p:cNvSpPr>
            <a:spLocks noGrp="1"/>
          </p:cNvSpPr>
          <p:nvPr>
            <p:ph type="sldNum" sz="quarter" idx="11"/>
          </p:nvPr>
        </p:nvSpPr>
        <p:spPr/>
        <p:txBody>
          <a:bodyPr/>
          <a:lstStyle/>
          <a:p>
            <a:r>
              <a:rPr lang="en-US" altLang="zh-CN" smtClean="0"/>
              <a:t>P-</a:t>
            </a:r>
            <a:fld id="{53C4D65A-8D61-4BF8-8EE6-980764D8408A}" type="slidenum">
              <a:rPr lang="en-US" altLang="zh-CN" smtClean="0"/>
              <a:pPr/>
              <a:t>8</a:t>
            </a:fld>
            <a:endParaRPr lang="en-US" altLang="zh-CN"/>
          </a:p>
        </p:txBody>
      </p:sp>
      <p:sp>
        <p:nvSpPr>
          <p:cNvPr id="6" name="页脚占位符 5"/>
          <p:cNvSpPr>
            <a:spLocks noGrp="1"/>
          </p:cNvSpPr>
          <p:nvPr>
            <p:ph type="ftr" sz="quarter" idx="12"/>
          </p:nvPr>
        </p:nvSpPr>
        <p:spPr/>
        <p:txBody>
          <a:bodyPr/>
          <a:lstStyle/>
          <a:p>
            <a:r>
              <a:rPr lang="zh-CN" altLang="en-US" smtClean="0"/>
              <a:t>华为技术有限公司  版权所有  未经许可不得扩散</a:t>
            </a:r>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1466371" name="Picture 3" descr="2"/>
          <p:cNvPicPr>
            <a:picLocks noChangeAspect="1" noChangeArrowheads="1"/>
          </p:cNvPicPr>
          <p:nvPr/>
        </p:nvPicPr>
        <p:blipFill>
          <a:blip r:embed="rId2" cstate="print"/>
          <a:srcRect/>
          <a:stretch>
            <a:fillRect/>
          </a:stretch>
        </p:blipFill>
        <p:spPr bwMode="auto">
          <a:xfrm>
            <a:off x="0" y="782638"/>
            <a:ext cx="9144000" cy="3810000"/>
          </a:xfrm>
          <a:prstGeom prst="rect">
            <a:avLst/>
          </a:prstGeom>
          <a:noFill/>
        </p:spPr>
      </p:pic>
      <p:sp>
        <p:nvSpPr>
          <p:cNvPr id="1466372" name="Rectangle 4"/>
          <p:cNvSpPr>
            <a:spLocks noGrp="1" noChangeArrowheads="1"/>
          </p:cNvSpPr>
          <p:nvPr>
            <p:ph type="ctrTitle" sz="quarter"/>
          </p:nvPr>
        </p:nvSpPr>
        <p:spPr>
          <a:xfrm>
            <a:off x="647700" y="1392238"/>
            <a:ext cx="5303838" cy="1666875"/>
          </a:xfrm>
        </p:spPr>
        <p:txBody>
          <a:bodyPr/>
          <a:lstStyle>
            <a:lvl1pPr>
              <a:defRPr sz="4000">
                <a:solidFill>
                  <a:schemeClr val="bg1"/>
                </a:solidFill>
              </a:defRPr>
            </a:lvl1p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376363"/>
            <a:ext cx="3887787" cy="4195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376363"/>
            <a:ext cx="3889375" cy="4195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65346" name="Picture 2" descr="7"/>
          <p:cNvPicPr>
            <a:picLocks noChangeAspect="1" noChangeArrowheads="1"/>
          </p:cNvPicPr>
          <p:nvPr/>
        </p:nvPicPr>
        <p:blipFill>
          <a:blip r:embed="rId8" cstate="print"/>
          <a:srcRect/>
          <a:stretch>
            <a:fillRect/>
          </a:stretch>
        </p:blipFill>
        <p:spPr bwMode="auto">
          <a:xfrm>
            <a:off x="0" y="6221413"/>
            <a:ext cx="9142413" cy="636587"/>
          </a:xfrm>
          <a:prstGeom prst="rect">
            <a:avLst/>
          </a:prstGeom>
          <a:noFill/>
        </p:spPr>
      </p:pic>
      <p:sp>
        <p:nvSpPr>
          <p:cNvPr id="1465350" name="Rectangle 6"/>
          <p:cNvSpPr>
            <a:spLocks noGrp="1" noChangeArrowheads="1"/>
          </p:cNvSpPr>
          <p:nvPr>
            <p:ph type="title"/>
          </p:nvPr>
        </p:nvSpPr>
        <p:spPr bwMode="auto">
          <a:xfrm>
            <a:off x="641350" y="358775"/>
            <a:ext cx="7731125" cy="868363"/>
          </a:xfrm>
          <a:prstGeom prst="rect">
            <a:avLst/>
          </a:prstGeom>
          <a:noFill/>
          <a:ln w="9525">
            <a:noFill/>
            <a:miter lim="800000"/>
            <a:headEnd/>
            <a:tailEnd/>
          </a:ln>
          <a:effectLst/>
        </p:spPr>
        <p:txBody>
          <a:bodyPr vert="horz" wrap="square" lIns="80114" tIns="40058" rIns="80114" bIns="40058" numCol="1" anchor="ctr" anchorCtr="0" compatLnSpc="1">
            <a:prstTxWarp prst="textNoShape">
              <a:avLst/>
            </a:prstTxWarp>
          </a:bodyPr>
          <a:lstStyle/>
          <a:p>
            <a:pPr lvl="0"/>
            <a:r>
              <a:rPr lang="zh-CN" altLang="en-US" smtClean="0"/>
              <a:t>单击此处编辑母版标题样式</a:t>
            </a:r>
          </a:p>
        </p:txBody>
      </p:sp>
      <p:sp>
        <p:nvSpPr>
          <p:cNvPr id="1465394" name="Rectangle 50"/>
          <p:cNvSpPr>
            <a:spLocks noGrp="1" noChangeArrowheads="1"/>
          </p:cNvSpPr>
          <p:nvPr>
            <p:ph type="body" idx="1"/>
          </p:nvPr>
        </p:nvSpPr>
        <p:spPr bwMode="auto">
          <a:xfrm>
            <a:off x="652463" y="1376363"/>
            <a:ext cx="7929562" cy="4195762"/>
          </a:xfrm>
          <a:prstGeom prst="rect">
            <a:avLst/>
          </a:prstGeom>
          <a:noFill/>
          <a:ln w="9525">
            <a:noFill/>
            <a:miter lim="800000"/>
            <a:headEnd/>
            <a:tailEnd/>
          </a:ln>
          <a:effectLst/>
        </p:spPr>
        <p:txBody>
          <a:bodyPr vert="horz" wrap="square" lIns="80127" tIns="40065" rIns="80127" bIns="40065"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65" r:id="rId1"/>
    <p:sldLayoutId id="2147483668" r:id="rId2"/>
    <p:sldLayoutId id="2147483670" r:id="rId3"/>
    <p:sldLayoutId id="2147483671" r:id="rId4"/>
    <p:sldLayoutId id="2147483672" r:id="rId5"/>
    <p:sldLayoutId id="2147483673" r:id="rId6"/>
  </p:sldLayoutIdLst>
  <p:timing>
    <p:tnLst>
      <p:par>
        <p:cTn id="1" dur="indefinite" restart="never" nodeType="tmRoot"/>
      </p:par>
    </p:tnLst>
  </p:timing>
  <p:hf hdr="0" ftr="0" dt="0"/>
  <p:txStyles>
    <p:titleStyle>
      <a:lvl1pPr algn="l" defTabSz="801688" rtl="0" eaLnBrk="1" fontAlgn="base" hangingPunct="1">
        <a:spcBef>
          <a:spcPct val="0"/>
        </a:spcBef>
        <a:spcAft>
          <a:spcPct val="0"/>
        </a:spcAft>
        <a:defRPr sz="3500">
          <a:solidFill>
            <a:srgbClr val="990000"/>
          </a:solidFill>
          <a:latin typeface="+mj-lt"/>
          <a:ea typeface="+mj-ea"/>
          <a:cs typeface="+mj-cs"/>
        </a:defRPr>
      </a:lvl1pPr>
      <a:lvl2pPr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2pPr>
      <a:lvl3pPr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3pPr>
      <a:lvl4pPr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4pPr>
      <a:lvl5pPr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5pPr>
      <a:lvl6pPr marL="457200"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6pPr>
      <a:lvl7pPr marL="914400"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7pPr>
      <a:lvl8pPr marL="1371600"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8pPr>
      <a:lvl9pPr marL="1828800" algn="l" defTabSz="801688" rtl="0" eaLnBrk="1" fontAlgn="base" hangingPunct="1">
        <a:spcBef>
          <a:spcPct val="0"/>
        </a:spcBef>
        <a:spcAft>
          <a:spcPct val="0"/>
        </a:spcAft>
        <a:defRPr sz="3500">
          <a:solidFill>
            <a:srgbClr val="990000"/>
          </a:solidFill>
          <a:latin typeface="FrutigerNext LT Medium" pitchFamily="34" charset="0"/>
          <a:ea typeface="黑体" pitchFamily="2" charset="-122"/>
        </a:defRPr>
      </a:lvl9pPr>
    </p:titleStyle>
    <p:bodyStyle>
      <a:lvl1pPr marL="301625" indent="-301625" algn="l" defTabSz="801688" rtl="0" eaLnBrk="1" fontAlgn="base" hangingPunct="1">
        <a:lnSpc>
          <a:spcPct val="140000"/>
        </a:lnSpc>
        <a:spcBef>
          <a:spcPct val="30000"/>
        </a:spcBef>
        <a:spcAft>
          <a:spcPct val="0"/>
        </a:spcAft>
        <a:buClr>
          <a:srgbClr val="808080"/>
        </a:buClr>
        <a:buSzPct val="60000"/>
        <a:buFont typeface="Wingdings" pitchFamily="2" charset="2"/>
        <a:buChar char="l"/>
        <a:defRPr sz="2200">
          <a:solidFill>
            <a:schemeClr val="tx1"/>
          </a:solidFill>
          <a:latin typeface="+mn-lt"/>
          <a:ea typeface="+mn-ea"/>
          <a:cs typeface="+mn-cs"/>
        </a:defRPr>
      </a:lvl1pPr>
      <a:lvl2pPr marL="654050" indent="-252413" algn="l" defTabSz="801688" rtl="0" eaLnBrk="1" fontAlgn="base" hangingPunct="1">
        <a:lnSpc>
          <a:spcPct val="140000"/>
        </a:lnSpc>
        <a:spcBef>
          <a:spcPct val="30000"/>
        </a:spcBef>
        <a:spcAft>
          <a:spcPct val="0"/>
        </a:spcAft>
        <a:buClr>
          <a:srgbClr val="080808"/>
        </a:buClr>
        <a:buSzPct val="50000"/>
        <a:buFont typeface="Wingdings" pitchFamily="2" charset="2"/>
        <a:buChar char="p"/>
        <a:defRPr sz="2000">
          <a:solidFill>
            <a:schemeClr val="tx1"/>
          </a:solidFill>
          <a:latin typeface="+mn-lt"/>
          <a:ea typeface="+mn-ea"/>
        </a:defRPr>
      </a:lvl2pPr>
      <a:lvl3pPr marL="1003300" indent="-201613" algn="l" defTabSz="801688" rtl="0" eaLnBrk="1" fontAlgn="base" hangingPunct="1">
        <a:lnSpc>
          <a:spcPct val="140000"/>
        </a:lnSpc>
        <a:spcBef>
          <a:spcPct val="30000"/>
        </a:spcBef>
        <a:spcAft>
          <a:spcPct val="0"/>
        </a:spcAft>
        <a:buSzPct val="50000"/>
        <a:buFont typeface="Wingdings" pitchFamily="2" charset="2"/>
        <a:buChar char="n"/>
        <a:defRPr>
          <a:solidFill>
            <a:schemeClr val="tx1"/>
          </a:solidFill>
          <a:latin typeface="+mn-lt"/>
          <a:ea typeface="+mn-ea"/>
        </a:defRPr>
      </a:lvl3pPr>
      <a:lvl4pPr marL="1400175" indent="-198438" algn="l" defTabSz="801688" rtl="0" eaLnBrk="1" fontAlgn="base" hangingPunct="1">
        <a:lnSpc>
          <a:spcPct val="140000"/>
        </a:lnSpc>
        <a:spcBef>
          <a:spcPct val="30000"/>
        </a:spcBef>
        <a:spcAft>
          <a:spcPct val="0"/>
        </a:spcAft>
        <a:buChar char="–"/>
        <a:defRPr sz="1600">
          <a:solidFill>
            <a:schemeClr val="tx1"/>
          </a:solidFill>
          <a:latin typeface="+mj-lt"/>
          <a:ea typeface="+mn-ea"/>
        </a:defRPr>
      </a:lvl4pPr>
      <a:lvl5pPr marL="1800225" indent="-200025" algn="l" defTabSz="801688" rtl="0" eaLnBrk="1" fontAlgn="base" hangingPunct="1">
        <a:lnSpc>
          <a:spcPct val="140000"/>
        </a:lnSpc>
        <a:spcBef>
          <a:spcPct val="30000"/>
        </a:spcBef>
        <a:spcAft>
          <a:spcPct val="0"/>
        </a:spcAft>
        <a:buFont typeface="FrutigerNext LT Medium" pitchFamily="34" charset="0"/>
        <a:buChar char="~"/>
        <a:defRPr sz="1600">
          <a:solidFill>
            <a:schemeClr val="tx1"/>
          </a:solidFill>
          <a:latin typeface="+mj-lt"/>
          <a:ea typeface="+mn-ea"/>
        </a:defRPr>
      </a:lvl5pPr>
      <a:lvl6pPr marL="2257425" indent="-200025" algn="l" defTabSz="801688" rtl="0" eaLnBrk="1" fontAlgn="base" hangingPunct="1">
        <a:lnSpc>
          <a:spcPct val="140000"/>
        </a:lnSpc>
        <a:spcBef>
          <a:spcPct val="30000"/>
        </a:spcBef>
        <a:spcAft>
          <a:spcPct val="0"/>
        </a:spcAft>
        <a:buFont typeface="FrutigerNext LT Medium" pitchFamily="34" charset="0"/>
        <a:buChar char="~"/>
        <a:defRPr sz="1600">
          <a:solidFill>
            <a:schemeClr val="tx1"/>
          </a:solidFill>
          <a:latin typeface="+mj-lt"/>
          <a:ea typeface="+mn-ea"/>
        </a:defRPr>
      </a:lvl6pPr>
      <a:lvl7pPr marL="2714625" indent="-200025" algn="l" defTabSz="801688" rtl="0" eaLnBrk="1" fontAlgn="base" hangingPunct="1">
        <a:lnSpc>
          <a:spcPct val="140000"/>
        </a:lnSpc>
        <a:spcBef>
          <a:spcPct val="30000"/>
        </a:spcBef>
        <a:spcAft>
          <a:spcPct val="0"/>
        </a:spcAft>
        <a:buFont typeface="FrutigerNext LT Medium" pitchFamily="34" charset="0"/>
        <a:buChar char="~"/>
        <a:defRPr sz="1600">
          <a:solidFill>
            <a:schemeClr val="tx1"/>
          </a:solidFill>
          <a:latin typeface="+mj-lt"/>
          <a:ea typeface="+mn-ea"/>
        </a:defRPr>
      </a:lvl7pPr>
      <a:lvl8pPr marL="3171825" indent="-200025" algn="l" defTabSz="801688" rtl="0" eaLnBrk="1" fontAlgn="base" hangingPunct="1">
        <a:lnSpc>
          <a:spcPct val="140000"/>
        </a:lnSpc>
        <a:spcBef>
          <a:spcPct val="30000"/>
        </a:spcBef>
        <a:spcAft>
          <a:spcPct val="0"/>
        </a:spcAft>
        <a:buFont typeface="FrutigerNext LT Medium" pitchFamily="34" charset="0"/>
        <a:buChar char="~"/>
        <a:defRPr sz="1600">
          <a:solidFill>
            <a:schemeClr val="tx1"/>
          </a:solidFill>
          <a:latin typeface="+mj-lt"/>
          <a:ea typeface="+mn-ea"/>
        </a:defRPr>
      </a:lvl8pPr>
      <a:lvl9pPr marL="3629025" indent="-200025" algn="l" defTabSz="801688" rtl="0" eaLnBrk="1" fontAlgn="base" hangingPunct="1">
        <a:lnSpc>
          <a:spcPct val="140000"/>
        </a:lnSpc>
        <a:spcBef>
          <a:spcPct val="30000"/>
        </a:spcBef>
        <a:spcAft>
          <a:spcPct val="0"/>
        </a:spcAft>
        <a:buFont typeface="FrutigerNext LT Medium" pitchFamily="34" charset="0"/>
        <a:buChar char="~"/>
        <a:defRPr sz="16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69444" name="Picture 4" descr="5"/>
          <p:cNvPicPr>
            <a:picLocks noChangeAspect="1" noChangeArrowheads="1"/>
          </p:cNvPicPr>
          <p:nvPr/>
        </p:nvPicPr>
        <p:blipFill>
          <a:blip r:embed="rId3" cstate="print"/>
          <a:srcRect/>
          <a:stretch>
            <a:fillRect/>
          </a:stretch>
        </p:blipFill>
        <p:spPr bwMode="auto">
          <a:xfrm>
            <a:off x="0" y="5943600"/>
            <a:ext cx="9144000" cy="931863"/>
          </a:xfrm>
          <a:prstGeom prst="rect">
            <a:avLst/>
          </a:prstGeom>
          <a:noFill/>
        </p:spPr>
      </p:pic>
      <p:sp>
        <p:nvSpPr>
          <p:cNvPr id="1469447" name="Text Box 7"/>
          <p:cNvSpPr txBox="1">
            <a:spLocks noChangeArrowheads="1"/>
          </p:cNvSpPr>
          <p:nvPr/>
        </p:nvSpPr>
        <p:spPr bwMode="auto">
          <a:xfrm>
            <a:off x="4089400" y="2506663"/>
            <a:ext cx="1196975" cy="704850"/>
          </a:xfrm>
          <a:prstGeom prst="rect">
            <a:avLst/>
          </a:prstGeom>
          <a:noFill/>
          <a:ln w="9525">
            <a:noFill/>
            <a:miter lim="800000"/>
            <a:headEnd/>
            <a:tailEnd/>
          </a:ln>
        </p:spPr>
        <p:txBody>
          <a:bodyPr wrap="none" lIns="78358" tIns="39179" rIns="78358" bIns="39179">
            <a:spAutoFit/>
          </a:bodyPr>
          <a:lstStyle/>
          <a:p>
            <a:pPr defTabSz="784225" eaLnBrk="0" fontAlgn="base" hangingPunct="0"/>
            <a:r>
              <a:rPr lang="zh-CN" altLang="en-US" sz="4100">
                <a:solidFill>
                  <a:srgbClr val="990000"/>
                </a:solidFill>
              </a:rPr>
              <a:t>谢谢</a:t>
            </a:r>
          </a:p>
        </p:txBody>
      </p:sp>
    </p:spTree>
  </p:cSld>
  <p:clrMap bg1="lt1" tx1="dk1" bg2="lt2" tx2="dk2" accent1="accent1" accent2="accent2" accent3="accent3" accent4="accent4" accent5="accent5" accent6="accent6" hlink="hlink" folHlink="folHlink"/>
  <p:sldLayoutIdLst>
    <p:sldLayoutId id="2147483684" r:id="rId1"/>
  </p:sldLayoutIdLst>
  <p:timing>
    <p:tnLst>
      <p:par>
        <p:cTn id="1" dur="indefinite" restart="never" nodeType="tmRoot"/>
      </p:par>
    </p:tnLst>
  </p:timing>
  <p:txStyles>
    <p:titleStyle>
      <a:lvl1pPr algn="ctr" defTabSz="801688" rtl="0" fontAlgn="base">
        <a:spcBef>
          <a:spcPct val="0"/>
        </a:spcBef>
        <a:spcAft>
          <a:spcPct val="0"/>
        </a:spcAft>
        <a:defRPr sz="3700">
          <a:solidFill>
            <a:schemeClr val="tx2"/>
          </a:solidFill>
          <a:latin typeface="+mj-lt"/>
          <a:ea typeface="+mj-ea"/>
          <a:cs typeface="+mj-cs"/>
        </a:defRPr>
      </a:lvl1pPr>
      <a:lvl2pPr algn="ctr" defTabSz="801688" rtl="0" fontAlgn="base">
        <a:spcBef>
          <a:spcPct val="0"/>
        </a:spcBef>
        <a:spcAft>
          <a:spcPct val="0"/>
        </a:spcAft>
        <a:defRPr sz="3700">
          <a:solidFill>
            <a:schemeClr val="tx2"/>
          </a:solidFill>
          <a:latin typeface="Arial" charset="0"/>
          <a:ea typeface="宋体" charset="-122"/>
        </a:defRPr>
      </a:lvl2pPr>
      <a:lvl3pPr algn="ctr" defTabSz="801688" rtl="0" fontAlgn="base">
        <a:spcBef>
          <a:spcPct val="0"/>
        </a:spcBef>
        <a:spcAft>
          <a:spcPct val="0"/>
        </a:spcAft>
        <a:defRPr sz="3700">
          <a:solidFill>
            <a:schemeClr val="tx2"/>
          </a:solidFill>
          <a:latin typeface="Arial" charset="0"/>
          <a:ea typeface="宋体" charset="-122"/>
        </a:defRPr>
      </a:lvl3pPr>
      <a:lvl4pPr algn="ctr" defTabSz="801688" rtl="0" fontAlgn="base">
        <a:spcBef>
          <a:spcPct val="0"/>
        </a:spcBef>
        <a:spcAft>
          <a:spcPct val="0"/>
        </a:spcAft>
        <a:defRPr sz="3700">
          <a:solidFill>
            <a:schemeClr val="tx2"/>
          </a:solidFill>
          <a:latin typeface="Arial" charset="0"/>
          <a:ea typeface="宋体" charset="-122"/>
        </a:defRPr>
      </a:lvl4pPr>
      <a:lvl5pPr algn="ctr" defTabSz="801688" rtl="0" fontAlgn="base">
        <a:spcBef>
          <a:spcPct val="0"/>
        </a:spcBef>
        <a:spcAft>
          <a:spcPct val="0"/>
        </a:spcAft>
        <a:defRPr sz="3700">
          <a:solidFill>
            <a:schemeClr val="tx2"/>
          </a:solidFill>
          <a:latin typeface="Arial" charset="0"/>
          <a:ea typeface="宋体" charset="-122"/>
        </a:defRPr>
      </a:lvl5pPr>
      <a:lvl6pPr marL="457200" algn="ctr" defTabSz="801688" rtl="0" fontAlgn="base">
        <a:spcBef>
          <a:spcPct val="0"/>
        </a:spcBef>
        <a:spcAft>
          <a:spcPct val="0"/>
        </a:spcAft>
        <a:defRPr sz="3700">
          <a:solidFill>
            <a:schemeClr val="tx2"/>
          </a:solidFill>
          <a:latin typeface="Arial" charset="0"/>
          <a:ea typeface="宋体" charset="-122"/>
        </a:defRPr>
      </a:lvl6pPr>
      <a:lvl7pPr marL="914400" algn="ctr" defTabSz="801688" rtl="0" fontAlgn="base">
        <a:spcBef>
          <a:spcPct val="0"/>
        </a:spcBef>
        <a:spcAft>
          <a:spcPct val="0"/>
        </a:spcAft>
        <a:defRPr sz="3700">
          <a:solidFill>
            <a:schemeClr val="tx2"/>
          </a:solidFill>
          <a:latin typeface="Arial" charset="0"/>
          <a:ea typeface="宋体" charset="-122"/>
        </a:defRPr>
      </a:lvl7pPr>
      <a:lvl8pPr marL="1371600" algn="ctr" defTabSz="801688" rtl="0" fontAlgn="base">
        <a:spcBef>
          <a:spcPct val="0"/>
        </a:spcBef>
        <a:spcAft>
          <a:spcPct val="0"/>
        </a:spcAft>
        <a:defRPr sz="3700">
          <a:solidFill>
            <a:schemeClr val="tx2"/>
          </a:solidFill>
          <a:latin typeface="Arial" charset="0"/>
          <a:ea typeface="宋体" charset="-122"/>
        </a:defRPr>
      </a:lvl8pPr>
      <a:lvl9pPr marL="1828800" algn="ctr" defTabSz="801688" rtl="0" fontAlgn="base">
        <a:spcBef>
          <a:spcPct val="0"/>
        </a:spcBef>
        <a:spcAft>
          <a:spcPct val="0"/>
        </a:spcAft>
        <a:defRPr sz="3700">
          <a:solidFill>
            <a:schemeClr val="tx2"/>
          </a:solidFill>
          <a:latin typeface="Arial" charset="0"/>
          <a:ea typeface="宋体" charset="-122"/>
        </a:defRPr>
      </a:lvl9pPr>
    </p:titleStyle>
    <p:bodyStyle>
      <a:lvl1pPr marL="301625" indent="-301625" algn="l" defTabSz="801688" rtl="0" fontAlgn="base">
        <a:spcBef>
          <a:spcPct val="20000"/>
        </a:spcBef>
        <a:spcAft>
          <a:spcPct val="0"/>
        </a:spcAft>
        <a:buChar char="•"/>
        <a:defRPr sz="2800">
          <a:solidFill>
            <a:schemeClr val="tx1"/>
          </a:solidFill>
          <a:latin typeface="+mn-lt"/>
          <a:ea typeface="+mn-ea"/>
          <a:cs typeface="+mn-cs"/>
        </a:defRPr>
      </a:lvl1pPr>
      <a:lvl2pPr marL="654050" indent="-252413" algn="l" defTabSz="801688" rtl="0" fontAlgn="base">
        <a:spcBef>
          <a:spcPct val="20000"/>
        </a:spcBef>
        <a:spcAft>
          <a:spcPct val="0"/>
        </a:spcAft>
        <a:buChar char="–"/>
        <a:defRPr sz="2500">
          <a:solidFill>
            <a:schemeClr val="tx1"/>
          </a:solidFill>
          <a:latin typeface="+mn-lt"/>
          <a:ea typeface="+mn-ea"/>
        </a:defRPr>
      </a:lvl2pPr>
      <a:lvl3pPr marL="1003300" indent="-201613" algn="l" defTabSz="801688" rtl="0" fontAlgn="base">
        <a:spcBef>
          <a:spcPct val="20000"/>
        </a:spcBef>
        <a:spcAft>
          <a:spcPct val="0"/>
        </a:spcAft>
        <a:buChar char="•"/>
        <a:defRPr sz="2200">
          <a:solidFill>
            <a:schemeClr val="tx1"/>
          </a:solidFill>
          <a:latin typeface="+mn-lt"/>
          <a:ea typeface="+mn-ea"/>
        </a:defRPr>
      </a:lvl3pPr>
      <a:lvl4pPr marL="1400175" indent="-198438" algn="l" defTabSz="801688" rtl="0" fontAlgn="base">
        <a:spcBef>
          <a:spcPct val="20000"/>
        </a:spcBef>
        <a:spcAft>
          <a:spcPct val="0"/>
        </a:spcAft>
        <a:buChar char="–"/>
        <a:defRPr sz="1700">
          <a:solidFill>
            <a:schemeClr val="tx1"/>
          </a:solidFill>
          <a:latin typeface="+mn-lt"/>
          <a:ea typeface="+mn-ea"/>
        </a:defRPr>
      </a:lvl4pPr>
      <a:lvl5pPr marL="1800225" indent="-200025" algn="l" defTabSz="801688" rtl="0" fontAlgn="base">
        <a:spcBef>
          <a:spcPct val="20000"/>
        </a:spcBef>
        <a:spcAft>
          <a:spcPct val="0"/>
        </a:spcAft>
        <a:buChar char="»"/>
        <a:defRPr sz="1700">
          <a:solidFill>
            <a:schemeClr val="tx1"/>
          </a:solidFill>
          <a:latin typeface="+mn-lt"/>
          <a:ea typeface="+mn-ea"/>
        </a:defRPr>
      </a:lvl5pPr>
      <a:lvl6pPr marL="2257425" indent="-200025" algn="l" defTabSz="801688" rtl="0" fontAlgn="base">
        <a:spcBef>
          <a:spcPct val="20000"/>
        </a:spcBef>
        <a:spcAft>
          <a:spcPct val="0"/>
        </a:spcAft>
        <a:buChar char="»"/>
        <a:defRPr sz="1700">
          <a:solidFill>
            <a:schemeClr val="tx1"/>
          </a:solidFill>
          <a:latin typeface="+mn-lt"/>
          <a:ea typeface="+mn-ea"/>
        </a:defRPr>
      </a:lvl6pPr>
      <a:lvl7pPr marL="2714625" indent="-200025" algn="l" defTabSz="801688" rtl="0" fontAlgn="base">
        <a:spcBef>
          <a:spcPct val="20000"/>
        </a:spcBef>
        <a:spcAft>
          <a:spcPct val="0"/>
        </a:spcAft>
        <a:buChar char="»"/>
        <a:defRPr sz="1700">
          <a:solidFill>
            <a:schemeClr val="tx1"/>
          </a:solidFill>
          <a:latin typeface="+mn-lt"/>
          <a:ea typeface="+mn-ea"/>
        </a:defRPr>
      </a:lvl7pPr>
      <a:lvl8pPr marL="3171825" indent="-200025" algn="l" defTabSz="801688" rtl="0" fontAlgn="base">
        <a:spcBef>
          <a:spcPct val="20000"/>
        </a:spcBef>
        <a:spcAft>
          <a:spcPct val="0"/>
        </a:spcAft>
        <a:buChar char="»"/>
        <a:defRPr sz="1700">
          <a:solidFill>
            <a:schemeClr val="tx1"/>
          </a:solidFill>
          <a:latin typeface="+mn-lt"/>
          <a:ea typeface="+mn-ea"/>
        </a:defRPr>
      </a:lvl8pPr>
      <a:lvl9pPr marL="3629025" indent="-200025" algn="l" defTabSz="801688" rtl="0" fontAlgn="base">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13.jpeg"/><Relationship Id="rId9"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1428" name="Rectangle 36"/>
          <p:cNvSpPr>
            <a:spLocks noGrp="1" noChangeArrowheads="1"/>
          </p:cNvSpPr>
          <p:nvPr>
            <p:ph type="ctrTitle"/>
          </p:nvPr>
        </p:nvSpPr>
        <p:spPr/>
        <p:txBody>
          <a:bodyPr/>
          <a:lstStyle/>
          <a:p>
            <a:r>
              <a:rPr lang="en-US" altLang="zh-CN" dirty="0" smtClean="0"/>
              <a:t>WLAN</a:t>
            </a:r>
            <a:r>
              <a:rPr lang="zh-CN" altLang="en-US" dirty="0" smtClean="0"/>
              <a:t>接入安全及配置介绍</a:t>
            </a:r>
            <a:endParaRPr lang="zh-CN"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IEEE802.1X</a:t>
            </a:r>
            <a:r>
              <a:rPr lang="zh-CN" altLang="en-US" dirty="0" smtClean="0">
                <a:latin typeface="Arial" pitchFamily="34" charset="0"/>
                <a:ea typeface="黑体" pitchFamily="49" charset="-122"/>
              </a:rPr>
              <a:t>认证简介</a:t>
            </a:r>
            <a:endParaRPr lang="zh-CN" altLang="en-US" dirty="0">
              <a:latin typeface="Arial" pitchFamily="34" charset="0"/>
              <a:ea typeface="黑体" pitchFamily="49" charset="-122"/>
            </a:endParaRPr>
          </a:p>
        </p:txBody>
      </p:sp>
      <p:sp>
        <p:nvSpPr>
          <p:cNvPr id="7" name="内容占位符 6"/>
          <p:cNvSpPr>
            <a:spLocks noGrp="1"/>
          </p:cNvSpPr>
          <p:nvPr>
            <p:ph idx="1"/>
          </p:nvPr>
        </p:nvSpPr>
        <p:spPr>
          <a:noFill/>
          <a:ln w="9525">
            <a:noFill/>
            <a:miter lim="800000"/>
            <a:headEnd/>
            <a:tailEnd/>
          </a:ln>
          <a:effectLst/>
        </p:spPr>
        <p:txBody>
          <a:bodyPr vert="horz" wrap="square" lIns="80127" tIns="40065" rIns="80127" bIns="40065" numCol="1" anchor="t" anchorCtr="0" compatLnSpc="1">
            <a:prstTxWarp prst="textNoShape">
              <a:avLst/>
            </a:prstTxWarp>
          </a:bodyPr>
          <a:lstStyle/>
          <a:p>
            <a:pPr marL="301625" lvl="1" indent="-301625">
              <a:buClr>
                <a:srgbClr val="808080"/>
              </a:buClr>
              <a:buSzPct val="60000"/>
              <a:buFont typeface="Wingdings" pitchFamily="2" charset="2"/>
              <a:buChar char="l"/>
            </a:pPr>
            <a:r>
              <a:rPr lang="en-US" altLang="zh-CN" dirty="0" smtClean="0">
                <a:latin typeface="Arial" pitchFamily="34" charset="0"/>
                <a:ea typeface="华文细黑" pitchFamily="2" charset="-122"/>
                <a:cs typeface="+mn-cs"/>
              </a:rPr>
              <a:t>IEEE 802.1X</a:t>
            </a:r>
            <a:r>
              <a:rPr lang="zh-CN" altLang="en-US" dirty="0" smtClean="0">
                <a:latin typeface="Arial" pitchFamily="34" charset="0"/>
                <a:ea typeface="华文细黑" pitchFamily="2" charset="-122"/>
                <a:cs typeface="+mn-cs"/>
              </a:rPr>
              <a:t>是</a:t>
            </a:r>
            <a:r>
              <a:rPr lang="en-US" altLang="zh-CN" dirty="0" smtClean="0">
                <a:latin typeface="Arial" pitchFamily="34" charset="0"/>
                <a:ea typeface="华文细黑" pitchFamily="2" charset="-122"/>
                <a:cs typeface="+mn-cs"/>
              </a:rPr>
              <a:t>IEEE</a:t>
            </a:r>
            <a:r>
              <a:rPr lang="zh-CN" altLang="en-US" dirty="0" smtClean="0">
                <a:latin typeface="Arial" pitchFamily="34" charset="0"/>
                <a:ea typeface="华文细黑" pitchFamily="2" charset="-122"/>
                <a:cs typeface="+mn-cs"/>
              </a:rPr>
              <a:t>制定关于用户接入网络的认证标准。它的全称是“基于端口的网络接入控制”。于</a:t>
            </a:r>
            <a:r>
              <a:rPr lang="en-US" altLang="zh-CN" dirty="0" smtClean="0">
                <a:latin typeface="Arial" pitchFamily="34" charset="0"/>
                <a:ea typeface="华文细黑" pitchFamily="2" charset="-122"/>
                <a:cs typeface="+mn-cs"/>
              </a:rPr>
              <a:t>2001</a:t>
            </a:r>
            <a:r>
              <a:rPr lang="zh-CN" altLang="en-US" dirty="0" smtClean="0">
                <a:latin typeface="Arial" pitchFamily="34" charset="0"/>
                <a:ea typeface="华文细黑" pitchFamily="2" charset="-122"/>
                <a:cs typeface="+mn-cs"/>
              </a:rPr>
              <a:t>年标准化，之后为了配合无线网络的接入进行修订改版，于</a:t>
            </a:r>
            <a:r>
              <a:rPr lang="en-US" altLang="zh-CN" dirty="0" smtClean="0">
                <a:latin typeface="Arial" pitchFamily="34" charset="0"/>
                <a:ea typeface="华文细黑" pitchFamily="2" charset="-122"/>
                <a:cs typeface="+mn-cs"/>
              </a:rPr>
              <a:t>2004</a:t>
            </a:r>
            <a:r>
              <a:rPr lang="zh-CN" altLang="en-US" dirty="0" smtClean="0">
                <a:latin typeface="Arial" pitchFamily="34" charset="0"/>
                <a:ea typeface="华文细黑" pitchFamily="2" charset="-122"/>
                <a:cs typeface="+mn-cs"/>
              </a:rPr>
              <a:t>年完成。</a:t>
            </a:r>
            <a:endParaRPr lang="zh-CN" altLang="zh-CN" dirty="0" smtClean="0">
              <a:latin typeface="Arial" pitchFamily="34" charset="0"/>
              <a:ea typeface="华文细黑" pitchFamily="2" charset="-122"/>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IEEE802.1X</a:t>
            </a:r>
            <a:r>
              <a:rPr lang="zh-CN" altLang="en-US" dirty="0" smtClean="0">
                <a:latin typeface="Arial" pitchFamily="34" charset="0"/>
                <a:ea typeface="黑体" pitchFamily="49" charset="-122"/>
              </a:rPr>
              <a:t>认证三大元素</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3"/>
            <a:ext cx="7929562" cy="2310266"/>
          </a:xfrm>
          <a:noFill/>
          <a:ln w="9525">
            <a:noFill/>
            <a:miter lim="800000"/>
            <a:headEnd/>
            <a:tailEnd/>
          </a:ln>
          <a:effectLst/>
        </p:spPr>
        <p:txBody>
          <a:bodyPr vert="horz" wrap="square" lIns="80127" tIns="40065" rIns="80127" bIns="40065" numCol="1" anchor="t" anchorCtr="0" compatLnSpc="1">
            <a:prstTxWarp prst="textNoShape">
              <a:avLst/>
            </a:prstTxWarp>
          </a:bodyPr>
          <a:lstStyle/>
          <a:p>
            <a:r>
              <a:rPr lang="zh-CN" altLang="zh-CN" dirty="0" smtClean="0">
                <a:latin typeface="Arial" pitchFamily="34" charset="0"/>
                <a:ea typeface="华文细黑" pitchFamily="2" charset="-122"/>
              </a:rPr>
              <a:t>在</a:t>
            </a:r>
            <a:r>
              <a:rPr lang="en-US" altLang="zh-CN" dirty="0" smtClean="0">
                <a:latin typeface="Arial" pitchFamily="34" charset="0"/>
                <a:ea typeface="华文细黑" pitchFamily="2" charset="-122"/>
              </a:rPr>
              <a:t>802.1X</a:t>
            </a:r>
            <a:r>
              <a:rPr lang="zh-CN" altLang="en-US" dirty="0" smtClean="0">
                <a:latin typeface="Arial" pitchFamily="34" charset="0"/>
                <a:ea typeface="华文细黑" pitchFamily="2" charset="-122"/>
              </a:rPr>
              <a:t>架构</a:t>
            </a:r>
            <a:r>
              <a:rPr lang="zh-CN" altLang="zh-CN" dirty="0" smtClean="0">
                <a:latin typeface="Arial" pitchFamily="34" charset="0"/>
                <a:ea typeface="华文细黑" pitchFamily="2" charset="-122"/>
              </a:rPr>
              <a:t>中，只有具备了以下三个元素才能够完成基于端口的访问控制的用户认证和授权。 </a:t>
            </a:r>
          </a:p>
          <a:p>
            <a:pPr marL="650875" lvl="2" indent="-301625">
              <a:buClr>
                <a:srgbClr val="808080"/>
              </a:buClr>
              <a:buSzPct val="60000"/>
              <a:buFont typeface="Wingdings" pitchFamily="2" charset="2"/>
              <a:buChar char="p"/>
            </a:pPr>
            <a:r>
              <a:rPr lang="zh-CN" altLang="zh-CN" dirty="0" smtClean="0">
                <a:latin typeface="Arial" pitchFamily="34" charset="0"/>
                <a:ea typeface="华文细黑" pitchFamily="2" charset="-122"/>
                <a:cs typeface="+mn-cs"/>
              </a:rPr>
              <a:t>客户端</a:t>
            </a:r>
          </a:p>
          <a:p>
            <a:pPr marL="650875" lvl="2" indent="-301625">
              <a:buClr>
                <a:srgbClr val="808080"/>
              </a:buClr>
              <a:buSzPct val="60000"/>
              <a:buFont typeface="Wingdings" pitchFamily="2" charset="2"/>
              <a:buChar char="p"/>
            </a:pPr>
            <a:r>
              <a:rPr lang="zh-CN" altLang="zh-CN" dirty="0" smtClean="0">
                <a:latin typeface="Arial" pitchFamily="34" charset="0"/>
                <a:ea typeface="华文细黑" pitchFamily="2" charset="-122"/>
                <a:cs typeface="+mn-cs"/>
              </a:rPr>
              <a:t>认证</a:t>
            </a:r>
            <a:r>
              <a:rPr lang="zh-CN" altLang="en-US" dirty="0" smtClean="0">
                <a:latin typeface="Arial" pitchFamily="34" charset="0"/>
                <a:ea typeface="华文细黑" pitchFamily="2" charset="-122"/>
                <a:cs typeface="+mn-cs"/>
              </a:rPr>
              <a:t>者</a:t>
            </a:r>
            <a:endParaRPr lang="zh-CN" altLang="zh-CN" dirty="0" smtClean="0">
              <a:latin typeface="Arial" pitchFamily="34" charset="0"/>
              <a:ea typeface="华文细黑" pitchFamily="2" charset="-122"/>
              <a:cs typeface="+mn-cs"/>
            </a:endParaRPr>
          </a:p>
          <a:p>
            <a:pPr marL="650875" lvl="2" indent="-301625">
              <a:buClr>
                <a:srgbClr val="808080"/>
              </a:buClr>
              <a:buSzPct val="60000"/>
              <a:buFont typeface="Wingdings" pitchFamily="2" charset="2"/>
              <a:buChar char="p"/>
            </a:pPr>
            <a:r>
              <a:rPr lang="zh-CN" altLang="zh-CN" dirty="0" smtClean="0">
                <a:latin typeface="Arial" pitchFamily="34" charset="0"/>
                <a:ea typeface="华文细黑" pitchFamily="2" charset="-122"/>
                <a:cs typeface="+mn-cs"/>
              </a:rPr>
              <a:t>认证服务器</a:t>
            </a:r>
            <a:endParaRPr lang="en-US" altLang="zh-CN" dirty="0" smtClean="0">
              <a:latin typeface="Arial" pitchFamily="34" charset="0"/>
              <a:ea typeface="华文细黑" pitchFamily="2" charset="-122"/>
              <a:cs typeface="+mn-cs"/>
            </a:endParaRPr>
          </a:p>
        </p:txBody>
      </p:sp>
      <p:pic>
        <p:nvPicPr>
          <p:cNvPr id="6" name="Picture 1943" descr="图片686"/>
          <p:cNvPicPr>
            <a:picLocks noChangeAspect="1" noChangeArrowheads="1"/>
          </p:cNvPicPr>
          <p:nvPr/>
        </p:nvPicPr>
        <p:blipFill>
          <a:blip r:embed="rId3" cstate="print"/>
          <a:srcRect/>
          <a:stretch>
            <a:fillRect/>
          </a:stretch>
        </p:blipFill>
        <p:spPr bwMode="auto">
          <a:xfrm>
            <a:off x="1448859" y="4687094"/>
            <a:ext cx="1091133" cy="744419"/>
          </a:xfrm>
          <a:prstGeom prst="rect">
            <a:avLst/>
          </a:prstGeom>
          <a:noFill/>
        </p:spPr>
      </p:pic>
      <p:pic>
        <p:nvPicPr>
          <p:cNvPr id="7" name="Picture 2022" descr="图片247"/>
          <p:cNvPicPr>
            <a:picLocks noChangeAspect="1" noChangeArrowheads="1"/>
          </p:cNvPicPr>
          <p:nvPr/>
        </p:nvPicPr>
        <p:blipFill>
          <a:blip r:embed="rId4" cstate="print"/>
          <a:srcRect/>
          <a:stretch>
            <a:fillRect/>
          </a:stretch>
        </p:blipFill>
        <p:spPr bwMode="auto">
          <a:xfrm>
            <a:off x="6935135" y="4576291"/>
            <a:ext cx="633412" cy="974725"/>
          </a:xfrm>
          <a:prstGeom prst="rect">
            <a:avLst/>
          </a:prstGeom>
          <a:noFill/>
        </p:spPr>
      </p:pic>
      <p:pic>
        <p:nvPicPr>
          <p:cNvPr id="8" name="Picture 462" descr="图片152"/>
          <p:cNvPicPr>
            <a:picLocks noChangeAspect="1" noChangeArrowheads="1"/>
          </p:cNvPicPr>
          <p:nvPr/>
        </p:nvPicPr>
        <p:blipFill>
          <a:blip r:embed="rId5" cstate="print"/>
          <a:srcRect/>
          <a:stretch>
            <a:fillRect/>
          </a:stretch>
        </p:blipFill>
        <p:spPr bwMode="auto">
          <a:xfrm>
            <a:off x="5162021" y="4527079"/>
            <a:ext cx="701675" cy="1073150"/>
          </a:xfrm>
          <a:prstGeom prst="rect">
            <a:avLst/>
          </a:prstGeom>
          <a:noFill/>
        </p:spPr>
      </p:pic>
      <p:pic>
        <p:nvPicPr>
          <p:cNvPr id="9" name="Picture 462" descr="图片241"/>
          <p:cNvPicPr>
            <a:picLocks noChangeAspect="1" noChangeArrowheads="1"/>
          </p:cNvPicPr>
          <p:nvPr/>
        </p:nvPicPr>
        <p:blipFill>
          <a:blip r:embed="rId6" cstate="print"/>
          <a:srcRect/>
          <a:stretch>
            <a:fillRect/>
          </a:stretch>
        </p:blipFill>
        <p:spPr bwMode="auto">
          <a:xfrm>
            <a:off x="3525309" y="4644182"/>
            <a:ext cx="792162" cy="835025"/>
          </a:xfrm>
          <a:prstGeom prst="rect">
            <a:avLst/>
          </a:prstGeom>
          <a:noFill/>
        </p:spPr>
      </p:pic>
      <p:cxnSp>
        <p:nvCxnSpPr>
          <p:cNvPr id="11" name="直接连接符 10"/>
          <p:cNvCxnSpPr>
            <a:stCxn id="9" idx="3"/>
            <a:endCxn id="8" idx="1"/>
          </p:cNvCxnSpPr>
          <p:nvPr/>
        </p:nvCxnSpPr>
        <p:spPr bwMode="auto">
          <a:xfrm>
            <a:off x="4317471" y="5061695"/>
            <a:ext cx="844550" cy="1959"/>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cxnSp>
        <p:nvCxnSpPr>
          <p:cNvPr id="13" name="直接连接符 12"/>
          <p:cNvCxnSpPr>
            <a:stCxn id="8" idx="3"/>
            <a:endCxn id="7" idx="1"/>
          </p:cNvCxnSpPr>
          <p:nvPr/>
        </p:nvCxnSpPr>
        <p:spPr bwMode="auto">
          <a:xfrm>
            <a:off x="5863696" y="5063654"/>
            <a:ext cx="1071439"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pic>
        <p:nvPicPr>
          <p:cNvPr id="18" name="Picture 17" descr="无线覆盖"/>
          <p:cNvPicPr>
            <a:picLocks noChangeAspect="1" noChangeArrowheads="1"/>
          </p:cNvPicPr>
          <p:nvPr/>
        </p:nvPicPr>
        <p:blipFill>
          <a:blip r:embed="rId7" cstate="print">
            <a:duotone>
              <a:prstClr val="black"/>
              <a:srgbClr val="002060">
                <a:tint val="45000"/>
                <a:satMod val="400000"/>
              </a:srgbClr>
            </a:duotone>
          </a:blip>
          <a:srcRect/>
          <a:stretch>
            <a:fillRect/>
          </a:stretch>
        </p:blipFill>
        <p:spPr bwMode="auto">
          <a:xfrm rot="10800000">
            <a:off x="2613814" y="4675511"/>
            <a:ext cx="785805" cy="720080"/>
          </a:xfrm>
          <a:prstGeom prst="rect">
            <a:avLst/>
          </a:prstGeom>
          <a:noFill/>
          <a:ln w="9525">
            <a:noFill/>
            <a:miter lim="800000"/>
            <a:headEnd/>
            <a:tailEnd/>
          </a:ln>
        </p:spPr>
      </p:pic>
      <p:sp>
        <p:nvSpPr>
          <p:cNvPr id="19" name="TextBox 18"/>
          <p:cNvSpPr txBox="1"/>
          <p:nvPr/>
        </p:nvSpPr>
        <p:spPr>
          <a:xfrm>
            <a:off x="1416043" y="5686425"/>
            <a:ext cx="1200150" cy="338554"/>
          </a:xfrm>
          <a:prstGeom prst="rect">
            <a:avLst/>
          </a:prstGeom>
          <a:noFill/>
        </p:spPr>
        <p:txBody>
          <a:bodyPr wrap="square" rtlCol="0">
            <a:spAutoFit/>
          </a:bodyPr>
          <a:lstStyle/>
          <a:p>
            <a:r>
              <a:rPr lang="zh-CN" altLang="en-US" sz="1600" dirty="0" smtClean="0"/>
              <a:t>客户端</a:t>
            </a:r>
            <a:endParaRPr lang="zh-CN" altLang="en-US" sz="1600" dirty="0"/>
          </a:p>
        </p:txBody>
      </p:sp>
      <p:sp>
        <p:nvSpPr>
          <p:cNvPr id="20" name="TextBox 19"/>
          <p:cNvSpPr txBox="1"/>
          <p:nvPr/>
        </p:nvSpPr>
        <p:spPr>
          <a:xfrm>
            <a:off x="4394192" y="5727700"/>
            <a:ext cx="1200150" cy="338554"/>
          </a:xfrm>
          <a:prstGeom prst="rect">
            <a:avLst/>
          </a:prstGeom>
          <a:noFill/>
        </p:spPr>
        <p:txBody>
          <a:bodyPr wrap="square" rtlCol="0">
            <a:spAutoFit/>
          </a:bodyPr>
          <a:lstStyle/>
          <a:p>
            <a:r>
              <a:rPr lang="zh-CN" altLang="en-US" sz="1600" dirty="0" smtClean="0"/>
              <a:t>认证者</a:t>
            </a:r>
            <a:endParaRPr lang="zh-CN" altLang="en-US" sz="1600" dirty="0"/>
          </a:p>
        </p:txBody>
      </p:sp>
      <p:sp>
        <p:nvSpPr>
          <p:cNvPr id="21" name="TextBox 20"/>
          <p:cNvSpPr txBox="1"/>
          <p:nvPr/>
        </p:nvSpPr>
        <p:spPr>
          <a:xfrm>
            <a:off x="6569068" y="5667375"/>
            <a:ext cx="1687520" cy="338554"/>
          </a:xfrm>
          <a:prstGeom prst="rect">
            <a:avLst/>
          </a:prstGeom>
          <a:noFill/>
        </p:spPr>
        <p:txBody>
          <a:bodyPr wrap="square" rtlCol="0">
            <a:spAutoFit/>
          </a:bodyPr>
          <a:lstStyle/>
          <a:p>
            <a:r>
              <a:rPr lang="zh-CN" altLang="en-US" sz="1600" dirty="0" smtClean="0"/>
              <a:t>认证服务器</a:t>
            </a:r>
            <a:endParaRPr lang="zh-CN" altLang="en-US" sz="1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EAP</a:t>
            </a:r>
            <a:r>
              <a:rPr lang="zh-CN" altLang="en-US" dirty="0" smtClean="0">
                <a:latin typeface="Arial" pitchFamily="34" charset="0"/>
                <a:ea typeface="黑体" pitchFamily="49" charset="-122"/>
              </a:rPr>
              <a:t>协议</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3"/>
            <a:ext cx="7929562" cy="2223180"/>
          </a:xfrm>
          <a:noFill/>
          <a:ln w="9525">
            <a:noFill/>
            <a:miter lim="800000"/>
            <a:headEnd/>
            <a:tailEnd/>
          </a:ln>
          <a:effectLst/>
        </p:spPr>
        <p:txBody>
          <a:bodyPr vert="horz" wrap="square" lIns="80127" tIns="40065" rIns="80127" bIns="40065" numCol="1" anchor="t" anchorCtr="0" compatLnSpc="1">
            <a:prstTxWarp prst="textNoShape">
              <a:avLst/>
            </a:prstTxWarp>
          </a:bodyPr>
          <a:lstStyle/>
          <a:p>
            <a:r>
              <a:rPr lang="en-US" altLang="zh-CN" sz="2000" dirty="0" smtClean="0">
                <a:latin typeface="Arial" pitchFamily="34" charset="0"/>
                <a:ea typeface="华文细黑" pitchFamily="2" charset="-122"/>
              </a:rPr>
              <a:t>802.1X</a:t>
            </a:r>
            <a:r>
              <a:rPr lang="zh-CN" altLang="zh-CN" sz="2000" dirty="0" smtClean="0">
                <a:latin typeface="Arial" pitchFamily="34" charset="0"/>
                <a:ea typeface="华文细黑" pitchFamily="2" charset="-122"/>
              </a:rPr>
              <a:t>体系本身不是一个完整的认证机制，而是一个通用架构。</a:t>
            </a:r>
            <a:endParaRPr lang="en-US" altLang="zh-CN" sz="2000" dirty="0" smtClean="0">
              <a:latin typeface="Arial" pitchFamily="34" charset="0"/>
              <a:ea typeface="华文细黑" pitchFamily="2" charset="-122"/>
            </a:endParaRPr>
          </a:p>
          <a:p>
            <a:r>
              <a:rPr lang="en-US" altLang="zh-CN" sz="2000" dirty="0" smtClean="0">
                <a:latin typeface="Arial" pitchFamily="34" charset="0"/>
                <a:ea typeface="华文细黑" pitchFamily="2" charset="-122"/>
              </a:rPr>
              <a:t>802.1X</a:t>
            </a:r>
            <a:r>
              <a:rPr lang="zh-CN" altLang="zh-CN" sz="2000" dirty="0" smtClean="0">
                <a:latin typeface="Arial" pitchFamily="34" charset="0"/>
                <a:ea typeface="华文细黑" pitchFamily="2" charset="-122"/>
              </a:rPr>
              <a:t>体系使用</a:t>
            </a:r>
            <a:r>
              <a:rPr lang="en-US" altLang="zh-CN" sz="2000" dirty="0" smtClean="0">
                <a:latin typeface="Arial" pitchFamily="34" charset="0"/>
                <a:ea typeface="华文细黑" pitchFamily="2" charset="-122"/>
              </a:rPr>
              <a:t>EAP</a:t>
            </a:r>
            <a:r>
              <a:rPr lang="zh-CN" altLang="en-US" sz="2000" dirty="0" smtClean="0">
                <a:latin typeface="Arial" pitchFamily="34" charset="0"/>
                <a:ea typeface="华文细黑" pitchFamily="2" charset="-122"/>
              </a:rPr>
              <a:t>（</a:t>
            </a:r>
            <a:r>
              <a:rPr lang="en-US" altLang="zh-CN" sz="2000" dirty="0" smtClean="0">
                <a:latin typeface="Arial" pitchFamily="34" charset="0"/>
                <a:ea typeface="华文细黑" pitchFamily="2" charset="-122"/>
              </a:rPr>
              <a:t>Extensible Authentication Protocol</a:t>
            </a:r>
            <a:r>
              <a:rPr lang="zh-CN" altLang="en-US" sz="2000" dirty="0" smtClean="0">
                <a:latin typeface="Arial" pitchFamily="34" charset="0"/>
                <a:ea typeface="华文细黑" pitchFamily="2" charset="-122"/>
              </a:rPr>
              <a:t>）</a:t>
            </a:r>
            <a:r>
              <a:rPr lang="zh-CN" altLang="zh-CN" sz="2000" dirty="0" smtClean="0">
                <a:latin typeface="Arial" pitchFamily="34" charset="0"/>
                <a:ea typeface="华文细黑" pitchFamily="2" charset="-122"/>
              </a:rPr>
              <a:t>认证协议</a:t>
            </a:r>
            <a:r>
              <a:rPr lang="zh-CN" altLang="en-US" sz="2000" dirty="0" smtClean="0">
                <a:latin typeface="Arial" pitchFamily="34" charset="0"/>
                <a:ea typeface="华文细黑" pitchFamily="2" charset="-122"/>
              </a:rPr>
              <a:t>。</a:t>
            </a:r>
            <a:endParaRPr lang="en-US" altLang="zh-CN" sz="2000" dirty="0" smtClean="0">
              <a:latin typeface="Arial" pitchFamily="34" charset="0"/>
              <a:ea typeface="华文细黑" pitchFamily="2" charset="-122"/>
            </a:endParaRPr>
          </a:p>
          <a:p>
            <a:r>
              <a:rPr lang="en-US" altLang="zh-CN" sz="2000" dirty="0" smtClean="0">
                <a:latin typeface="Arial" pitchFamily="34" charset="0"/>
                <a:ea typeface="华文细黑" pitchFamily="2" charset="-122"/>
              </a:rPr>
              <a:t>EAP</a:t>
            </a:r>
            <a:r>
              <a:rPr lang="zh-CN" altLang="en-US" sz="2000" dirty="0" smtClean="0">
                <a:latin typeface="Arial" pitchFamily="34" charset="0"/>
                <a:ea typeface="华文细黑" pitchFamily="2" charset="-122"/>
              </a:rPr>
              <a:t>的封包格式</a:t>
            </a:r>
            <a:endParaRPr lang="en-US" altLang="zh-CN" sz="1800"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EAP over LANs</a:t>
            </a:r>
          </a:p>
        </p:txBody>
      </p:sp>
      <p:graphicFrame>
        <p:nvGraphicFramePr>
          <p:cNvPr id="6" name="表格 5"/>
          <p:cNvGraphicFramePr>
            <a:graphicFrameLocks noGrp="1"/>
          </p:cNvGraphicFramePr>
          <p:nvPr/>
        </p:nvGraphicFramePr>
        <p:xfrm>
          <a:off x="1609725" y="4270375"/>
          <a:ext cx="6076950" cy="698500"/>
        </p:xfrm>
        <a:graphic>
          <a:graphicData uri="http://schemas.openxmlformats.org/drawingml/2006/table">
            <a:tbl>
              <a:tblPr firstRow="1" bandRow="1">
                <a:tableStyleId>{5C22544A-7EE6-4342-B048-85BDC9FD1C3A}</a:tableStyleId>
              </a:tblPr>
              <a:tblGrid>
                <a:gridCol w="1215390"/>
                <a:gridCol w="1215390"/>
                <a:gridCol w="1215390"/>
                <a:gridCol w="1215390"/>
                <a:gridCol w="1215390"/>
              </a:tblGrid>
              <a:tr h="698500">
                <a:tc>
                  <a:txBody>
                    <a:bodyPr/>
                    <a:lstStyle/>
                    <a:p>
                      <a:pPr marL="0" algn="ctr" defTabSz="914400" rtl="0" eaLnBrk="1" latinLnBrk="0" hangingPunct="1"/>
                      <a:r>
                        <a:rPr lang="en-US" altLang="zh-CN" sz="1800" b="0" kern="1200" dirty="0" smtClean="0">
                          <a:solidFill>
                            <a:schemeClr val="tx1"/>
                          </a:solidFill>
                          <a:latin typeface="Arial" pitchFamily="34" charset="0"/>
                          <a:ea typeface="+mn-ea"/>
                          <a:cs typeface="Arial" pitchFamily="34" charset="0"/>
                        </a:rPr>
                        <a:t>LAN</a:t>
                      </a:r>
                    </a:p>
                    <a:p>
                      <a:pPr marL="0" algn="ctr" defTabSz="914400" rtl="0" eaLnBrk="1" latinLnBrk="0" hangingPunct="1"/>
                      <a:r>
                        <a:rPr lang="en-US" altLang="zh-CN" sz="1800" b="0" kern="1200" dirty="0" smtClean="0">
                          <a:solidFill>
                            <a:schemeClr val="tx1"/>
                          </a:solidFill>
                          <a:latin typeface="Arial" pitchFamily="34" charset="0"/>
                          <a:ea typeface="+mn-ea"/>
                          <a:cs typeface="Arial" pitchFamily="34" charset="0"/>
                        </a:rPr>
                        <a:t>Header</a:t>
                      </a:r>
                      <a:endParaRPr lang="zh-CN" altLang="en-US" sz="1800" b="0" kern="1200" dirty="0" smtClean="0">
                        <a:solidFill>
                          <a:schemeClr val="tx1"/>
                        </a:solidFill>
                        <a:latin typeface="Arial" pitchFamily="34" charset="0"/>
                        <a:ea typeface="+mn-ea"/>
                        <a:cs typeface="Arial" pitchFamily="34" charset="0"/>
                      </a:endParaRPr>
                    </a:p>
                  </a:txBody>
                  <a:tcPr anchor="ctr" anchorCtr="1">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algn="ctr" defTabSz="914400" rtl="0" eaLnBrk="1" latinLnBrk="0" hangingPunct="1"/>
                      <a:r>
                        <a:rPr lang="en-US" altLang="zh-CN" sz="1800" b="0" kern="1200" dirty="0" smtClean="0">
                          <a:solidFill>
                            <a:schemeClr val="tx1"/>
                          </a:solidFill>
                          <a:latin typeface="Arial" pitchFamily="34" charset="0"/>
                          <a:ea typeface="+mn-ea"/>
                          <a:cs typeface="Arial" pitchFamily="34" charset="0"/>
                        </a:rPr>
                        <a:t>Code</a:t>
                      </a:r>
                      <a:endParaRPr lang="zh-CN" altLang="en-US" sz="1800" b="0" kern="1200" dirty="0" smtClean="0">
                        <a:solidFill>
                          <a:schemeClr val="tx1"/>
                        </a:solidFill>
                        <a:latin typeface="Arial" pitchFamily="34" charset="0"/>
                        <a:ea typeface="+mn-ea"/>
                        <a:cs typeface="Arial" pitchFamily="34" charset="0"/>
                      </a:endParaRPr>
                    </a:p>
                  </a:txBody>
                  <a:tcPr anchor="ctr" anchorCtr="1">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algn="ctr" defTabSz="914400" rtl="0" eaLnBrk="1" latinLnBrk="0" hangingPunct="1"/>
                      <a:r>
                        <a:rPr lang="en-US" altLang="zh-CN" sz="1800" b="0" kern="1200" dirty="0" smtClean="0">
                          <a:solidFill>
                            <a:schemeClr val="tx1"/>
                          </a:solidFill>
                          <a:latin typeface="Arial" pitchFamily="34" charset="0"/>
                          <a:ea typeface="+mn-ea"/>
                          <a:cs typeface="Arial" pitchFamily="34" charset="0"/>
                        </a:rPr>
                        <a:t>Identifier</a:t>
                      </a:r>
                      <a:endParaRPr lang="zh-CN" altLang="en-US" sz="1800" b="0" kern="1200" dirty="0" smtClean="0">
                        <a:solidFill>
                          <a:schemeClr val="tx1"/>
                        </a:solidFill>
                        <a:latin typeface="Arial" pitchFamily="34" charset="0"/>
                        <a:ea typeface="+mn-ea"/>
                        <a:cs typeface="Arial" pitchFamily="34" charset="0"/>
                      </a:endParaRPr>
                    </a:p>
                  </a:txBody>
                  <a:tcPr anchor="ctr" anchorCtr="1">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algn="ctr" defTabSz="914400" rtl="0" eaLnBrk="1" latinLnBrk="0" hangingPunct="1"/>
                      <a:r>
                        <a:rPr lang="en-US" altLang="zh-CN" sz="1800" b="0" kern="1200" dirty="0" smtClean="0">
                          <a:solidFill>
                            <a:schemeClr val="tx1"/>
                          </a:solidFill>
                          <a:latin typeface="Arial" pitchFamily="34" charset="0"/>
                          <a:ea typeface="+mn-ea"/>
                          <a:cs typeface="Arial" pitchFamily="34" charset="0"/>
                        </a:rPr>
                        <a:t>Length</a:t>
                      </a:r>
                      <a:endParaRPr lang="zh-CN" altLang="en-US" sz="1800" b="0" kern="1200" dirty="0" smtClean="0">
                        <a:solidFill>
                          <a:schemeClr val="tx1"/>
                        </a:solidFill>
                        <a:latin typeface="Arial" pitchFamily="34" charset="0"/>
                        <a:ea typeface="+mn-ea"/>
                        <a:cs typeface="Arial" pitchFamily="34" charset="0"/>
                      </a:endParaRPr>
                    </a:p>
                  </a:txBody>
                  <a:tcPr anchor="ctr" anchorCtr="1">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algn="ctr" defTabSz="914400" rtl="0" eaLnBrk="1" latinLnBrk="0" hangingPunct="1"/>
                      <a:r>
                        <a:rPr lang="en-US" altLang="zh-CN" sz="1800" b="0" kern="1200" dirty="0" smtClean="0">
                          <a:solidFill>
                            <a:schemeClr val="tx1"/>
                          </a:solidFill>
                          <a:latin typeface="Arial" pitchFamily="34" charset="0"/>
                          <a:ea typeface="+mn-ea"/>
                          <a:cs typeface="Arial" pitchFamily="34" charset="0"/>
                        </a:rPr>
                        <a:t>Data</a:t>
                      </a:r>
                      <a:endParaRPr lang="zh-CN" altLang="en-US" sz="1800" b="0" kern="1200" dirty="0" smtClean="0">
                        <a:solidFill>
                          <a:schemeClr val="tx1"/>
                        </a:solidFill>
                        <a:latin typeface="Arial" pitchFamily="34" charset="0"/>
                        <a:ea typeface="+mn-ea"/>
                        <a:cs typeface="Arial" pitchFamily="34" charset="0"/>
                      </a:endParaRPr>
                    </a:p>
                  </a:txBody>
                  <a:tcPr anchor="ctr" anchorCtr="1">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EAP</a:t>
            </a:r>
            <a:r>
              <a:rPr lang="zh-CN" altLang="en-US" dirty="0" smtClean="0">
                <a:latin typeface="Arial" pitchFamily="34" charset="0"/>
                <a:ea typeface="黑体" pitchFamily="49" charset="-122"/>
              </a:rPr>
              <a:t>类型</a:t>
            </a:r>
            <a:endParaRPr lang="zh-CN" altLang="en-US" dirty="0">
              <a:latin typeface="Arial" pitchFamily="34" charset="0"/>
              <a:ea typeface="黑体" pitchFamily="49" charset="-122"/>
            </a:endParaRPr>
          </a:p>
        </p:txBody>
      </p:sp>
      <p:graphicFrame>
        <p:nvGraphicFramePr>
          <p:cNvPr id="6" name="内容占位符 5"/>
          <p:cNvGraphicFramePr>
            <a:graphicFrameLocks noGrp="1"/>
          </p:cNvGraphicFramePr>
          <p:nvPr>
            <p:ph idx="1"/>
          </p:nvPr>
        </p:nvGraphicFramePr>
        <p:xfrm>
          <a:off x="785813" y="1414461"/>
          <a:ext cx="7958137" cy="4091368"/>
        </p:xfrm>
        <a:graphic>
          <a:graphicData uri="http://schemas.openxmlformats.org/drawingml/2006/table">
            <a:tbl>
              <a:tblPr firstRow="1" bandRow="1">
                <a:tableStyleId>{5DA37D80-6434-44D0-A028-1B22A696006F}</a:tableStyleId>
              </a:tblPr>
              <a:tblGrid>
                <a:gridCol w="3253776"/>
                <a:gridCol w="2249524"/>
                <a:gridCol w="2454837"/>
              </a:tblGrid>
              <a:tr h="666371">
                <a:tc>
                  <a:txBody>
                    <a:bodyPr/>
                    <a:lstStyle/>
                    <a:p>
                      <a:pPr algn="ctr"/>
                      <a:r>
                        <a:rPr lang="en-US" altLang="zh-CN" sz="2000" baseline="0" dirty="0" smtClean="0">
                          <a:solidFill>
                            <a:schemeClr val="bg1"/>
                          </a:solidFill>
                        </a:rPr>
                        <a:t>EAP</a:t>
                      </a:r>
                      <a:r>
                        <a:rPr lang="zh-CN" altLang="en-US" sz="2000" baseline="0" dirty="0" smtClean="0">
                          <a:solidFill>
                            <a:schemeClr val="bg1"/>
                          </a:solidFill>
                        </a:rPr>
                        <a:t>类型</a:t>
                      </a:r>
                      <a:endParaRPr lang="zh-CN" altLang="en-US" sz="2000" baseline="0" dirty="0">
                        <a:solidFill>
                          <a:schemeClr val="bg1"/>
                        </a:solidFill>
                        <a:latin typeface="Arial" pitchFamily="34" charset="0"/>
                        <a:ea typeface="华文细黑" pitchFamily="2" charset="-122"/>
                      </a:endParaRPr>
                    </a:p>
                  </a:txBody>
                  <a:tcPr anchor="ctr">
                    <a:solidFill>
                      <a:schemeClr val="accent2"/>
                    </a:solidFill>
                  </a:tcPr>
                </a:tc>
                <a:tc>
                  <a:txBody>
                    <a:bodyPr/>
                    <a:lstStyle/>
                    <a:p>
                      <a:pPr algn="ctr"/>
                      <a:r>
                        <a:rPr lang="zh-CN" altLang="en-US" sz="2000" baseline="0" dirty="0" smtClean="0">
                          <a:solidFill>
                            <a:schemeClr val="bg1"/>
                          </a:solidFill>
                        </a:rPr>
                        <a:t>认证方式</a:t>
                      </a:r>
                      <a:endParaRPr lang="zh-CN" altLang="en-US" sz="2000" baseline="0" dirty="0">
                        <a:solidFill>
                          <a:schemeClr val="bg1"/>
                        </a:solidFill>
                        <a:latin typeface="Arial" pitchFamily="34" charset="0"/>
                        <a:ea typeface="华文细黑" pitchFamily="2" charset="-122"/>
                      </a:endParaRPr>
                    </a:p>
                  </a:txBody>
                  <a:tcPr anchor="ctr">
                    <a:solidFill>
                      <a:schemeClr val="accent2"/>
                    </a:solidFill>
                  </a:tcPr>
                </a:tc>
                <a:tc>
                  <a:txBody>
                    <a:bodyPr/>
                    <a:lstStyle/>
                    <a:p>
                      <a:pPr algn="ctr"/>
                      <a:r>
                        <a:rPr lang="zh-CN" altLang="en-US" sz="2000" baseline="0" dirty="0" smtClean="0">
                          <a:solidFill>
                            <a:schemeClr val="bg1"/>
                          </a:solidFill>
                        </a:rPr>
                        <a:t>备注</a:t>
                      </a:r>
                      <a:endParaRPr lang="zh-CN" altLang="en-US" sz="2000" baseline="0" dirty="0">
                        <a:solidFill>
                          <a:schemeClr val="bg1"/>
                        </a:solidFill>
                        <a:latin typeface="Arial" pitchFamily="34" charset="0"/>
                        <a:ea typeface="华文细黑" pitchFamily="2" charset="-122"/>
                      </a:endParaRPr>
                    </a:p>
                  </a:txBody>
                  <a:tcPr anchor="ctr">
                    <a:solidFill>
                      <a:schemeClr val="accent2"/>
                    </a:solidFill>
                  </a:tcPr>
                </a:tc>
              </a:tr>
              <a:tr h="666371">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sz="1800" baseline="0" dirty="0" smtClean="0"/>
                        <a:t>EAP-MD5</a:t>
                      </a:r>
                      <a:endParaRPr lang="zh-CN" altLang="zh-CN" sz="1800" baseline="0" dirty="0" smtClean="0"/>
                    </a:p>
                    <a:p>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用户名和密码</a:t>
                      </a:r>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最早的</a:t>
                      </a:r>
                      <a:r>
                        <a:rPr lang="en-US" altLang="zh-CN" baseline="0" dirty="0" smtClean="0"/>
                        <a:t>EAP</a:t>
                      </a:r>
                      <a:r>
                        <a:rPr lang="zh-CN" altLang="en-US" baseline="0" dirty="0" smtClean="0"/>
                        <a:t>类型</a:t>
                      </a:r>
                      <a:endParaRPr lang="zh-CN" altLang="en-US" baseline="0" dirty="0">
                        <a:latin typeface="Arial" pitchFamily="34" charset="0"/>
                        <a:ea typeface="华文细黑" pitchFamily="2" charset="-122"/>
                      </a:endParaRPr>
                    </a:p>
                  </a:txBody>
                  <a:tcPr>
                    <a:solidFill>
                      <a:schemeClr val="bg1"/>
                    </a:solidFill>
                  </a:tcPr>
                </a:tc>
              </a:tr>
              <a:tr h="666371">
                <a:tc>
                  <a:txBody>
                    <a:bodyPr/>
                    <a:lstStyle/>
                    <a:p>
                      <a:r>
                        <a:rPr lang="en-US" altLang="zh-CN" sz="1800" baseline="0" dirty="0" smtClean="0"/>
                        <a:t>EAP-TLS(Transport Layer Security)</a:t>
                      </a:r>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客户端：证书</a:t>
                      </a:r>
                      <a:endParaRPr lang="en-US" altLang="zh-CN" baseline="0" dirty="0" smtClean="0"/>
                    </a:p>
                    <a:p>
                      <a:r>
                        <a:rPr lang="zh-CN" altLang="en-US" baseline="0" dirty="0" smtClean="0"/>
                        <a:t>认证服务器：证书</a:t>
                      </a:r>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第一个符合无线网络三项要求的身份验证方式</a:t>
                      </a:r>
                      <a:endParaRPr lang="zh-CN" altLang="en-US" baseline="0" dirty="0">
                        <a:latin typeface="Arial" pitchFamily="34" charset="0"/>
                        <a:ea typeface="华文细黑" pitchFamily="2" charset="-122"/>
                      </a:endParaRPr>
                    </a:p>
                  </a:txBody>
                  <a:tcPr>
                    <a:solidFill>
                      <a:schemeClr val="bg1"/>
                    </a:solidFill>
                  </a:tcPr>
                </a:tc>
              </a:tr>
              <a:tr h="92211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sz="1800" baseline="0" dirty="0" smtClean="0"/>
                        <a:t>EAP-TTLS (</a:t>
                      </a:r>
                      <a:r>
                        <a:rPr lang="en-US" altLang="zh-CN" sz="1800" baseline="0" dirty="0" err="1" smtClean="0"/>
                        <a:t>Tunnelled</a:t>
                      </a:r>
                      <a:r>
                        <a:rPr lang="en-US" altLang="zh-CN" sz="1800" baseline="0" dirty="0" smtClean="0"/>
                        <a:t> Transport Layer Security)</a:t>
                      </a:r>
                      <a:endParaRPr lang="zh-CN" altLang="zh-CN" sz="1800" baseline="0" dirty="0" smtClean="0"/>
                    </a:p>
                    <a:p>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认证服务器：证书</a:t>
                      </a:r>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可以使用任何第三方</a:t>
                      </a:r>
                      <a:r>
                        <a:rPr lang="en-US" altLang="zh-CN" baseline="0" dirty="0" smtClean="0"/>
                        <a:t>EAP</a:t>
                      </a:r>
                      <a:r>
                        <a:rPr lang="zh-CN" altLang="en-US" baseline="0" dirty="0" smtClean="0"/>
                        <a:t>认证方法，由</a:t>
                      </a:r>
                      <a:r>
                        <a:rPr lang="en-US" altLang="zh-CN" baseline="0" dirty="0" smtClean="0"/>
                        <a:t>Funk Software</a:t>
                      </a:r>
                      <a:r>
                        <a:rPr lang="zh-CN" altLang="en-US" baseline="0" dirty="0" smtClean="0"/>
                        <a:t>发起</a:t>
                      </a:r>
                      <a:endParaRPr lang="zh-CN" altLang="en-US" baseline="0" dirty="0">
                        <a:latin typeface="Arial" pitchFamily="34" charset="0"/>
                        <a:ea typeface="华文细黑" pitchFamily="2" charset="-122"/>
                      </a:endParaRPr>
                    </a:p>
                  </a:txBody>
                  <a:tcPr>
                    <a:solidFill>
                      <a:schemeClr val="bg1"/>
                    </a:solidFill>
                  </a:tcPr>
                </a:tc>
              </a:tr>
              <a:tr h="92211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sz="1800" baseline="0" dirty="0" smtClean="0"/>
                        <a:t>EAP-PEAP(Protected EAP)</a:t>
                      </a:r>
                    </a:p>
                    <a:p>
                      <a:endParaRPr lang="zh-CN" altLang="en-US" baseline="0" dirty="0">
                        <a:latin typeface="Arial" pitchFamily="34" charset="0"/>
                        <a:ea typeface="华文细黑" pitchFamily="2" charset="-122"/>
                      </a:endParaRPr>
                    </a:p>
                  </a:txBody>
                  <a:tcPr>
                    <a:solidFill>
                      <a:schemeClr val="bg1"/>
                    </a:solidFill>
                  </a:tcPr>
                </a:tc>
                <a:tc>
                  <a:txBody>
                    <a:bodyPr/>
                    <a:lstStyle/>
                    <a:p>
                      <a:r>
                        <a:rPr lang="zh-CN" altLang="en-US" baseline="0" dirty="0" smtClean="0"/>
                        <a:t>认证服务器：证书</a:t>
                      </a:r>
                      <a:endParaRPr lang="en-US" altLang="zh-CN" baseline="0" dirty="0" smtClean="0"/>
                    </a:p>
                    <a:p>
                      <a:r>
                        <a:rPr lang="zh-CN" altLang="en-US" baseline="0" dirty="0" smtClean="0"/>
                        <a:t>客户端：用户名</a:t>
                      </a:r>
                      <a:r>
                        <a:rPr lang="en-US" altLang="zh-CN" baseline="0" dirty="0" smtClean="0"/>
                        <a:t>+</a:t>
                      </a:r>
                      <a:r>
                        <a:rPr lang="zh-CN" altLang="en-US" baseline="0" dirty="0" smtClean="0"/>
                        <a:t>密码</a:t>
                      </a:r>
                      <a:endParaRPr lang="zh-CN" altLang="en-US" baseline="0" dirty="0">
                        <a:latin typeface="Arial" pitchFamily="34" charset="0"/>
                        <a:ea typeface="华文细黑" pitchFamily="2" charset="-122"/>
                      </a:endParaRPr>
                    </a:p>
                  </a:txBody>
                  <a:tcP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baseline="0" dirty="0" smtClean="0"/>
                        <a:t>双层加密通道，由微软、思科、 </a:t>
                      </a:r>
                      <a:r>
                        <a:rPr lang="en-US" altLang="zh-CN" baseline="0" dirty="0" smtClean="0"/>
                        <a:t>RSA </a:t>
                      </a:r>
                      <a:r>
                        <a:rPr lang="zh-CN" altLang="en-US" baseline="0" dirty="0" smtClean="0"/>
                        <a:t>发起</a:t>
                      </a:r>
                    </a:p>
                    <a:p>
                      <a:endParaRPr lang="zh-CN" altLang="en-US" baseline="0" dirty="0">
                        <a:latin typeface="Arial" pitchFamily="34" charset="0"/>
                        <a:ea typeface="华文细黑" pitchFamily="2" charset="-122"/>
                      </a:endParaRPr>
                    </a:p>
                  </a:txBody>
                  <a:tcPr>
                    <a:solidFill>
                      <a:schemeClr val="bg1"/>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PSK</a:t>
            </a:r>
            <a:r>
              <a:rPr lang="zh-CN" altLang="en-US" dirty="0" smtClean="0">
                <a:latin typeface="Arial" pitchFamily="34" charset="0"/>
                <a:ea typeface="黑体" pitchFamily="49" charset="-122"/>
              </a:rPr>
              <a:t>认证</a:t>
            </a:r>
            <a:endParaRPr lang="zh-CN" altLang="en-US" dirty="0">
              <a:latin typeface="Arial" pitchFamily="34" charset="0"/>
              <a:ea typeface="黑体" pitchFamily="49" charset="-122"/>
            </a:endParaRPr>
          </a:p>
        </p:txBody>
      </p:sp>
      <p:sp>
        <p:nvSpPr>
          <p:cNvPr id="3" name="内容占位符 2"/>
          <p:cNvSpPr>
            <a:spLocks noGrp="1"/>
          </p:cNvSpPr>
          <p:nvPr>
            <p:ph idx="1"/>
          </p:nvPr>
        </p:nvSpPr>
        <p:spPr>
          <a:noFill/>
          <a:ln w="9525">
            <a:noFill/>
            <a:miter lim="800000"/>
            <a:headEnd/>
            <a:tailEnd/>
          </a:ln>
          <a:effectLst/>
        </p:spPr>
        <p:txBody>
          <a:bodyPr vert="horz" wrap="square" lIns="80127" tIns="40065" rIns="80127" bIns="40065" numCol="1" anchor="t" anchorCtr="0" compatLnSpc="1">
            <a:prstTxWarp prst="textNoShape">
              <a:avLst/>
            </a:prstTxWarp>
          </a:bodyPr>
          <a:lstStyle/>
          <a:p>
            <a:r>
              <a:rPr lang="en-US" altLang="zh-CN" sz="2000" dirty="0" smtClean="0">
                <a:latin typeface="Arial" pitchFamily="34" charset="0"/>
                <a:ea typeface="华文细黑" pitchFamily="2" charset="-122"/>
              </a:rPr>
              <a:t>PSK</a:t>
            </a:r>
            <a:r>
              <a:rPr lang="zh-CN" altLang="zh-CN" sz="2000" dirty="0" smtClean="0">
                <a:latin typeface="Arial" pitchFamily="34" charset="0"/>
                <a:ea typeface="华文细黑" pitchFamily="2" charset="-122"/>
              </a:rPr>
              <a:t>认证需要实现在无线客户端和设备端配置相同的预共享密钥，可以通过是否能够对协商的消息成功解密，来确定本端配置的预共享密钥是否和对端配置的预共享密钥相同，从而完成服务端和客户端的互相认证</a:t>
            </a:r>
            <a:r>
              <a:rPr lang="zh-CN" altLang="en-US" sz="2000" dirty="0" smtClean="0">
                <a:latin typeface="Arial" pitchFamily="34" charset="0"/>
                <a:ea typeface="华文细黑" pitchFamily="2" charset="-122"/>
              </a:rPr>
              <a:t>。</a:t>
            </a:r>
            <a:endParaRPr lang="zh-CN" altLang="zh-CN" sz="2000" dirty="0" smtClean="0">
              <a:latin typeface="Arial" pitchFamily="34" charset="0"/>
              <a:ea typeface="华文细黑" pitchFamily="2" charset="-122"/>
            </a:endParaRPr>
          </a:p>
        </p:txBody>
      </p:sp>
      <p:pic>
        <p:nvPicPr>
          <p:cNvPr id="6" name="Picture 173" descr="钥匙"/>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285388" y="3905638"/>
            <a:ext cx="1305396" cy="421236"/>
          </a:xfrm>
          <a:prstGeom prst="rect">
            <a:avLst/>
          </a:prstGeom>
          <a:noFill/>
        </p:spPr>
      </p:pic>
      <p:pic>
        <p:nvPicPr>
          <p:cNvPr id="7" name="Picture 462" descr="图片241"/>
          <p:cNvPicPr>
            <a:picLocks noChangeAspect="1" noChangeArrowheads="1"/>
          </p:cNvPicPr>
          <p:nvPr/>
        </p:nvPicPr>
        <p:blipFill>
          <a:blip r:embed="rId4" cstate="print"/>
          <a:srcRect/>
          <a:stretch>
            <a:fillRect/>
          </a:stretch>
        </p:blipFill>
        <p:spPr bwMode="auto">
          <a:xfrm>
            <a:off x="4709592" y="4596557"/>
            <a:ext cx="792162" cy="835025"/>
          </a:xfrm>
          <a:prstGeom prst="rect">
            <a:avLst/>
          </a:prstGeom>
          <a:noFill/>
        </p:spPr>
      </p:pic>
      <p:pic>
        <p:nvPicPr>
          <p:cNvPr id="12" name="Picture 1943" descr="图片686"/>
          <p:cNvPicPr>
            <a:picLocks noChangeAspect="1" noChangeArrowheads="1"/>
          </p:cNvPicPr>
          <p:nvPr/>
        </p:nvPicPr>
        <p:blipFill>
          <a:blip r:embed="rId5" cstate="print"/>
          <a:srcRect/>
          <a:stretch>
            <a:fillRect/>
          </a:stretch>
        </p:blipFill>
        <p:spPr bwMode="auto">
          <a:xfrm>
            <a:off x="1922959" y="4572794"/>
            <a:ext cx="1189037" cy="811213"/>
          </a:xfrm>
          <a:prstGeom prst="rect">
            <a:avLst/>
          </a:prstGeom>
          <a:noFill/>
        </p:spPr>
      </p:pic>
      <p:pic>
        <p:nvPicPr>
          <p:cNvPr id="13" name="Picture 17" descr="无线覆盖"/>
          <p:cNvPicPr>
            <a:picLocks noChangeAspect="1" noChangeArrowheads="1"/>
          </p:cNvPicPr>
          <p:nvPr/>
        </p:nvPicPr>
        <p:blipFill>
          <a:blip r:embed="rId6" cstate="print">
            <a:duotone>
              <a:prstClr val="black"/>
              <a:srgbClr val="002060">
                <a:tint val="45000"/>
                <a:satMod val="400000"/>
              </a:srgbClr>
            </a:duotone>
          </a:blip>
          <a:srcRect/>
          <a:stretch>
            <a:fillRect/>
          </a:stretch>
        </p:blipFill>
        <p:spPr bwMode="auto">
          <a:xfrm rot="10800000">
            <a:off x="3493298" y="4656459"/>
            <a:ext cx="785805" cy="720080"/>
          </a:xfrm>
          <a:prstGeom prst="rect">
            <a:avLst/>
          </a:prstGeom>
          <a:noFill/>
          <a:ln w="9525">
            <a:noFill/>
            <a:miter lim="800000"/>
            <a:headEnd/>
            <a:tailEnd/>
          </a:ln>
        </p:spPr>
      </p:pic>
      <p:pic>
        <p:nvPicPr>
          <p:cNvPr id="15" name="Picture 462" descr="图片152"/>
          <p:cNvPicPr>
            <a:picLocks noChangeAspect="1" noChangeArrowheads="1"/>
          </p:cNvPicPr>
          <p:nvPr/>
        </p:nvPicPr>
        <p:blipFill>
          <a:blip r:embed="rId7" cstate="print"/>
          <a:srcRect/>
          <a:stretch>
            <a:fillRect/>
          </a:stretch>
        </p:blipFill>
        <p:spPr bwMode="auto">
          <a:xfrm>
            <a:off x="6822554" y="4479454"/>
            <a:ext cx="701675" cy="1073150"/>
          </a:xfrm>
          <a:prstGeom prst="rect">
            <a:avLst/>
          </a:prstGeom>
          <a:noFill/>
        </p:spPr>
      </p:pic>
      <p:cxnSp>
        <p:nvCxnSpPr>
          <p:cNvPr id="17" name="直接连接符 16"/>
          <p:cNvCxnSpPr>
            <a:stCxn id="7" idx="3"/>
            <a:endCxn id="15" idx="1"/>
          </p:cNvCxnSpPr>
          <p:nvPr/>
        </p:nvCxnSpPr>
        <p:spPr bwMode="auto">
          <a:xfrm>
            <a:off x="5501754" y="5014070"/>
            <a:ext cx="1320800"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sp>
        <p:nvSpPr>
          <p:cNvPr id="18" name="TextBox 17"/>
          <p:cNvSpPr txBox="1"/>
          <p:nvPr/>
        </p:nvSpPr>
        <p:spPr>
          <a:xfrm>
            <a:off x="3200400" y="4305300"/>
            <a:ext cx="1743075" cy="307777"/>
          </a:xfrm>
          <a:prstGeom prst="rect">
            <a:avLst/>
          </a:prstGeom>
          <a:noFill/>
        </p:spPr>
        <p:txBody>
          <a:bodyPr wrap="square" rtlCol="0">
            <a:spAutoFit/>
          </a:bodyPr>
          <a:lstStyle/>
          <a:p>
            <a:r>
              <a:rPr lang="zh-CN" altLang="en-US" sz="1400" dirty="0" smtClean="0"/>
              <a:t>相同的预共享密钥</a:t>
            </a:r>
            <a:endParaRPr lang="zh-CN" alt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err="1" smtClean="0">
                <a:latin typeface="Arial" pitchFamily="34" charset="0"/>
                <a:ea typeface="黑体" pitchFamily="49" charset="-122"/>
              </a:rPr>
              <a:t>PPPoE</a:t>
            </a:r>
            <a:r>
              <a:rPr lang="zh-CN" altLang="en-US" dirty="0" smtClean="0">
                <a:latin typeface="Arial" pitchFamily="34" charset="0"/>
                <a:ea typeface="黑体" pitchFamily="49" charset="-122"/>
              </a:rPr>
              <a:t>认证</a:t>
            </a:r>
          </a:p>
        </p:txBody>
      </p:sp>
      <p:sp>
        <p:nvSpPr>
          <p:cNvPr id="3" name="内容占位符 2"/>
          <p:cNvSpPr>
            <a:spLocks noGrp="1"/>
          </p:cNvSpPr>
          <p:nvPr>
            <p:ph idx="1"/>
          </p:nvPr>
        </p:nvSpPr>
        <p:spPr>
          <a:xfrm>
            <a:off x="652463" y="1376363"/>
            <a:ext cx="7929562" cy="2310266"/>
          </a:xfrm>
          <a:noFill/>
          <a:ln w="9525">
            <a:noFill/>
            <a:miter lim="800000"/>
            <a:headEnd/>
            <a:tailEnd/>
          </a:ln>
          <a:effectLst/>
        </p:spPr>
        <p:txBody>
          <a:bodyPr vert="horz" wrap="square" lIns="80127" tIns="40065" rIns="80127" bIns="40065" numCol="1" anchor="t" anchorCtr="0" compatLnSpc="1">
            <a:prstTxWarp prst="textNoShape">
              <a:avLst/>
            </a:prstTxWarp>
          </a:bodyPr>
          <a:lstStyle/>
          <a:p>
            <a:r>
              <a:rPr lang="zh-CN" altLang="zh-CN" sz="2000" dirty="0" smtClean="0">
                <a:latin typeface="Arial" pitchFamily="34" charset="0"/>
                <a:ea typeface="华文细黑" pitchFamily="2" charset="-122"/>
              </a:rPr>
              <a:t>PPPoE（Point-to-Point Protocol over Ethernet），以太网上的点对点协议，是将点对点协议（PPP）封装在以太网（Ethernet）框架中的一种网络隧道协议。</a:t>
            </a:r>
            <a:r>
              <a:rPr lang="zh-CN" altLang="en-US" sz="2000" kern="1200" dirty="0" smtClean="0">
                <a:latin typeface="Arial" pitchFamily="34" charset="0"/>
                <a:ea typeface="华文细黑" pitchFamily="2" charset="-122"/>
              </a:rPr>
              <a:t>。</a:t>
            </a:r>
            <a:endParaRPr lang="en-US" altLang="zh-CN" sz="2000" kern="1200" dirty="0" smtClean="0">
              <a:latin typeface="Arial" pitchFamily="34" charset="0"/>
              <a:ea typeface="华文细黑" pitchFamily="2" charset="-122"/>
            </a:endParaRPr>
          </a:p>
          <a:p>
            <a:r>
              <a:rPr lang="en-US" altLang="zh-CN" sz="2000" kern="1200" dirty="0" err="1" smtClean="0">
                <a:latin typeface="Arial" pitchFamily="34" charset="0"/>
                <a:ea typeface="华文细黑" pitchFamily="2" charset="-122"/>
              </a:rPr>
              <a:t>PPPoE</a:t>
            </a:r>
            <a:r>
              <a:rPr lang="zh-CN" altLang="zh-CN" sz="2000" kern="1200" dirty="0" smtClean="0">
                <a:latin typeface="Arial" pitchFamily="34" charset="0"/>
                <a:ea typeface="华文细黑" pitchFamily="2" charset="-122"/>
              </a:rPr>
              <a:t>在</a:t>
            </a:r>
            <a:r>
              <a:rPr lang="en-US" altLang="zh-CN" sz="2000" kern="1200" dirty="0" smtClean="0">
                <a:latin typeface="Arial" pitchFamily="34" charset="0"/>
                <a:ea typeface="华文细黑" pitchFamily="2" charset="-122"/>
              </a:rPr>
              <a:t>WLAN</a:t>
            </a:r>
            <a:r>
              <a:rPr lang="zh-CN" altLang="zh-CN" sz="2000" kern="1200" dirty="0" smtClean="0">
                <a:latin typeface="Arial" pitchFamily="34" charset="0"/>
                <a:ea typeface="华文细黑" pitchFamily="2" charset="-122"/>
              </a:rPr>
              <a:t>使用时，和</a:t>
            </a:r>
            <a:r>
              <a:rPr lang="en-US" altLang="zh-CN" sz="2000" kern="1200" dirty="0" smtClean="0">
                <a:latin typeface="Arial" pitchFamily="34" charset="0"/>
                <a:ea typeface="华文细黑" pitchFamily="2" charset="-122"/>
              </a:rPr>
              <a:t>WLAN</a:t>
            </a:r>
            <a:r>
              <a:rPr lang="zh-CN" altLang="zh-CN" sz="2000" kern="1200" dirty="0" smtClean="0">
                <a:latin typeface="Arial" pitchFamily="34" charset="0"/>
                <a:ea typeface="华文细黑" pitchFamily="2" charset="-122"/>
              </a:rPr>
              <a:t>本身采用的认证加密没有关系。</a:t>
            </a:r>
            <a:endParaRPr lang="en-US" altLang="zh-CN" sz="2000" kern="1200" dirty="0" smtClean="0">
              <a:latin typeface="Arial" pitchFamily="34" charset="0"/>
              <a:ea typeface="华文细黑" pitchFamily="2" charset="-122"/>
            </a:endParaRPr>
          </a:p>
          <a:p>
            <a:endParaRPr lang="en-US" altLang="zh-CN" sz="2000" kern="1200" dirty="0" smtClean="0">
              <a:latin typeface="Arial" pitchFamily="34" charset="0"/>
              <a:ea typeface="华文细黑" pitchFamily="2" charset="-122"/>
            </a:endParaRPr>
          </a:p>
          <a:p>
            <a:r>
              <a:rPr lang="en-US" altLang="zh-CN" sz="2000" kern="1200" dirty="0" err="1" smtClean="0">
                <a:latin typeface="Arial" pitchFamily="34" charset="0"/>
                <a:ea typeface="华文细黑" pitchFamily="2" charset="-122"/>
              </a:rPr>
              <a:t>PPPoE</a:t>
            </a:r>
            <a:r>
              <a:rPr lang="zh-CN" altLang="en-US" sz="2000" kern="1200" dirty="0" smtClean="0">
                <a:latin typeface="Arial" pitchFamily="34" charset="0"/>
                <a:ea typeface="华文细黑" pitchFamily="2" charset="-122"/>
              </a:rPr>
              <a:t>认证系统架构：</a:t>
            </a:r>
          </a:p>
          <a:p>
            <a:endParaRPr lang="zh-CN" altLang="zh-CN" sz="2000" kern="1200" dirty="0" smtClean="0">
              <a:latin typeface="Arial" pitchFamily="34" charset="0"/>
              <a:ea typeface="华文细黑" pitchFamily="2" charset="-122"/>
            </a:endParaRPr>
          </a:p>
          <a:p>
            <a:endParaRPr lang="zh-CN" altLang="en-US" sz="2000" kern="1200" dirty="0" smtClean="0">
              <a:latin typeface="Arial" pitchFamily="34" charset="0"/>
              <a:ea typeface="华文细黑" pitchFamily="2" charset="-122"/>
            </a:endParaRPr>
          </a:p>
        </p:txBody>
      </p:sp>
      <p:pic>
        <p:nvPicPr>
          <p:cNvPr id="5" name="Picture 1943" descr="图片686"/>
          <p:cNvPicPr>
            <a:picLocks noChangeAspect="1" noChangeArrowheads="1"/>
          </p:cNvPicPr>
          <p:nvPr/>
        </p:nvPicPr>
        <p:blipFill>
          <a:blip r:embed="rId3" cstate="print"/>
          <a:srcRect/>
          <a:stretch>
            <a:fillRect/>
          </a:stretch>
        </p:blipFill>
        <p:spPr bwMode="auto">
          <a:xfrm>
            <a:off x="1442517" y="4614069"/>
            <a:ext cx="1091133" cy="744419"/>
          </a:xfrm>
          <a:prstGeom prst="rect">
            <a:avLst/>
          </a:prstGeom>
          <a:noFill/>
        </p:spPr>
      </p:pic>
      <p:pic>
        <p:nvPicPr>
          <p:cNvPr id="6" name="Picture 2022" descr="图片247"/>
          <p:cNvPicPr>
            <a:picLocks noChangeAspect="1" noChangeArrowheads="1"/>
          </p:cNvPicPr>
          <p:nvPr/>
        </p:nvPicPr>
        <p:blipFill>
          <a:blip r:embed="rId4" cstate="print"/>
          <a:srcRect/>
          <a:stretch>
            <a:fillRect/>
          </a:stretch>
        </p:blipFill>
        <p:spPr bwMode="auto">
          <a:xfrm>
            <a:off x="6928793" y="4503266"/>
            <a:ext cx="633412" cy="974725"/>
          </a:xfrm>
          <a:prstGeom prst="rect">
            <a:avLst/>
          </a:prstGeom>
          <a:noFill/>
        </p:spPr>
      </p:pic>
      <p:pic>
        <p:nvPicPr>
          <p:cNvPr id="7" name="Picture 462" descr="图片152"/>
          <p:cNvPicPr>
            <a:picLocks noChangeAspect="1" noChangeArrowheads="1"/>
          </p:cNvPicPr>
          <p:nvPr/>
        </p:nvPicPr>
        <p:blipFill>
          <a:blip r:embed="rId5" cstate="print"/>
          <a:srcRect/>
          <a:stretch>
            <a:fillRect/>
          </a:stretch>
        </p:blipFill>
        <p:spPr bwMode="auto">
          <a:xfrm>
            <a:off x="5155679" y="4454054"/>
            <a:ext cx="701675" cy="1073150"/>
          </a:xfrm>
          <a:prstGeom prst="rect">
            <a:avLst/>
          </a:prstGeom>
          <a:noFill/>
        </p:spPr>
      </p:pic>
      <p:pic>
        <p:nvPicPr>
          <p:cNvPr id="8" name="Picture 462" descr="图片241"/>
          <p:cNvPicPr>
            <a:picLocks noChangeAspect="1" noChangeArrowheads="1"/>
          </p:cNvPicPr>
          <p:nvPr/>
        </p:nvPicPr>
        <p:blipFill>
          <a:blip r:embed="rId6" cstate="print"/>
          <a:srcRect/>
          <a:stretch>
            <a:fillRect/>
          </a:stretch>
        </p:blipFill>
        <p:spPr bwMode="auto">
          <a:xfrm>
            <a:off x="3518967" y="4571157"/>
            <a:ext cx="792162" cy="835025"/>
          </a:xfrm>
          <a:prstGeom prst="rect">
            <a:avLst/>
          </a:prstGeom>
          <a:noFill/>
        </p:spPr>
      </p:pic>
      <p:cxnSp>
        <p:nvCxnSpPr>
          <p:cNvPr id="9" name="直接连接符 8"/>
          <p:cNvCxnSpPr>
            <a:stCxn id="8" idx="3"/>
            <a:endCxn id="7" idx="1"/>
          </p:cNvCxnSpPr>
          <p:nvPr/>
        </p:nvCxnSpPr>
        <p:spPr bwMode="auto">
          <a:xfrm>
            <a:off x="4311129" y="4988670"/>
            <a:ext cx="844550"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cxnSp>
        <p:nvCxnSpPr>
          <p:cNvPr id="10" name="直接连接符 9"/>
          <p:cNvCxnSpPr>
            <a:stCxn id="7" idx="3"/>
            <a:endCxn id="6" idx="1"/>
          </p:cNvCxnSpPr>
          <p:nvPr/>
        </p:nvCxnSpPr>
        <p:spPr bwMode="auto">
          <a:xfrm>
            <a:off x="5857354" y="4990629"/>
            <a:ext cx="1071439"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pic>
        <p:nvPicPr>
          <p:cNvPr id="11" name="Picture 17" descr="无线覆盖"/>
          <p:cNvPicPr>
            <a:picLocks noChangeAspect="1" noChangeArrowheads="1"/>
          </p:cNvPicPr>
          <p:nvPr/>
        </p:nvPicPr>
        <p:blipFill>
          <a:blip r:embed="rId7" cstate="print">
            <a:duotone>
              <a:prstClr val="black"/>
              <a:srgbClr val="002060">
                <a:tint val="45000"/>
                <a:satMod val="400000"/>
              </a:srgbClr>
            </a:duotone>
          </a:blip>
          <a:srcRect/>
          <a:stretch>
            <a:fillRect/>
          </a:stretch>
        </p:blipFill>
        <p:spPr bwMode="auto">
          <a:xfrm rot="10800000">
            <a:off x="2607472" y="4602486"/>
            <a:ext cx="785805" cy="720080"/>
          </a:xfrm>
          <a:prstGeom prst="rect">
            <a:avLst/>
          </a:prstGeom>
          <a:noFill/>
          <a:ln w="9525">
            <a:noFill/>
            <a:miter lim="800000"/>
            <a:headEnd/>
            <a:tailEnd/>
          </a:ln>
        </p:spPr>
      </p:pic>
      <p:sp>
        <p:nvSpPr>
          <p:cNvPr id="12" name="TextBox 11"/>
          <p:cNvSpPr txBox="1"/>
          <p:nvPr/>
        </p:nvSpPr>
        <p:spPr>
          <a:xfrm>
            <a:off x="1190625" y="5613400"/>
            <a:ext cx="1504950" cy="338554"/>
          </a:xfrm>
          <a:prstGeom prst="rect">
            <a:avLst/>
          </a:prstGeom>
          <a:noFill/>
        </p:spPr>
        <p:txBody>
          <a:bodyPr wrap="square" rtlCol="0">
            <a:spAutoFit/>
          </a:bodyPr>
          <a:lstStyle/>
          <a:p>
            <a:r>
              <a:rPr lang="en-US" altLang="zh-CN" sz="1600" dirty="0" err="1" smtClean="0"/>
              <a:t>PPPoE</a:t>
            </a:r>
            <a:r>
              <a:rPr lang="zh-CN" altLang="en-US" sz="1600" dirty="0" smtClean="0"/>
              <a:t>客户端</a:t>
            </a:r>
            <a:endParaRPr lang="zh-CN" altLang="en-US" sz="1600" dirty="0"/>
          </a:p>
        </p:txBody>
      </p:sp>
      <p:sp>
        <p:nvSpPr>
          <p:cNvPr id="13" name="TextBox 12"/>
          <p:cNvSpPr txBox="1"/>
          <p:nvPr/>
        </p:nvSpPr>
        <p:spPr>
          <a:xfrm>
            <a:off x="4791983" y="5597074"/>
            <a:ext cx="1571624" cy="338554"/>
          </a:xfrm>
          <a:prstGeom prst="rect">
            <a:avLst/>
          </a:prstGeom>
          <a:noFill/>
        </p:spPr>
        <p:txBody>
          <a:bodyPr wrap="square" rtlCol="0">
            <a:spAutoFit/>
          </a:bodyPr>
          <a:lstStyle/>
          <a:p>
            <a:r>
              <a:rPr lang="en-US" altLang="zh-CN" sz="1600" dirty="0" err="1" smtClean="0"/>
              <a:t>PPPoE</a:t>
            </a:r>
            <a:r>
              <a:rPr lang="zh-CN" altLang="en-US" sz="1600" dirty="0" smtClean="0"/>
              <a:t>服务器</a:t>
            </a:r>
            <a:endParaRPr lang="zh-CN" altLang="en-US" sz="1600" dirty="0"/>
          </a:p>
        </p:txBody>
      </p:sp>
      <p:sp>
        <p:nvSpPr>
          <p:cNvPr id="14" name="TextBox 13"/>
          <p:cNvSpPr txBox="1"/>
          <p:nvPr/>
        </p:nvSpPr>
        <p:spPr>
          <a:xfrm>
            <a:off x="6696076" y="5594350"/>
            <a:ext cx="1200150" cy="338554"/>
          </a:xfrm>
          <a:prstGeom prst="rect">
            <a:avLst/>
          </a:prstGeom>
          <a:noFill/>
        </p:spPr>
        <p:txBody>
          <a:bodyPr wrap="square" rtlCol="0">
            <a:spAutoFit/>
          </a:bodyPr>
          <a:lstStyle/>
          <a:p>
            <a:r>
              <a:rPr lang="en-US" altLang="zh-CN" sz="1600" dirty="0" smtClean="0"/>
              <a:t>AAA</a:t>
            </a:r>
            <a:r>
              <a:rPr lang="zh-CN" altLang="en-US" sz="1600" dirty="0" smtClean="0"/>
              <a:t>服务器</a:t>
            </a:r>
            <a:endParaRPr lang="zh-CN" alt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Portal</a:t>
            </a:r>
            <a:r>
              <a:rPr lang="zh-CN" altLang="en-US" dirty="0" smtClean="0">
                <a:latin typeface="Arial" pitchFamily="34" charset="0"/>
                <a:ea typeface="黑体" pitchFamily="49" charset="-122"/>
              </a:rPr>
              <a:t>认证</a:t>
            </a:r>
          </a:p>
        </p:txBody>
      </p:sp>
      <p:sp>
        <p:nvSpPr>
          <p:cNvPr id="3" name="内容占位符 2"/>
          <p:cNvSpPr>
            <a:spLocks noGrp="1"/>
          </p:cNvSpPr>
          <p:nvPr>
            <p:ph idx="1"/>
          </p:nvPr>
        </p:nvSpPr>
        <p:spPr>
          <a:xfrm>
            <a:off x="652463" y="1376363"/>
            <a:ext cx="7929562" cy="2376487"/>
          </a:xfrm>
          <a:noFill/>
          <a:ln w="9525">
            <a:noFill/>
            <a:miter lim="800000"/>
            <a:headEnd/>
            <a:tailEnd/>
          </a:ln>
          <a:effectLst/>
        </p:spPr>
        <p:txBody>
          <a:bodyPr vert="horz" wrap="square" lIns="80127" tIns="40065" rIns="80127" bIns="40065" numCol="1" anchor="t" anchorCtr="0" compatLnSpc="1">
            <a:prstTxWarp prst="textNoShape">
              <a:avLst/>
            </a:prstTxWarp>
          </a:bodyPr>
          <a:lstStyle/>
          <a:p>
            <a:r>
              <a:rPr lang="en-US" altLang="zh-CN" sz="2000" kern="1200" dirty="0" smtClean="0">
                <a:latin typeface="Arial" pitchFamily="34" charset="0"/>
                <a:ea typeface="华文细黑" pitchFamily="2" charset="-122"/>
              </a:rPr>
              <a:t>Portal</a:t>
            </a:r>
            <a:r>
              <a:rPr lang="zh-CN" altLang="en-US" sz="2000" kern="1200" dirty="0" smtClean="0">
                <a:latin typeface="Arial" pitchFamily="34" charset="0"/>
                <a:ea typeface="华文细黑" pitchFamily="2" charset="-122"/>
              </a:rPr>
              <a:t>认证也称</a:t>
            </a:r>
            <a:r>
              <a:rPr lang="en-US" altLang="zh-CN" sz="2000" kern="1200" dirty="0" smtClean="0">
                <a:latin typeface="Arial" pitchFamily="34" charset="0"/>
                <a:ea typeface="华文细黑" pitchFamily="2" charset="-122"/>
              </a:rPr>
              <a:t>Web</a:t>
            </a:r>
            <a:r>
              <a:rPr lang="zh-CN" altLang="en-US" sz="2000" kern="1200" dirty="0" smtClean="0">
                <a:latin typeface="Arial" pitchFamily="34" charset="0"/>
                <a:ea typeface="华文细黑" pitchFamily="2" charset="-122"/>
              </a:rPr>
              <a:t>认证。客户端使用标准</a:t>
            </a:r>
            <a:r>
              <a:rPr lang="en-US" altLang="zh-CN" sz="2000" kern="1200" dirty="0" smtClean="0">
                <a:latin typeface="Arial" pitchFamily="34" charset="0"/>
                <a:ea typeface="华文细黑" pitchFamily="2" charset="-122"/>
              </a:rPr>
              <a:t>Web</a:t>
            </a:r>
            <a:r>
              <a:rPr lang="zh-CN" altLang="en-US" sz="2000" kern="1200" dirty="0" smtClean="0">
                <a:latin typeface="Arial" pitchFamily="34" charset="0"/>
                <a:ea typeface="华文细黑" pitchFamily="2" charset="-122"/>
              </a:rPr>
              <a:t>浏览器（例如</a:t>
            </a:r>
            <a:r>
              <a:rPr lang="en-US" altLang="zh-CN" sz="2000" kern="1200" dirty="0" smtClean="0">
                <a:latin typeface="Arial" pitchFamily="34" charset="0"/>
                <a:ea typeface="华文细黑" pitchFamily="2" charset="-122"/>
              </a:rPr>
              <a:t>IE</a:t>
            </a:r>
            <a:r>
              <a:rPr lang="zh-CN" altLang="en-US" sz="2000" kern="1200" dirty="0" smtClean="0">
                <a:latin typeface="Arial" pitchFamily="34" charset="0"/>
                <a:ea typeface="华文细黑" pitchFamily="2" charset="-122"/>
              </a:rPr>
              <a:t>），填入用户名、密码信息，页面提交后，由</a:t>
            </a:r>
            <a:r>
              <a:rPr lang="en-US" altLang="zh-CN" sz="2000" kern="1200" dirty="0" smtClean="0">
                <a:latin typeface="Arial" pitchFamily="34" charset="0"/>
                <a:ea typeface="华文细黑" pitchFamily="2" charset="-122"/>
              </a:rPr>
              <a:t>Web</a:t>
            </a:r>
            <a:r>
              <a:rPr lang="zh-CN" altLang="en-US" sz="2000" kern="1200" dirty="0" smtClean="0">
                <a:latin typeface="Arial" pitchFamily="34" charset="0"/>
                <a:ea typeface="华文细黑" pitchFamily="2" charset="-122"/>
              </a:rPr>
              <a:t>服务器和设备配合完成用户的认证。</a:t>
            </a:r>
          </a:p>
          <a:p>
            <a:endParaRPr lang="en-US" altLang="zh-CN" sz="2000" kern="1200" dirty="0" smtClean="0">
              <a:latin typeface="Arial" pitchFamily="34" charset="0"/>
              <a:ea typeface="华文细黑" pitchFamily="2" charset="-122"/>
            </a:endParaRPr>
          </a:p>
          <a:p>
            <a:r>
              <a:rPr lang="en-US" altLang="zh-CN" sz="2000" kern="1200" dirty="0" smtClean="0">
                <a:latin typeface="Arial" pitchFamily="34" charset="0"/>
                <a:ea typeface="华文细黑" pitchFamily="2" charset="-122"/>
              </a:rPr>
              <a:t>Portal</a:t>
            </a:r>
            <a:r>
              <a:rPr lang="zh-CN" altLang="en-US" sz="2000" kern="1200" dirty="0" smtClean="0">
                <a:latin typeface="Arial" pitchFamily="34" charset="0"/>
                <a:ea typeface="华文细黑" pitchFamily="2" charset="-122"/>
              </a:rPr>
              <a:t>认证体系架构</a:t>
            </a:r>
          </a:p>
        </p:txBody>
      </p:sp>
      <p:sp>
        <p:nvSpPr>
          <p:cNvPr id="6" name="TextBox 5"/>
          <p:cNvSpPr txBox="1"/>
          <p:nvPr/>
        </p:nvSpPr>
        <p:spPr>
          <a:xfrm>
            <a:off x="3695246" y="4082837"/>
            <a:ext cx="1785257" cy="369332"/>
          </a:xfrm>
          <a:prstGeom prst="rect">
            <a:avLst/>
          </a:prstGeom>
          <a:ln/>
        </p:spPr>
        <p:style>
          <a:lnRef idx="2">
            <a:schemeClr val="accent2"/>
          </a:lnRef>
          <a:fillRef idx="1">
            <a:schemeClr val="lt1"/>
          </a:fillRef>
          <a:effectRef idx="0">
            <a:schemeClr val="accent2"/>
          </a:effectRef>
          <a:fontRef idx="minor">
            <a:schemeClr val="dk1"/>
          </a:fontRef>
        </p:style>
        <p:txBody>
          <a:bodyPr wrap="square" rtlCol="0" anchor="ctr" anchorCtr="0">
            <a:spAutoFit/>
          </a:bodyPr>
          <a:lstStyle/>
          <a:p>
            <a:pPr algn="ctr"/>
            <a:r>
              <a:rPr lang="en-US" altLang="zh-CN" dirty="0" smtClean="0"/>
              <a:t>Portal</a:t>
            </a:r>
            <a:r>
              <a:rPr lang="zh-CN" altLang="en-US" dirty="0" smtClean="0"/>
              <a:t>服务器</a:t>
            </a:r>
            <a:endParaRPr lang="zh-CN" altLang="en-US" dirty="0"/>
          </a:p>
        </p:txBody>
      </p:sp>
      <p:sp>
        <p:nvSpPr>
          <p:cNvPr id="7" name="TextBox 6"/>
          <p:cNvSpPr txBox="1"/>
          <p:nvPr/>
        </p:nvSpPr>
        <p:spPr>
          <a:xfrm>
            <a:off x="1481818" y="4929618"/>
            <a:ext cx="1333954" cy="432000"/>
          </a:xfrm>
          <a:prstGeom prst="rect">
            <a:avLst/>
          </a:prstGeom>
          <a:ln/>
        </p:spPr>
        <p:style>
          <a:lnRef idx="2">
            <a:schemeClr val="accent2"/>
          </a:lnRef>
          <a:fillRef idx="1">
            <a:schemeClr val="lt1"/>
          </a:fillRef>
          <a:effectRef idx="0">
            <a:schemeClr val="accent2"/>
          </a:effectRef>
          <a:fontRef idx="minor">
            <a:schemeClr val="dk1"/>
          </a:fontRef>
        </p:style>
        <p:txBody>
          <a:bodyPr wrap="square" rtlCol="0" anchor="ctr" anchorCtr="0">
            <a:spAutoFit/>
          </a:bodyPr>
          <a:lstStyle/>
          <a:p>
            <a:pPr algn="ctr"/>
            <a:r>
              <a:rPr lang="zh-CN" altLang="en-US" dirty="0" smtClean="0"/>
              <a:t>客户端</a:t>
            </a:r>
            <a:endParaRPr lang="zh-CN" altLang="en-US" dirty="0"/>
          </a:p>
        </p:txBody>
      </p:sp>
      <p:sp>
        <p:nvSpPr>
          <p:cNvPr id="8" name="TextBox 7"/>
          <p:cNvSpPr txBox="1"/>
          <p:nvPr/>
        </p:nvSpPr>
        <p:spPr>
          <a:xfrm>
            <a:off x="3695246" y="4900589"/>
            <a:ext cx="1785257" cy="432000"/>
          </a:xfrm>
          <a:prstGeom prst="rect">
            <a:avLst/>
          </a:prstGeom>
          <a:ln/>
        </p:spPr>
        <p:style>
          <a:lnRef idx="2">
            <a:schemeClr val="accent2"/>
          </a:lnRef>
          <a:fillRef idx="1">
            <a:schemeClr val="lt1"/>
          </a:fillRef>
          <a:effectRef idx="0">
            <a:schemeClr val="accent2"/>
          </a:effectRef>
          <a:fontRef idx="minor">
            <a:schemeClr val="dk1"/>
          </a:fontRef>
        </p:style>
        <p:txBody>
          <a:bodyPr wrap="square" rtlCol="0" anchor="ctr" anchorCtr="0">
            <a:spAutoFit/>
          </a:bodyPr>
          <a:lstStyle/>
          <a:p>
            <a:pPr algn="ctr"/>
            <a:r>
              <a:rPr lang="zh-CN" altLang="en-US" dirty="0" smtClean="0"/>
              <a:t>接入服务器</a:t>
            </a:r>
            <a:endParaRPr lang="zh-CN" altLang="en-US" dirty="0"/>
          </a:p>
        </p:txBody>
      </p:sp>
      <p:sp>
        <p:nvSpPr>
          <p:cNvPr id="9" name="TextBox 8"/>
          <p:cNvSpPr txBox="1"/>
          <p:nvPr/>
        </p:nvSpPr>
        <p:spPr>
          <a:xfrm>
            <a:off x="6097360" y="4915103"/>
            <a:ext cx="1785257" cy="432000"/>
          </a:xfrm>
          <a:prstGeom prst="rect">
            <a:avLst/>
          </a:prstGeom>
          <a:ln/>
        </p:spPr>
        <p:style>
          <a:lnRef idx="2">
            <a:schemeClr val="accent2"/>
          </a:lnRef>
          <a:fillRef idx="1">
            <a:schemeClr val="lt1"/>
          </a:fillRef>
          <a:effectRef idx="0">
            <a:schemeClr val="accent2"/>
          </a:effectRef>
          <a:fontRef idx="minor">
            <a:schemeClr val="dk1"/>
          </a:fontRef>
        </p:style>
        <p:txBody>
          <a:bodyPr wrap="square" rtlCol="0" anchor="ctr" anchorCtr="0">
            <a:spAutoFit/>
          </a:bodyPr>
          <a:lstStyle/>
          <a:p>
            <a:pPr algn="ctr"/>
            <a:r>
              <a:rPr lang="en-US" altLang="zh-CN" dirty="0" smtClean="0"/>
              <a:t>AAA</a:t>
            </a:r>
            <a:r>
              <a:rPr lang="zh-CN" altLang="en-US" dirty="0" smtClean="0"/>
              <a:t>服务器</a:t>
            </a:r>
            <a:endParaRPr lang="zh-CN" altLang="en-US" dirty="0"/>
          </a:p>
        </p:txBody>
      </p:sp>
      <p:cxnSp>
        <p:nvCxnSpPr>
          <p:cNvPr id="11" name="直接连接符 10"/>
          <p:cNvCxnSpPr>
            <a:stCxn id="6" idx="2"/>
            <a:endCxn id="8" idx="0"/>
          </p:cNvCxnSpPr>
          <p:nvPr/>
        </p:nvCxnSpPr>
        <p:spPr bwMode="auto">
          <a:xfrm>
            <a:off x="4587875" y="4452169"/>
            <a:ext cx="0" cy="448420"/>
          </a:xfrm>
          <a:prstGeom prst="line">
            <a:avLst/>
          </a:prstGeom>
          <a:ln>
            <a:headEnd type="none" w="med" len="med"/>
            <a:tailEnd type="none"/>
          </a:ln>
        </p:spPr>
        <p:style>
          <a:lnRef idx="2">
            <a:schemeClr val="accent2"/>
          </a:lnRef>
          <a:fillRef idx="1">
            <a:schemeClr val="lt1"/>
          </a:fillRef>
          <a:effectRef idx="0">
            <a:schemeClr val="accent2"/>
          </a:effectRef>
          <a:fontRef idx="minor">
            <a:schemeClr val="dk1"/>
          </a:fontRef>
        </p:style>
      </p:cxnSp>
      <p:cxnSp>
        <p:nvCxnSpPr>
          <p:cNvPr id="13" name="直接连接符 12"/>
          <p:cNvCxnSpPr>
            <a:stCxn id="8" idx="1"/>
            <a:endCxn id="7" idx="3"/>
          </p:cNvCxnSpPr>
          <p:nvPr/>
        </p:nvCxnSpPr>
        <p:spPr bwMode="auto">
          <a:xfrm flipH="1">
            <a:off x="2815772" y="5116589"/>
            <a:ext cx="879474" cy="0"/>
          </a:xfrm>
          <a:prstGeom prst="line">
            <a:avLst/>
          </a:prstGeom>
          <a:ln>
            <a:headEnd type="none" w="med" len="med"/>
            <a:tailEnd type="none"/>
          </a:ln>
        </p:spPr>
        <p:style>
          <a:lnRef idx="2">
            <a:schemeClr val="accent2"/>
          </a:lnRef>
          <a:fillRef idx="1">
            <a:schemeClr val="lt1"/>
          </a:fillRef>
          <a:effectRef idx="0">
            <a:schemeClr val="accent2"/>
          </a:effectRef>
          <a:fontRef idx="minor">
            <a:schemeClr val="dk1"/>
          </a:fontRef>
        </p:style>
      </p:cxnSp>
      <p:cxnSp>
        <p:nvCxnSpPr>
          <p:cNvPr id="15" name="直接连接符 14"/>
          <p:cNvCxnSpPr>
            <a:stCxn id="8" idx="3"/>
            <a:endCxn id="9" idx="1"/>
          </p:cNvCxnSpPr>
          <p:nvPr/>
        </p:nvCxnSpPr>
        <p:spPr bwMode="auto">
          <a:xfrm>
            <a:off x="5480503" y="5116589"/>
            <a:ext cx="616857" cy="0"/>
          </a:xfrm>
          <a:prstGeom prst="line">
            <a:avLst/>
          </a:prstGeom>
          <a:ln>
            <a:headEnd type="none" w="med" len="med"/>
            <a:tailEnd type="none"/>
          </a:ln>
        </p:spPr>
        <p:style>
          <a:lnRef idx="2">
            <a:schemeClr val="accent2"/>
          </a:lnRef>
          <a:fillRef idx="1">
            <a:schemeClr val="lt1"/>
          </a:fillRef>
          <a:effectRef idx="0">
            <a:schemeClr val="accent2"/>
          </a:effectRef>
          <a:fontRef idx="minor">
            <a:schemeClr val="dk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37" descr="图片777"/>
          <p:cNvPicPr>
            <a:picLocks noChangeAspect="1" noChangeArrowheads="1"/>
          </p:cNvPicPr>
          <p:nvPr/>
        </p:nvPicPr>
        <p:blipFill>
          <a:blip r:embed="rId3" cstate="print"/>
          <a:srcRect/>
          <a:stretch>
            <a:fillRect/>
          </a:stretch>
        </p:blipFill>
        <p:spPr bwMode="auto">
          <a:xfrm>
            <a:off x="4217988" y="1340322"/>
            <a:ext cx="1362288" cy="1002828"/>
          </a:xfrm>
          <a:prstGeom prst="rect">
            <a:avLst/>
          </a:prstGeom>
          <a:noFill/>
        </p:spPr>
      </p:pic>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Portal</a:t>
            </a:r>
            <a:r>
              <a:rPr lang="zh-CN" altLang="en-US" dirty="0" smtClean="0">
                <a:latin typeface="Arial" pitchFamily="34" charset="0"/>
                <a:ea typeface="黑体" pitchFamily="49" charset="-122"/>
              </a:rPr>
              <a:t>认证过程</a:t>
            </a:r>
          </a:p>
        </p:txBody>
      </p:sp>
      <p:pic>
        <p:nvPicPr>
          <p:cNvPr id="754689" name="Picture 1" descr="C:\Users\l00209301\Desktop\图片1.jpg"/>
          <p:cNvPicPr>
            <a:picLocks noChangeAspect="1" noChangeArrowheads="1"/>
          </p:cNvPicPr>
          <p:nvPr/>
        </p:nvPicPr>
        <p:blipFill>
          <a:blip r:embed="rId4" cstate="print"/>
          <a:srcRect/>
          <a:stretch>
            <a:fillRect/>
          </a:stretch>
        </p:blipFill>
        <p:spPr bwMode="auto">
          <a:xfrm>
            <a:off x="4764710" y="2611437"/>
            <a:ext cx="4026865" cy="1893888"/>
          </a:xfrm>
          <a:prstGeom prst="rect">
            <a:avLst/>
          </a:prstGeom>
          <a:noFill/>
        </p:spPr>
      </p:pic>
      <p:pic>
        <p:nvPicPr>
          <p:cNvPr id="6" name="Picture 1943" descr="图片686"/>
          <p:cNvPicPr>
            <a:picLocks noChangeAspect="1" noChangeArrowheads="1"/>
          </p:cNvPicPr>
          <p:nvPr/>
        </p:nvPicPr>
        <p:blipFill>
          <a:blip r:embed="rId5" cstate="print"/>
          <a:srcRect/>
          <a:stretch>
            <a:fillRect/>
          </a:stretch>
        </p:blipFill>
        <p:spPr bwMode="auto">
          <a:xfrm>
            <a:off x="541835" y="1534320"/>
            <a:ext cx="850523" cy="580264"/>
          </a:xfrm>
          <a:prstGeom prst="rect">
            <a:avLst/>
          </a:prstGeom>
          <a:noFill/>
        </p:spPr>
      </p:pic>
      <p:pic>
        <p:nvPicPr>
          <p:cNvPr id="7" name="Picture 462" descr="图片152"/>
          <p:cNvPicPr>
            <a:picLocks noChangeAspect="1" noChangeArrowheads="1"/>
          </p:cNvPicPr>
          <p:nvPr/>
        </p:nvPicPr>
        <p:blipFill>
          <a:blip r:embed="rId6" cstate="print"/>
          <a:srcRect/>
          <a:stretch>
            <a:fillRect/>
          </a:stretch>
        </p:blipFill>
        <p:spPr bwMode="auto">
          <a:xfrm>
            <a:off x="3098280" y="1440980"/>
            <a:ext cx="501912" cy="767628"/>
          </a:xfrm>
          <a:prstGeom prst="rect">
            <a:avLst/>
          </a:prstGeom>
          <a:noFill/>
        </p:spPr>
      </p:pic>
      <p:pic>
        <p:nvPicPr>
          <p:cNvPr id="8" name="Picture 462" descr="图片241"/>
          <p:cNvPicPr>
            <a:picLocks noChangeAspect="1" noChangeArrowheads="1"/>
          </p:cNvPicPr>
          <p:nvPr/>
        </p:nvPicPr>
        <p:blipFill>
          <a:blip r:embed="rId7" cstate="print"/>
          <a:srcRect/>
          <a:stretch>
            <a:fillRect/>
          </a:stretch>
        </p:blipFill>
        <p:spPr bwMode="auto">
          <a:xfrm>
            <a:off x="2156892" y="1519983"/>
            <a:ext cx="566635" cy="597295"/>
          </a:xfrm>
          <a:prstGeom prst="rect">
            <a:avLst/>
          </a:prstGeom>
          <a:noFill/>
        </p:spPr>
      </p:pic>
      <p:pic>
        <p:nvPicPr>
          <p:cNvPr id="9" name="Picture 2022" descr="图片247"/>
          <p:cNvPicPr>
            <a:picLocks noChangeAspect="1" noChangeArrowheads="1"/>
          </p:cNvPicPr>
          <p:nvPr/>
        </p:nvPicPr>
        <p:blipFill>
          <a:blip r:embed="rId8" cstate="print"/>
          <a:srcRect/>
          <a:stretch>
            <a:fillRect/>
          </a:stretch>
        </p:blipFill>
        <p:spPr bwMode="auto">
          <a:xfrm>
            <a:off x="5138093" y="1223492"/>
            <a:ext cx="453082" cy="697224"/>
          </a:xfrm>
          <a:prstGeom prst="rect">
            <a:avLst/>
          </a:prstGeom>
          <a:noFill/>
        </p:spPr>
      </p:pic>
      <p:pic>
        <p:nvPicPr>
          <p:cNvPr id="10" name="Picture 2026" descr="图片251"/>
          <p:cNvPicPr>
            <a:picLocks noChangeAspect="1" noChangeArrowheads="1"/>
          </p:cNvPicPr>
          <p:nvPr/>
        </p:nvPicPr>
        <p:blipFill>
          <a:blip r:embed="rId9" cstate="print"/>
          <a:srcRect/>
          <a:stretch>
            <a:fillRect/>
          </a:stretch>
        </p:blipFill>
        <p:spPr bwMode="auto">
          <a:xfrm>
            <a:off x="4314899" y="1780702"/>
            <a:ext cx="476875" cy="733259"/>
          </a:xfrm>
          <a:prstGeom prst="rect">
            <a:avLst/>
          </a:prstGeom>
          <a:noFill/>
        </p:spPr>
      </p:pic>
      <p:pic>
        <p:nvPicPr>
          <p:cNvPr id="11" name="Picture 17" descr="无线覆盖"/>
          <p:cNvPicPr>
            <a:picLocks noChangeAspect="1" noChangeArrowheads="1"/>
          </p:cNvPicPr>
          <p:nvPr/>
        </p:nvPicPr>
        <p:blipFill>
          <a:blip r:embed="rId10" cstate="print">
            <a:duotone>
              <a:prstClr val="black"/>
              <a:srgbClr val="002060">
                <a:tint val="45000"/>
                <a:satMod val="400000"/>
              </a:srgbClr>
            </a:duotone>
          </a:blip>
          <a:srcRect/>
          <a:stretch>
            <a:fillRect/>
          </a:stretch>
        </p:blipFill>
        <p:spPr bwMode="auto">
          <a:xfrm rot="10800000">
            <a:off x="1531144" y="1665609"/>
            <a:ext cx="491706" cy="450580"/>
          </a:xfrm>
          <a:prstGeom prst="rect">
            <a:avLst/>
          </a:prstGeom>
          <a:noFill/>
          <a:ln w="9525">
            <a:noFill/>
            <a:miter lim="800000"/>
            <a:headEnd/>
            <a:tailEnd/>
          </a:ln>
        </p:spPr>
      </p:pic>
      <p:cxnSp>
        <p:nvCxnSpPr>
          <p:cNvPr id="13" name="直接连接符 12"/>
          <p:cNvCxnSpPr>
            <a:stCxn id="8" idx="3"/>
            <a:endCxn id="7" idx="1"/>
          </p:cNvCxnSpPr>
          <p:nvPr/>
        </p:nvCxnSpPr>
        <p:spPr bwMode="auto">
          <a:xfrm>
            <a:off x="2723527" y="1818631"/>
            <a:ext cx="374753"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cxnSp>
        <p:nvCxnSpPr>
          <p:cNvPr id="20" name="直接连接符 19"/>
          <p:cNvCxnSpPr>
            <a:stCxn id="7" idx="3"/>
            <a:endCxn id="18" idx="1"/>
          </p:cNvCxnSpPr>
          <p:nvPr/>
        </p:nvCxnSpPr>
        <p:spPr bwMode="auto">
          <a:xfrm>
            <a:off x="3600192" y="1824794"/>
            <a:ext cx="617796"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cxnSp>
        <p:nvCxnSpPr>
          <p:cNvPr id="23" name="直接箭头连接符 22"/>
          <p:cNvCxnSpPr/>
          <p:nvPr/>
        </p:nvCxnSpPr>
        <p:spPr bwMode="auto">
          <a:xfrm>
            <a:off x="1009650" y="2809875"/>
            <a:ext cx="2228850" cy="0"/>
          </a:xfrm>
          <a:prstGeom prst="straightConnector1">
            <a:avLst/>
          </a:prstGeom>
          <a:solidFill>
            <a:schemeClr val="accent1"/>
          </a:solidFill>
          <a:ln w="25400" cap="flat" cmpd="sng" algn="ctr">
            <a:solidFill>
              <a:srgbClr val="800000"/>
            </a:solidFill>
            <a:prstDash val="solid"/>
            <a:round/>
            <a:headEnd type="arrow"/>
            <a:tailEnd type="arrow"/>
          </a:ln>
          <a:effectLst/>
          <a:scene3d>
            <a:camera prst="orthographicFront">
              <a:rot lat="0" lon="0" rev="0"/>
            </a:camera>
            <a:lightRig rig="threePt" dir="t"/>
          </a:scene3d>
        </p:spPr>
      </p:cxnSp>
      <p:cxnSp>
        <p:nvCxnSpPr>
          <p:cNvPr id="25" name="直接箭头连接符 24"/>
          <p:cNvCxnSpPr/>
          <p:nvPr/>
        </p:nvCxnSpPr>
        <p:spPr bwMode="auto">
          <a:xfrm>
            <a:off x="1038225" y="3286125"/>
            <a:ext cx="2152650"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sp>
        <p:nvSpPr>
          <p:cNvPr id="34" name="TextBox 33"/>
          <p:cNvSpPr txBox="1"/>
          <p:nvPr/>
        </p:nvSpPr>
        <p:spPr>
          <a:xfrm>
            <a:off x="1466850" y="2466975"/>
            <a:ext cx="1276350" cy="307777"/>
          </a:xfrm>
          <a:prstGeom prst="rect">
            <a:avLst/>
          </a:prstGeom>
          <a:noFill/>
        </p:spPr>
        <p:txBody>
          <a:bodyPr wrap="square" rtlCol="0">
            <a:spAutoFit/>
          </a:bodyPr>
          <a:lstStyle/>
          <a:p>
            <a:r>
              <a:rPr lang="en-US" altLang="zh-CN" sz="1400" dirty="0" smtClean="0"/>
              <a:t>STA</a:t>
            </a:r>
            <a:r>
              <a:rPr lang="zh-CN" altLang="en-US" sz="1400" dirty="0" smtClean="0"/>
              <a:t>获得</a:t>
            </a:r>
            <a:r>
              <a:rPr lang="en-US" altLang="zh-CN" sz="1400" dirty="0" smtClean="0"/>
              <a:t>IP</a:t>
            </a:r>
            <a:endParaRPr lang="zh-CN" altLang="en-US" sz="1400" dirty="0"/>
          </a:p>
        </p:txBody>
      </p:sp>
      <p:sp>
        <p:nvSpPr>
          <p:cNvPr id="35" name="TextBox 34"/>
          <p:cNvSpPr txBox="1"/>
          <p:nvPr/>
        </p:nvSpPr>
        <p:spPr>
          <a:xfrm>
            <a:off x="1485900" y="2952750"/>
            <a:ext cx="1276350" cy="307777"/>
          </a:xfrm>
          <a:prstGeom prst="rect">
            <a:avLst/>
          </a:prstGeom>
          <a:noFill/>
        </p:spPr>
        <p:txBody>
          <a:bodyPr wrap="square" rtlCol="0">
            <a:spAutoFit/>
          </a:bodyPr>
          <a:lstStyle/>
          <a:p>
            <a:r>
              <a:rPr lang="en-US" altLang="zh-CN" sz="1400" dirty="0" smtClean="0"/>
              <a:t>Http</a:t>
            </a:r>
            <a:r>
              <a:rPr lang="zh-CN" altLang="en-US" sz="1400" dirty="0" smtClean="0"/>
              <a:t>请求</a:t>
            </a:r>
            <a:endParaRPr lang="zh-CN" altLang="en-US" sz="1400" dirty="0"/>
          </a:p>
        </p:txBody>
      </p:sp>
      <p:sp>
        <p:nvSpPr>
          <p:cNvPr id="37" name="TextBox 36"/>
          <p:cNvSpPr txBox="1"/>
          <p:nvPr/>
        </p:nvSpPr>
        <p:spPr>
          <a:xfrm>
            <a:off x="1476374" y="3419475"/>
            <a:ext cx="1609725" cy="307777"/>
          </a:xfrm>
          <a:prstGeom prst="rect">
            <a:avLst/>
          </a:prstGeom>
          <a:noFill/>
        </p:spPr>
        <p:txBody>
          <a:bodyPr wrap="square" rtlCol="0">
            <a:spAutoFit/>
          </a:bodyPr>
          <a:lstStyle/>
          <a:p>
            <a:r>
              <a:rPr lang="en-US" altLang="zh-CN" sz="1400" dirty="0" smtClean="0"/>
              <a:t>Http</a:t>
            </a:r>
            <a:r>
              <a:rPr lang="zh-CN" altLang="en-US" sz="1400" dirty="0" smtClean="0"/>
              <a:t>重定向</a:t>
            </a:r>
            <a:endParaRPr lang="zh-CN" altLang="en-US" sz="1400" dirty="0"/>
          </a:p>
        </p:txBody>
      </p:sp>
      <p:cxnSp>
        <p:nvCxnSpPr>
          <p:cNvPr id="38" name="直接箭头连接符 37"/>
          <p:cNvCxnSpPr/>
          <p:nvPr/>
        </p:nvCxnSpPr>
        <p:spPr bwMode="auto">
          <a:xfrm>
            <a:off x="1009650" y="4295775"/>
            <a:ext cx="3543300"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sp>
        <p:nvSpPr>
          <p:cNvPr id="41" name="TextBox 40"/>
          <p:cNvSpPr txBox="1"/>
          <p:nvPr/>
        </p:nvSpPr>
        <p:spPr>
          <a:xfrm>
            <a:off x="1495424" y="3952875"/>
            <a:ext cx="2819401" cy="307777"/>
          </a:xfrm>
          <a:prstGeom prst="rect">
            <a:avLst/>
          </a:prstGeom>
          <a:noFill/>
        </p:spPr>
        <p:txBody>
          <a:bodyPr wrap="square" rtlCol="0">
            <a:spAutoFit/>
          </a:bodyPr>
          <a:lstStyle/>
          <a:p>
            <a:r>
              <a:rPr lang="en-US" altLang="zh-CN" sz="1400" dirty="0" smtClean="0"/>
              <a:t>Http</a:t>
            </a:r>
            <a:r>
              <a:rPr lang="zh-CN" altLang="en-US" sz="1400" dirty="0" smtClean="0"/>
              <a:t>定向到</a:t>
            </a:r>
            <a:r>
              <a:rPr lang="en-US" altLang="zh-CN" sz="1400" dirty="0" smtClean="0"/>
              <a:t>Portal</a:t>
            </a:r>
            <a:r>
              <a:rPr lang="zh-CN" altLang="en-US" sz="1400" dirty="0" smtClean="0"/>
              <a:t>服务器</a:t>
            </a:r>
            <a:endParaRPr lang="zh-CN" altLang="en-US" sz="1400" dirty="0"/>
          </a:p>
        </p:txBody>
      </p:sp>
      <p:sp>
        <p:nvSpPr>
          <p:cNvPr id="44" name="TextBox 43"/>
          <p:cNvSpPr txBox="1"/>
          <p:nvPr/>
        </p:nvSpPr>
        <p:spPr>
          <a:xfrm>
            <a:off x="3028949" y="4505325"/>
            <a:ext cx="2181226" cy="307777"/>
          </a:xfrm>
          <a:prstGeom prst="rect">
            <a:avLst/>
          </a:prstGeom>
          <a:noFill/>
        </p:spPr>
        <p:txBody>
          <a:bodyPr wrap="square" rtlCol="0">
            <a:spAutoFit/>
          </a:bodyPr>
          <a:lstStyle/>
          <a:p>
            <a:r>
              <a:rPr lang="zh-CN" altLang="en-US" sz="1400" dirty="0" smtClean="0"/>
              <a:t>返回输入的用户名和密码</a:t>
            </a:r>
            <a:endParaRPr lang="zh-CN" altLang="en-US" sz="1400" dirty="0"/>
          </a:p>
        </p:txBody>
      </p:sp>
      <p:cxnSp>
        <p:nvCxnSpPr>
          <p:cNvPr id="46" name="直接箭头连接符 45"/>
          <p:cNvCxnSpPr/>
          <p:nvPr/>
        </p:nvCxnSpPr>
        <p:spPr bwMode="auto">
          <a:xfrm flipH="1">
            <a:off x="1019175" y="3781425"/>
            <a:ext cx="2105025"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cxnSp>
        <p:nvCxnSpPr>
          <p:cNvPr id="47" name="直接箭头连接符 46"/>
          <p:cNvCxnSpPr/>
          <p:nvPr/>
        </p:nvCxnSpPr>
        <p:spPr bwMode="auto">
          <a:xfrm flipH="1">
            <a:off x="3152775" y="4895850"/>
            <a:ext cx="1419226"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cxnSp>
        <p:nvCxnSpPr>
          <p:cNvPr id="49" name="直接箭头连接符 48"/>
          <p:cNvCxnSpPr/>
          <p:nvPr/>
        </p:nvCxnSpPr>
        <p:spPr bwMode="auto">
          <a:xfrm>
            <a:off x="3143250" y="5353050"/>
            <a:ext cx="2495550" cy="0"/>
          </a:xfrm>
          <a:prstGeom prst="straightConnector1">
            <a:avLst/>
          </a:prstGeom>
          <a:solidFill>
            <a:schemeClr val="accent1"/>
          </a:solidFill>
          <a:ln w="25400" cap="flat" cmpd="sng" algn="ctr">
            <a:solidFill>
              <a:srgbClr val="800000"/>
            </a:solidFill>
            <a:prstDash val="solid"/>
            <a:round/>
            <a:headEnd type="arrow"/>
            <a:tailEnd type="arrow"/>
          </a:ln>
          <a:effectLst/>
          <a:scene3d>
            <a:camera prst="orthographicFront">
              <a:rot lat="0" lon="0" rev="0"/>
            </a:camera>
            <a:lightRig rig="threePt" dir="t"/>
          </a:scene3d>
        </p:spPr>
      </p:cxnSp>
      <p:sp>
        <p:nvSpPr>
          <p:cNvPr id="51" name="TextBox 50"/>
          <p:cNvSpPr txBox="1"/>
          <p:nvPr/>
        </p:nvSpPr>
        <p:spPr>
          <a:xfrm>
            <a:off x="3200399" y="5048250"/>
            <a:ext cx="2181226" cy="307777"/>
          </a:xfrm>
          <a:prstGeom prst="rect">
            <a:avLst/>
          </a:prstGeom>
          <a:noFill/>
        </p:spPr>
        <p:txBody>
          <a:bodyPr wrap="square" rtlCol="0">
            <a:spAutoFit/>
          </a:bodyPr>
          <a:lstStyle/>
          <a:p>
            <a:r>
              <a:rPr lang="zh-CN" altLang="en-US" sz="1400" dirty="0" smtClean="0"/>
              <a:t>与</a:t>
            </a:r>
            <a:r>
              <a:rPr lang="en-US" altLang="zh-CN" sz="1400" dirty="0" smtClean="0"/>
              <a:t>Radius</a:t>
            </a:r>
            <a:r>
              <a:rPr lang="zh-CN" altLang="en-US" sz="1400" dirty="0" smtClean="0"/>
              <a:t>服务器认证交互</a:t>
            </a:r>
            <a:endParaRPr lang="zh-CN" altLang="en-US" sz="1400" dirty="0"/>
          </a:p>
        </p:txBody>
      </p:sp>
      <p:cxnSp>
        <p:nvCxnSpPr>
          <p:cNvPr id="52" name="直接箭头连接符 51"/>
          <p:cNvCxnSpPr/>
          <p:nvPr/>
        </p:nvCxnSpPr>
        <p:spPr bwMode="auto">
          <a:xfrm flipH="1">
            <a:off x="1019175" y="5829300"/>
            <a:ext cx="3543301"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sp>
        <p:nvSpPr>
          <p:cNvPr id="54" name="TextBox 53"/>
          <p:cNvSpPr txBox="1"/>
          <p:nvPr/>
        </p:nvSpPr>
        <p:spPr>
          <a:xfrm>
            <a:off x="1685924" y="5505450"/>
            <a:ext cx="2181226" cy="307777"/>
          </a:xfrm>
          <a:prstGeom prst="rect">
            <a:avLst/>
          </a:prstGeom>
          <a:noFill/>
        </p:spPr>
        <p:txBody>
          <a:bodyPr wrap="square" rtlCol="0">
            <a:spAutoFit/>
          </a:bodyPr>
          <a:lstStyle/>
          <a:p>
            <a:r>
              <a:rPr lang="zh-CN" altLang="en-US" sz="1400" dirty="0" smtClean="0"/>
              <a:t>下发认证结果</a:t>
            </a:r>
            <a:endParaRPr lang="zh-CN" altLang="en-US" sz="1400" dirty="0"/>
          </a:p>
        </p:txBody>
      </p:sp>
      <p:sp>
        <p:nvSpPr>
          <p:cNvPr id="55" name="TextBox 54"/>
          <p:cNvSpPr txBox="1"/>
          <p:nvPr/>
        </p:nvSpPr>
        <p:spPr>
          <a:xfrm>
            <a:off x="2238375" y="2152650"/>
            <a:ext cx="466725" cy="307777"/>
          </a:xfrm>
          <a:prstGeom prst="rect">
            <a:avLst/>
          </a:prstGeom>
          <a:noFill/>
        </p:spPr>
        <p:txBody>
          <a:bodyPr wrap="square" rtlCol="0">
            <a:spAutoFit/>
          </a:bodyPr>
          <a:lstStyle/>
          <a:p>
            <a:r>
              <a:rPr lang="en-US" altLang="zh-CN" sz="1400" dirty="0" smtClean="0"/>
              <a:t>AP</a:t>
            </a:r>
            <a:endParaRPr lang="zh-CN" altLang="en-US" sz="1400" dirty="0"/>
          </a:p>
        </p:txBody>
      </p:sp>
      <p:sp>
        <p:nvSpPr>
          <p:cNvPr id="56" name="TextBox 55"/>
          <p:cNvSpPr txBox="1"/>
          <p:nvPr/>
        </p:nvSpPr>
        <p:spPr>
          <a:xfrm>
            <a:off x="3114675" y="2162175"/>
            <a:ext cx="466725" cy="338554"/>
          </a:xfrm>
          <a:prstGeom prst="rect">
            <a:avLst/>
          </a:prstGeom>
          <a:noFill/>
        </p:spPr>
        <p:txBody>
          <a:bodyPr wrap="square" rtlCol="0">
            <a:spAutoFit/>
          </a:bodyPr>
          <a:lstStyle/>
          <a:p>
            <a:r>
              <a:rPr lang="en-US" altLang="zh-CN" sz="1600" dirty="0" smtClean="0"/>
              <a:t>AC</a:t>
            </a:r>
            <a:endParaRPr lang="zh-CN" altLang="en-US" sz="1600" dirty="0"/>
          </a:p>
        </p:txBody>
      </p:sp>
      <p:sp>
        <p:nvSpPr>
          <p:cNvPr id="57" name="TextBox 56"/>
          <p:cNvSpPr txBox="1"/>
          <p:nvPr/>
        </p:nvSpPr>
        <p:spPr>
          <a:xfrm>
            <a:off x="5667375" y="1390650"/>
            <a:ext cx="1714500" cy="307777"/>
          </a:xfrm>
          <a:prstGeom prst="rect">
            <a:avLst/>
          </a:prstGeom>
          <a:noFill/>
        </p:spPr>
        <p:txBody>
          <a:bodyPr wrap="square" rtlCol="0">
            <a:spAutoFit/>
          </a:bodyPr>
          <a:lstStyle/>
          <a:p>
            <a:r>
              <a:rPr lang="en-US" altLang="zh-CN" sz="1400" dirty="0" smtClean="0"/>
              <a:t>Radius Server</a:t>
            </a:r>
            <a:endParaRPr lang="zh-CN" altLang="en-US" sz="1400" dirty="0"/>
          </a:p>
        </p:txBody>
      </p:sp>
      <p:sp>
        <p:nvSpPr>
          <p:cNvPr id="58" name="TextBox 57"/>
          <p:cNvSpPr txBox="1"/>
          <p:nvPr/>
        </p:nvSpPr>
        <p:spPr>
          <a:xfrm>
            <a:off x="4838700" y="2085975"/>
            <a:ext cx="1714500" cy="307777"/>
          </a:xfrm>
          <a:prstGeom prst="rect">
            <a:avLst/>
          </a:prstGeom>
          <a:noFill/>
        </p:spPr>
        <p:txBody>
          <a:bodyPr wrap="square" rtlCol="0">
            <a:spAutoFit/>
          </a:bodyPr>
          <a:lstStyle/>
          <a:p>
            <a:r>
              <a:rPr lang="en-US" altLang="zh-CN" sz="1400" dirty="0" smtClean="0"/>
              <a:t>Portal Server</a:t>
            </a:r>
            <a:endParaRPr lang="zh-CN" altLang="en-US" sz="1400" dirty="0"/>
          </a:p>
        </p:txBody>
      </p:sp>
      <p:sp>
        <p:nvSpPr>
          <p:cNvPr id="59" name="TextBox 58"/>
          <p:cNvSpPr txBox="1"/>
          <p:nvPr/>
        </p:nvSpPr>
        <p:spPr>
          <a:xfrm>
            <a:off x="619125" y="2143125"/>
            <a:ext cx="647700" cy="307777"/>
          </a:xfrm>
          <a:prstGeom prst="rect">
            <a:avLst/>
          </a:prstGeom>
          <a:noFill/>
        </p:spPr>
        <p:txBody>
          <a:bodyPr wrap="square" rtlCol="0">
            <a:spAutoFit/>
          </a:bodyPr>
          <a:lstStyle/>
          <a:p>
            <a:r>
              <a:rPr lang="en-US" altLang="zh-CN" sz="1400" dirty="0" smtClean="0"/>
              <a:t>STA</a:t>
            </a:r>
            <a:endParaRPr lang="zh-CN" alt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96950" y="358775"/>
            <a:ext cx="7731125" cy="868363"/>
          </a:xfrm>
        </p:spPr>
        <p:txBody>
          <a:bodyPr/>
          <a:lstStyle/>
          <a:p>
            <a:r>
              <a:rPr lang="zh-CN" altLang="en-US" dirty="0" smtClean="0">
                <a:latin typeface="Arial" pitchFamily="34" charset="0"/>
              </a:rPr>
              <a:t>目  录</a:t>
            </a:r>
            <a:endParaRPr lang="zh-CN" altLang="en-US" dirty="0"/>
          </a:p>
        </p:txBody>
      </p:sp>
      <p:sp>
        <p:nvSpPr>
          <p:cNvPr id="3" name="内容占位符 2"/>
          <p:cNvSpPr>
            <a:spLocks noGrp="1"/>
          </p:cNvSpPr>
          <p:nvPr>
            <p:ph idx="1"/>
          </p:nvPr>
        </p:nvSpPr>
        <p:spPr/>
        <p:txBody>
          <a:bodyPr/>
          <a:lstStyle/>
          <a:p>
            <a:pPr marL="419100" indent="-419100">
              <a:buClr>
                <a:schemeClr val="tx1"/>
              </a:buClr>
              <a:buSzTx/>
              <a:buFont typeface="Wingdings" pitchFamily="2" charset="2"/>
              <a:buAutoNum type="arabicPeriod"/>
            </a:pPr>
            <a:r>
              <a:rPr lang="en-US" altLang="zh-CN" dirty="0" smtClean="0">
                <a:solidFill>
                  <a:schemeClr val="bg1">
                    <a:lumMod val="50000"/>
                  </a:schemeClr>
                </a:solidFill>
                <a:latin typeface="Arial" pitchFamily="34" charset="0"/>
                <a:cs typeface="Arial" pitchFamily="34" charset="0"/>
              </a:rPr>
              <a:t>WLAN</a:t>
            </a:r>
            <a:r>
              <a:rPr lang="zh-CN" altLang="en-US" dirty="0" smtClean="0">
                <a:solidFill>
                  <a:schemeClr val="bg1">
                    <a:lumMod val="50000"/>
                  </a:schemeClr>
                </a:solidFill>
                <a:latin typeface="Arial" pitchFamily="34" charset="0"/>
                <a:cs typeface="Arial" pitchFamily="34" charset="0"/>
              </a:rPr>
              <a:t>认证技术</a:t>
            </a:r>
            <a:endParaRPr lang="en-US" altLang="zh-CN" dirty="0" smtClean="0">
              <a:solidFill>
                <a:schemeClr val="bg1">
                  <a:lumMod val="50000"/>
                </a:schemeClr>
              </a:solidFill>
              <a:latin typeface="Arial" pitchFamily="34" charset="0"/>
              <a:cs typeface="Arial" pitchFamily="34" charset="0"/>
            </a:endParaRPr>
          </a:p>
          <a:p>
            <a:pPr marL="419100" indent="-419100">
              <a:buClr>
                <a:schemeClr val="tx1"/>
              </a:buClr>
              <a:buSzTx/>
              <a:buFont typeface="Wingdings" pitchFamily="2" charset="2"/>
              <a:buAutoNum type="arabicPeriod"/>
            </a:pPr>
            <a:r>
              <a:rPr lang="en-US" altLang="zh-CN" b="1" dirty="0" smtClean="0">
                <a:latin typeface="Arial" pitchFamily="34" charset="0"/>
                <a:cs typeface="Arial" pitchFamily="34" charset="0"/>
              </a:rPr>
              <a:t>WLAN</a:t>
            </a:r>
            <a:r>
              <a:rPr lang="zh-CN" altLang="en-US" b="1" dirty="0" smtClean="0">
                <a:latin typeface="Arial" pitchFamily="34" charset="0"/>
                <a:cs typeface="Arial" pitchFamily="34" charset="0"/>
              </a:rPr>
              <a:t>加密技术</a:t>
            </a:r>
            <a:endParaRPr lang="en-US" altLang="zh-CN" b="1" dirty="0" smtClean="0">
              <a:latin typeface="Arial" pitchFamily="34" charset="0"/>
              <a:cs typeface="Arial" pitchFamily="34" charset="0"/>
            </a:endParaRPr>
          </a:p>
          <a:p>
            <a:pPr marL="419100" indent="-419100">
              <a:buClr>
                <a:schemeClr val="tx1"/>
              </a:buClr>
              <a:buSzTx/>
              <a:buFont typeface="Wingdings" pitchFamily="2" charset="2"/>
              <a:buAutoNum type="arabicPeriod"/>
            </a:pPr>
            <a:r>
              <a:rPr lang="en-US" altLang="zh-CN" dirty="0" smtClean="0">
                <a:solidFill>
                  <a:srgbClr val="777777"/>
                </a:solidFill>
                <a:latin typeface="Arial" pitchFamily="34" charset="0"/>
                <a:cs typeface="Arial" pitchFamily="34" charset="0"/>
              </a:rPr>
              <a:t>WLAN</a:t>
            </a:r>
            <a:r>
              <a:rPr lang="zh-CN" altLang="en-US" dirty="0" smtClean="0">
                <a:solidFill>
                  <a:srgbClr val="777777"/>
                </a:solidFill>
                <a:latin typeface="Arial" pitchFamily="34" charset="0"/>
                <a:cs typeface="Arial" pitchFamily="34" charset="0"/>
              </a:rPr>
              <a:t>安全策略及安全模板配置</a:t>
            </a:r>
            <a:endParaRPr lang="en-US" altLang="zh-CN" dirty="0" smtClean="0">
              <a:solidFill>
                <a:srgbClr val="777777"/>
              </a:solidFill>
              <a:latin typeface="Arial" pitchFamily="34" charset="0"/>
              <a:cs typeface="Arial" pitchFamily="34" charset="0"/>
            </a:endParaRPr>
          </a:p>
          <a:p>
            <a:endParaRPr lang="zh-CN" altLang="en-US" dirty="0"/>
          </a:p>
        </p:txBody>
      </p:sp>
      <p:pic>
        <p:nvPicPr>
          <p:cNvPr id="5" name="Picture 16" descr="目录 copy"/>
          <p:cNvPicPr>
            <a:picLocks noChangeAspect="1" noChangeArrowheads="1"/>
          </p:cNvPicPr>
          <p:nvPr/>
        </p:nvPicPr>
        <p:blipFill>
          <a:blip r:embed="rId3" cstate="print"/>
          <a:srcRect/>
          <a:stretch>
            <a:fillRect/>
          </a:stretch>
        </p:blipFill>
        <p:spPr bwMode="auto">
          <a:xfrm>
            <a:off x="387350" y="468313"/>
            <a:ext cx="615950" cy="61912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WLAN</a:t>
            </a:r>
            <a:r>
              <a:rPr lang="zh-CN" altLang="en-US" dirty="0" smtClean="0">
                <a:latin typeface="Arial" pitchFamily="34" charset="0"/>
                <a:ea typeface="黑体" pitchFamily="49" charset="-122"/>
              </a:rPr>
              <a:t>安全加密</a:t>
            </a:r>
            <a:endParaRPr lang="zh-CN" altLang="en-US" dirty="0">
              <a:latin typeface="Arial" pitchFamily="34" charset="0"/>
              <a:ea typeface="黑体" pitchFamily="49" charset="-122"/>
            </a:endParaRPr>
          </a:p>
        </p:txBody>
      </p:sp>
      <p:sp>
        <p:nvSpPr>
          <p:cNvPr id="3" name="内容占位符 2"/>
          <p:cNvSpPr>
            <a:spLocks noGrp="1"/>
          </p:cNvSpPr>
          <p:nvPr>
            <p:ph idx="1"/>
          </p:nvPr>
        </p:nvSpPr>
        <p:spPr/>
        <p:txBody>
          <a:bodyPr/>
          <a:lstStyle/>
          <a:p>
            <a:r>
              <a:rPr lang="zh-CN" altLang="en-US" sz="2000" dirty="0" smtClean="0">
                <a:latin typeface="Arial" pitchFamily="34" charset="0"/>
                <a:ea typeface="华文细黑" pitchFamily="2" charset="-122"/>
              </a:rPr>
              <a:t>在</a:t>
            </a:r>
            <a:r>
              <a:rPr lang="en-US" altLang="zh-CN" sz="2000" dirty="0" smtClean="0">
                <a:latin typeface="Arial" pitchFamily="34" charset="0"/>
                <a:ea typeface="华文细黑" pitchFamily="2" charset="-122"/>
              </a:rPr>
              <a:t>WLAN</a:t>
            </a:r>
            <a:r>
              <a:rPr lang="zh-CN" altLang="en-US" sz="2000" dirty="0" smtClean="0">
                <a:latin typeface="Arial" pitchFamily="34" charset="0"/>
                <a:ea typeface="华文细黑" pitchFamily="2" charset="-122"/>
              </a:rPr>
              <a:t>用户通过认证后并赋予访问权限后，网络必须保护用户所传送的数据不被窥视。主要的方法为对数据报文进行加密，保证只有特定的设备可以对接收到的报文成功解密。</a:t>
            </a:r>
            <a:endParaRPr lang="en-US" altLang="zh-CN" sz="2000" dirty="0" smtClean="0">
              <a:latin typeface="Arial" pitchFamily="34" charset="0"/>
              <a:ea typeface="华文细黑" pitchFamily="2" charset="-122"/>
            </a:endParaRPr>
          </a:p>
          <a:p>
            <a:r>
              <a:rPr lang="en-US" altLang="zh-CN" sz="2000" dirty="0" smtClean="0">
                <a:latin typeface="Arial" pitchFamily="34" charset="0"/>
                <a:ea typeface="华文细黑" pitchFamily="2" charset="-122"/>
              </a:rPr>
              <a:t>WLAN</a:t>
            </a:r>
            <a:r>
              <a:rPr lang="zh-CN" altLang="en-US" sz="2000" dirty="0" smtClean="0">
                <a:latin typeface="Arial" pitchFamily="34" charset="0"/>
                <a:ea typeface="华文细黑" pitchFamily="2" charset="-122"/>
              </a:rPr>
              <a:t>加密方式：</a:t>
            </a:r>
            <a:endParaRPr lang="en-US" altLang="zh-CN" sz="2000"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WEP</a:t>
            </a:r>
            <a:r>
              <a:rPr lang="zh-CN" altLang="en-US" sz="1800" dirty="0" smtClean="0">
                <a:latin typeface="Arial" pitchFamily="34" charset="0"/>
                <a:ea typeface="华文细黑" pitchFamily="2" charset="-122"/>
              </a:rPr>
              <a:t>加密</a:t>
            </a:r>
            <a:endParaRPr lang="en-US" altLang="zh-CN" sz="1800"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TKIP</a:t>
            </a:r>
            <a:r>
              <a:rPr lang="zh-CN" altLang="en-US" sz="1800" dirty="0" smtClean="0">
                <a:latin typeface="Arial" pitchFamily="34" charset="0"/>
                <a:ea typeface="华文细黑" pitchFamily="2" charset="-122"/>
              </a:rPr>
              <a:t>加密</a:t>
            </a:r>
            <a:endParaRPr lang="en-US" altLang="zh-CN" sz="1800"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CCMP</a:t>
            </a:r>
            <a:r>
              <a:rPr lang="zh-CN" altLang="en-US" sz="1800" dirty="0" smtClean="0">
                <a:latin typeface="Arial" pitchFamily="34" charset="0"/>
                <a:ea typeface="华文细黑" pitchFamily="2" charset="-122"/>
              </a:rPr>
              <a:t>加密</a:t>
            </a:r>
            <a:endParaRPr lang="zh-CN" alt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77938" y="358775"/>
            <a:ext cx="7094537" cy="868363"/>
          </a:xfrm>
        </p:spPr>
        <p:txBody>
          <a:bodyPr/>
          <a:lstStyle/>
          <a:p>
            <a:r>
              <a:rPr lang="zh-CN" altLang="en-US" dirty="0"/>
              <a:t>学习</a:t>
            </a:r>
            <a:r>
              <a:rPr lang="zh-CN" altLang="en-US" dirty="0" smtClean="0"/>
              <a:t>目标</a:t>
            </a:r>
            <a:endParaRPr lang="zh-CN" altLang="en-US" dirty="0"/>
          </a:p>
        </p:txBody>
      </p:sp>
      <p:sp>
        <p:nvSpPr>
          <p:cNvPr id="3" name="内容占位符 2"/>
          <p:cNvSpPr>
            <a:spLocks noGrp="1"/>
          </p:cNvSpPr>
          <p:nvPr>
            <p:ph idx="1"/>
          </p:nvPr>
        </p:nvSpPr>
        <p:spPr/>
        <p:txBody>
          <a:bodyPr/>
          <a:lstStyle/>
          <a:p>
            <a:pPr>
              <a:lnSpc>
                <a:spcPct val="160000"/>
              </a:lnSpc>
            </a:pPr>
            <a:r>
              <a:rPr lang="zh-CN" altLang="en-US" dirty="0" smtClean="0">
                <a:latin typeface="Arial" pitchFamily="34" charset="0"/>
                <a:cs typeface="Arial" pitchFamily="34" charset="0"/>
              </a:rPr>
              <a:t>学完本课程后，您应该能：</a:t>
            </a:r>
          </a:p>
          <a:p>
            <a:pPr lvl="1">
              <a:lnSpc>
                <a:spcPct val="160000"/>
              </a:lnSpc>
            </a:pPr>
            <a:r>
              <a:rPr lang="zh-CN" altLang="en-US" dirty="0" smtClean="0">
                <a:latin typeface="Arial" pitchFamily="34" charset="0"/>
                <a:cs typeface="Arial" pitchFamily="34" charset="0"/>
              </a:rPr>
              <a:t>概括</a:t>
            </a:r>
            <a:r>
              <a:rPr lang="en-US" altLang="zh-CN" dirty="0" smtClean="0">
                <a:latin typeface="Arial" pitchFamily="34" charset="0"/>
                <a:cs typeface="Arial" pitchFamily="34" charset="0"/>
              </a:rPr>
              <a:t>WLAN</a:t>
            </a:r>
            <a:r>
              <a:rPr lang="zh-CN" altLang="en-US" dirty="0" smtClean="0">
                <a:latin typeface="Arial" pitchFamily="34" charset="0"/>
                <a:cs typeface="Arial" pitchFamily="34" charset="0"/>
              </a:rPr>
              <a:t>认证和加密技术</a:t>
            </a:r>
            <a:endParaRPr lang="en-US" altLang="zh-CN" dirty="0" smtClean="0">
              <a:latin typeface="Arial" pitchFamily="34" charset="0"/>
              <a:cs typeface="Arial" pitchFamily="34" charset="0"/>
            </a:endParaRPr>
          </a:p>
          <a:p>
            <a:pPr lvl="1">
              <a:lnSpc>
                <a:spcPct val="160000"/>
              </a:lnSpc>
            </a:pPr>
            <a:r>
              <a:rPr lang="zh-CN" altLang="en-US" dirty="0" smtClean="0">
                <a:latin typeface="Arial" pitchFamily="34" charset="0"/>
                <a:cs typeface="Arial" pitchFamily="34" charset="0"/>
              </a:rPr>
              <a:t>配置华为</a:t>
            </a:r>
            <a:r>
              <a:rPr lang="en-US" altLang="zh-CN" dirty="0" smtClean="0">
                <a:latin typeface="Arial" pitchFamily="34" charset="0"/>
                <a:cs typeface="Arial" pitchFamily="34" charset="0"/>
              </a:rPr>
              <a:t>WLAN</a:t>
            </a:r>
            <a:r>
              <a:rPr lang="zh-CN" altLang="en-US" dirty="0" smtClean="0">
                <a:latin typeface="Arial" pitchFamily="34" charset="0"/>
                <a:cs typeface="Arial" pitchFamily="34" charset="0"/>
              </a:rPr>
              <a:t>安全模板</a:t>
            </a:r>
          </a:p>
        </p:txBody>
      </p:sp>
      <p:pic>
        <p:nvPicPr>
          <p:cNvPr id="5" name="Picture 11" descr="目标"/>
          <p:cNvPicPr>
            <a:picLocks noChangeAspect="1" noChangeArrowheads="1"/>
          </p:cNvPicPr>
          <p:nvPr/>
        </p:nvPicPr>
        <p:blipFill>
          <a:blip r:embed="rId3" cstate="print"/>
          <a:srcRect/>
          <a:stretch>
            <a:fillRect/>
          </a:stretch>
        </p:blipFill>
        <p:spPr bwMode="auto">
          <a:xfrm>
            <a:off x="698500" y="465138"/>
            <a:ext cx="622300" cy="6223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WEP</a:t>
            </a:r>
            <a:r>
              <a:rPr lang="zh-CN" altLang="en-US" dirty="0" smtClean="0">
                <a:latin typeface="Arial" pitchFamily="34" charset="0"/>
                <a:ea typeface="黑体" pitchFamily="49" charset="-122"/>
              </a:rPr>
              <a:t>加密</a:t>
            </a:r>
            <a:endParaRPr lang="zh-CN" altLang="en-US" dirty="0">
              <a:latin typeface="Arial" pitchFamily="34" charset="0"/>
              <a:ea typeface="黑体" pitchFamily="49" charset="-122"/>
            </a:endParaRPr>
          </a:p>
        </p:txBody>
      </p:sp>
      <p:sp>
        <p:nvSpPr>
          <p:cNvPr id="17613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26" name="Rectangle 66"/>
          <p:cNvSpPr>
            <a:spLocks noChangeArrowheads="1"/>
          </p:cNvSpPr>
          <p:nvPr/>
        </p:nvSpPr>
        <p:spPr bwMode="auto">
          <a:xfrm>
            <a:off x="3506291" y="1301036"/>
            <a:ext cx="1251704" cy="5122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Key</a:t>
            </a:r>
          </a:p>
        </p:txBody>
      </p:sp>
      <p:sp>
        <p:nvSpPr>
          <p:cNvPr id="127" name="Oval 70"/>
          <p:cNvSpPr>
            <a:spLocks noChangeArrowheads="1"/>
          </p:cNvSpPr>
          <p:nvPr/>
        </p:nvSpPr>
        <p:spPr bwMode="auto">
          <a:xfrm>
            <a:off x="4252379" y="3254643"/>
            <a:ext cx="1094551" cy="697424"/>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r>
              <a:rPr lang="en-US" altLang="zh-CN" dirty="0" smtClean="0"/>
              <a:t>XOR</a:t>
            </a:r>
          </a:p>
        </p:txBody>
      </p:sp>
      <p:sp>
        <p:nvSpPr>
          <p:cNvPr id="128" name="Rectangle 71"/>
          <p:cNvSpPr>
            <a:spLocks noChangeArrowheads="1"/>
          </p:cNvSpPr>
          <p:nvPr/>
        </p:nvSpPr>
        <p:spPr bwMode="auto">
          <a:xfrm>
            <a:off x="2248569" y="3375918"/>
            <a:ext cx="1569661" cy="46766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Key Stream</a:t>
            </a:r>
            <a:endParaRPr lang="zh-CN" altLang="en-US" dirty="0" smtClean="0"/>
          </a:p>
        </p:txBody>
      </p:sp>
      <p:sp>
        <p:nvSpPr>
          <p:cNvPr id="129" name="Rectangle 76"/>
          <p:cNvSpPr>
            <a:spLocks noChangeArrowheads="1"/>
          </p:cNvSpPr>
          <p:nvPr/>
        </p:nvSpPr>
        <p:spPr bwMode="auto">
          <a:xfrm>
            <a:off x="5816911" y="3363132"/>
            <a:ext cx="1389816" cy="483817"/>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r>
              <a:rPr lang="en-US" altLang="zh-CN" dirty="0" smtClean="0"/>
              <a:t>Cipher Text</a:t>
            </a:r>
            <a:endParaRPr lang="zh-CN" altLang="en-US" dirty="0" smtClean="0"/>
          </a:p>
        </p:txBody>
      </p:sp>
      <p:sp>
        <p:nvSpPr>
          <p:cNvPr id="130" name="椭圆 129"/>
          <p:cNvSpPr/>
          <p:nvPr/>
        </p:nvSpPr>
        <p:spPr bwMode="auto">
          <a:xfrm>
            <a:off x="2557236" y="2200759"/>
            <a:ext cx="960895" cy="883404"/>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RC4</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sp>
        <p:nvSpPr>
          <p:cNvPr id="131" name="Rectangle 66"/>
          <p:cNvSpPr>
            <a:spLocks noChangeArrowheads="1"/>
          </p:cNvSpPr>
          <p:nvPr/>
        </p:nvSpPr>
        <p:spPr bwMode="auto">
          <a:xfrm>
            <a:off x="1287450" y="1313951"/>
            <a:ext cx="1251704" cy="5122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IV</a:t>
            </a:r>
          </a:p>
        </p:txBody>
      </p:sp>
      <p:sp>
        <p:nvSpPr>
          <p:cNvPr id="132" name="Rectangle 76"/>
          <p:cNvSpPr>
            <a:spLocks noChangeArrowheads="1"/>
          </p:cNvSpPr>
          <p:nvPr/>
        </p:nvSpPr>
        <p:spPr bwMode="auto">
          <a:xfrm>
            <a:off x="3830551" y="4290447"/>
            <a:ext cx="1919326" cy="560522"/>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Plain Text</a:t>
            </a:r>
            <a:r>
              <a:rPr lang="zh-CN" altLang="en-US" dirty="0" smtClean="0"/>
              <a:t>（</a:t>
            </a:r>
            <a:r>
              <a:rPr lang="en-US" altLang="zh-CN" dirty="0" smtClean="0"/>
              <a:t>data</a:t>
            </a:r>
            <a:r>
              <a:rPr lang="zh-CN" altLang="en-US" dirty="0" smtClean="0"/>
              <a:t>）</a:t>
            </a:r>
          </a:p>
        </p:txBody>
      </p:sp>
      <p:graphicFrame>
        <p:nvGraphicFramePr>
          <p:cNvPr id="133" name="表格 132"/>
          <p:cNvGraphicFramePr>
            <a:graphicFrameLocks noGrp="1"/>
          </p:cNvGraphicFramePr>
          <p:nvPr/>
        </p:nvGraphicFramePr>
        <p:xfrm>
          <a:off x="1214034" y="5380064"/>
          <a:ext cx="6814088" cy="396240"/>
        </p:xfrm>
        <a:graphic>
          <a:graphicData uri="http://schemas.openxmlformats.org/drawingml/2006/table">
            <a:tbl>
              <a:tblPr firstRow="1" bandRow="1">
                <a:tableStyleId>{5C22544A-7EE6-4342-B048-85BDC9FD1C3A}</a:tableStyleId>
              </a:tblPr>
              <a:tblGrid>
                <a:gridCol w="1703522"/>
                <a:gridCol w="1703522"/>
                <a:gridCol w="2136183"/>
                <a:gridCol w="1270861"/>
              </a:tblGrid>
              <a:tr h="370840">
                <a:tc>
                  <a:txBody>
                    <a:bodyPr/>
                    <a:lstStyle/>
                    <a:p>
                      <a:pPr algn="ctr"/>
                      <a:r>
                        <a:rPr lang="en-US" altLang="zh-CN" sz="2000" dirty="0" smtClean="0">
                          <a:solidFill>
                            <a:schemeClr val="bg1"/>
                          </a:solidFill>
                        </a:rPr>
                        <a:t>MAC</a:t>
                      </a:r>
                      <a:endParaRPr lang="zh-CN" alt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0000"/>
                    </a:solidFill>
                  </a:tcPr>
                </a:tc>
                <a:tc>
                  <a:txBody>
                    <a:bodyPr/>
                    <a:lstStyle/>
                    <a:p>
                      <a:pPr algn="ctr"/>
                      <a:r>
                        <a:rPr lang="en-US" altLang="zh-CN" sz="2000" dirty="0" smtClean="0">
                          <a:solidFill>
                            <a:schemeClr val="bg1"/>
                          </a:solidFill>
                        </a:rPr>
                        <a:t>802.11</a:t>
                      </a:r>
                      <a:endParaRPr lang="zh-CN" alt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0000"/>
                    </a:solidFill>
                  </a:tcPr>
                </a:tc>
                <a:tc>
                  <a:txBody>
                    <a:bodyPr/>
                    <a:lstStyle/>
                    <a:p>
                      <a:pPr algn="ctr"/>
                      <a:r>
                        <a:rPr lang="en-US" altLang="zh-CN" sz="2000" dirty="0" smtClean="0">
                          <a:solidFill>
                            <a:schemeClr val="bg1"/>
                          </a:solidFill>
                        </a:rPr>
                        <a:t>Encrypted data</a:t>
                      </a:r>
                      <a:endParaRPr lang="zh-CN" alt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0000"/>
                    </a:solidFill>
                  </a:tcPr>
                </a:tc>
                <a:tc>
                  <a:txBody>
                    <a:bodyPr/>
                    <a:lstStyle/>
                    <a:p>
                      <a:pPr algn="ctr"/>
                      <a:r>
                        <a:rPr lang="en-US" altLang="zh-CN" sz="2000" dirty="0" smtClean="0">
                          <a:solidFill>
                            <a:schemeClr val="bg1"/>
                          </a:solidFill>
                        </a:rPr>
                        <a:t>FCS</a:t>
                      </a:r>
                      <a:endParaRPr lang="zh-CN" altLang="en-US" sz="20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00000"/>
                    </a:solidFill>
                  </a:tcPr>
                </a:tc>
              </a:tr>
            </a:tbl>
          </a:graphicData>
        </a:graphic>
      </p:graphicFrame>
      <p:cxnSp>
        <p:nvCxnSpPr>
          <p:cNvPr id="134" name="形状 133"/>
          <p:cNvCxnSpPr>
            <a:stCxn id="131" idx="2"/>
            <a:endCxn id="130" idx="2"/>
          </p:cNvCxnSpPr>
          <p:nvPr/>
        </p:nvCxnSpPr>
        <p:spPr bwMode="auto">
          <a:xfrm rot="16200000" flipH="1">
            <a:off x="1827147" y="1912371"/>
            <a:ext cx="816245" cy="643934"/>
          </a:xfrm>
          <a:prstGeom prst="bentConnector2">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35" name="形状 134"/>
          <p:cNvCxnSpPr>
            <a:stCxn id="126" idx="2"/>
            <a:endCxn id="130" idx="6"/>
          </p:cNvCxnSpPr>
          <p:nvPr/>
        </p:nvCxnSpPr>
        <p:spPr bwMode="auto">
          <a:xfrm rot="5400000">
            <a:off x="3410557" y="1920875"/>
            <a:ext cx="829160" cy="614012"/>
          </a:xfrm>
          <a:prstGeom prst="bentConnector2">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36" name="直接箭头连接符 135"/>
          <p:cNvCxnSpPr>
            <a:stCxn id="130" idx="4"/>
            <a:endCxn id="128" idx="0"/>
          </p:cNvCxnSpPr>
          <p:nvPr/>
        </p:nvCxnSpPr>
        <p:spPr bwMode="auto">
          <a:xfrm flipH="1">
            <a:off x="3033400" y="3084163"/>
            <a:ext cx="4284" cy="291755"/>
          </a:xfrm>
          <a:prstGeom prst="straightConnector1">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37" name="直接箭头连接符 136"/>
          <p:cNvCxnSpPr>
            <a:stCxn id="132" idx="0"/>
            <a:endCxn id="127" idx="4"/>
          </p:cNvCxnSpPr>
          <p:nvPr/>
        </p:nvCxnSpPr>
        <p:spPr bwMode="auto">
          <a:xfrm flipV="1">
            <a:off x="4790214" y="3952067"/>
            <a:ext cx="9441" cy="338380"/>
          </a:xfrm>
          <a:prstGeom prst="straightConnector1">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38" name="直接箭头连接符 137"/>
          <p:cNvCxnSpPr>
            <a:stCxn id="128" idx="3"/>
            <a:endCxn id="127" idx="2"/>
          </p:cNvCxnSpPr>
          <p:nvPr/>
        </p:nvCxnSpPr>
        <p:spPr bwMode="auto">
          <a:xfrm flipV="1">
            <a:off x="3818230" y="3603355"/>
            <a:ext cx="434149" cy="0"/>
          </a:xfrm>
          <a:prstGeom prst="straightConnector1">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39" name="直接箭头连接符 138"/>
          <p:cNvCxnSpPr>
            <a:stCxn id="127" idx="6"/>
            <a:endCxn id="129" idx="1"/>
          </p:cNvCxnSpPr>
          <p:nvPr/>
        </p:nvCxnSpPr>
        <p:spPr bwMode="auto">
          <a:xfrm>
            <a:off x="5346930" y="3603355"/>
            <a:ext cx="469981" cy="0"/>
          </a:xfrm>
          <a:prstGeom prst="straightConnector1">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40" name="肘形连接符 139"/>
          <p:cNvCxnSpPr/>
          <p:nvPr/>
        </p:nvCxnSpPr>
        <p:spPr bwMode="auto">
          <a:xfrm rot="16200000" flipH="1">
            <a:off x="720672" y="2781945"/>
            <a:ext cx="3533617" cy="1689318"/>
          </a:xfrm>
          <a:prstGeom prst="bentConnector3">
            <a:avLst>
              <a:gd name="adj1" fmla="val 67544"/>
            </a:avLst>
          </a:prstGeom>
          <a:ln>
            <a:headEnd type="none" w="med" len="med"/>
            <a:tailEnd type="arrow"/>
          </a:ln>
        </p:spPr>
        <p:style>
          <a:lnRef idx="2">
            <a:schemeClr val="accent2"/>
          </a:lnRef>
          <a:fillRef idx="1">
            <a:schemeClr val="lt1"/>
          </a:fillRef>
          <a:effectRef idx="0">
            <a:schemeClr val="accent2"/>
          </a:effectRef>
          <a:fontRef idx="minor">
            <a:schemeClr val="dk1"/>
          </a:fontRef>
        </p:style>
      </p:cxnSp>
      <p:cxnSp>
        <p:nvCxnSpPr>
          <p:cNvPr id="141" name="直接箭头连接符 140"/>
          <p:cNvCxnSpPr/>
          <p:nvPr/>
        </p:nvCxnSpPr>
        <p:spPr bwMode="auto">
          <a:xfrm>
            <a:off x="6261315" y="3843580"/>
            <a:ext cx="0" cy="1580827"/>
          </a:xfrm>
          <a:prstGeom prst="straightConnector1">
            <a:avLst/>
          </a:prstGeom>
          <a:ln>
            <a:headEnd type="none" w="med" len="med"/>
            <a:tailEnd type="arrow"/>
          </a:ln>
        </p:spPr>
        <p:style>
          <a:lnRef idx="2">
            <a:schemeClr val="accent2"/>
          </a:lnRef>
          <a:fillRef idx="1">
            <a:schemeClr val="lt1"/>
          </a:fillRef>
          <a:effectRef idx="0">
            <a:schemeClr val="accent2"/>
          </a:effectRef>
          <a:fontRef idx="minor">
            <a:schemeClr val="dk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WEP</a:t>
            </a:r>
            <a:r>
              <a:rPr lang="zh-CN" altLang="en-US" dirty="0" smtClean="0">
                <a:latin typeface="Arial" pitchFamily="34" charset="0"/>
                <a:ea typeface="黑体" pitchFamily="49" charset="-122"/>
              </a:rPr>
              <a:t>加密缺陷</a:t>
            </a:r>
          </a:p>
        </p:txBody>
      </p:sp>
      <p:sp>
        <p:nvSpPr>
          <p:cNvPr id="8" name="内容占位符 2"/>
          <p:cNvSpPr>
            <a:spLocks noGrp="1"/>
          </p:cNvSpPr>
          <p:nvPr>
            <p:ph idx="1"/>
          </p:nvPr>
        </p:nvSpPr>
        <p:spPr>
          <a:xfrm>
            <a:off x="652463" y="1376363"/>
            <a:ext cx="7929562" cy="3633787"/>
          </a:xfrm>
        </p:spPr>
        <p:txBody>
          <a:bodyPr/>
          <a:lstStyle/>
          <a:p>
            <a:r>
              <a:rPr lang="en-US" altLang="zh-CN" sz="2000" dirty="0" smtClean="0">
                <a:latin typeface="Arial" pitchFamily="34" charset="0"/>
                <a:ea typeface="华文细黑" pitchFamily="2" charset="-122"/>
              </a:rPr>
              <a:t>WEP</a:t>
            </a:r>
            <a:r>
              <a:rPr lang="zh-CN" altLang="en-US" sz="2000" dirty="0" smtClean="0">
                <a:latin typeface="Arial" pitchFamily="34" charset="0"/>
                <a:ea typeface="华文细黑" pitchFamily="2" charset="-122"/>
              </a:rPr>
              <a:t>够了吗？</a:t>
            </a:r>
          </a:p>
          <a:p>
            <a:pPr lvl="1"/>
            <a:r>
              <a:rPr lang="zh-CN" altLang="en-US" sz="1800" dirty="0" smtClean="0">
                <a:latin typeface="Arial" pitchFamily="34" charset="0"/>
                <a:ea typeface="华文细黑" pitchFamily="2" charset="-122"/>
              </a:rPr>
              <a:t>整个网络共用一个共享密钥，一旦丢失，整个网络都很危险</a:t>
            </a:r>
          </a:p>
          <a:p>
            <a:pPr lvl="1"/>
            <a:r>
              <a:rPr lang="en-US" altLang="zh-CN" sz="1800" dirty="0" smtClean="0">
                <a:latin typeface="Arial" pitchFamily="34" charset="0"/>
                <a:ea typeface="华文细黑" pitchFamily="2" charset="-122"/>
              </a:rPr>
              <a:t>IV</a:t>
            </a:r>
            <a:r>
              <a:rPr lang="zh-CN" altLang="en-US" sz="1800" dirty="0" smtClean="0">
                <a:latin typeface="Arial" pitchFamily="34" charset="0"/>
                <a:ea typeface="华文细黑" pitchFamily="2" charset="-122"/>
              </a:rPr>
              <a:t>向量太短，大量监听用户数据报文后，</a:t>
            </a:r>
            <a:r>
              <a:rPr lang="en-US" altLang="zh-CN" sz="1800" dirty="0" smtClean="0">
                <a:latin typeface="Arial" pitchFamily="34" charset="0"/>
                <a:ea typeface="华文细黑" pitchFamily="2" charset="-122"/>
              </a:rPr>
              <a:t>WEP</a:t>
            </a:r>
            <a:r>
              <a:rPr lang="zh-CN" altLang="en-US" sz="1800" dirty="0" smtClean="0">
                <a:latin typeface="Arial" pitchFamily="34" charset="0"/>
                <a:ea typeface="华文细黑" pitchFamily="2" charset="-122"/>
              </a:rPr>
              <a:t>加密很容易被破解</a:t>
            </a:r>
          </a:p>
          <a:p>
            <a:pPr lvl="1"/>
            <a:r>
              <a:rPr lang="en-US" altLang="zh-CN" sz="1800" dirty="0" smtClean="0">
                <a:latin typeface="Arial" pitchFamily="34" charset="0"/>
                <a:ea typeface="华文细黑" pitchFamily="2" charset="-122"/>
              </a:rPr>
              <a:t>RC4</a:t>
            </a:r>
            <a:r>
              <a:rPr lang="zh-CN" altLang="en-US" sz="1800" dirty="0" smtClean="0">
                <a:latin typeface="Arial" pitchFamily="34" charset="0"/>
                <a:ea typeface="华文细黑" pitchFamily="2" charset="-122"/>
              </a:rPr>
              <a:t>加密算法过于简单</a:t>
            </a:r>
          </a:p>
          <a:p>
            <a:r>
              <a:rPr lang="zh-CN" altLang="en-US" sz="2000" dirty="0" smtClean="0">
                <a:latin typeface="Arial" pitchFamily="34" charset="0"/>
                <a:ea typeface="华文细黑" pitchFamily="2" charset="-122"/>
              </a:rPr>
              <a:t>解决办法</a:t>
            </a:r>
          </a:p>
          <a:p>
            <a:pPr lvl="1"/>
            <a:r>
              <a:rPr lang="zh-CN" altLang="en-US" sz="1800" dirty="0" smtClean="0">
                <a:latin typeface="Arial" pitchFamily="34" charset="0"/>
                <a:ea typeface="华文细黑" pitchFamily="2" charset="-122"/>
              </a:rPr>
              <a:t>增加一种密钥管理机制</a:t>
            </a:r>
          </a:p>
          <a:p>
            <a:pPr lvl="1"/>
            <a:r>
              <a:rPr lang="zh-CN" altLang="en-US" sz="1800" dirty="0" smtClean="0">
                <a:latin typeface="Arial" pitchFamily="34" charset="0"/>
                <a:ea typeface="华文细黑" pitchFamily="2" charset="-122"/>
              </a:rPr>
              <a:t>采用更强壮的加密算法</a:t>
            </a:r>
            <a:endParaRPr lang="zh-CN" altLang="en-US" sz="1800" dirty="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TKIP</a:t>
            </a:r>
            <a:r>
              <a:rPr lang="zh-CN" altLang="en-US" dirty="0" smtClean="0">
                <a:latin typeface="Arial" pitchFamily="34" charset="0"/>
                <a:ea typeface="黑体" pitchFamily="49" charset="-122"/>
              </a:rPr>
              <a:t>加密</a:t>
            </a:r>
            <a:endParaRPr lang="zh-CN" altLang="en-US" dirty="0">
              <a:latin typeface="Arial" pitchFamily="34" charset="0"/>
              <a:ea typeface="黑体" pitchFamily="49" charset="-122"/>
            </a:endParaRPr>
          </a:p>
        </p:txBody>
      </p:sp>
      <p:sp>
        <p:nvSpPr>
          <p:cNvPr id="3" name="内容占位符 2"/>
          <p:cNvSpPr>
            <a:spLocks noGrp="1"/>
          </p:cNvSpPr>
          <p:nvPr>
            <p:ph idx="1"/>
          </p:nvPr>
        </p:nvSpPr>
        <p:spPr>
          <a:noFill/>
          <a:ln w="9525">
            <a:noFill/>
            <a:miter lim="800000"/>
            <a:headEnd/>
            <a:tailEnd/>
          </a:ln>
          <a:effectLst/>
        </p:spPr>
        <p:txBody>
          <a:bodyPr vert="horz" wrap="square" lIns="80127" tIns="40065" rIns="80127" bIns="40065" numCol="1" anchor="t" anchorCtr="0" compatLnSpc="1">
            <a:prstTxWarp prst="textNoShape">
              <a:avLst/>
            </a:prstTxWarp>
          </a:bodyPr>
          <a:lstStyle/>
          <a:p>
            <a:pPr>
              <a:buClrTx/>
            </a:pPr>
            <a:r>
              <a:rPr lang="en-US" altLang="zh-CN" sz="2000" kern="1200" dirty="0" smtClean="0">
                <a:latin typeface="Arial" pitchFamily="34" charset="0"/>
                <a:ea typeface="华文细黑" pitchFamily="2" charset="-122"/>
              </a:rPr>
              <a:t>TKIP</a:t>
            </a:r>
            <a:r>
              <a:rPr lang="zh-CN" altLang="en-US" sz="2000" kern="1200" dirty="0" smtClean="0">
                <a:latin typeface="Arial" pitchFamily="34" charset="0"/>
                <a:ea typeface="华文细黑" pitchFamily="2" charset="-122"/>
              </a:rPr>
              <a:t>：临时密钥完整性协议（</a:t>
            </a:r>
            <a:r>
              <a:rPr lang="en-US" altLang="zh-CN" sz="2000" kern="1200" dirty="0" smtClean="0">
                <a:latin typeface="Arial" pitchFamily="34" charset="0"/>
                <a:ea typeface="华文细黑" pitchFamily="2" charset="-122"/>
              </a:rPr>
              <a:t>Temporal Key Integrity Protocol</a:t>
            </a:r>
            <a:r>
              <a:rPr lang="zh-CN" altLang="en-US" sz="2000" kern="1200" dirty="0" smtClean="0">
                <a:latin typeface="Arial" pitchFamily="34" charset="0"/>
                <a:ea typeface="华文细黑" pitchFamily="2" charset="-122"/>
              </a:rPr>
              <a:t>）</a:t>
            </a:r>
            <a:endParaRPr lang="en-US" altLang="zh-CN" sz="2000" kern="1200" dirty="0" smtClean="0">
              <a:latin typeface="Arial" pitchFamily="34" charset="0"/>
              <a:ea typeface="华文细黑" pitchFamily="2" charset="-122"/>
            </a:endParaRPr>
          </a:p>
          <a:p>
            <a:pPr>
              <a:buClrTx/>
            </a:pPr>
            <a:r>
              <a:rPr lang="zh-CN" altLang="en-US" sz="2000" kern="1200" dirty="0" smtClean="0">
                <a:latin typeface="Arial" pitchFamily="34" charset="0"/>
                <a:ea typeface="华文细黑" pitchFamily="2" charset="-122"/>
              </a:rPr>
              <a:t>使用</a:t>
            </a:r>
            <a:r>
              <a:rPr lang="en-US" altLang="zh-CN" sz="2000" kern="1200" dirty="0" smtClean="0">
                <a:latin typeface="Arial" pitchFamily="34" charset="0"/>
                <a:ea typeface="华文细黑" pitchFamily="2" charset="-122"/>
              </a:rPr>
              <a:t>RC4</a:t>
            </a:r>
            <a:r>
              <a:rPr lang="zh-CN" altLang="en-US" sz="2000" kern="1200" dirty="0" smtClean="0">
                <a:latin typeface="Arial" pitchFamily="34" charset="0"/>
                <a:ea typeface="华文细黑" pitchFamily="2" charset="-122"/>
              </a:rPr>
              <a:t>来实现数据加密，这样可以重用用户原有的硬件而不增加加密成本。</a:t>
            </a:r>
            <a:endParaRPr lang="en-US" altLang="zh-CN" sz="2000" kern="1200" dirty="0" smtClean="0">
              <a:latin typeface="Arial" pitchFamily="34" charset="0"/>
              <a:ea typeface="华文细黑" pitchFamily="2" charset="-122"/>
            </a:endParaRPr>
          </a:p>
          <a:p>
            <a:pPr>
              <a:buClrTx/>
            </a:pPr>
            <a:r>
              <a:rPr lang="en-US" altLang="zh-CN" sz="2000" kern="1200" dirty="0" smtClean="0">
                <a:latin typeface="Arial" pitchFamily="34" charset="0"/>
                <a:ea typeface="华文细黑" pitchFamily="2" charset="-122"/>
              </a:rPr>
              <a:t>TKIP</a:t>
            </a:r>
            <a:r>
              <a:rPr lang="zh-CN" altLang="en-US" sz="2000" kern="1200" dirty="0" smtClean="0">
                <a:latin typeface="Arial" pitchFamily="34" charset="0"/>
                <a:ea typeface="华文细黑" pitchFamily="2" charset="-122"/>
              </a:rPr>
              <a:t>加密特点</a:t>
            </a:r>
            <a:endParaRPr lang="en-US" altLang="zh-CN" sz="2000" kern="1200" dirty="0" smtClean="0">
              <a:latin typeface="Arial" pitchFamily="34" charset="0"/>
              <a:ea typeface="华文细黑" pitchFamily="2" charset="-122"/>
            </a:endParaRPr>
          </a:p>
          <a:p>
            <a:pPr lvl="1">
              <a:buClrTx/>
            </a:pPr>
            <a:r>
              <a:rPr lang="zh-CN" altLang="en-US" sz="1800" kern="1200" dirty="0" smtClean="0">
                <a:latin typeface="Arial" pitchFamily="34" charset="0"/>
                <a:ea typeface="华文细黑" pitchFamily="2" charset="-122"/>
              </a:rPr>
              <a:t>将</a:t>
            </a:r>
            <a:r>
              <a:rPr lang="en-US" altLang="zh-CN" sz="1800" kern="1200" dirty="0" smtClean="0">
                <a:latin typeface="Arial" pitchFamily="34" charset="0"/>
                <a:ea typeface="华文细黑" pitchFamily="2" charset="-122"/>
              </a:rPr>
              <a:t>IV size </a:t>
            </a:r>
            <a:r>
              <a:rPr lang="zh-CN" altLang="en-US" sz="1800" kern="1200" dirty="0" smtClean="0">
                <a:latin typeface="Arial" pitchFamily="34" charset="0"/>
                <a:ea typeface="华文细黑" pitchFamily="2" charset="-122"/>
              </a:rPr>
              <a:t>从 </a:t>
            </a:r>
            <a:r>
              <a:rPr lang="en-US" altLang="zh-CN" sz="1800" kern="1200" dirty="0" smtClean="0">
                <a:latin typeface="Arial" pitchFamily="34" charset="0"/>
                <a:ea typeface="华文细黑" pitchFamily="2" charset="-122"/>
              </a:rPr>
              <a:t>24 bits </a:t>
            </a:r>
            <a:r>
              <a:rPr lang="zh-CN" altLang="en-US" sz="1800" kern="1200" dirty="0" smtClean="0">
                <a:latin typeface="Arial" pitchFamily="34" charset="0"/>
                <a:ea typeface="华文细黑" pitchFamily="2" charset="-122"/>
              </a:rPr>
              <a:t>增加到 </a:t>
            </a:r>
            <a:r>
              <a:rPr lang="en-US" altLang="zh-CN" sz="1800" kern="1200" dirty="0" smtClean="0">
                <a:latin typeface="Arial" pitchFamily="34" charset="0"/>
                <a:ea typeface="华文细黑" pitchFamily="2" charset="-122"/>
              </a:rPr>
              <a:t>48 bits</a:t>
            </a:r>
            <a:r>
              <a:rPr lang="zh-CN" altLang="en-US" sz="1800" kern="1200" dirty="0" smtClean="0">
                <a:latin typeface="Arial" pitchFamily="34" charset="0"/>
                <a:ea typeface="华文细黑" pitchFamily="2" charset="-122"/>
              </a:rPr>
              <a:t>，减少了</a:t>
            </a:r>
            <a:r>
              <a:rPr lang="en-US" altLang="zh-CN" sz="1800" kern="1200" dirty="0" smtClean="0">
                <a:latin typeface="Arial" pitchFamily="34" charset="0"/>
                <a:ea typeface="华文细黑" pitchFamily="2" charset="-122"/>
              </a:rPr>
              <a:t>IV</a:t>
            </a:r>
            <a:r>
              <a:rPr lang="zh-CN" altLang="en-US" sz="1800" kern="1200" dirty="0" smtClean="0">
                <a:latin typeface="Arial" pitchFamily="34" charset="0"/>
                <a:ea typeface="华文细黑" pitchFamily="2" charset="-122"/>
              </a:rPr>
              <a:t>重用</a:t>
            </a:r>
            <a:endParaRPr lang="en-US" altLang="zh-CN" sz="1800" kern="1200" dirty="0" smtClean="0">
              <a:latin typeface="Arial" pitchFamily="34" charset="0"/>
              <a:ea typeface="华文细黑" pitchFamily="2" charset="-122"/>
            </a:endParaRPr>
          </a:p>
          <a:p>
            <a:pPr lvl="1">
              <a:buClrTx/>
            </a:pPr>
            <a:r>
              <a:rPr lang="zh-CN" altLang="en-US" sz="1800" kern="1200" dirty="0" smtClean="0">
                <a:latin typeface="Arial" pitchFamily="34" charset="0"/>
                <a:ea typeface="华文细黑" pitchFamily="2" charset="-122"/>
              </a:rPr>
              <a:t>增加了 </a:t>
            </a:r>
            <a:r>
              <a:rPr lang="en-US" altLang="zh-CN" sz="1800" kern="1200" dirty="0" smtClean="0">
                <a:latin typeface="Arial" pitchFamily="34" charset="0"/>
                <a:ea typeface="华文细黑" pitchFamily="2" charset="-122"/>
              </a:rPr>
              <a:t>Key</a:t>
            </a:r>
            <a:r>
              <a:rPr lang="zh-CN" altLang="en-US" sz="1800" kern="1200" dirty="0" smtClean="0">
                <a:latin typeface="Arial" pitchFamily="34" charset="0"/>
                <a:ea typeface="华文细黑" pitchFamily="2" charset="-122"/>
              </a:rPr>
              <a:t>的生成、管理以及传递的机制</a:t>
            </a:r>
          </a:p>
          <a:p>
            <a:pPr lvl="2"/>
            <a:r>
              <a:rPr lang="zh-CN" altLang="en-US" sz="1600" kern="1200" dirty="0" smtClean="0">
                <a:latin typeface="Arial" pitchFamily="34" charset="0"/>
                <a:ea typeface="华文细黑" pitchFamily="2" charset="-122"/>
              </a:rPr>
              <a:t>每用户使用独立的</a:t>
            </a:r>
            <a:r>
              <a:rPr lang="en-US" altLang="zh-CN" sz="1600" kern="1200" dirty="0" smtClean="0">
                <a:latin typeface="Arial" pitchFamily="34" charset="0"/>
                <a:ea typeface="华文细黑" pitchFamily="2" charset="-122"/>
              </a:rPr>
              <a:t>Key</a:t>
            </a:r>
          </a:p>
          <a:p>
            <a:pPr lvl="2"/>
            <a:r>
              <a:rPr lang="zh-CN" altLang="en-US" sz="1600" kern="1200" dirty="0" smtClean="0">
                <a:latin typeface="Arial" pitchFamily="34" charset="0"/>
                <a:ea typeface="华文细黑" pitchFamily="2" charset="-122"/>
              </a:rPr>
              <a:t>通过安全的传递方法传递用户数据加密使用的</a:t>
            </a:r>
            <a:r>
              <a:rPr lang="en-US" altLang="zh-CN" sz="1600" kern="1200" dirty="0" smtClean="0">
                <a:latin typeface="Arial" pitchFamily="34" charset="0"/>
                <a:ea typeface="华文细黑" pitchFamily="2" charset="-122"/>
              </a:rPr>
              <a:t>Key</a:t>
            </a:r>
            <a:endParaRPr lang="en-US" altLang="zh-CN" sz="1800" kern="1200" dirty="0" smtClean="0">
              <a:latin typeface="Arial" pitchFamily="34" charset="0"/>
              <a:ea typeface="华文细黑" pitchFamily="2" charset="-122"/>
            </a:endParaRPr>
          </a:p>
          <a:p>
            <a:pPr lvl="1">
              <a:buClrTx/>
            </a:pPr>
            <a:r>
              <a:rPr lang="zh-CN" altLang="en-US" sz="1800" kern="1200" dirty="0" smtClean="0">
                <a:latin typeface="Arial" pitchFamily="34" charset="0"/>
                <a:ea typeface="华文细黑" pitchFamily="2" charset="-122"/>
              </a:rPr>
              <a:t>使用</a:t>
            </a:r>
            <a:r>
              <a:rPr lang="en-US" altLang="zh-CN" sz="1800" kern="1200" dirty="0" smtClean="0">
                <a:latin typeface="Arial" pitchFamily="34" charset="0"/>
                <a:ea typeface="华文细黑" pitchFamily="2" charset="-122"/>
              </a:rPr>
              <a:t>Michael</a:t>
            </a:r>
            <a:r>
              <a:rPr lang="zh-CN" altLang="en-US" sz="1800" kern="1200" dirty="0" smtClean="0">
                <a:latin typeface="Arial" pitchFamily="34" charset="0"/>
                <a:ea typeface="华文细黑" pitchFamily="2" charset="-122"/>
              </a:rPr>
              <a:t>来实现</a:t>
            </a:r>
            <a:r>
              <a:rPr lang="en-US" altLang="zh-CN" sz="1800" kern="1200" dirty="0" smtClean="0">
                <a:latin typeface="Arial" pitchFamily="34" charset="0"/>
                <a:ea typeface="华文细黑" pitchFamily="2" charset="-122"/>
              </a:rPr>
              <a:t>MIC (Message Integrity Code )</a:t>
            </a:r>
            <a:endParaRPr lang="zh-CN" altLang="en-US" sz="2000" kern="1200" dirty="0" smtClean="0">
              <a:latin typeface="Arial" pitchFamily="34" charset="0"/>
              <a:ea typeface="华文细黑" pitchFamily="2" charset="-122"/>
            </a:endParaRPr>
          </a:p>
          <a:p>
            <a:endParaRPr lang="zh-CN" altLang="en-US" sz="2000" kern="1200" dirty="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密钥的生成</a:t>
            </a:r>
          </a:p>
        </p:txBody>
      </p:sp>
      <p:pic>
        <p:nvPicPr>
          <p:cNvPr id="7" name="Picture 1943" descr="图片686"/>
          <p:cNvPicPr>
            <a:picLocks noChangeAspect="1" noChangeArrowheads="1"/>
          </p:cNvPicPr>
          <p:nvPr/>
        </p:nvPicPr>
        <p:blipFill>
          <a:blip r:embed="rId3" cstate="print"/>
          <a:srcRect/>
          <a:stretch>
            <a:fillRect/>
          </a:stretch>
        </p:blipFill>
        <p:spPr bwMode="auto">
          <a:xfrm>
            <a:off x="851813" y="2787822"/>
            <a:ext cx="766328" cy="456861"/>
          </a:xfrm>
          <a:prstGeom prst="rect">
            <a:avLst/>
          </a:prstGeom>
          <a:noFill/>
        </p:spPr>
      </p:pic>
      <p:sp>
        <p:nvSpPr>
          <p:cNvPr id="9" name="矩形 8"/>
          <p:cNvSpPr/>
          <p:nvPr/>
        </p:nvSpPr>
        <p:spPr bwMode="auto">
          <a:xfrm>
            <a:off x="3113431" y="3311968"/>
            <a:ext cx="608734" cy="21565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charset="0"/>
                <a:ea typeface="华文细黑" pitchFamily="2" charset="-122"/>
              </a:rPr>
              <a:t>PMK</a:t>
            </a:r>
            <a:endParaRPr kumimoji="0" lang="zh-CN" altLang="en-US" sz="1600" b="0" i="0" u="none" strike="noStrike" cap="none" normalizeH="0" baseline="0" dirty="0" smtClean="0">
              <a:ln>
                <a:noFill/>
              </a:ln>
              <a:solidFill>
                <a:schemeClr val="tx1"/>
              </a:solidFill>
              <a:effectLst/>
              <a:latin typeface="Arial" charset="0"/>
              <a:ea typeface="华文细黑" pitchFamily="2" charset="-122"/>
            </a:endParaRPr>
          </a:p>
        </p:txBody>
      </p:sp>
      <p:sp>
        <p:nvSpPr>
          <p:cNvPr id="10" name="矩形 9"/>
          <p:cNvSpPr/>
          <p:nvPr/>
        </p:nvSpPr>
        <p:spPr bwMode="auto">
          <a:xfrm>
            <a:off x="910338" y="3311968"/>
            <a:ext cx="608734" cy="21565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charset="0"/>
                <a:ea typeface="华文细黑" pitchFamily="2" charset="-122"/>
              </a:rPr>
              <a:t>PMK</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cxnSp>
        <p:nvCxnSpPr>
          <p:cNvPr id="14" name="直接箭头连接符 13"/>
          <p:cNvCxnSpPr/>
          <p:nvPr/>
        </p:nvCxnSpPr>
        <p:spPr bwMode="auto">
          <a:xfrm flipH="1">
            <a:off x="1354549" y="4110145"/>
            <a:ext cx="1933142" cy="0"/>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15" name="矩形 14"/>
          <p:cNvSpPr/>
          <p:nvPr/>
        </p:nvSpPr>
        <p:spPr bwMode="auto">
          <a:xfrm>
            <a:off x="2785897" y="3743268"/>
            <a:ext cx="1159885" cy="25877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lang="zh-CN" altLang="en-US" sz="1400" dirty="0" smtClean="0"/>
              <a:t>生成</a:t>
            </a:r>
            <a:r>
              <a:rPr lang="en-US" altLang="zh-CN" sz="1400" dirty="0" err="1" smtClean="0"/>
              <a:t>Anonce</a:t>
            </a:r>
            <a:endParaRPr kumimoji="0" lang="zh-CN" altLang="en-US" sz="1600" b="0" i="0" u="none" strike="noStrike" cap="none" normalizeH="0" baseline="0" dirty="0" smtClean="0">
              <a:ln>
                <a:noFill/>
              </a:ln>
              <a:solidFill>
                <a:schemeClr val="tx1"/>
              </a:solidFill>
              <a:effectLst/>
              <a:latin typeface="Arial" charset="0"/>
              <a:ea typeface="华文细黑" pitchFamily="2" charset="-122"/>
            </a:endParaRPr>
          </a:p>
        </p:txBody>
      </p:sp>
      <p:sp>
        <p:nvSpPr>
          <p:cNvPr id="19" name="矩形 18"/>
          <p:cNvSpPr/>
          <p:nvPr/>
        </p:nvSpPr>
        <p:spPr bwMode="auto">
          <a:xfrm>
            <a:off x="712911" y="4217696"/>
            <a:ext cx="1159885" cy="25877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lang="zh-CN" altLang="en-US" sz="1400" dirty="0" smtClean="0"/>
              <a:t>生成</a:t>
            </a:r>
            <a:r>
              <a:rPr lang="en-US" altLang="zh-CN" sz="1400" dirty="0" smtClean="0"/>
              <a:t>PTK</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cxnSp>
        <p:nvCxnSpPr>
          <p:cNvPr id="21" name="直接箭头连接符 20"/>
          <p:cNvCxnSpPr/>
          <p:nvPr/>
        </p:nvCxnSpPr>
        <p:spPr bwMode="auto">
          <a:xfrm>
            <a:off x="1338097" y="4627566"/>
            <a:ext cx="1875559" cy="0"/>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22" name="矩形 21"/>
          <p:cNvSpPr/>
          <p:nvPr/>
        </p:nvSpPr>
        <p:spPr bwMode="auto">
          <a:xfrm>
            <a:off x="2769444" y="4728065"/>
            <a:ext cx="1159885" cy="25877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lang="zh-CN" altLang="en-US" sz="1400" dirty="0" smtClean="0"/>
              <a:t>生成</a:t>
            </a:r>
            <a:r>
              <a:rPr lang="en-US" altLang="zh-CN" sz="1400" dirty="0" smtClean="0"/>
              <a:t>PTK</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cxnSp>
        <p:nvCxnSpPr>
          <p:cNvPr id="23" name="直接箭头连接符 22"/>
          <p:cNvCxnSpPr/>
          <p:nvPr/>
        </p:nvCxnSpPr>
        <p:spPr bwMode="auto">
          <a:xfrm flipH="1">
            <a:off x="1305192" y="5181202"/>
            <a:ext cx="1933142" cy="0"/>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cxnSp>
        <p:nvCxnSpPr>
          <p:cNvPr id="24" name="直接箭头连接符 23"/>
          <p:cNvCxnSpPr/>
          <p:nvPr/>
        </p:nvCxnSpPr>
        <p:spPr bwMode="auto">
          <a:xfrm>
            <a:off x="1338097" y="5482836"/>
            <a:ext cx="1875559" cy="0"/>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25" name="矩形 24"/>
          <p:cNvSpPr/>
          <p:nvPr/>
        </p:nvSpPr>
        <p:spPr bwMode="auto">
          <a:xfrm>
            <a:off x="2810575" y="5648168"/>
            <a:ext cx="1159885" cy="25877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lang="en-US" altLang="zh-CN" sz="1400" dirty="0" smtClean="0"/>
              <a:t>Install PTK</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sp>
        <p:nvSpPr>
          <p:cNvPr id="26" name="矩形 25"/>
          <p:cNvSpPr/>
          <p:nvPr/>
        </p:nvSpPr>
        <p:spPr bwMode="auto">
          <a:xfrm>
            <a:off x="745815" y="5633791"/>
            <a:ext cx="1159885" cy="258779"/>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lang="en-US" altLang="zh-CN" sz="1400" dirty="0" smtClean="0"/>
              <a:t>Install PTK</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sp>
        <p:nvSpPr>
          <p:cNvPr id="27" name="TextBox 26"/>
          <p:cNvSpPr txBox="1"/>
          <p:nvPr/>
        </p:nvSpPr>
        <p:spPr>
          <a:xfrm>
            <a:off x="1823439" y="3865468"/>
            <a:ext cx="1299729" cy="209045"/>
          </a:xfrm>
          <a:prstGeom prst="rect">
            <a:avLst/>
          </a:prstGeom>
          <a:noFill/>
        </p:spPr>
        <p:txBody>
          <a:bodyPr wrap="square" rtlCol="0">
            <a:spAutoFit/>
          </a:bodyPr>
          <a:lstStyle/>
          <a:p>
            <a:r>
              <a:rPr lang="zh-CN" altLang="en-US" sz="1200" dirty="0" smtClean="0"/>
              <a:t>发送</a:t>
            </a:r>
            <a:r>
              <a:rPr lang="en-US" altLang="zh-CN" sz="1200" dirty="0" err="1" smtClean="0"/>
              <a:t>Anonce</a:t>
            </a:r>
            <a:endParaRPr lang="zh-CN" altLang="en-US" sz="1200" dirty="0"/>
          </a:p>
        </p:txBody>
      </p:sp>
      <p:sp>
        <p:nvSpPr>
          <p:cNvPr id="28" name="TextBox 27"/>
          <p:cNvSpPr txBox="1"/>
          <p:nvPr/>
        </p:nvSpPr>
        <p:spPr>
          <a:xfrm>
            <a:off x="1796163" y="4383026"/>
            <a:ext cx="1556637" cy="276999"/>
          </a:xfrm>
          <a:prstGeom prst="rect">
            <a:avLst/>
          </a:prstGeom>
          <a:noFill/>
        </p:spPr>
        <p:txBody>
          <a:bodyPr wrap="square" rtlCol="0">
            <a:spAutoFit/>
          </a:bodyPr>
          <a:lstStyle/>
          <a:p>
            <a:r>
              <a:rPr lang="zh-CN" altLang="en-US" sz="1200" dirty="0" smtClean="0"/>
              <a:t>发送</a:t>
            </a:r>
            <a:r>
              <a:rPr lang="en-US" altLang="zh-CN" sz="1200" dirty="0" err="1" smtClean="0"/>
              <a:t>Snonce</a:t>
            </a:r>
            <a:r>
              <a:rPr lang="zh-CN" altLang="en-US" sz="1200" dirty="0" smtClean="0"/>
              <a:t>，</a:t>
            </a:r>
            <a:r>
              <a:rPr lang="en-US" altLang="zh-CN" sz="1200" dirty="0" smtClean="0"/>
              <a:t>MIC</a:t>
            </a:r>
            <a:endParaRPr lang="zh-CN" altLang="en-US" sz="1200" dirty="0"/>
          </a:p>
        </p:txBody>
      </p:sp>
      <p:sp>
        <p:nvSpPr>
          <p:cNvPr id="29" name="TextBox 28"/>
          <p:cNvSpPr txBox="1"/>
          <p:nvPr/>
        </p:nvSpPr>
        <p:spPr>
          <a:xfrm>
            <a:off x="1831665" y="4922149"/>
            <a:ext cx="1299729" cy="209045"/>
          </a:xfrm>
          <a:prstGeom prst="rect">
            <a:avLst/>
          </a:prstGeom>
          <a:noFill/>
        </p:spPr>
        <p:txBody>
          <a:bodyPr wrap="square" rtlCol="0">
            <a:spAutoFit/>
          </a:bodyPr>
          <a:lstStyle/>
          <a:p>
            <a:r>
              <a:rPr lang="zh-CN" altLang="en-US" sz="1200" dirty="0" smtClean="0"/>
              <a:t>协商</a:t>
            </a:r>
            <a:r>
              <a:rPr lang="en-US" altLang="zh-CN" sz="1200" dirty="0" smtClean="0"/>
              <a:t>PTK</a:t>
            </a:r>
            <a:endParaRPr lang="zh-CN" altLang="en-US" sz="1200" dirty="0"/>
          </a:p>
        </p:txBody>
      </p:sp>
      <p:sp>
        <p:nvSpPr>
          <p:cNvPr id="30" name="TextBox 29"/>
          <p:cNvSpPr txBox="1"/>
          <p:nvPr/>
        </p:nvSpPr>
        <p:spPr>
          <a:xfrm>
            <a:off x="1815213" y="5267187"/>
            <a:ext cx="1299729" cy="209045"/>
          </a:xfrm>
          <a:prstGeom prst="rect">
            <a:avLst/>
          </a:prstGeom>
          <a:noFill/>
        </p:spPr>
        <p:txBody>
          <a:bodyPr wrap="square" rtlCol="0">
            <a:spAutoFit/>
          </a:bodyPr>
          <a:lstStyle/>
          <a:p>
            <a:r>
              <a:rPr lang="zh-CN" altLang="en-US" sz="1200" dirty="0" smtClean="0"/>
              <a:t>响应安装</a:t>
            </a:r>
            <a:r>
              <a:rPr lang="en-US" altLang="zh-CN" sz="1200" dirty="0" smtClean="0"/>
              <a:t>PTK</a:t>
            </a:r>
            <a:endParaRPr lang="zh-CN" altLang="en-US" sz="1200" dirty="0"/>
          </a:p>
        </p:txBody>
      </p:sp>
      <p:sp>
        <p:nvSpPr>
          <p:cNvPr id="31" name="矩形 30"/>
          <p:cNvSpPr/>
          <p:nvPr/>
        </p:nvSpPr>
        <p:spPr bwMode="auto">
          <a:xfrm>
            <a:off x="605971" y="2600327"/>
            <a:ext cx="3619499" cy="3457574"/>
          </a:xfrm>
          <a:prstGeom prst="rect">
            <a:avLst/>
          </a:prstGeom>
          <a:noFill/>
          <a:ln>
            <a:prstDash val="sysDot"/>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a typeface="华文细黑" pitchFamily="2" charset="-122"/>
            </a:endParaRPr>
          </a:p>
        </p:txBody>
      </p:sp>
      <p:sp>
        <p:nvSpPr>
          <p:cNvPr id="133" name="矩形 132"/>
          <p:cNvSpPr/>
          <p:nvPr/>
        </p:nvSpPr>
        <p:spPr bwMode="auto">
          <a:xfrm>
            <a:off x="4268114" y="2609852"/>
            <a:ext cx="4382406" cy="3457574"/>
          </a:xfrm>
          <a:prstGeom prst="rect">
            <a:avLst/>
          </a:prstGeom>
          <a:noFill/>
          <a:ln>
            <a:prstDash val="sysDot"/>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endParaRPr lang="zh-CN" altLang="en-US" smtClean="0"/>
          </a:p>
        </p:txBody>
      </p:sp>
      <p:sp>
        <p:nvSpPr>
          <p:cNvPr id="109" name="矩形 108"/>
          <p:cNvSpPr/>
          <p:nvPr/>
        </p:nvSpPr>
        <p:spPr bwMode="auto">
          <a:xfrm>
            <a:off x="4439561" y="3105150"/>
            <a:ext cx="1038225" cy="43815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Arial" charset="0"/>
                <a:ea typeface="华文细黑" pitchFamily="2" charset="-122"/>
              </a:rPr>
              <a:t>Base Key</a:t>
            </a:r>
            <a:r>
              <a:rPr kumimoji="0" lang="zh-CN" altLang="en-US" sz="1400" b="0" i="0" u="none" strike="noStrike" cap="none" normalizeH="0" baseline="0" dirty="0" smtClean="0">
                <a:ln>
                  <a:noFill/>
                </a:ln>
                <a:solidFill>
                  <a:schemeClr val="tx1"/>
                </a:solidFill>
                <a:effectLst/>
                <a:latin typeface="Arial" charset="0"/>
                <a:ea typeface="华文细黑" pitchFamily="2" charset="-122"/>
              </a:rPr>
              <a:t>（</a:t>
            </a:r>
            <a:r>
              <a:rPr kumimoji="0" lang="en-US" altLang="zh-CN" sz="1400" b="0" i="0" u="none" strike="noStrike" cap="none" normalizeH="0" baseline="0" dirty="0" smtClean="0">
                <a:ln>
                  <a:noFill/>
                </a:ln>
                <a:solidFill>
                  <a:schemeClr val="tx1"/>
                </a:solidFill>
                <a:effectLst/>
                <a:latin typeface="Arial" charset="0"/>
                <a:ea typeface="华文细黑" pitchFamily="2" charset="-122"/>
              </a:rPr>
              <a:t>PTK</a:t>
            </a:r>
            <a:r>
              <a:rPr kumimoji="0" lang="zh-CN" altLang="en-US" sz="1400" b="0" i="0" u="none" strike="noStrike" cap="none" normalizeH="0" baseline="0" dirty="0" smtClean="0">
                <a:ln>
                  <a:noFill/>
                </a:ln>
                <a:solidFill>
                  <a:schemeClr val="tx1"/>
                </a:solidFill>
                <a:effectLst/>
                <a:latin typeface="Arial" charset="0"/>
                <a:ea typeface="华文细黑" pitchFamily="2" charset="-122"/>
              </a:rPr>
              <a:t>）</a:t>
            </a:r>
          </a:p>
        </p:txBody>
      </p:sp>
      <p:sp>
        <p:nvSpPr>
          <p:cNvPr id="111" name="矩形 110"/>
          <p:cNvSpPr/>
          <p:nvPr/>
        </p:nvSpPr>
        <p:spPr bwMode="auto">
          <a:xfrm>
            <a:off x="4439561" y="4133850"/>
            <a:ext cx="1038225" cy="43815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sz="1400" dirty="0" smtClean="0">
                <a:latin typeface="Arial Unicode MS" pitchFamily="34" charset="-122"/>
                <a:ea typeface="Arial Unicode MS" pitchFamily="34" charset="-122"/>
                <a:cs typeface="Arial Unicode MS" pitchFamily="34" charset="-122"/>
              </a:rPr>
              <a:t>Transmit Address</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sp>
        <p:nvSpPr>
          <p:cNvPr id="112" name="矩形 111"/>
          <p:cNvSpPr/>
          <p:nvPr/>
        </p:nvSpPr>
        <p:spPr bwMode="auto">
          <a:xfrm>
            <a:off x="4439561" y="5162550"/>
            <a:ext cx="1038225" cy="43815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sz="1400" dirty="0" smtClean="0">
                <a:latin typeface="Arial Unicode MS" pitchFamily="34" charset="-122"/>
                <a:ea typeface="Arial Unicode MS" pitchFamily="34" charset="-122"/>
                <a:cs typeface="Arial Unicode MS" pitchFamily="34" charset="-122"/>
              </a:rPr>
              <a:t>Packet Sequence</a:t>
            </a: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sp>
        <p:nvSpPr>
          <p:cNvPr id="113" name="椭圆 112"/>
          <p:cNvSpPr/>
          <p:nvPr/>
        </p:nvSpPr>
        <p:spPr bwMode="auto">
          <a:xfrm>
            <a:off x="5929545" y="3905250"/>
            <a:ext cx="1323975" cy="904875"/>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Mixer</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cxnSp>
        <p:nvCxnSpPr>
          <p:cNvPr id="117" name="直接箭头连接符 116"/>
          <p:cNvCxnSpPr>
            <a:stCxn id="109" idx="3"/>
            <a:endCxn id="113" idx="1"/>
          </p:cNvCxnSpPr>
          <p:nvPr/>
        </p:nvCxnSpPr>
        <p:spPr bwMode="auto">
          <a:xfrm>
            <a:off x="5477786" y="3324225"/>
            <a:ext cx="645651" cy="713541"/>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cxnSp>
        <p:nvCxnSpPr>
          <p:cNvPr id="119" name="直接箭头连接符 118"/>
          <p:cNvCxnSpPr>
            <a:stCxn id="111" idx="3"/>
            <a:endCxn id="113" idx="2"/>
          </p:cNvCxnSpPr>
          <p:nvPr/>
        </p:nvCxnSpPr>
        <p:spPr bwMode="auto">
          <a:xfrm>
            <a:off x="5477786" y="4352925"/>
            <a:ext cx="451759" cy="4763"/>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cxnSp>
        <p:nvCxnSpPr>
          <p:cNvPr id="121" name="直接箭头连接符 120"/>
          <p:cNvCxnSpPr>
            <a:stCxn id="112" idx="3"/>
            <a:endCxn id="113" idx="3"/>
          </p:cNvCxnSpPr>
          <p:nvPr/>
        </p:nvCxnSpPr>
        <p:spPr bwMode="auto">
          <a:xfrm flipV="1">
            <a:off x="5477786" y="4677609"/>
            <a:ext cx="645651" cy="704016"/>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122" name="矩形 121"/>
          <p:cNvSpPr/>
          <p:nvPr/>
        </p:nvSpPr>
        <p:spPr bwMode="auto">
          <a:xfrm>
            <a:off x="7613658" y="4124326"/>
            <a:ext cx="923925" cy="4572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Key</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cxnSp>
        <p:nvCxnSpPr>
          <p:cNvPr id="124" name="直接箭头连接符 123"/>
          <p:cNvCxnSpPr>
            <a:stCxn id="113" idx="6"/>
            <a:endCxn id="122" idx="1"/>
          </p:cNvCxnSpPr>
          <p:nvPr/>
        </p:nvCxnSpPr>
        <p:spPr bwMode="auto">
          <a:xfrm flipV="1">
            <a:off x="7253520" y="4352926"/>
            <a:ext cx="360138" cy="4762"/>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125" name="圆角矩形 124"/>
          <p:cNvSpPr/>
          <p:nvPr/>
        </p:nvSpPr>
        <p:spPr bwMode="auto">
          <a:xfrm>
            <a:off x="928014" y="1543050"/>
            <a:ext cx="2400300" cy="6858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1"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lang="zh-CN" altLang="en-US" dirty="0" smtClean="0"/>
              <a:t>四次握手</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sp>
        <p:nvSpPr>
          <p:cNvPr id="126" name="圆角矩形 125"/>
          <p:cNvSpPr/>
          <p:nvPr/>
        </p:nvSpPr>
        <p:spPr bwMode="auto">
          <a:xfrm>
            <a:off x="3890289" y="1533525"/>
            <a:ext cx="2400300" cy="6858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1"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charset="0"/>
                <a:ea typeface="华文细黑" pitchFamily="2" charset="-122"/>
              </a:rPr>
              <a:t>密钥混合</a:t>
            </a:r>
          </a:p>
        </p:txBody>
      </p:sp>
      <p:cxnSp>
        <p:nvCxnSpPr>
          <p:cNvPr id="128" name="直接箭头连接符 127"/>
          <p:cNvCxnSpPr>
            <a:stCxn id="125" idx="3"/>
            <a:endCxn id="126" idx="1"/>
          </p:cNvCxnSpPr>
          <p:nvPr/>
        </p:nvCxnSpPr>
        <p:spPr bwMode="auto">
          <a:xfrm flipV="1">
            <a:off x="3328314" y="1876425"/>
            <a:ext cx="561975" cy="0"/>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sp>
        <p:nvSpPr>
          <p:cNvPr id="130" name="圆角矩形 129"/>
          <p:cNvSpPr/>
          <p:nvPr/>
        </p:nvSpPr>
        <p:spPr bwMode="auto">
          <a:xfrm>
            <a:off x="6843039" y="1533525"/>
            <a:ext cx="1343026" cy="685800"/>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1"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zh-CN" altLang="en-US" sz="1800" b="0" i="0" u="none" strike="noStrike" cap="none" normalizeH="0" baseline="0" dirty="0" smtClean="0">
                <a:ln>
                  <a:noFill/>
                </a:ln>
                <a:solidFill>
                  <a:schemeClr val="tx1"/>
                </a:solidFill>
                <a:effectLst/>
                <a:latin typeface="Arial" charset="0"/>
                <a:ea typeface="华文细黑" pitchFamily="2" charset="-122"/>
              </a:rPr>
              <a:t>密钥</a:t>
            </a:r>
          </a:p>
        </p:txBody>
      </p:sp>
      <p:cxnSp>
        <p:nvCxnSpPr>
          <p:cNvPr id="132" name="直接箭头连接符 131"/>
          <p:cNvCxnSpPr>
            <a:stCxn id="126" idx="3"/>
            <a:endCxn id="130" idx="1"/>
          </p:cNvCxnSpPr>
          <p:nvPr/>
        </p:nvCxnSpPr>
        <p:spPr bwMode="auto">
          <a:xfrm>
            <a:off x="6290589" y="1876425"/>
            <a:ext cx="552450" cy="0"/>
          </a:xfrm>
          <a:prstGeom prst="straightConnector1">
            <a:avLst/>
          </a:prstGeom>
          <a:solidFill>
            <a:schemeClr val="accent1"/>
          </a:solidFill>
          <a:ln w="25400" cap="flat" cmpd="sng" algn="ctr">
            <a:solidFill>
              <a:schemeClr val="tx1"/>
            </a:solidFill>
            <a:prstDash val="solid"/>
            <a:round/>
            <a:headEnd type="none" w="med" len="med"/>
            <a:tailEnd type="arrow"/>
          </a:ln>
          <a:effectLst/>
          <a:scene3d>
            <a:camera prst="orthographicFront">
              <a:rot lat="0" lon="0" rev="0"/>
            </a:camera>
            <a:lightRig rig="threePt" dir="t"/>
          </a:scene3d>
        </p:spPr>
      </p:cxnSp>
      <p:pic>
        <p:nvPicPr>
          <p:cNvPr id="38" name="Picture 462" descr="图片152"/>
          <p:cNvPicPr>
            <a:picLocks noChangeAspect="1" noChangeArrowheads="1"/>
          </p:cNvPicPr>
          <p:nvPr/>
        </p:nvPicPr>
        <p:blipFill>
          <a:blip r:embed="rId4" cstate="print"/>
          <a:srcRect/>
          <a:stretch>
            <a:fillRect/>
          </a:stretch>
        </p:blipFill>
        <p:spPr bwMode="auto">
          <a:xfrm>
            <a:off x="3237518" y="2670627"/>
            <a:ext cx="413401" cy="63226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消息完整性校验（</a:t>
            </a:r>
            <a:r>
              <a:rPr lang="en-US" altLang="zh-CN" dirty="0" smtClean="0">
                <a:latin typeface="Arial" pitchFamily="34" charset="0"/>
                <a:ea typeface="黑体" pitchFamily="49" charset="-122"/>
              </a:rPr>
              <a:t>MIC</a:t>
            </a:r>
            <a:r>
              <a:rPr lang="zh-CN" altLang="en-US" dirty="0" smtClean="0">
                <a:latin typeface="Arial" pitchFamily="34" charset="0"/>
                <a:ea typeface="黑体" pitchFamily="49" charset="-122"/>
              </a:rPr>
              <a:t>）</a:t>
            </a:r>
            <a:endParaRPr lang="zh-CN" altLang="en-US" dirty="0">
              <a:latin typeface="Arial" pitchFamily="34" charset="0"/>
              <a:ea typeface="黑体" pitchFamily="49" charset="-122"/>
            </a:endParaRPr>
          </a:p>
        </p:txBody>
      </p:sp>
      <p:grpSp>
        <p:nvGrpSpPr>
          <p:cNvPr id="36" name="组合 35"/>
          <p:cNvGrpSpPr/>
          <p:nvPr/>
        </p:nvGrpSpPr>
        <p:grpSpPr>
          <a:xfrm>
            <a:off x="4138051" y="1869307"/>
            <a:ext cx="4633990" cy="3493107"/>
            <a:chOff x="2092273" y="1667829"/>
            <a:chExt cx="5357261" cy="4051040"/>
          </a:xfrm>
        </p:grpSpPr>
        <p:sp>
          <p:nvSpPr>
            <p:cNvPr id="37" name="Rectangle 66"/>
            <p:cNvSpPr>
              <a:spLocks noChangeArrowheads="1"/>
            </p:cNvSpPr>
            <p:nvPr/>
          </p:nvSpPr>
          <p:spPr bwMode="auto">
            <a:xfrm>
              <a:off x="2092273" y="1685911"/>
              <a:ext cx="989322" cy="504443"/>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DA</a:t>
              </a:r>
            </a:p>
          </p:txBody>
        </p:sp>
        <p:sp>
          <p:nvSpPr>
            <p:cNvPr id="38" name="Rectangle 66"/>
            <p:cNvSpPr>
              <a:spLocks noChangeArrowheads="1"/>
            </p:cNvSpPr>
            <p:nvPr/>
          </p:nvSpPr>
          <p:spPr bwMode="auto">
            <a:xfrm>
              <a:off x="3085253" y="1685910"/>
              <a:ext cx="959805" cy="5122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SA</a:t>
              </a:r>
            </a:p>
          </p:txBody>
        </p:sp>
        <p:sp>
          <p:nvSpPr>
            <p:cNvPr id="39" name="Rectangle 66"/>
            <p:cNvSpPr>
              <a:spLocks noChangeArrowheads="1"/>
            </p:cNvSpPr>
            <p:nvPr/>
          </p:nvSpPr>
          <p:spPr bwMode="auto">
            <a:xfrm>
              <a:off x="4043777" y="1685910"/>
              <a:ext cx="1392280" cy="5122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Payload</a:t>
              </a:r>
            </a:p>
          </p:txBody>
        </p:sp>
        <p:sp>
          <p:nvSpPr>
            <p:cNvPr id="40" name="Rectangle 66"/>
            <p:cNvSpPr>
              <a:spLocks noChangeArrowheads="1"/>
            </p:cNvSpPr>
            <p:nvPr/>
          </p:nvSpPr>
          <p:spPr bwMode="auto">
            <a:xfrm>
              <a:off x="6197830" y="1667829"/>
              <a:ext cx="1251704" cy="512265"/>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MIC Key</a:t>
              </a:r>
            </a:p>
          </p:txBody>
        </p:sp>
        <p:sp>
          <p:nvSpPr>
            <p:cNvPr id="41" name="椭圆 40"/>
            <p:cNvSpPr/>
            <p:nvPr/>
          </p:nvSpPr>
          <p:spPr bwMode="auto">
            <a:xfrm>
              <a:off x="4122565" y="3099660"/>
              <a:ext cx="1193354" cy="1084882"/>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t" latinLnBrk="0" hangingPunct="1">
                <a:lnSpc>
                  <a:spcPct val="100000"/>
                </a:lnSpc>
                <a:spcBef>
                  <a:spcPct val="0"/>
                </a:spcBef>
                <a:spcAft>
                  <a:spcPct val="0"/>
                </a:spcAft>
                <a:buClrTx/>
                <a:buSzTx/>
                <a:buFontTx/>
                <a:buNone/>
                <a:tabLst/>
              </a:pPr>
              <a:r>
                <a:rPr lang="en-US" altLang="zh-CN" dirty="0" smtClean="0"/>
                <a:t>MIC</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sp>
          <p:nvSpPr>
            <p:cNvPr id="42" name="Rectangle 66"/>
            <p:cNvSpPr>
              <a:spLocks noChangeArrowheads="1"/>
            </p:cNvSpPr>
            <p:nvPr/>
          </p:nvSpPr>
          <p:spPr bwMode="auto">
            <a:xfrm>
              <a:off x="4087478" y="4749403"/>
              <a:ext cx="1259438" cy="969466"/>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altLang="zh-CN" dirty="0" smtClean="0"/>
                <a:t>8-Byte</a:t>
              </a:r>
            </a:p>
            <a:p>
              <a:pPr algn="ctr"/>
              <a:r>
                <a:rPr lang="en-US" altLang="zh-CN" dirty="0" smtClean="0"/>
                <a:t>MIC</a:t>
              </a:r>
            </a:p>
          </p:txBody>
        </p:sp>
        <p:cxnSp>
          <p:nvCxnSpPr>
            <p:cNvPr id="43" name="直接箭头连接符 42"/>
            <p:cNvCxnSpPr>
              <a:stCxn id="37" idx="2"/>
              <a:endCxn id="41" idx="1"/>
            </p:cNvCxnSpPr>
            <p:nvPr/>
          </p:nvCxnSpPr>
          <p:spPr bwMode="auto">
            <a:xfrm>
              <a:off x="2586934" y="2190354"/>
              <a:ext cx="1710393" cy="1068183"/>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4" name="直接箭头连接符 43"/>
            <p:cNvCxnSpPr>
              <a:stCxn id="38" idx="2"/>
            </p:cNvCxnSpPr>
            <p:nvPr/>
          </p:nvCxnSpPr>
          <p:spPr bwMode="auto">
            <a:xfrm>
              <a:off x="3565156" y="2198175"/>
              <a:ext cx="867359" cy="90148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5" name="直接箭头连接符 44"/>
            <p:cNvCxnSpPr>
              <a:stCxn id="39" idx="2"/>
            </p:cNvCxnSpPr>
            <p:nvPr/>
          </p:nvCxnSpPr>
          <p:spPr bwMode="auto">
            <a:xfrm flipH="1">
              <a:off x="4725702" y="2198175"/>
              <a:ext cx="0" cy="885989"/>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6" name="直接箭头连接符 45"/>
            <p:cNvCxnSpPr>
              <a:stCxn id="40" idx="2"/>
            </p:cNvCxnSpPr>
            <p:nvPr/>
          </p:nvCxnSpPr>
          <p:spPr bwMode="auto">
            <a:xfrm flipH="1">
              <a:off x="4990454" y="2180094"/>
              <a:ext cx="1833228" cy="98156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47" name="直接箭头连接符 46"/>
            <p:cNvCxnSpPr>
              <a:stCxn id="41" idx="4"/>
              <a:endCxn id="42" idx="0"/>
            </p:cNvCxnSpPr>
            <p:nvPr/>
          </p:nvCxnSpPr>
          <p:spPr bwMode="auto">
            <a:xfrm flipH="1">
              <a:off x="4717197" y="4184542"/>
              <a:ext cx="2045" cy="564861"/>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grpSp>
      <p:sp>
        <p:nvSpPr>
          <p:cNvPr id="48" name="内容占位符 2"/>
          <p:cNvSpPr>
            <a:spLocks noGrp="1"/>
          </p:cNvSpPr>
          <p:nvPr>
            <p:ph idx="1"/>
          </p:nvPr>
        </p:nvSpPr>
        <p:spPr>
          <a:xfrm>
            <a:off x="652463" y="1585913"/>
            <a:ext cx="3485584" cy="4195762"/>
          </a:xfrm>
        </p:spPr>
        <p:txBody>
          <a:bodyPr/>
          <a:lstStyle/>
          <a:p>
            <a:r>
              <a:rPr lang="en-US" altLang="zh-CN" dirty="0" smtClean="0">
                <a:latin typeface="Arial" pitchFamily="34" charset="0"/>
                <a:ea typeface="华文细黑" pitchFamily="2" charset="-122"/>
              </a:rPr>
              <a:t>MIC</a:t>
            </a:r>
            <a:r>
              <a:rPr lang="zh-CN" altLang="en-US" dirty="0" smtClean="0">
                <a:latin typeface="Arial" pitchFamily="34" charset="0"/>
                <a:ea typeface="华文细黑" pitchFamily="2" charset="-122"/>
              </a:rPr>
              <a:t>通过以下因素计算：</a:t>
            </a:r>
            <a:endParaRPr lang="en-US" altLang="zh-CN" dirty="0" smtClean="0">
              <a:latin typeface="Arial" pitchFamily="34" charset="0"/>
              <a:ea typeface="华文细黑" pitchFamily="2" charset="-122"/>
            </a:endParaRPr>
          </a:p>
          <a:p>
            <a:pPr lvl="1"/>
            <a:r>
              <a:rPr lang="en-US" altLang="zh-CN" dirty="0" smtClean="0">
                <a:latin typeface="Arial" pitchFamily="34" charset="0"/>
                <a:ea typeface="华文细黑" pitchFamily="2" charset="-122"/>
              </a:rPr>
              <a:t>MIC Key</a:t>
            </a:r>
          </a:p>
          <a:p>
            <a:pPr lvl="1"/>
            <a:r>
              <a:rPr lang="zh-CN" altLang="en-US" dirty="0" smtClean="0">
                <a:latin typeface="Arial" pitchFamily="34" charset="0"/>
                <a:ea typeface="华文细黑" pitchFamily="2" charset="-122"/>
              </a:rPr>
              <a:t>目的</a:t>
            </a:r>
            <a:r>
              <a:rPr lang="en-US" altLang="zh-CN" dirty="0" smtClean="0">
                <a:latin typeface="Arial" pitchFamily="34" charset="0"/>
                <a:ea typeface="华文细黑" pitchFamily="2" charset="-122"/>
              </a:rPr>
              <a:t>MAC</a:t>
            </a:r>
            <a:r>
              <a:rPr lang="zh-CN" altLang="en-US" dirty="0" smtClean="0">
                <a:latin typeface="Arial" pitchFamily="34" charset="0"/>
                <a:ea typeface="华文细黑" pitchFamily="2" charset="-122"/>
              </a:rPr>
              <a:t>地址</a:t>
            </a:r>
            <a:endParaRPr lang="en-US" altLang="zh-CN" dirty="0" smtClean="0">
              <a:latin typeface="Arial" pitchFamily="34" charset="0"/>
              <a:ea typeface="华文细黑" pitchFamily="2" charset="-122"/>
            </a:endParaRPr>
          </a:p>
          <a:p>
            <a:pPr lvl="1"/>
            <a:r>
              <a:rPr lang="zh-CN" altLang="en-US" dirty="0" smtClean="0">
                <a:latin typeface="Arial" pitchFamily="34" charset="0"/>
                <a:ea typeface="华文细黑" pitchFamily="2" charset="-122"/>
              </a:rPr>
              <a:t>源地址</a:t>
            </a:r>
            <a:r>
              <a:rPr lang="en-US" altLang="zh-CN" dirty="0" smtClean="0">
                <a:latin typeface="Arial" pitchFamily="34" charset="0"/>
                <a:ea typeface="华文细黑" pitchFamily="2" charset="-122"/>
              </a:rPr>
              <a:t>MAC</a:t>
            </a:r>
            <a:r>
              <a:rPr lang="zh-CN" altLang="en-US" dirty="0" smtClean="0">
                <a:latin typeface="Arial" pitchFamily="34" charset="0"/>
                <a:ea typeface="华文细黑" pitchFamily="2" charset="-122"/>
              </a:rPr>
              <a:t>地址</a:t>
            </a:r>
            <a:endParaRPr lang="en-US" altLang="zh-CN" dirty="0" smtClean="0">
              <a:latin typeface="Arial" pitchFamily="34" charset="0"/>
              <a:ea typeface="华文细黑" pitchFamily="2" charset="-122"/>
            </a:endParaRPr>
          </a:p>
          <a:p>
            <a:pPr lvl="1"/>
            <a:r>
              <a:rPr lang="zh-CN" altLang="en-US" dirty="0" smtClean="0">
                <a:latin typeface="Arial" pitchFamily="34" charset="0"/>
                <a:ea typeface="华文细黑" pitchFamily="2" charset="-122"/>
              </a:rPr>
              <a:t>数据</a:t>
            </a:r>
            <a:endParaRPr lang="en-US" altLang="zh-CN" dirty="0" smtClean="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CCMP </a:t>
            </a:r>
            <a:r>
              <a:rPr lang="zh-CN" altLang="en-US" dirty="0" smtClean="0">
                <a:latin typeface="Arial" pitchFamily="34" charset="0"/>
                <a:ea typeface="黑体" pitchFamily="49" charset="-122"/>
              </a:rPr>
              <a:t>加密</a:t>
            </a:r>
          </a:p>
        </p:txBody>
      </p:sp>
      <p:sp>
        <p:nvSpPr>
          <p:cNvPr id="3" name="内容占位符 2"/>
          <p:cNvSpPr>
            <a:spLocks noGrp="1"/>
          </p:cNvSpPr>
          <p:nvPr>
            <p:ph idx="1"/>
          </p:nvPr>
        </p:nvSpPr>
        <p:spPr>
          <a:noFill/>
          <a:ln w="9525">
            <a:noFill/>
            <a:miter lim="800000"/>
            <a:headEnd/>
            <a:tailEnd/>
          </a:ln>
          <a:effectLst/>
        </p:spPr>
        <p:txBody>
          <a:bodyPr vert="horz" wrap="square" lIns="80127" tIns="40065" rIns="80127" bIns="40065" numCol="1" anchor="t" anchorCtr="0" compatLnSpc="1">
            <a:prstTxWarp prst="textNoShape">
              <a:avLst/>
            </a:prstTxWarp>
          </a:bodyPr>
          <a:lstStyle/>
          <a:p>
            <a:r>
              <a:rPr lang="en-US" altLang="zh-CN" sz="2000" kern="1200" dirty="0" smtClean="0">
                <a:latin typeface="Arial" pitchFamily="34" charset="0"/>
                <a:ea typeface="华文细黑" pitchFamily="2" charset="-122"/>
              </a:rPr>
              <a:t>CCMP</a:t>
            </a:r>
            <a:r>
              <a:rPr lang="zh-CN" altLang="en-US" sz="2000" kern="1200" dirty="0" smtClean="0">
                <a:latin typeface="Arial" pitchFamily="34" charset="0"/>
                <a:ea typeface="华文细黑" pitchFamily="2" charset="-122"/>
              </a:rPr>
              <a:t>是围绕</a:t>
            </a:r>
            <a:r>
              <a:rPr lang="en-US" altLang="zh-CN" sz="2000" kern="1200" dirty="0" smtClean="0">
                <a:latin typeface="Arial" pitchFamily="34" charset="0"/>
                <a:ea typeface="华文细黑" pitchFamily="2" charset="-122"/>
              </a:rPr>
              <a:t>AES</a:t>
            </a:r>
            <a:r>
              <a:rPr lang="zh-CN" altLang="en-US" sz="2000" kern="1200" dirty="0" smtClean="0">
                <a:latin typeface="Arial" pitchFamily="34" charset="0"/>
                <a:ea typeface="华文细黑" pitchFamily="2" charset="-122"/>
              </a:rPr>
              <a:t>建立的安全协议，称为计数器模式</a:t>
            </a:r>
            <a:r>
              <a:rPr lang="en-US" altLang="zh-CN" sz="2000" kern="1200" dirty="0" smtClean="0">
                <a:latin typeface="Arial" pitchFamily="34" charset="0"/>
                <a:ea typeface="华文细黑" pitchFamily="2" charset="-122"/>
              </a:rPr>
              <a:t>+</a:t>
            </a:r>
            <a:r>
              <a:rPr lang="zh-CN" altLang="en-US" sz="2000" kern="1200" dirty="0" smtClean="0">
                <a:latin typeface="Arial" pitchFamily="34" charset="0"/>
                <a:ea typeface="华文细黑" pitchFamily="2" charset="-122"/>
              </a:rPr>
              <a:t>密码块链认证码协议（ </a:t>
            </a:r>
            <a:r>
              <a:rPr lang="en-US" altLang="zh-CN" sz="2000" kern="1200" dirty="0" smtClean="0">
                <a:latin typeface="Arial" pitchFamily="34" charset="0"/>
                <a:ea typeface="华文细黑" pitchFamily="2" charset="-122"/>
              </a:rPr>
              <a:t>Counter Mode with Cipher Block Chaining MAC Protocol</a:t>
            </a:r>
            <a:r>
              <a:rPr lang="zh-CN" altLang="en-US" sz="2000" kern="1200" dirty="0" smtClean="0">
                <a:latin typeface="Arial" pitchFamily="34" charset="0"/>
                <a:ea typeface="华文细黑" pitchFamily="2" charset="-122"/>
              </a:rPr>
              <a:t>，</a:t>
            </a:r>
            <a:r>
              <a:rPr lang="en-US" altLang="zh-CN" sz="2000" kern="1200" dirty="0" smtClean="0">
                <a:latin typeface="Arial" pitchFamily="34" charset="0"/>
                <a:ea typeface="华文细黑" pitchFamily="2" charset="-122"/>
              </a:rPr>
              <a:t>CCMP</a:t>
            </a:r>
            <a:r>
              <a:rPr lang="zh-CN" altLang="en-US" sz="2000" kern="1200" dirty="0" smtClean="0">
                <a:latin typeface="Arial" pitchFamily="34" charset="0"/>
                <a:ea typeface="华文细黑" pitchFamily="2" charset="-122"/>
              </a:rPr>
              <a:t>）。</a:t>
            </a:r>
          </a:p>
          <a:p>
            <a:pPr lvl="1"/>
            <a:r>
              <a:rPr lang="zh-CN" altLang="en-US" sz="1800" kern="1200" dirty="0" smtClean="0">
                <a:latin typeface="Arial" pitchFamily="34" charset="0"/>
                <a:ea typeface="华文细黑" pitchFamily="2" charset="-122"/>
              </a:rPr>
              <a:t>即</a:t>
            </a:r>
            <a:r>
              <a:rPr lang="en-US" altLang="zh-CN" sz="1800" kern="1200" dirty="0" smtClean="0">
                <a:latin typeface="Arial" pitchFamily="34" charset="0"/>
                <a:ea typeface="华文细黑" pitchFamily="2" charset="-122"/>
              </a:rPr>
              <a:t>CCMP=Counter Mode + CBC-MAC</a:t>
            </a:r>
          </a:p>
          <a:p>
            <a:pPr lvl="1"/>
            <a:r>
              <a:rPr lang="en-US" altLang="zh-CN" sz="1800" kern="1200" dirty="0" smtClean="0">
                <a:latin typeface="Arial" pitchFamily="34" charset="0"/>
                <a:ea typeface="华文细黑" pitchFamily="2" charset="-122"/>
              </a:rPr>
              <a:t>AES</a:t>
            </a:r>
            <a:r>
              <a:rPr lang="zh-CN" altLang="en-US" sz="1800" kern="1200" dirty="0" smtClean="0">
                <a:latin typeface="Arial" pitchFamily="34" charset="0"/>
                <a:ea typeface="华文细黑" pitchFamily="2" charset="-122"/>
              </a:rPr>
              <a:t>算法加密，比</a:t>
            </a:r>
            <a:r>
              <a:rPr lang="en-US" altLang="zh-CN" sz="1800" kern="1200" dirty="0" smtClean="0">
                <a:latin typeface="Arial" pitchFamily="34" charset="0"/>
                <a:ea typeface="华文细黑" pitchFamily="2" charset="-122"/>
              </a:rPr>
              <a:t>RC4</a:t>
            </a:r>
            <a:r>
              <a:rPr lang="zh-CN" altLang="en-US" sz="1800" kern="1200" dirty="0" smtClean="0">
                <a:latin typeface="Arial" pitchFamily="34" charset="0"/>
                <a:ea typeface="华文细黑" pitchFamily="2" charset="-122"/>
              </a:rPr>
              <a:t>健壮</a:t>
            </a:r>
            <a:endParaRPr lang="en-US" altLang="zh-CN" sz="1800" kern="1200" dirty="0" smtClean="0">
              <a:latin typeface="Arial" pitchFamily="34" charset="0"/>
              <a:ea typeface="华文细黑" pitchFamily="2" charset="-122"/>
            </a:endParaRPr>
          </a:p>
          <a:p>
            <a:pPr lvl="1"/>
            <a:r>
              <a:rPr lang="zh-CN" altLang="en-US" sz="1800" kern="1200" dirty="0" smtClean="0">
                <a:latin typeface="Arial" pitchFamily="34" charset="0"/>
                <a:ea typeface="华文细黑" pitchFamily="2" charset="-122"/>
              </a:rPr>
              <a:t>同</a:t>
            </a:r>
            <a:r>
              <a:rPr lang="en-US" altLang="zh-CN" sz="1800" kern="1200" dirty="0" smtClean="0">
                <a:latin typeface="Arial" pitchFamily="34" charset="0"/>
                <a:ea typeface="华文细黑" pitchFamily="2" charset="-122"/>
              </a:rPr>
              <a:t>TKIP</a:t>
            </a:r>
            <a:r>
              <a:rPr lang="zh-CN" altLang="en-US" sz="1800" kern="1200" dirty="0" smtClean="0">
                <a:latin typeface="Arial" pitchFamily="34" charset="0"/>
                <a:ea typeface="华文细黑" pitchFamily="2" charset="-122"/>
              </a:rPr>
              <a:t>加密一样的密钥分发和管理机制，使用</a:t>
            </a:r>
            <a:r>
              <a:rPr lang="en-US" altLang="zh-CN" sz="1800" kern="1200" dirty="0" smtClean="0">
                <a:latin typeface="Arial" pitchFamily="34" charset="0"/>
                <a:ea typeface="华文细黑" pitchFamily="2" charset="-122"/>
              </a:rPr>
              <a:t>128bits</a:t>
            </a:r>
            <a:r>
              <a:rPr lang="zh-CN" altLang="en-US" sz="1800" kern="1200" dirty="0" smtClean="0">
                <a:latin typeface="Arial" pitchFamily="34" charset="0"/>
                <a:ea typeface="华文细黑" pitchFamily="2" charset="-122"/>
              </a:rPr>
              <a:t>密钥</a:t>
            </a:r>
            <a:endParaRPr lang="en-US" altLang="zh-CN" sz="1800" kern="1200" dirty="0" smtClean="0">
              <a:latin typeface="Arial" pitchFamily="34" charset="0"/>
              <a:ea typeface="华文细黑" pitchFamily="2" charset="-122"/>
            </a:endParaRPr>
          </a:p>
          <a:p>
            <a:pPr lvl="1"/>
            <a:r>
              <a:rPr lang="en-US" altLang="zh-CN" sz="1800" kern="1200" dirty="0" smtClean="0">
                <a:latin typeface="Arial" pitchFamily="34" charset="0"/>
                <a:ea typeface="华文细黑" pitchFamily="2" charset="-122"/>
              </a:rPr>
              <a:t>AES</a:t>
            </a:r>
            <a:r>
              <a:rPr lang="zh-CN" altLang="en-US" sz="1800" kern="1200" dirty="0" smtClean="0">
                <a:latin typeface="Arial" pitchFamily="34" charset="0"/>
                <a:ea typeface="华文细黑" pitchFamily="2" charset="-122"/>
              </a:rPr>
              <a:t>需要升级硬件</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加密方式对比</a:t>
            </a:r>
            <a:endParaRPr lang="zh-CN" altLang="en-US" dirty="0">
              <a:latin typeface="Arial" pitchFamily="34" charset="0"/>
              <a:ea typeface="黑体" pitchFamily="49" charset="-122"/>
            </a:endParaRPr>
          </a:p>
        </p:txBody>
      </p:sp>
      <p:graphicFrame>
        <p:nvGraphicFramePr>
          <p:cNvPr id="6" name="内容占位符 5"/>
          <p:cNvGraphicFramePr>
            <a:graphicFrameLocks noGrp="1"/>
          </p:cNvGraphicFramePr>
          <p:nvPr>
            <p:ph idx="1"/>
          </p:nvPr>
        </p:nvGraphicFramePr>
        <p:xfrm>
          <a:off x="652463" y="1452563"/>
          <a:ext cx="7958136" cy="3840480"/>
        </p:xfrm>
        <a:graphic>
          <a:graphicData uri="http://schemas.openxmlformats.org/drawingml/2006/table">
            <a:tbl>
              <a:tblPr firstRow="1" firstCol="1">
                <a:tableStyleId>{21E4AEA4-8DFA-4A89-87EB-49C32662AFE0}</a:tableStyleId>
              </a:tblPr>
              <a:tblGrid>
                <a:gridCol w="1989534"/>
                <a:gridCol w="1989534"/>
                <a:gridCol w="1989534"/>
                <a:gridCol w="1989534"/>
              </a:tblGrid>
              <a:tr h="640080">
                <a:tc>
                  <a:txBody>
                    <a:bodyPr/>
                    <a:lstStyle/>
                    <a:p>
                      <a:pPr algn="ctr"/>
                      <a:r>
                        <a:rPr lang="zh-CN" altLang="en-US" dirty="0" smtClean="0">
                          <a:effectLst/>
                        </a:rPr>
                        <a:t>加密方式</a:t>
                      </a:r>
                      <a:endParaRPr lang="zh-CN" altLang="en-US" b="1" dirty="0">
                        <a:effectLst/>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r>
                        <a:rPr lang="en-US" altLang="zh-CN" b="0" dirty="0" smtClean="0">
                          <a:solidFill>
                            <a:schemeClr val="tx1"/>
                          </a:solidFill>
                          <a:effectLst/>
                        </a:rPr>
                        <a:t>WEP</a:t>
                      </a:r>
                      <a:endParaRPr lang="zh-CN" altLang="en-US" b="0" dirty="0">
                        <a:solidFill>
                          <a:schemeClr val="tx1"/>
                        </a:solidFill>
                        <a:effectLst/>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effectLst/>
                        </a:rPr>
                        <a:t>TKIP</a:t>
                      </a:r>
                      <a:endParaRPr lang="zh-CN" altLang="en-US" b="0" dirty="0">
                        <a:solidFill>
                          <a:schemeClr val="tx1"/>
                        </a:solidFill>
                        <a:effectLst/>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effectLst/>
                        </a:rPr>
                        <a:t>CCMP</a:t>
                      </a:r>
                      <a:endParaRPr lang="zh-CN" altLang="en-US" b="0" dirty="0">
                        <a:solidFill>
                          <a:schemeClr val="tx1"/>
                        </a:solidFill>
                        <a:effectLst/>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r>
              <a:tr h="640080">
                <a:tc>
                  <a:txBody>
                    <a:bodyPr/>
                    <a:lstStyle/>
                    <a:p>
                      <a:pPr algn="ctr"/>
                      <a:r>
                        <a:rPr lang="zh-CN" altLang="en-US" dirty="0" smtClean="0"/>
                        <a:t>加密算法</a:t>
                      </a:r>
                      <a:endParaRPr lang="zh-CN" altLang="en-US" b="1" dirty="0">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r>
                        <a:rPr lang="en-US" altLang="zh-CN" b="0" dirty="0" smtClean="0">
                          <a:solidFill>
                            <a:schemeClr val="tx1"/>
                          </a:solidFill>
                        </a:rPr>
                        <a:t>RC4</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RC4</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AES</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r>
              <a:tr h="640080">
                <a:tc>
                  <a:txBody>
                    <a:bodyPr/>
                    <a:lstStyle/>
                    <a:p>
                      <a:pPr algn="ctr"/>
                      <a:r>
                        <a:rPr lang="zh-CN" altLang="en-US" dirty="0" smtClean="0"/>
                        <a:t>密钥长度</a:t>
                      </a:r>
                      <a:endParaRPr lang="zh-CN" altLang="en-US" b="1" dirty="0">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r>
                        <a:rPr lang="en-US" altLang="zh-CN" b="0" dirty="0" smtClean="0">
                          <a:solidFill>
                            <a:schemeClr val="tx1"/>
                          </a:solidFill>
                        </a:rPr>
                        <a:t>40</a:t>
                      </a:r>
                      <a:r>
                        <a:rPr lang="en-US" altLang="zh-CN" b="0" baseline="0" dirty="0" smtClean="0">
                          <a:solidFill>
                            <a:schemeClr val="tx1"/>
                          </a:solidFill>
                        </a:rPr>
                        <a:t> or 104 bits</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128 bits</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128bits</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r>
              <a:tr h="640080">
                <a:tc>
                  <a:txBody>
                    <a:bodyPr/>
                    <a:lstStyle/>
                    <a:p>
                      <a:pPr algn="ctr"/>
                      <a:r>
                        <a:rPr lang="zh-CN" altLang="en-US" dirty="0" smtClean="0"/>
                        <a:t>密钥寿命</a:t>
                      </a:r>
                      <a:endParaRPr lang="zh-CN" altLang="en-US" b="1" dirty="0">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r>
                        <a:rPr lang="en-US" altLang="zh-CN" b="0" dirty="0" smtClean="0">
                          <a:solidFill>
                            <a:schemeClr val="tx1"/>
                          </a:solidFill>
                        </a:rPr>
                        <a:t>24-bit IV</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48-bit IV</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48-bit IV</a:t>
                      </a:r>
                      <a:endParaRPr lang="en-US" altLang="zh-CN" b="0" dirty="0" smtClean="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r>
              <a:tr h="640080">
                <a:tc>
                  <a:txBody>
                    <a:bodyPr/>
                    <a:lstStyle/>
                    <a:p>
                      <a:pPr algn="ctr"/>
                      <a:r>
                        <a:rPr lang="zh-CN" altLang="en-US" dirty="0" smtClean="0"/>
                        <a:t>数据校验算法</a:t>
                      </a:r>
                      <a:endParaRPr lang="zh-CN" altLang="en-US" b="1" dirty="0">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r>
                        <a:rPr lang="en-US" altLang="zh-CN" b="0" dirty="0" smtClean="0">
                          <a:solidFill>
                            <a:schemeClr val="tx1"/>
                          </a:solidFill>
                        </a:rPr>
                        <a:t>CRC-32</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Michael</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CBC</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r>
              <a:tr h="640080">
                <a:tc>
                  <a:txBody>
                    <a:bodyPr/>
                    <a:lstStyle/>
                    <a:p>
                      <a:pPr algn="ctr"/>
                      <a:r>
                        <a:rPr lang="zh-CN" altLang="en-US" dirty="0" smtClean="0"/>
                        <a:t>密钥管理</a:t>
                      </a:r>
                      <a:endParaRPr lang="zh-CN" altLang="en-US" b="1" dirty="0">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r>
                        <a:rPr lang="en-US" altLang="zh-CN" b="0" dirty="0" smtClean="0">
                          <a:solidFill>
                            <a:schemeClr val="tx1"/>
                          </a:solidFill>
                        </a:rPr>
                        <a:t>None</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4-way</a:t>
                      </a:r>
                      <a:r>
                        <a:rPr lang="en-US" altLang="zh-CN" b="0" baseline="0" dirty="0" smtClean="0">
                          <a:solidFill>
                            <a:schemeClr val="tx1"/>
                          </a:solidFill>
                        </a:rPr>
                        <a:t> Handshake</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c>
                  <a:txBody>
                    <a:bodyPr/>
                    <a:lstStyle/>
                    <a:p>
                      <a:pPr algn="ctr"/>
                      <a:r>
                        <a:rPr lang="en-US" altLang="zh-CN" b="0" dirty="0" smtClean="0">
                          <a:solidFill>
                            <a:schemeClr val="tx1"/>
                          </a:solidFill>
                        </a:rPr>
                        <a:t>4-way Handshake</a:t>
                      </a:r>
                      <a:endParaRPr lang="zh-CN" altLang="en-US" b="0" dirty="0">
                        <a:solidFill>
                          <a:schemeClr val="tx1"/>
                        </a:solidFill>
                        <a:latin typeface="Arial" pitchFamily="34" charset="0"/>
                        <a:ea typeface="华文细黑" pitchFamily="2" charset="-122"/>
                      </a:endParaRPr>
                    </a:p>
                  </a:txBody>
                  <a:tcPr anchor="ctr" anchorCtr="1">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96950" y="358775"/>
            <a:ext cx="7731125" cy="868363"/>
          </a:xfrm>
        </p:spPr>
        <p:txBody>
          <a:bodyPr/>
          <a:lstStyle/>
          <a:p>
            <a:r>
              <a:rPr lang="zh-CN" altLang="en-US" dirty="0" smtClean="0">
                <a:latin typeface="Arial" pitchFamily="34" charset="0"/>
              </a:rPr>
              <a:t>目  录</a:t>
            </a:r>
            <a:endParaRPr lang="zh-CN" altLang="en-US" dirty="0"/>
          </a:p>
        </p:txBody>
      </p:sp>
      <p:sp>
        <p:nvSpPr>
          <p:cNvPr id="3" name="内容占位符 2"/>
          <p:cNvSpPr>
            <a:spLocks noGrp="1"/>
          </p:cNvSpPr>
          <p:nvPr>
            <p:ph idx="1"/>
          </p:nvPr>
        </p:nvSpPr>
        <p:spPr/>
        <p:txBody>
          <a:bodyPr/>
          <a:lstStyle/>
          <a:p>
            <a:pPr marL="419100" indent="-419100">
              <a:buClr>
                <a:schemeClr val="tx1"/>
              </a:buClr>
              <a:buSzTx/>
              <a:buFont typeface="Wingdings" pitchFamily="2" charset="2"/>
              <a:buAutoNum type="arabicPeriod"/>
            </a:pPr>
            <a:r>
              <a:rPr lang="en-US" altLang="zh-CN" dirty="0" smtClean="0">
                <a:solidFill>
                  <a:schemeClr val="bg1">
                    <a:lumMod val="50000"/>
                  </a:schemeClr>
                </a:solidFill>
                <a:latin typeface="Arial" pitchFamily="34" charset="0"/>
                <a:cs typeface="Arial" pitchFamily="34" charset="0"/>
              </a:rPr>
              <a:t>WLAN</a:t>
            </a:r>
            <a:r>
              <a:rPr lang="zh-CN" altLang="en-US" dirty="0" smtClean="0">
                <a:solidFill>
                  <a:schemeClr val="bg1">
                    <a:lumMod val="50000"/>
                  </a:schemeClr>
                </a:solidFill>
                <a:latin typeface="Arial" pitchFamily="34" charset="0"/>
                <a:cs typeface="Arial" pitchFamily="34" charset="0"/>
              </a:rPr>
              <a:t>认证技术</a:t>
            </a:r>
            <a:endParaRPr lang="en-US" altLang="zh-CN" dirty="0" smtClean="0">
              <a:solidFill>
                <a:schemeClr val="bg1">
                  <a:lumMod val="50000"/>
                </a:schemeClr>
              </a:solidFill>
              <a:latin typeface="Arial" pitchFamily="34" charset="0"/>
              <a:cs typeface="Arial" pitchFamily="34" charset="0"/>
            </a:endParaRPr>
          </a:p>
          <a:p>
            <a:pPr marL="419100" indent="-419100">
              <a:buClr>
                <a:schemeClr val="tx1"/>
              </a:buClr>
              <a:buSzTx/>
              <a:buFont typeface="Wingdings" pitchFamily="2" charset="2"/>
              <a:buAutoNum type="arabicPeriod"/>
            </a:pPr>
            <a:r>
              <a:rPr lang="en-US" altLang="zh-CN" dirty="0" smtClean="0">
                <a:solidFill>
                  <a:schemeClr val="bg1">
                    <a:lumMod val="50000"/>
                  </a:schemeClr>
                </a:solidFill>
                <a:latin typeface="Arial" pitchFamily="34" charset="0"/>
                <a:cs typeface="Arial" pitchFamily="34" charset="0"/>
              </a:rPr>
              <a:t>WLAN</a:t>
            </a:r>
            <a:r>
              <a:rPr lang="zh-CN" altLang="en-US" dirty="0" smtClean="0">
                <a:solidFill>
                  <a:schemeClr val="bg1">
                    <a:lumMod val="50000"/>
                  </a:schemeClr>
                </a:solidFill>
                <a:latin typeface="Arial" pitchFamily="34" charset="0"/>
                <a:cs typeface="Arial" pitchFamily="34" charset="0"/>
              </a:rPr>
              <a:t>加密技术</a:t>
            </a:r>
            <a:endParaRPr lang="en-US" altLang="zh-CN" dirty="0" smtClean="0">
              <a:solidFill>
                <a:schemeClr val="bg1">
                  <a:lumMod val="50000"/>
                </a:schemeClr>
              </a:solidFill>
              <a:latin typeface="Arial" pitchFamily="34" charset="0"/>
              <a:cs typeface="Arial" pitchFamily="34" charset="0"/>
            </a:endParaRPr>
          </a:p>
          <a:p>
            <a:pPr marL="419100" indent="-419100">
              <a:buClr>
                <a:schemeClr val="tx1"/>
              </a:buClr>
              <a:buSzTx/>
              <a:buFont typeface="Wingdings" pitchFamily="2" charset="2"/>
              <a:buAutoNum type="arabicPeriod"/>
            </a:pPr>
            <a:r>
              <a:rPr lang="en-US" altLang="zh-CN" b="1" dirty="0" smtClean="0">
                <a:latin typeface="Arial" pitchFamily="34" charset="0"/>
                <a:cs typeface="Arial" pitchFamily="34" charset="0"/>
              </a:rPr>
              <a:t>WLAN</a:t>
            </a:r>
            <a:r>
              <a:rPr lang="zh-CN" altLang="en-US" b="1" dirty="0" smtClean="0">
                <a:latin typeface="Arial" pitchFamily="34" charset="0"/>
                <a:cs typeface="Arial" pitchFamily="34" charset="0"/>
              </a:rPr>
              <a:t>安全策略及安全模板配置</a:t>
            </a:r>
            <a:endParaRPr lang="en-US" altLang="zh-CN" b="1" dirty="0" smtClean="0">
              <a:latin typeface="Arial" pitchFamily="34" charset="0"/>
              <a:cs typeface="Arial" pitchFamily="34" charset="0"/>
            </a:endParaRPr>
          </a:p>
          <a:p>
            <a:endParaRPr lang="zh-CN" altLang="en-US" dirty="0"/>
          </a:p>
        </p:txBody>
      </p:sp>
      <p:pic>
        <p:nvPicPr>
          <p:cNvPr id="5" name="Picture 16" descr="目录 copy"/>
          <p:cNvPicPr>
            <a:picLocks noChangeAspect="1" noChangeArrowheads="1"/>
          </p:cNvPicPr>
          <p:nvPr/>
        </p:nvPicPr>
        <p:blipFill>
          <a:blip r:embed="rId3" cstate="print"/>
          <a:srcRect/>
          <a:stretch>
            <a:fillRect/>
          </a:stretch>
        </p:blipFill>
        <p:spPr bwMode="auto">
          <a:xfrm>
            <a:off x="387350" y="468313"/>
            <a:ext cx="615950" cy="619125"/>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安全策略</a:t>
            </a:r>
            <a:endParaRPr lang="zh-CN" altLang="en-US" dirty="0">
              <a:latin typeface="Arial" pitchFamily="34" charset="0"/>
              <a:ea typeface="黑体" pitchFamily="49" charset="-122"/>
            </a:endParaRPr>
          </a:p>
        </p:txBody>
      </p:sp>
      <p:sp>
        <p:nvSpPr>
          <p:cNvPr id="3" name="内容占位符 2"/>
          <p:cNvSpPr>
            <a:spLocks noGrp="1"/>
          </p:cNvSpPr>
          <p:nvPr>
            <p:ph idx="1"/>
          </p:nvPr>
        </p:nvSpPr>
        <p:spPr/>
        <p:txBody>
          <a:bodyPr/>
          <a:lstStyle/>
          <a:p>
            <a:r>
              <a:rPr lang="zh-CN" altLang="en-US" dirty="0" smtClean="0">
                <a:latin typeface="Arial" pitchFamily="34" charset="0"/>
                <a:ea typeface="华文细黑" pitchFamily="2" charset="-122"/>
              </a:rPr>
              <a:t>认证：不认证</a:t>
            </a:r>
            <a:endParaRPr lang="en-US" altLang="zh-CN" dirty="0" smtClean="0">
              <a:latin typeface="Arial" pitchFamily="34" charset="0"/>
              <a:ea typeface="华文细黑" pitchFamily="2" charset="-122"/>
            </a:endParaRPr>
          </a:p>
          <a:p>
            <a:r>
              <a:rPr lang="zh-CN" altLang="en-US" dirty="0" smtClean="0">
                <a:latin typeface="Arial" pitchFamily="34" charset="0"/>
                <a:ea typeface="华文细黑" pitchFamily="2" charset="-122"/>
              </a:rPr>
              <a:t>加密：不加密</a:t>
            </a:r>
            <a:endParaRPr lang="en-US" altLang="zh-CN" dirty="0" smtClean="0">
              <a:latin typeface="Arial" pitchFamily="34" charset="0"/>
              <a:ea typeface="华文细黑" pitchFamily="2" charset="-122"/>
            </a:endParaRPr>
          </a:p>
          <a:p>
            <a:r>
              <a:rPr lang="zh-CN" altLang="en-US" dirty="0" smtClean="0">
                <a:latin typeface="Arial" pitchFamily="34" charset="0"/>
                <a:ea typeface="华文细黑" pitchFamily="2" charset="-122"/>
              </a:rPr>
              <a:t>应用</a:t>
            </a:r>
            <a:endParaRPr lang="en-US" altLang="zh-CN" dirty="0" smtClean="0">
              <a:latin typeface="Arial" pitchFamily="34" charset="0"/>
              <a:ea typeface="华文细黑" pitchFamily="2" charset="-122"/>
            </a:endParaRPr>
          </a:p>
          <a:p>
            <a:pPr lvl="1"/>
            <a:r>
              <a:rPr lang="zh-CN" altLang="en-US" dirty="0" smtClean="0">
                <a:latin typeface="Arial" pitchFamily="34" charset="0"/>
                <a:ea typeface="华文细黑" pitchFamily="2" charset="-122"/>
              </a:rPr>
              <a:t>配合业务层</a:t>
            </a:r>
            <a:r>
              <a:rPr lang="en-US" altLang="zh-CN" dirty="0" smtClean="0">
                <a:latin typeface="Arial" pitchFamily="34" charset="0"/>
                <a:ea typeface="华文细黑" pitchFamily="2" charset="-122"/>
              </a:rPr>
              <a:t>Portal</a:t>
            </a:r>
            <a:r>
              <a:rPr lang="zh-CN" altLang="en-US" dirty="0" smtClean="0">
                <a:latin typeface="Arial" pitchFamily="34" charset="0"/>
                <a:ea typeface="华文细黑" pitchFamily="2" charset="-122"/>
              </a:rPr>
              <a:t>认证作为计费方式，广泛应用于运营商场景中。</a:t>
            </a:r>
            <a:endParaRPr lang="en-US" altLang="zh-CN" dirty="0" smtClean="0">
              <a:latin typeface="Arial" pitchFamily="34" charset="0"/>
              <a:ea typeface="华文细黑" pitchFamily="2" charset="-122"/>
            </a:endParaRPr>
          </a:p>
          <a:p>
            <a:r>
              <a:rPr lang="zh-CN" altLang="en-US" dirty="0" smtClean="0">
                <a:latin typeface="Arial" pitchFamily="34" charset="0"/>
                <a:ea typeface="华文细黑" pitchFamily="2" charset="-122"/>
              </a:rPr>
              <a:t>配置方法：</a:t>
            </a:r>
            <a:endParaRPr lang="en-US" altLang="zh-CN" dirty="0" smtClean="0">
              <a:latin typeface="Arial" pitchFamily="34" charset="0"/>
              <a:ea typeface="华文细黑" pitchFamily="2" charset="-122"/>
            </a:endParaRPr>
          </a:p>
          <a:p>
            <a:pPr lvl="1"/>
            <a:r>
              <a:rPr lang="zh-CN" altLang="en-US" dirty="0" smtClean="0">
                <a:latin typeface="Arial" pitchFamily="34" charset="0"/>
                <a:ea typeface="华文细黑" pitchFamily="2" charset="-122"/>
              </a:rPr>
              <a:t>华为设备中安全模板默认即为不认证、不加密</a:t>
            </a:r>
          </a:p>
          <a:p>
            <a:endParaRPr lang="zh-CN" altLang="en-US" dirty="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WEP</a:t>
            </a:r>
            <a:endParaRPr lang="zh-CN" altLang="en-US" dirty="0">
              <a:latin typeface="Arial" pitchFamily="34" charset="0"/>
              <a:ea typeface="黑体" pitchFamily="49" charset="-122"/>
            </a:endParaRPr>
          </a:p>
        </p:txBody>
      </p:sp>
      <p:sp>
        <p:nvSpPr>
          <p:cNvPr id="3" name="内容占位符 2"/>
          <p:cNvSpPr>
            <a:spLocks noGrp="1"/>
          </p:cNvSpPr>
          <p:nvPr>
            <p:ph idx="1"/>
          </p:nvPr>
        </p:nvSpPr>
        <p:spPr/>
        <p:txBody>
          <a:bodyPr/>
          <a:lstStyle/>
          <a:p>
            <a:r>
              <a:rPr lang="zh-CN" altLang="en-US" dirty="0" smtClean="0">
                <a:latin typeface="Arial" pitchFamily="34" charset="0"/>
                <a:ea typeface="华文细黑" pitchFamily="2" charset="-122"/>
              </a:rPr>
              <a:t>认证：共享密钥认证</a:t>
            </a:r>
            <a:endParaRPr lang="en-US" altLang="zh-CN" dirty="0" smtClean="0">
              <a:latin typeface="Arial" pitchFamily="34" charset="0"/>
              <a:ea typeface="华文细黑" pitchFamily="2" charset="-122"/>
            </a:endParaRPr>
          </a:p>
          <a:p>
            <a:r>
              <a:rPr lang="zh-CN" altLang="en-US" dirty="0" smtClean="0">
                <a:latin typeface="Arial" pitchFamily="34" charset="0"/>
                <a:ea typeface="华文细黑" pitchFamily="2" charset="-122"/>
              </a:rPr>
              <a:t>加密：</a:t>
            </a:r>
            <a:r>
              <a:rPr lang="en-US" altLang="zh-CN" dirty="0" smtClean="0">
                <a:latin typeface="Arial" pitchFamily="34" charset="0"/>
                <a:ea typeface="华文细黑" pitchFamily="2" charset="-122"/>
              </a:rPr>
              <a:t>WEP</a:t>
            </a:r>
            <a:r>
              <a:rPr lang="zh-CN" altLang="en-US" dirty="0" smtClean="0">
                <a:latin typeface="Arial" pitchFamily="34" charset="0"/>
                <a:ea typeface="华文细黑" pitchFamily="2" charset="-122"/>
              </a:rPr>
              <a:t>加密（</a:t>
            </a:r>
            <a:r>
              <a:rPr lang="en-US" altLang="zh-CN" dirty="0" smtClean="0">
                <a:latin typeface="Arial" pitchFamily="34" charset="0"/>
                <a:ea typeface="华文细黑" pitchFamily="2" charset="-122"/>
              </a:rPr>
              <a:t>RC4</a:t>
            </a:r>
            <a:r>
              <a:rPr lang="zh-CN" altLang="en-US" dirty="0" smtClean="0">
                <a:latin typeface="Arial" pitchFamily="34" charset="0"/>
                <a:ea typeface="华文细黑" pitchFamily="2" charset="-122"/>
              </a:rPr>
              <a:t>）</a:t>
            </a:r>
            <a:endParaRPr lang="en-US" altLang="zh-CN" dirty="0" smtClean="0">
              <a:latin typeface="Arial" pitchFamily="34" charset="0"/>
              <a:ea typeface="华文细黑" pitchFamily="2" charset="-122"/>
            </a:endParaRPr>
          </a:p>
          <a:p>
            <a:r>
              <a:rPr lang="zh-CN" altLang="en-US" dirty="0" smtClean="0">
                <a:latin typeface="Arial" pitchFamily="34" charset="0"/>
                <a:ea typeface="华文细黑" pitchFamily="2" charset="-122"/>
              </a:rPr>
              <a:t>应用：</a:t>
            </a:r>
            <a:endParaRPr lang="en-US" altLang="zh-CN" dirty="0" smtClean="0">
              <a:latin typeface="Arial" pitchFamily="34" charset="0"/>
              <a:ea typeface="华文细黑" pitchFamily="2" charset="-122"/>
            </a:endParaRPr>
          </a:p>
          <a:p>
            <a:pPr lvl="1"/>
            <a:r>
              <a:rPr lang="zh-CN" altLang="en-US" sz="1800" dirty="0" smtClean="0">
                <a:latin typeface="Arial" pitchFamily="34" charset="0"/>
                <a:ea typeface="华文细黑" pitchFamily="2" charset="-122"/>
              </a:rPr>
              <a:t>常用与家庭、个人无线网络中，对安全性要求不高，需要专人维护密钥</a:t>
            </a:r>
            <a:r>
              <a:rPr lang="zh-CN" altLang="en-US" dirty="0" smtClean="0">
                <a:latin typeface="Arial" pitchFamily="34" charset="0"/>
                <a:ea typeface="华文细黑" pitchFamily="2" charset="-122"/>
              </a:rPr>
              <a:t>。</a:t>
            </a:r>
            <a:endParaRPr lang="zh-CN" altLang="en-US" dirty="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96950" y="358775"/>
            <a:ext cx="7731125" cy="868363"/>
          </a:xfrm>
        </p:spPr>
        <p:txBody>
          <a:bodyPr/>
          <a:lstStyle/>
          <a:p>
            <a:r>
              <a:rPr lang="zh-CN" altLang="en-US" dirty="0" smtClean="0">
                <a:latin typeface="Arial" pitchFamily="34" charset="0"/>
              </a:rPr>
              <a:t>目  录</a:t>
            </a:r>
            <a:endParaRPr lang="zh-CN" altLang="en-US" dirty="0"/>
          </a:p>
        </p:txBody>
      </p:sp>
      <p:sp>
        <p:nvSpPr>
          <p:cNvPr id="3" name="内容占位符 2"/>
          <p:cNvSpPr>
            <a:spLocks noGrp="1"/>
          </p:cNvSpPr>
          <p:nvPr>
            <p:ph idx="1"/>
          </p:nvPr>
        </p:nvSpPr>
        <p:spPr/>
        <p:txBody>
          <a:bodyPr/>
          <a:lstStyle/>
          <a:p>
            <a:pPr marL="419100" indent="-419100">
              <a:buClr>
                <a:schemeClr val="tx1"/>
              </a:buClr>
              <a:buSzTx/>
              <a:buFont typeface="Wingdings" pitchFamily="2" charset="2"/>
              <a:buAutoNum type="arabicPeriod"/>
            </a:pPr>
            <a:r>
              <a:rPr lang="en-US" altLang="zh-CN" b="1" dirty="0" smtClean="0">
                <a:latin typeface="Arial" pitchFamily="34" charset="0"/>
                <a:cs typeface="Arial" pitchFamily="34" charset="0"/>
              </a:rPr>
              <a:t>WLAN</a:t>
            </a:r>
            <a:r>
              <a:rPr lang="zh-CN" altLang="en-US" b="1" dirty="0" smtClean="0">
                <a:latin typeface="Arial" pitchFamily="34" charset="0"/>
                <a:cs typeface="Arial" pitchFamily="34" charset="0"/>
              </a:rPr>
              <a:t>认证技术</a:t>
            </a:r>
            <a:endParaRPr lang="en-US" altLang="zh-CN" b="1" dirty="0" smtClean="0">
              <a:latin typeface="Arial" pitchFamily="34" charset="0"/>
              <a:cs typeface="Arial" pitchFamily="34" charset="0"/>
            </a:endParaRPr>
          </a:p>
          <a:p>
            <a:pPr marL="419100" indent="-419100">
              <a:buClr>
                <a:schemeClr val="tx1"/>
              </a:buClr>
              <a:buSzTx/>
              <a:buFont typeface="Wingdings" pitchFamily="2" charset="2"/>
              <a:buAutoNum type="arabicPeriod"/>
            </a:pPr>
            <a:r>
              <a:rPr lang="en-US" altLang="zh-CN" dirty="0" smtClean="0">
                <a:solidFill>
                  <a:srgbClr val="777777"/>
                </a:solidFill>
                <a:latin typeface="Arial" pitchFamily="34" charset="0"/>
                <a:cs typeface="Arial" pitchFamily="34" charset="0"/>
              </a:rPr>
              <a:t>WLAN</a:t>
            </a:r>
            <a:r>
              <a:rPr lang="zh-CN" altLang="en-US" dirty="0" smtClean="0">
                <a:solidFill>
                  <a:srgbClr val="777777"/>
                </a:solidFill>
                <a:latin typeface="Arial" pitchFamily="34" charset="0"/>
                <a:cs typeface="Arial" pitchFamily="34" charset="0"/>
              </a:rPr>
              <a:t>加密技术</a:t>
            </a:r>
            <a:endParaRPr lang="en-US" altLang="zh-CN" dirty="0" smtClean="0">
              <a:solidFill>
                <a:srgbClr val="777777"/>
              </a:solidFill>
              <a:latin typeface="Arial" pitchFamily="34" charset="0"/>
              <a:cs typeface="Arial" pitchFamily="34" charset="0"/>
            </a:endParaRPr>
          </a:p>
          <a:p>
            <a:pPr marL="419100" indent="-419100">
              <a:buClr>
                <a:schemeClr val="tx1"/>
              </a:buClr>
              <a:buSzTx/>
              <a:buFont typeface="Wingdings" pitchFamily="2" charset="2"/>
              <a:buAutoNum type="arabicPeriod"/>
            </a:pPr>
            <a:r>
              <a:rPr lang="en-US" altLang="zh-CN" dirty="0" smtClean="0">
                <a:solidFill>
                  <a:srgbClr val="777777"/>
                </a:solidFill>
                <a:latin typeface="Arial" pitchFamily="34" charset="0"/>
                <a:cs typeface="Arial" pitchFamily="34" charset="0"/>
              </a:rPr>
              <a:t>WLAN</a:t>
            </a:r>
            <a:r>
              <a:rPr lang="zh-CN" altLang="en-US" dirty="0" smtClean="0">
                <a:solidFill>
                  <a:srgbClr val="777777"/>
                </a:solidFill>
                <a:latin typeface="Arial" pitchFamily="34" charset="0"/>
                <a:cs typeface="Arial" pitchFamily="34" charset="0"/>
              </a:rPr>
              <a:t>安全策略及安全模板配置</a:t>
            </a:r>
            <a:endParaRPr lang="en-US" altLang="zh-CN" dirty="0" smtClean="0">
              <a:solidFill>
                <a:srgbClr val="777777"/>
              </a:solidFill>
              <a:latin typeface="Arial" pitchFamily="34" charset="0"/>
              <a:cs typeface="Arial" pitchFamily="34" charset="0"/>
            </a:endParaRPr>
          </a:p>
          <a:p>
            <a:endParaRPr lang="zh-CN" altLang="en-US" dirty="0"/>
          </a:p>
        </p:txBody>
      </p:sp>
      <p:pic>
        <p:nvPicPr>
          <p:cNvPr id="5" name="Picture 16" descr="目录 copy"/>
          <p:cNvPicPr>
            <a:picLocks noChangeAspect="1" noChangeArrowheads="1"/>
          </p:cNvPicPr>
          <p:nvPr/>
        </p:nvPicPr>
        <p:blipFill>
          <a:blip r:embed="rId3" cstate="print"/>
          <a:srcRect/>
          <a:stretch>
            <a:fillRect/>
          </a:stretch>
        </p:blipFill>
        <p:spPr bwMode="auto">
          <a:xfrm>
            <a:off x="387350" y="468313"/>
            <a:ext cx="615950" cy="61912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WEP</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4"/>
            <a:ext cx="7929562" cy="612094"/>
          </a:xfrm>
        </p:spPr>
        <p:txBody>
          <a:bodyPr/>
          <a:lstStyle/>
          <a:p>
            <a:r>
              <a:rPr lang="zh-CN" altLang="en-US" dirty="0" smtClean="0"/>
              <a:t>配置方法：</a:t>
            </a:r>
            <a:endParaRPr lang="en-US" altLang="zh-CN" dirty="0" smtClean="0"/>
          </a:p>
        </p:txBody>
      </p:sp>
      <p:sp>
        <p:nvSpPr>
          <p:cNvPr id="5" name="矩形 4"/>
          <p:cNvSpPr/>
          <p:nvPr/>
        </p:nvSpPr>
        <p:spPr>
          <a:xfrm>
            <a:off x="755650" y="1920726"/>
            <a:ext cx="7634288"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CN" dirty="0" smtClean="0"/>
              <a:t>[AC-wlan-ac-view] security-profile name test</a:t>
            </a:r>
          </a:p>
          <a:p>
            <a:endParaRPr lang="en-US" altLang="zh-CN" dirty="0" smtClean="0"/>
          </a:p>
          <a:p>
            <a:r>
              <a:rPr lang="en-US" altLang="zh-CN" dirty="0" smtClean="0"/>
              <a:t>WEP-40 hex</a:t>
            </a:r>
            <a:r>
              <a:rPr lang="zh-CN" altLang="en-US" dirty="0" smtClean="0"/>
              <a:t>加密方式</a:t>
            </a:r>
          </a:p>
          <a:p>
            <a:r>
              <a:rPr lang="en-US" altLang="zh-CN" dirty="0" smtClean="0"/>
              <a:t>[HUAWEI-wlan-sec-</a:t>
            </a:r>
            <a:r>
              <a:rPr lang="en-US" altLang="zh-CN" dirty="0" err="1" smtClean="0"/>
              <a:t>prof</a:t>
            </a:r>
            <a:r>
              <a:rPr lang="en-US" altLang="zh-CN" dirty="0" smtClean="0"/>
              <a:t>-test] security-policy </a:t>
            </a:r>
            <a:r>
              <a:rPr lang="en-US" altLang="zh-CN" dirty="0" err="1" smtClean="0"/>
              <a:t>wep</a:t>
            </a:r>
            <a:r>
              <a:rPr lang="en-US" altLang="zh-CN" dirty="0" smtClean="0"/>
              <a:t>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authentication-method share-key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key wep-40 hex 0 </a:t>
            </a:r>
            <a:r>
              <a:rPr lang="en-US" altLang="zh-CN" dirty="0" smtClean="0">
                <a:solidFill>
                  <a:srgbClr val="C00000"/>
                </a:solidFill>
              </a:rPr>
              <a:t>1234567890</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default-key 0</a:t>
            </a:r>
          </a:p>
          <a:p>
            <a:endParaRPr lang="en-US" altLang="zh-CN" dirty="0" smtClean="0"/>
          </a:p>
          <a:p>
            <a:r>
              <a:rPr lang="en-US" altLang="zh-CN" dirty="0" smtClean="0"/>
              <a:t>WEP-40 pass-phrase </a:t>
            </a:r>
            <a:r>
              <a:rPr lang="zh-CN" altLang="en-US" dirty="0" smtClean="0"/>
              <a:t>加密方式</a:t>
            </a:r>
          </a:p>
          <a:p>
            <a:r>
              <a:rPr lang="en-US" altLang="zh-CN" dirty="0" smtClean="0"/>
              <a:t>[HUAWEI-wlan-sec-</a:t>
            </a:r>
            <a:r>
              <a:rPr lang="en-US" altLang="zh-CN" dirty="0" err="1" smtClean="0"/>
              <a:t>prof</a:t>
            </a:r>
            <a:r>
              <a:rPr lang="en-US" altLang="zh-CN" dirty="0" smtClean="0"/>
              <a:t>-test] security-policy </a:t>
            </a:r>
            <a:r>
              <a:rPr lang="en-US" altLang="zh-CN" dirty="0" err="1" smtClean="0"/>
              <a:t>wep</a:t>
            </a:r>
            <a:r>
              <a:rPr lang="en-US" altLang="zh-CN" dirty="0" smtClean="0"/>
              <a:t>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authentication-method share-key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key wep-40 pass-phrase 0 </a:t>
            </a:r>
            <a:r>
              <a:rPr lang="en-US" altLang="zh-CN" dirty="0" smtClean="0">
                <a:solidFill>
                  <a:srgbClr val="C00000"/>
                </a:solidFill>
              </a:rPr>
              <a:t>12345</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default-key 0</a:t>
            </a:r>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WEP</a:t>
            </a:r>
            <a:endParaRPr lang="zh-CN" altLang="en-US" dirty="0">
              <a:latin typeface="Arial" pitchFamily="34" charset="0"/>
              <a:ea typeface="黑体" pitchFamily="49" charset="-122"/>
            </a:endParaRPr>
          </a:p>
        </p:txBody>
      </p:sp>
      <p:sp>
        <p:nvSpPr>
          <p:cNvPr id="5" name="矩形 4"/>
          <p:cNvSpPr/>
          <p:nvPr/>
        </p:nvSpPr>
        <p:spPr>
          <a:xfrm>
            <a:off x="755650" y="1504261"/>
            <a:ext cx="7634288"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CN" dirty="0" smtClean="0"/>
              <a:t>WEP-104 hex </a:t>
            </a:r>
            <a:r>
              <a:rPr lang="zh-CN" altLang="en-US" dirty="0" smtClean="0"/>
              <a:t>加密方式</a:t>
            </a:r>
          </a:p>
          <a:p>
            <a:r>
              <a:rPr lang="en-US" altLang="zh-CN" dirty="0" smtClean="0"/>
              <a:t>[HUAWEI-wlan-sec-</a:t>
            </a:r>
            <a:r>
              <a:rPr lang="en-US" altLang="zh-CN" dirty="0" err="1" smtClean="0"/>
              <a:t>prof</a:t>
            </a:r>
            <a:r>
              <a:rPr lang="en-US" altLang="zh-CN" dirty="0" smtClean="0"/>
              <a:t>-test] security-policy </a:t>
            </a:r>
            <a:r>
              <a:rPr lang="en-US" altLang="zh-CN" dirty="0" err="1" smtClean="0"/>
              <a:t>wep</a:t>
            </a:r>
            <a:r>
              <a:rPr lang="en-US" altLang="zh-CN" dirty="0" smtClean="0"/>
              <a:t>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authentication-method share-key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key wep-104 hex 0 </a:t>
            </a:r>
            <a:r>
              <a:rPr lang="en-US" altLang="zh-CN" dirty="0" smtClean="0">
                <a:solidFill>
                  <a:srgbClr val="C00000"/>
                </a:solidFill>
              </a:rPr>
              <a:t>12345678901234567890123456</a:t>
            </a:r>
          </a:p>
          <a:p>
            <a:r>
              <a:rPr lang="en-US" altLang="zh-CN" dirty="0" smtClean="0"/>
              <a:t> [HUAWEI-wlan-sec-</a:t>
            </a:r>
            <a:r>
              <a:rPr lang="en-US" altLang="zh-CN" dirty="0" err="1" smtClean="0"/>
              <a:t>prof</a:t>
            </a:r>
            <a:r>
              <a:rPr lang="en-US" altLang="zh-CN" dirty="0" smtClean="0"/>
              <a:t>-test] </a:t>
            </a:r>
            <a:r>
              <a:rPr lang="en-US" altLang="zh-CN" dirty="0" err="1" smtClean="0"/>
              <a:t>wep</a:t>
            </a:r>
            <a:r>
              <a:rPr lang="en-US" altLang="zh-CN" dirty="0" smtClean="0"/>
              <a:t> default-key 0</a:t>
            </a:r>
          </a:p>
          <a:p>
            <a:endParaRPr lang="en-US" altLang="zh-CN" dirty="0" smtClean="0"/>
          </a:p>
          <a:p>
            <a:r>
              <a:rPr lang="en-US" altLang="zh-CN" dirty="0" smtClean="0"/>
              <a:t>WEP-104 pass-phase </a:t>
            </a:r>
            <a:r>
              <a:rPr lang="zh-CN" altLang="en-US" dirty="0" smtClean="0"/>
              <a:t>加密方式</a:t>
            </a:r>
          </a:p>
          <a:p>
            <a:r>
              <a:rPr lang="en-US" altLang="zh-CN" dirty="0" smtClean="0"/>
              <a:t>[HUAWEI-wlan-sec-</a:t>
            </a:r>
            <a:r>
              <a:rPr lang="en-US" altLang="zh-CN" dirty="0" err="1" smtClean="0"/>
              <a:t>prof</a:t>
            </a:r>
            <a:r>
              <a:rPr lang="en-US" altLang="zh-CN" dirty="0" smtClean="0"/>
              <a:t>-test] security-policy </a:t>
            </a:r>
            <a:r>
              <a:rPr lang="en-US" altLang="zh-CN" dirty="0" err="1" smtClean="0"/>
              <a:t>wep</a:t>
            </a:r>
            <a:r>
              <a:rPr lang="en-US" altLang="zh-CN" dirty="0" smtClean="0"/>
              <a:t>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authentication-method share-key </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key wep-104 pass-phrase 0 </a:t>
            </a:r>
            <a:r>
              <a:rPr lang="en-US" altLang="zh-CN" dirty="0" smtClean="0">
                <a:solidFill>
                  <a:srgbClr val="C00000"/>
                </a:solidFill>
              </a:rPr>
              <a:t>1234567890abc</a:t>
            </a:r>
          </a:p>
          <a:p>
            <a:r>
              <a:rPr lang="en-US" altLang="zh-CN" dirty="0" smtClean="0"/>
              <a:t>[HUAWEI-wlan-sec-</a:t>
            </a:r>
            <a:r>
              <a:rPr lang="en-US" altLang="zh-CN" dirty="0" err="1" smtClean="0"/>
              <a:t>prof</a:t>
            </a:r>
            <a:r>
              <a:rPr lang="en-US" altLang="zh-CN" dirty="0" smtClean="0"/>
              <a:t>-test] </a:t>
            </a:r>
            <a:r>
              <a:rPr lang="en-US" altLang="zh-CN" dirty="0" err="1" smtClean="0"/>
              <a:t>wep</a:t>
            </a:r>
            <a:r>
              <a:rPr lang="en-US" altLang="zh-CN" dirty="0" smtClean="0"/>
              <a:t> default-key 0</a:t>
            </a:r>
            <a:endParaRPr lang="zh-CN"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WPA</a:t>
            </a:r>
            <a:endParaRPr lang="zh-CN" altLang="en-US" dirty="0">
              <a:latin typeface="Arial" pitchFamily="34" charset="0"/>
              <a:ea typeface="黑体" pitchFamily="49" charset="-122"/>
            </a:endParaRPr>
          </a:p>
        </p:txBody>
      </p:sp>
      <p:sp>
        <p:nvSpPr>
          <p:cNvPr id="3" name="内容占位符 2"/>
          <p:cNvSpPr>
            <a:spLocks noGrp="1"/>
          </p:cNvSpPr>
          <p:nvPr>
            <p:ph idx="1"/>
          </p:nvPr>
        </p:nvSpPr>
        <p:spPr/>
        <p:txBody>
          <a:bodyPr/>
          <a:lstStyle/>
          <a:p>
            <a:r>
              <a:rPr lang="en-US" altLang="zh-CN" sz="2000" kern="1200" dirty="0" smtClean="0">
                <a:latin typeface="Arial" pitchFamily="34" charset="0"/>
                <a:ea typeface="华文细黑" pitchFamily="2" charset="-122"/>
              </a:rPr>
              <a:t>WPA (Wi-Fi Protected Access) </a:t>
            </a:r>
          </a:p>
          <a:p>
            <a:r>
              <a:rPr lang="zh-CN" altLang="en-US" sz="2000" kern="1200" dirty="0" smtClean="0">
                <a:latin typeface="Arial" pitchFamily="34" charset="0"/>
                <a:ea typeface="华文细黑" pitchFamily="2" charset="-122"/>
              </a:rPr>
              <a:t>认证方式：</a:t>
            </a:r>
            <a:endParaRPr lang="en-US" altLang="zh-CN" sz="2000" kern="1200" dirty="0" smtClean="0">
              <a:latin typeface="Arial" pitchFamily="34" charset="0"/>
              <a:ea typeface="华文细黑" pitchFamily="2" charset="-122"/>
            </a:endParaRPr>
          </a:p>
          <a:p>
            <a:pPr lvl="1"/>
            <a:r>
              <a:rPr lang="en-US" altLang="zh-CN" sz="1800" kern="1200" dirty="0" smtClean="0">
                <a:latin typeface="Arial" pitchFamily="34" charset="0"/>
                <a:ea typeface="华文细黑" pitchFamily="2" charset="-122"/>
              </a:rPr>
              <a:t>WPA</a:t>
            </a:r>
            <a:r>
              <a:rPr lang="zh-CN" altLang="en-US" sz="1800" kern="1200" dirty="0" smtClean="0">
                <a:latin typeface="Arial" pitchFamily="34" charset="0"/>
                <a:ea typeface="华文细黑" pitchFamily="2" charset="-122"/>
              </a:rPr>
              <a:t>个人版：</a:t>
            </a:r>
            <a:r>
              <a:rPr lang="en-US" altLang="zh-CN" sz="1800" kern="1200" dirty="0" smtClean="0">
                <a:latin typeface="Arial" pitchFamily="34" charset="0"/>
                <a:ea typeface="华文细黑" pitchFamily="2" charset="-122"/>
              </a:rPr>
              <a:t>PSK</a:t>
            </a:r>
          </a:p>
          <a:p>
            <a:pPr lvl="1"/>
            <a:r>
              <a:rPr lang="en-US" altLang="zh-CN" sz="1800" kern="1200" dirty="0" smtClean="0">
                <a:latin typeface="Arial" pitchFamily="34" charset="0"/>
                <a:ea typeface="华文细黑" pitchFamily="2" charset="-122"/>
              </a:rPr>
              <a:t>WPA</a:t>
            </a:r>
            <a:r>
              <a:rPr lang="zh-CN" altLang="en-US" sz="1800" kern="1200" dirty="0" smtClean="0">
                <a:latin typeface="Arial" pitchFamily="34" charset="0"/>
                <a:ea typeface="华文细黑" pitchFamily="2" charset="-122"/>
              </a:rPr>
              <a:t>企业版：</a:t>
            </a:r>
            <a:r>
              <a:rPr lang="en-US" altLang="zh-CN" sz="1800" kern="1200" dirty="0" smtClean="0">
                <a:latin typeface="Arial" pitchFamily="34" charset="0"/>
                <a:ea typeface="华文细黑" pitchFamily="2" charset="-122"/>
              </a:rPr>
              <a:t>802.1X+EAP</a:t>
            </a:r>
          </a:p>
          <a:p>
            <a:r>
              <a:rPr lang="zh-CN" altLang="en-US" sz="2000" kern="1200" dirty="0" smtClean="0">
                <a:latin typeface="Arial" pitchFamily="34" charset="0"/>
                <a:ea typeface="华文细黑" pitchFamily="2" charset="-122"/>
              </a:rPr>
              <a:t>加密方式：</a:t>
            </a:r>
            <a:r>
              <a:rPr lang="en-US" altLang="zh-CN" sz="2000" kern="1200" dirty="0" smtClean="0">
                <a:latin typeface="Arial" pitchFamily="34" charset="0"/>
                <a:ea typeface="华文细黑" pitchFamily="2" charset="-122"/>
              </a:rPr>
              <a:t>TKIP</a:t>
            </a:r>
          </a:p>
          <a:p>
            <a:r>
              <a:rPr lang="zh-CN" altLang="en-US" sz="2000" kern="1200" dirty="0" smtClean="0">
                <a:latin typeface="Arial" pitchFamily="34" charset="0"/>
                <a:ea typeface="华文细黑" pitchFamily="2" charset="-122"/>
              </a:rPr>
              <a:t>应用场景：</a:t>
            </a:r>
            <a:endParaRPr lang="en-US" altLang="zh-CN" sz="2000" kern="1200" dirty="0" smtClean="0">
              <a:latin typeface="Arial" pitchFamily="34" charset="0"/>
              <a:ea typeface="华文细黑" pitchFamily="2" charset="-122"/>
            </a:endParaRPr>
          </a:p>
          <a:p>
            <a:pPr lvl="1"/>
            <a:r>
              <a:rPr lang="en-US" altLang="zh-CN" sz="1800" kern="1200" dirty="0" smtClean="0">
                <a:latin typeface="Arial" pitchFamily="34" charset="0"/>
                <a:ea typeface="华文细黑" pitchFamily="2" charset="-122"/>
              </a:rPr>
              <a:t>WPA</a:t>
            </a:r>
            <a:r>
              <a:rPr lang="zh-CN" altLang="en-US" sz="1800" kern="1200" dirty="0" smtClean="0">
                <a:latin typeface="Arial" pitchFamily="34" charset="0"/>
                <a:ea typeface="华文细黑" pitchFamily="2" charset="-122"/>
              </a:rPr>
              <a:t>个人版适合个人、家庭与小型</a:t>
            </a:r>
            <a:r>
              <a:rPr lang="en-US" altLang="zh-CN" sz="1800" kern="1200" dirty="0" smtClean="0">
                <a:latin typeface="Arial" pitchFamily="34" charset="0"/>
                <a:ea typeface="华文细黑" pitchFamily="2" charset="-122"/>
              </a:rPr>
              <a:t>SOHO</a:t>
            </a:r>
            <a:r>
              <a:rPr lang="zh-CN" altLang="en-US" sz="1800" kern="1200" dirty="0" smtClean="0">
                <a:latin typeface="Arial" pitchFamily="34" charset="0"/>
                <a:ea typeface="华文细黑" pitchFamily="2" charset="-122"/>
              </a:rPr>
              <a:t>网络，对网络安全要求相对较低，不适用认证服务器。</a:t>
            </a:r>
            <a:endParaRPr lang="en-US" altLang="zh-CN" sz="1800" kern="1200" dirty="0" smtClean="0">
              <a:latin typeface="Arial" pitchFamily="34" charset="0"/>
              <a:ea typeface="华文细黑" pitchFamily="2" charset="-122"/>
            </a:endParaRPr>
          </a:p>
          <a:p>
            <a:pPr lvl="1"/>
            <a:r>
              <a:rPr lang="en-US" altLang="zh-CN" sz="1800" kern="1200" dirty="0" smtClean="0">
                <a:latin typeface="Arial" pitchFamily="34" charset="0"/>
                <a:ea typeface="华文细黑" pitchFamily="2" charset="-122"/>
              </a:rPr>
              <a:t>WPA</a:t>
            </a:r>
            <a:r>
              <a:rPr lang="zh-CN" altLang="en-US" sz="1800" kern="1200" dirty="0" smtClean="0">
                <a:latin typeface="Arial" pitchFamily="34" charset="0"/>
                <a:ea typeface="华文细黑" pitchFamily="2" charset="-122"/>
              </a:rPr>
              <a:t>企业版适合企业等安全性要求较高的网络，需要有认证服务器。</a:t>
            </a:r>
            <a:endParaRPr lang="en-US" altLang="zh-CN" sz="1800" kern="1200" dirty="0" smtClean="0">
              <a:latin typeface="Arial" pitchFamily="34" charset="0"/>
              <a:ea typeface="华文细黑" pitchFamily="2" charset="-122"/>
            </a:endParaRPr>
          </a:p>
          <a:p>
            <a:endParaRPr lang="zh-CN"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WPA</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3"/>
            <a:ext cx="7929562" cy="554037"/>
          </a:xfrm>
        </p:spPr>
        <p:txBody>
          <a:bodyPr/>
          <a:lstStyle/>
          <a:p>
            <a:r>
              <a:rPr lang="zh-CN" altLang="en-US" dirty="0" smtClean="0"/>
              <a:t>配置方法：</a:t>
            </a:r>
            <a:endParaRPr lang="en-US" altLang="zh-CN" dirty="0" smtClean="0"/>
          </a:p>
          <a:p>
            <a:pPr>
              <a:buNone/>
            </a:pPr>
            <a:endParaRPr lang="zh-CN" altLang="en-US" dirty="0"/>
          </a:p>
        </p:txBody>
      </p:sp>
      <p:sp>
        <p:nvSpPr>
          <p:cNvPr id="5" name="矩形 4"/>
          <p:cNvSpPr/>
          <p:nvPr/>
        </p:nvSpPr>
        <p:spPr>
          <a:xfrm>
            <a:off x="755650" y="1909522"/>
            <a:ext cx="7634288" cy="36933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endParaRPr lang="en-US" altLang="zh-CN" dirty="0" smtClean="0"/>
          </a:p>
          <a:p>
            <a:r>
              <a:rPr lang="en-US" altLang="zh-CN" dirty="0" smtClean="0"/>
              <a:t>WPA-PSK</a:t>
            </a:r>
            <a:r>
              <a:rPr lang="zh-CN" altLang="en-US" dirty="0" smtClean="0"/>
              <a:t>（</a:t>
            </a:r>
            <a:r>
              <a:rPr lang="en-US" altLang="zh-CN" dirty="0" smtClean="0"/>
              <a:t>TKIP </a:t>
            </a:r>
            <a:r>
              <a:rPr lang="zh-CN" altLang="en-US" dirty="0" smtClean="0"/>
              <a:t>加密方式）：</a:t>
            </a:r>
            <a:endParaRPr lang="en-US" altLang="zh-CN" dirty="0" smtClean="0"/>
          </a:p>
          <a:p>
            <a:r>
              <a:rPr lang="zh-CN" altLang="en-US" dirty="0" smtClean="0"/>
              <a:t> </a:t>
            </a:r>
          </a:p>
          <a:p>
            <a:r>
              <a:rPr lang="en-US" altLang="zh-CN" dirty="0" smtClean="0"/>
              <a:t>[HUAWEI-wlan-sec-</a:t>
            </a:r>
            <a:r>
              <a:rPr lang="en-US" altLang="zh-CN" dirty="0" err="1" smtClean="0"/>
              <a:t>prof</a:t>
            </a:r>
            <a:r>
              <a:rPr lang="en-US" altLang="zh-CN" dirty="0" smtClean="0"/>
              <a:t>-test] security-policy </a:t>
            </a:r>
            <a:r>
              <a:rPr lang="en-US" altLang="zh-CN" dirty="0" err="1" smtClean="0"/>
              <a:t>wpa</a:t>
            </a:r>
            <a:endParaRPr lang="en-US" altLang="zh-CN" dirty="0" smtClean="0"/>
          </a:p>
          <a:p>
            <a:r>
              <a:rPr lang="en-US" altLang="zh-CN" dirty="0" smtClean="0"/>
              <a:t>[HUAWEI-wlan-sec-</a:t>
            </a:r>
            <a:r>
              <a:rPr lang="en-US" altLang="zh-CN" dirty="0" err="1" smtClean="0"/>
              <a:t>prof</a:t>
            </a:r>
            <a:r>
              <a:rPr lang="en-US" altLang="zh-CN" dirty="0" smtClean="0"/>
              <a:t>-test] </a:t>
            </a:r>
            <a:r>
              <a:rPr lang="en-US" altLang="zh-CN" dirty="0" err="1" smtClean="0"/>
              <a:t>wpa</a:t>
            </a:r>
            <a:r>
              <a:rPr lang="en-US" altLang="zh-CN" dirty="0" smtClean="0"/>
              <a:t> authentication-method </a:t>
            </a:r>
            <a:r>
              <a:rPr lang="en-US" altLang="zh-CN" dirty="0" err="1" smtClean="0"/>
              <a:t>psk</a:t>
            </a:r>
            <a:r>
              <a:rPr lang="en-US" altLang="zh-CN" dirty="0" smtClean="0"/>
              <a:t> pass-phrase simple </a:t>
            </a:r>
            <a:r>
              <a:rPr lang="en-US" altLang="zh-CN" dirty="0" smtClean="0">
                <a:solidFill>
                  <a:srgbClr val="C00000"/>
                </a:solidFill>
              </a:rPr>
              <a:t>12345678</a:t>
            </a:r>
            <a:r>
              <a:rPr lang="en-US" altLang="zh-CN" dirty="0" smtClean="0"/>
              <a:t> encryption-method </a:t>
            </a:r>
            <a:r>
              <a:rPr lang="en-US" altLang="zh-CN" dirty="0" err="1" smtClean="0"/>
              <a:t>tkip</a:t>
            </a:r>
            <a:r>
              <a:rPr lang="en-US" altLang="zh-CN" dirty="0" smtClean="0"/>
              <a:t> </a:t>
            </a:r>
          </a:p>
          <a:p>
            <a:endParaRPr lang="en-US" altLang="zh-CN" dirty="0" smtClean="0"/>
          </a:p>
          <a:p>
            <a:r>
              <a:rPr lang="en-US" altLang="zh-CN" dirty="0" smtClean="0"/>
              <a:t>WPA-PEAP</a:t>
            </a:r>
            <a:r>
              <a:rPr lang="zh-CN" altLang="en-US" dirty="0" smtClean="0"/>
              <a:t>（</a:t>
            </a:r>
            <a:r>
              <a:rPr lang="en-US" altLang="zh-CN" dirty="0" smtClean="0"/>
              <a:t>TKIP </a:t>
            </a:r>
            <a:r>
              <a:rPr lang="zh-CN" altLang="en-US" dirty="0" smtClean="0"/>
              <a:t>加密方式 ）：</a:t>
            </a:r>
            <a:endParaRPr lang="en-US" altLang="zh-CN" dirty="0" smtClean="0"/>
          </a:p>
          <a:p>
            <a:endParaRPr lang="zh-CN" altLang="en-US" dirty="0" smtClean="0"/>
          </a:p>
          <a:p>
            <a:r>
              <a:rPr lang="en-US" altLang="zh-CN" dirty="0" smtClean="0"/>
              <a:t>[HUAWEI-wlan-sec-</a:t>
            </a:r>
            <a:r>
              <a:rPr lang="en-US" altLang="zh-CN" dirty="0" err="1" smtClean="0"/>
              <a:t>prof</a:t>
            </a:r>
            <a:r>
              <a:rPr lang="en-US" altLang="zh-CN" dirty="0" smtClean="0"/>
              <a:t>-test] security-policy </a:t>
            </a:r>
            <a:r>
              <a:rPr lang="en-US" altLang="zh-CN" dirty="0" err="1" smtClean="0"/>
              <a:t>wpa</a:t>
            </a:r>
            <a:endParaRPr lang="en-US" altLang="zh-CN" dirty="0" smtClean="0"/>
          </a:p>
          <a:p>
            <a:r>
              <a:rPr lang="en-US" altLang="zh-CN" dirty="0" smtClean="0"/>
              <a:t>[HUAWEI-wlan-sec-</a:t>
            </a:r>
            <a:r>
              <a:rPr lang="en-US" altLang="zh-CN" dirty="0" err="1" smtClean="0"/>
              <a:t>prof</a:t>
            </a:r>
            <a:r>
              <a:rPr lang="en-US" altLang="zh-CN" dirty="0" smtClean="0"/>
              <a:t>-test] </a:t>
            </a:r>
            <a:r>
              <a:rPr lang="en-US" altLang="zh-CN" dirty="0" err="1" smtClean="0"/>
              <a:t>wpa</a:t>
            </a:r>
            <a:r>
              <a:rPr lang="en-US" altLang="zh-CN" dirty="0" smtClean="0"/>
              <a:t> authentication-method dot1x </a:t>
            </a:r>
            <a:r>
              <a:rPr lang="en-US" altLang="zh-CN" dirty="0" err="1" smtClean="0"/>
              <a:t>peap</a:t>
            </a:r>
            <a:r>
              <a:rPr lang="en-US" altLang="zh-CN" dirty="0" smtClean="0"/>
              <a:t> encryption-method </a:t>
            </a:r>
            <a:r>
              <a:rPr lang="en-US" altLang="zh-CN" dirty="0" err="1" smtClean="0"/>
              <a:t>tkip</a:t>
            </a:r>
            <a:r>
              <a:rPr lang="en-US" altLang="zh-CN" dirty="0" smtClean="0"/>
              <a:t> </a:t>
            </a:r>
          </a:p>
          <a:p>
            <a:endParaRPr lang="zh-CN"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WPA2</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3"/>
            <a:ext cx="7929562" cy="4574494"/>
          </a:xfrm>
        </p:spPr>
        <p:txBody>
          <a:bodyPr/>
          <a:lstStyle/>
          <a:p>
            <a:r>
              <a:rPr lang="zh-CN" altLang="zh-CN" dirty="0" smtClean="0">
                <a:latin typeface="Arial" pitchFamily="34" charset="0"/>
                <a:ea typeface="华文细黑" pitchFamily="2" charset="-122"/>
              </a:rPr>
              <a:t>WPA2 是经由 Wi-Fi 联盟验证过的 IEEE 802.11i 标准的认证形式。</a:t>
            </a:r>
            <a:endParaRPr lang="en-US" altLang="zh-CN" dirty="0" smtClean="0">
              <a:latin typeface="Arial" pitchFamily="34" charset="0"/>
              <a:ea typeface="华文细黑" pitchFamily="2" charset="-122"/>
            </a:endParaRPr>
          </a:p>
          <a:p>
            <a:r>
              <a:rPr lang="zh-CN" altLang="en-US" sz="2000" kern="1200" dirty="0" smtClean="0">
                <a:latin typeface="Arial" pitchFamily="34" charset="0"/>
                <a:ea typeface="华文细黑" pitchFamily="2" charset="-122"/>
              </a:rPr>
              <a:t>认证方式：</a:t>
            </a:r>
            <a:endParaRPr lang="en-US" altLang="zh-CN" sz="2000" kern="1200" dirty="0" smtClean="0">
              <a:latin typeface="Arial" pitchFamily="34" charset="0"/>
              <a:ea typeface="华文细黑" pitchFamily="2" charset="-122"/>
            </a:endParaRPr>
          </a:p>
          <a:p>
            <a:pPr lvl="1"/>
            <a:r>
              <a:rPr lang="en-US" altLang="zh-CN" sz="1800" kern="1200" dirty="0" smtClean="0">
                <a:latin typeface="Arial" pitchFamily="34" charset="0"/>
                <a:ea typeface="华文细黑" pitchFamily="2" charset="-122"/>
              </a:rPr>
              <a:t>WPA</a:t>
            </a:r>
            <a:r>
              <a:rPr lang="zh-CN" altLang="en-US" sz="1800" kern="1200" dirty="0" smtClean="0">
                <a:latin typeface="Arial" pitchFamily="34" charset="0"/>
                <a:ea typeface="华文细黑" pitchFamily="2" charset="-122"/>
              </a:rPr>
              <a:t>个人版：</a:t>
            </a:r>
            <a:r>
              <a:rPr lang="en-US" altLang="zh-CN" sz="1800" kern="1200" dirty="0" smtClean="0">
                <a:latin typeface="Arial" pitchFamily="34" charset="0"/>
                <a:ea typeface="华文细黑" pitchFamily="2" charset="-122"/>
              </a:rPr>
              <a:t>PSK</a:t>
            </a:r>
          </a:p>
          <a:p>
            <a:pPr lvl="1"/>
            <a:r>
              <a:rPr lang="en-US" altLang="zh-CN" sz="1800" kern="1200" dirty="0" smtClean="0">
                <a:latin typeface="Arial" pitchFamily="34" charset="0"/>
                <a:ea typeface="华文细黑" pitchFamily="2" charset="-122"/>
              </a:rPr>
              <a:t>WPA</a:t>
            </a:r>
            <a:r>
              <a:rPr lang="zh-CN" altLang="en-US" sz="1800" kern="1200" dirty="0" smtClean="0">
                <a:latin typeface="Arial" pitchFamily="34" charset="0"/>
                <a:ea typeface="华文细黑" pitchFamily="2" charset="-122"/>
              </a:rPr>
              <a:t>企业版：</a:t>
            </a:r>
            <a:r>
              <a:rPr lang="en-US" altLang="zh-CN" sz="1800" kern="1200" dirty="0" smtClean="0">
                <a:latin typeface="Arial" pitchFamily="34" charset="0"/>
                <a:ea typeface="华文细黑" pitchFamily="2" charset="-122"/>
              </a:rPr>
              <a:t>802.1X+EAP</a:t>
            </a:r>
          </a:p>
          <a:p>
            <a:pPr marL="301625" lvl="1" indent="-301625">
              <a:buClr>
                <a:srgbClr val="808080"/>
              </a:buClr>
              <a:buSzPct val="60000"/>
              <a:buFont typeface="Wingdings" pitchFamily="2" charset="2"/>
              <a:buChar char="l"/>
            </a:pPr>
            <a:r>
              <a:rPr lang="zh-CN" altLang="en-US" kern="1200" dirty="0" smtClean="0">
                <a:latin typeface="Arial" pitchFamily="34" charset="0"/>
                <a:ea typeface="华文细黑" pitchFamily="2" charset="-122"/>
              </a:rPr>
              <a:t>加密：</a:t>
            </a:r>
            <a:endParaRPr lang="en-US" altLang="zh-CN" kern="1200" dirty="0" smtClean="0">
              <a:latin typeface="Arial" pitchFamily="34" charset="0"/>
              <a:ea typeface="华文细黑" pitchFamily="2" charset="-122"/>
            </a:endParaRPr>
          </a:p>
          <a:p>
            <a:pPr lvl="1"/>
            <a:r>
              <a:rPr lang="en-US" altLang="zh-CN" sz="1800" kern="1200" dirty="0" smtClean="0">
                <a:latin typeface="Arial" pitchFamily="34" charset="0"/>
                <a:ea typeface="华文细黑" pitchFamily="2" charset="-122"/>
              </a:rPr>
              <a:t>TKIP</a:t>
            </a:r>
          </a:p>
          <a:p>
            <a:pPr lvl="1"/>
            <a:r>
              <a:rPr lang="en-US" altLang="zh-CN" sz="1800" kern="1200" dirty="0" smtClean="0">
                <a:latin typeface="Arial" pitchFamily="34" charset="0"/>
                <a:ea typeface="华文细黑" pitchFamily="2" charset="-122"/>
              </a:rPr>
              <a:t>CCMP</a:t>
            </a:r>
          </a:p>
          <a:p>
            <a:pPr marL="301625" lvl="2" indent="-301625">
              <a:buClr>
                <a:srgbClr val="808080"/>
              </a:buClr>
              <a:buSzPct val="60000"/>
              <a:buFont typeface="Wingdings" pitchFamily="2" charset="2"/>
              <a:buChar char="l"/>
            </a:pPr>
            <a:r>
              <a:rPr lang="zh-CN" altLang="en-US" sz="2000" kern="1200" dirty="0" smtClean="0">
                <a:latin typeface="Arial" pitchFamily="34" charset="0"/>
                <a:ea typeface="华文细黑" pitchFamily="2" charset="-122"/>
                <a:cs typeface="+mn-cs"/>
              </a:rPr>
              <a:t>应用：同</a:t>
            </a:r>
            <a:r>
              <a:rPr lang="en-US" altLang="zh-CN" sz="2000" kern="1200" dirty="0" smtClean="0">
                <a:latin typeface="Arial" pitchFamily="34" charset="0"/>
                <a:ea typeface="华文细黑" pitchFamily="2" charset="-122"/>
                <a:cs typeface="+mn-cs"/>
              </a:rPr>
              <a:t>WPA</a:t>
            </a:r>
            <a:endParaRPr lang="zh-CN" altLang="en-US" sz="2000" kern="1200" dirty="0" smtClean="0">
              <a:latin typeface="Arial" pitchFamily="34" charset="0"/>
              <a:ea typeface="华文细黑" pitchFamily="2" charset="-122"/>
              <a:cs typeface="+mn-cs"/>
            </a:endParaRPr>
          </a:p>
          <a:p>
            <a:endParaRPr lang="zh-CN"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WPA-PSK</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3"/>
            <a:ext cx="7929562" cy="612094"/>
          </a:xfrm>
        </p:spPr>
        <p:txBody>
          <a:bodyPr/>
          <a:lstStyle/>
          <a:p>
            <a:r>
              <a:rPr lang="zh-CN" altLang="en-US" dirty="0" smtClean="0"/>
              <a:t>配置方法：</a:t>
            </a:r>
            <a:endParaRPr lang="en-US" altLang="zh-CN" dirty="0" smtClean="0"/>
          </a:p>
        </p:txBody>
      </p:sp>
      <p:sp>
        <p:nvSpPr>
          <p:cNvPr id="5" name="矩形 4"/>
          <p:cNvSpPr/>
          <p:nvPr/>
        </p:nvSpPr>
        <p:spPr>
          <a:xfrm>
            <a:off x="755650" y="2266901"/>
            <a:ext cx="7634288" cy="2308324"/>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endParaRPr lang="en-US" altLang="zh-CN" dirty="0" smtClean="0"/>
          </a:p>
          <a:p>
            <a:r>
              <a:rPr lang="en-US" altLang="zh-CN" dirty="0" smtClean="0"/>
              <a:t>WPA-PSK</a:t>
            </a:r>
            <a:r>
              <a:rPr lang="zh-CN" altLang="en-US" dirty="0" smtClean="0"/>
              <a:t>认证，</a:t>
            </a:r>
            <a:r>
              <a:rPr lang="en-US" altLang="zh-CN" dirty="0" err="1" smtClean="0"/>
              <a:t>tkip</a:t>
            </a:r>
            <a:r>
              <a:rPr lang="en-US" altLang="zh-CN" dirty="0" smtClean="0"/>
              <a:t> </a:t>
            </a:r>
            <a:r>
              <a:rPr lang="zh-CN" altLang="en-US" dirty="0" smtClean="0"/>
              <a:t>加密方式 </a:t>
            </a:r>
            <a:endParaRPr lang="en-US" altLang="zh-CN" dirty="0" smtClean="0"/>
          </a:p>
          <a:p>
            <a:endParaRPr lang="zh-CN" altLang="en-US" dirty="0" smtClean="0"/>
          </a:p>
          <a:p>
            <a:r>
              <a:rPr lang="en-US" altLang="zh-CN" dirty="0" smtClean="0"/>
              <a:t>[HUAWEI-wlan-sec-</a:t>
            </a:r>
            <a:r>
              <a:rPr lang="en-US" altLang="zh-CN" dirty="0" err="1" smtClean="0"/>
              <a:t>prof</a:t>
            </a:r>
            <a:r>
              <a:rPr lang="en-US" altLang="zh-CN" dirty="0" smtClean="0"/>
              <a:t>-test] security-policy </a:t>
            </a:r>
            <a:r>
              <a:rPr lang="en-US" altLang="zh-CN" dirty="0" err="1" smtClean="0"/>
              <a:t>wpa</a:t>
            </a:r>
            <a:endParaRPr lang="en-US" altLang="zh-CN" dirty="0" smtClean="0"/>
          </a:p>
          <a:p>
            <a:r>
              <a:rPr lang="en-US" altLang="zh-CN" dirty="0" smtClean="0"/>
              <a:t>[HUAWEI-wlan-sec-</a:t>
            </a:r>
            <a:r>
              <a:rPr lang="en-US" altLang="zh-CN" dirty="0" err="1" smtClean="0"/>
              <a:t>prof</a:t>
            </a:r>
            <a:r>
              <a:rPr lang="en-US" altLang="zh-CN" dirty="0" smtClean="0"/>
              <a:t>-test] </a:t>
            </a:r>
            <a:r>
              <a:rPr lang="en-US" altLang="zh-CN" dirty="0" err="1" smtClean="0"/>
              <a:t>wpa</a:t>
            </a:r>
            <a:r>
              <a:rPr lang="en-US" altLang="zh-CN" dirty="0" smtClean="0"/>
              <a:t> authentication-method </a:t>
            </a:r>
            <a:r>
              <a:rPr lang="en-US" altLang="zh-CN" dirty="0" err="1" smtClean="0"/>
              <a:t>psk</a:t>
            </a:r>
            <a:r>
              <a:rPr lang="en-US" altLang="zh-CN" dirty="0" smtClean="0"/>
              <a:t> pass-phrase simple </a:t>
            </a:r>
            <a:r>
              <a:rPr lang="en-US" altLang="zh-CN" dirty="0" smtClean="0">
                <a:solidFill>
                  <a:srgbClr val="C00000"/>
                </a:solidFill>
              </a:rPr>
              <a:t>12345678</a:t>
            </a:r>
            <a:r>
              <a:rPr lang="en-US" altLang="zh-CN" dirty="0" smtClean="0"/>
              <a:t> encryption-method </a:t>
            </a:r>
            <a:r>
              <a:rPr lang="en-US" altLang="zh-CN" dirty="0" err="1" smtClean="0"/>
              <a:t>tkip</a:t>
            </a:r>
            <a:endParaRPr lang="en-US" altLang="zh-CN" dirty="0" smtClean="0"/>
          </a:p>
          <a:p>
            <a:r>
              <a:rPr lang="en-US" altLang="zh-CN" dirty="0" smtClean="0"/>
              <a:t> </a:t>
            </a:r>
          </a:p>
          <a:p>
            <a:endParaRPr lang="zh-CN"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Arial" pitchFamily="34" charset="0"/>
                <a:ea typeface="黑体" pitchFamily="49" charset="-122"/>
              </a:rPr>
              <a:t>WPA dot1x</a:t>
            </a:r>
            <a:r>
              <a:rPr lang="zh-CN" altLang="en-US" dirty="0" smtClean="0">
                <a:latin typeface="Arial" pitchFamily="34" charset="0"/>
                <a:ea typeface="黑体" pitchFamily="49" charset="-122"/>
              </a:rPr>
              <a:t>认证</a:t>
            </a:r>
            <a:endParaRPr lang="zh-CN" altLang="en-US" dirty="0">
              <a:latin typeface="Arial" pitchFamily="34" charset="0"/>
              <a:ea typeface="黑体" pitchFamily="49" charset="-122"/>
            </a:endParaRPr>
          </a:p>
        </p:txBody>
      </p:sp>
      <p:sp>
        <p:nvSpPr>
          <p:cNvPr id="4" name="矩形 3"/>
          <p:cNvSpPr/>
          <p:nvPr/>
        </p:nvSpPr>
        <p:spPr>
          <a:xfrm>
            <a:off x="755650" y="1604963"/>
            <a:ext cx="7634288" cy="40934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endParaRPr lang="en-US" altLang="zh-CN" sz="2000" dirty="0" smtClean="0"/>
          </a:p>
          <a:p>
            <a:r>
              <a:rPr lang="en-US" altLang="zh-CN" sz="2000" dirty="0" smtClean="0"/>
              <a:t>radius-server template </a:t>
            </a:r>
            <a:r>
              <a:rPr lang="en-US" altLang="zh-CN" sz="2000" dirty="0" err="1" smtClean="0"/>
              <a:t>huawei</a:t>
            </a:r>
            <a:endParaRPr lang="en-US" altLang="zh-CN" sz="2000" dirty="0" smtClean="0"/>
          </a:p>
          <a:p>
            <a:r>
              <a:rPr lang="en-US" altLang="zh-CN" sz="2000" dirty="0" smtClean="0"/>
              <a:t> radius-server shared-key simple </a:t>
            </a:r>
            <a:r>
              <a:rPr lang="en-US" altLang="zh-CN" sz="2000" dirty="0" err="1" smtClean="0"/>
              <a:t>huawei</a:t>
            </a:r>
            <a:endParaRPr lang="en-US" altLang="zh-CN" sz="2000" dirty="0" smtClean="0"/>
          </a:p>
          <a:p>
            <a:r>
              <a:rPr lang="en-US" altLang="zh-CN" sz="2000" dirty="0" smtClean="0"/>
              <a:t> radius-server authentication 10.1.10.100 1812</a:t>
            </a:r>
          </a:p>
          <a:p>
            <a:endParaRPr lang="en-US" altLang="zh-CN" sz="2000" dirty="0" smtClean="0"/>
          </a:p>
          <a:p>
            <a:r>
              <a:rPr lang="en-US" altLang="zh-CN" sz="2000" dirty="0" err="1" smtClean="0"/>
              <a:t>aaa</a:t>
            </a:r>
            <a:r>
              <a:rPr lang="en-US" altLang="zh-CN" sz="2000" dirty="0" smtClean="0"/>
              <a:t> </a:t>
            </a:r>
          </a:p>
          <a:p>
            <a:r>
              <a:rPr lang="en-US" altLang="zh-CN" sz="2000" dirty="0" smtClean="0"/>
              <a:t> authentication-scheme </a:t>
            </a:r>
            <a:r>
              <a:rPr lang="en-US" altLang="zh-CN" sz="2000" dirty="0" err="1" smtClean="0"/>
              <a:t>huawei</a:t>
            </a:r>
            <a:endParaRPr lang="en-US" altLang="zh-CN" sz="2000" dirty="0" smtClean="0"/>
          </a:p>
          <a:p>
            <a:r>
              <a:rPr lang="en-US" altLang="zh-CN" sz="2000" dirty="0" smtClean="0"/>
              <a:t>  authentication-mode radius</a:t>
            </a:r>
          </a:p>
          <a:p>
            <a:r>
              <a:rPr lang="en-US" altLang="zh-CN" sz="2000" dirty="0" smtClean="0"/>
              <a:t> domain default</a:t>
            </a:r>
          </a:p>
          <a:p>
            <a:r>
              <a:rPr lang="en-US" altLang="zh-CN" sz="2000" dirty="0" smtClean="0"/>
              <a:t>  authentication-scheme </a:t>
            </a:r>
            <a:r>
              <a:rPr lang="en-US" altLang="zh-CN" sz="2000" dirty="0" err="1" smtClean="0"/>
              <a:t>huawei</a:t>
            </a:r>
            <a:endParaRPr lang="en-US" altLang="zh-CN" sz="2000" dirty="0" smtClean="0"/>
          </a:p>
          <a:p>
            <a:r>
              <a:rPr lang="en-US" altLang="zh-CN" sz="2000" dirty="0" smtClean="0"/>
              <a:t>  radius-server  </a:t>
            </a:r>
            <a:r>
              <a:rPr lang="en-US" altLang="zh-CN" sz="2000" dirty="0" err="1" smtClean="0"/>
              <a:t>huawei</a:t>
            </a:r>
            <a:endParaRPr lang="en-US" altLang="zh-CN" sz="2000" dirty="0" smtClean="0"/>
          </a:p>
          <a:p>
            <a:endParaRPr lang="en-US" altLang="zh-CN" sz="2000" dirty="0" smtClean="0"/>
          </a:p>
          <a:p>
            <a:endParaRPr lang="en-US" altLang="zh-CN" sz="20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Arial" pitchFamily="34" charset="0"/>
                <a:ea typeface="黑体" pitchFamily="49" charset="-122"/>
              </a:rPr>
              <a:t>WPA dot1x</a:t>
            </a:r>
            <a:r>
              <a:rPr lang="zh-CN" altLang="en-US" dirty="0" smtClean="0">
                <a:latin typeface="Arial" pitchFamily="34" charset="0"/>
                <a:ea typeface="黑体" pitchFamily="49" charset="-122"/>
              </a:rPr>
              <a:t>认证（续）</a:t>
            </a:r>
            <a:endParaRPr lang="zh-CN" altLang="en-US" dirty="0">
              <a:latin typeface="Arial" pitchFamily="34" charset="0"/>
              <a:ea typeface="黑体" pitchFamily="49" charset="-122"/>
            </a:endParaRPr>
          </a:p>
        </p:txBody>
      </p:sp>
      <p:sp>
        <p:nvSpPr>
          <p:cNvPr id="5" name="矩形 4"/>
          <p:cNvSpPr/>
          <p:nvPr/>
        </p:nvSpPr>
        <p:spPr>
          <a:xfrm>
            <a:off x="755650" y="1358763"/>
            <a:ext cx="7848600" cy="4770537"/>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altLang="zh-CN" sz="1900" dirty="0" smtClean="0">
                <a:solidFill>
                  <a:srgbClr val="C00000"/>
                </a:solidFill>
                <a:latin typeface="Arial" pitchFamily="34" charset="0"/>
                <a:cs typeface="Arial" pitchFamily="34" charset="0"/>
              </a:rPr>
              <a:t>interface WLAN-Ess1</a:t>
            </a:r>
          </a:p>
          <a:p>
            <a:r>
              <a:rPr lang="en-US" altLang="zh-CN" sz="1900" dirty="0" smtClean="0">
                <a:latin typeface="Arial" pitchFamily="34" charset="0"/>
                <a:cs typeface="Arial" pitchFamily="34" charset="0"/>
              </a:rPr>
              <a:t> port hybrid </a:t>
            </a:r>
            <a:r>
              <a:rPr lang="en-US" altLang="zh-CN" sz="1900" dirty="0" err="1" smtClean="0">
                <a:latin typeface="Arial" pitchFamily="34" charset="0"/>
                <a:cs typeface="Arial" pitchFamily="34" charset="0"/>
              </a:rPr>
              <a:t>pvid</a:t>
            </a:r>
            <a:r>
              <a:rPr lang="en-US" altLang="zh-CN" sz="1900" dirty="0" smtClean="0">
                <a:latin typeface="Arial" pitchFamily="34" charset="0"/>
                <a:cs typeface="Arial" pitchFamily="34" charset="0"/>
              </a:rPr>
              <a:t> </a:t>
            </a:r>
            <a:r>
              <a:rPr lang="en-US" altLang="zh-CN" sz="1900" dirty="0" err="1" smtClean="0">
                <a:latin typeface="Arial" pitchFamily="34" charset="0"/>
                <a:cs typeface="Arial" pitchFamily="34" charset="0"/>
              </a:rPr>
              <a:t>vlan</a:t>
            </a:r>
            <a:r>
              <a:rPr lang="en-US" altLang="zh-CN" sz="1900" dirty="0" smtClean="0">
                <a:latin typeface="Arial" pitchFamily="34" charset="0"/>
                <a:cs typeface="Arial" pitchFamily="34" charset="0"/>
              </a:rPr>
              <a:t> 101</a:t>
            </a:r>
          </a:p>
          <a:p>
            <a:r>
              <a:rPr lang="en-US" altLang="zh-CN" sz="1900" dirty="0" smtClean="0">
                <a:latin typeface="Arial" pitchFamily="34" charset="0"/>
                <a:cs typeface="Arial" pitchFamily="34" charset="0"/>
              </a:rPr>
              <a:t> port hybrid untagged </a:t>
            </a:r>
            <a:r>
              <a:rPr lang="en-US" altLang="zh-CN" sz="1900" dirty="0" err="1" smtClean="0">
                <a:latin typeface="Arial" pitchFamily="34" charset="0"/>
                <a:cs typeface="Arial" pitchFamily="34" charset="0"/>
              </a:rPr>
              <a:t>vlan</a:t>
            </a:r>
            <a:r>
              <a:rPr lang="en-US" altLang="zh-CN" sz="1900" dirty="0" smtClean="0">
                <a:latin typeface="Arial" pitchFamily="34" charset="0"/>
                <a:cs typeface="Arial" pitchFamily="34" charset="0"/>
              </a:rPr>
              <a:t> 101</a:t>
            </a:r>
          </a:p>
          <a:p>
            <a:r>
              <a:rPr lang="en-US" altLang="zh-CN" sz="1900" dirty="0" smtClean="0">
                <a:solidFill>
                  <a:srgbClr val="C00000"/>
                </a:solidFill>
                <a:latin typeface="Arial" pitchFamily="34" charset="0"/>
                <a:cs typeface="Arial" pitchFamily="34" charset="0"/>
              </a:rPr>
              <a:t> dot1x-authentication enable </a:t>
            </a:r>
          </a:p>
          <a:p>
            <a:r>
              <a:rPr lang="en-US" altLang="zh-CN" sz="1900" dirty="0" smtClean="0">
                <a:solidFill>
                  <a:srgbClr val="C00000"/>
                </a:solidFill>
                <a:latin typeface="Arial" pitchFamily="34" charset="0"/>
                <a:cs typeface="Arial" pitchFamily="34" charset="0"/>
              </a:rPr>
              <a:t> dot1x authentication-method </a:t>
            </a:r>
            <a:r>
              <a:rPr lang="en-US" altLang="zh-CN" sz="1900" dirty="0" err="1" smtClean="0">
                <a:solidFill>
                  <a:srgbClr val="C00000"/>
                </a:solidFill>
                <a:latin typeface="Arial" pitchFamily="34" charset="0"/>
                <a:cs typeface="Arial" pitchFamily="34" charset="0"/>
              </a:rPr>
              <a:t>eap</a:t>
            </a:r>
            <a:endParaRPr lang="en-US" altLang="zh-CN" sz="1900" dirty="0" smtClean="0">
              <a:solidFill>
                <a:srgbClr val="C00000"/>
              </a:solidFill>
              <a:latin typeface="Arial" pitchFamily="34" charset="0"/>
              <a:cs typeface="Arial" pitchFamily="34" charset="0"/>
            </a:endParaRPr>
          </a:p>
          <a:p>
            <a:endParaRPr lang="en-US" altLang="zh-CN" sz="1900" dirty="0" smtClean="0">
              <a:latin typeface="Arial" pitchFamily="34" charset="0"/>
              <a:cs typeface="Arial" pitchFamily="34" charset="0"/>
            </a:endParaRPr>
          </a:p>
          <a:p>
            <a:r>
              <a:rPr lang="en-US" altLang="zh-CN" sz="1900" dirty="0" smtClean="0">
                <a:latin typeface="Arial" pitchFamily="34" charset="0"/>
                <a:cs typeface="Arial" pitchFamily="34" charset="0"/>
              </a:rPr>
              <a:t> </a:t>
            </a:r>
            <a:r>
              <a:rPr lang="en-US" altLang="zh-CN" sz="1900" dirty="0" smtClean="0">
                <a:solidFill>
                  <a:srgbClr val="C00000"/>
                </a:solidFill>
                <a:latin typeface="Arial" pitchFamily="34" charset="0"/>
                <a:cs typeface="Arial" pitchFamily="34" charset="0"/>
              </a:rPr>
              <a:t>security-profile name security-3 id 3</a:t>
            </a:r>
          </a:p>
          <a:p>
            <a:r>
              <a:rPr lang="en-US" altLang="zh-CN" sz="1900" dirty="0" smtClean="0">
                <a:solidFill>
                  <a:srgbClr val="C00000"/>
                </a:solidFill>
                <a:latin typeface="Arial" pitchFamily="34" charset="0"/>
                <a:cs typeface="Arial" pitchFamily="34" charset="0"/>
              </a:rPr>
              <a:t>  security-policy wpa2</a:t>
            </a:r>
          </a:p>
          <a:p>
            <a:r>
              <a:rPr lang="en-US" altLang="zh-CN" sz="1900" dirty="0" smtClean="0">
                <a:solidFill>
                  <a:srgbClr val="C00000"/>
                </a:solidFill>
                <a:latin typeface="Arial" pitchFamily="34" charset="0"/>
                <a:cs typeface="Arial" pitchFamily="34" charset="0"/>
              </a:rPr>
              <a:t>  wpa2 authentication-method dot1x </a:t>
            </a:r>
            <a:r>
              <a:rPr lang="en-US" altLang="zh-CN" sz="1900" dirty="0" err="1" smtClean="0">
                <a:solidFill>
                  <a:srgbClr val="C00000"/>
                </a:solidFill>
                <a:latin typeface="Arial" pitchFamily="34" charset="0"/>
                <a:cs typeface="Arial" pitchFamily="34" charset="0"/>
              </a:rPr>
              <a:t>peap</a:t>
            </a:r>
            <a:r>
              <a:rPr lang="en-US" altLang="zh-CN" sz="1900" dirty="0" smtClean="0">
                <a:solidFill>
                  <a:srgbClr val="C00000"/>
                </a:solidFill>
                <a:latin typeface="Arial" pitchFamily="34" charset="0"/>
                <a:cs typeface="Arial" pitchFamily="34" charset="0"/>
              </a:rPr>
              <a:t> encryption-method </a:t>
            </a:r>
            <a:r>
              <a:rPr lang="en-US" altLang="zh-CN" sz="1900" dirty="0" err="1" smtClean="0">
                <a:solidFill>
                  <a:srgbClr val="C00000"/>
                </a:solidFill>
                <a:latin typeface="Arial" pitchFamily="34" charset="0"/>
                <a:cs typeface="Arial" pitchFamily="34" charset="0"/>
              </a:rPr>
              <a:t>ccmp</a:t>
            </a:r>
            <a:endParaRPr lang="en-US" altLang="zh-CN" sz="1900" dirty="0" smtClean="0">
              <a:solidFill>
                <a:srgbClr val="C00000"/>
              </a:solidFill>
              <a:latin typeface="Arial" pitchFamily="34" charset="0"/>
              <a:cs typeface="Arial" pitchFamily="34" charset="0"/>
            </a:endParaRPr>
          </a:p>
          <a:p>
            <a:endParaRPr lang="en-US" altLang="zh-CN" sz="1900" dirty="0" smtClean="0">
              <a:latin typeface="Arial" pitchFamily="34" charset="0"/>
              <a:cs typeface="Arial" pitchFamily="34" charset="0"/>
            </a:endParaRPr>
          </a:p>
          <a:p>
            <a:r>
              <a:rPr lang="en-US" altLang="zh-CN" sz="1900" dirty="0" smtClean="0">
                <a:solidFill>
                  <a:srgbClr val="C00000"/>
                </a:solidFill>
                <a:latin typeface="Arial" pitchFamily="34" charset="0"/>
                <a:cs typeface="Arial" pitchFamily="34" charset="0"/>
              </a:rPr>
              <a:t> service-set name huawei101 id 2</a:t>
            </a:r>
          </a:p>
          <a:p>
            <a:r>
              <a:rPr lang="en-US" altLang="zh-CN" sz="1900" dirty="0" smtClean="0">
                <a:latin typeface="Arial" pitchFamily="34" charset="0"/>
                <a:cs typeface="Arial" pitchFamily="34" charset="0"/>
              </a:rPr>
              <a:t>  WLAN-</a:t>
            </a:r>
            <a:r>
              <a:rPr lang="en-US" altLang="zh-CN" sz="1900" dirty="0" err="1" smtClean="0">
                <a:latin typeface="Arial" pitchFamily="34" charset="0"/>
                <a:cs typeface="Arial" pitchFamily="34" charset="0"/>
              </a:rPr>
              <a:t>ess</a:t>
            </a:r>
            <a:r>
              <a:rPr lang="en-US" altLang="zh-CN" sz="1900" dirty="0" smtClean="0">
                <a:latin typeface="Arial" pitchFamily="34" charset="0"/>
                <a:cs typeface="Arial" pitchFamily="34" charset="0"/>
              </a:rPr>
              <a:t> 1</a:t>
            </a:r>
          </a:p>
          <a:p>
            <a:r>
              <a:rPr lang="en-US" altLang="zh-CN" sz="1900" dirty="0" smtClean="0">
                <a:latin typeface="Arial" pitchFamily="34" charset="0"/>
                <a:cs typeface="Arial" pitchFamily="34" charset="0"/>
              </a:rPr>
              <a:t>  </a:t>
            </a:r>
            <a:r>
              <a:rPr lang="en-US" altLang="zh-CN" sz="1900" dirty="0" err="1" smtClean="0">
                <a:latin typeface="Arial" pitchFamily="34" charset="0"/>
                <a:cs typeface="Arial" pitchFamily="34" charset="0"/>
              </a:rPr>
              <a:t>ssid</a:t>
            </a:r>
            <a:r>
              <a:rPr lang="en-US" altLang="zh-CN" sz="1900" dirty="0" smtClean="0">
                <a:latin typeface="Arial" pitchFamily="34" charset="0"/>
                <a:cs typeface="Arial" pitchFamily="34" charset="0"/>
              </a:rPr>
              <a:t> huawei101</a:t>
            </a:r>
          </a:p>
          <a:p>
            <a:r>
              <a:rPr lang="en-US" altLang="zh-CN" sz="1900" dirty="0" smtClean="0">
                <a:latin typeface="Arial" pitchFamily="34" charset="0"/>
                <a:cs typeface="Arial" pitchFamily="34" charset="0"/>
              </a:rPr>
              <a:t>  traffic-profile id 1</a:t>
            </a:r>
          </a:p>
          <a:p>
            <a:r>
              <a:rPr lang="en-US" altLang="zh-CN" sz="1900" dirty="0" smtClean="0">
                <a:latin typeface="Arial" pitchFamily="34" charset="0"/>
                <a:cs typeface="Arial" pitchFamily="34" charset="0"/>
              </a:rPr>
              <a:t>  </a:t>
            </a:r>
            <a:r>
              <a:rPr lang="en-US" altLang="zh-CN" sz="1900" dirty="0" smtClean="0">
                <a:solidFill>
                  <a:srgbClr val="C00000"/>
                </a:solidFill>
                <a:latin typeface="Arial" pitchFamily="34" charset="0"/>
                <a:cs typeface="Arial" pitchFamily="34" charset="0"/>
              </a:rPr>
              <a:t>security-profile id 3</a:t>
            </a:r>
          </a:p>
          <a:p>
            <a:r>
              <a:rPr lang="en-US" altLang="zh-CN" sz="1900" dirty="0" smtClean="0">
                <a:latin typeface="Arial" pitchFamily="34" charset="0"/>
                <a:cs typeface="Arial" pitchFamily="34" charset="0"/>
              </a:rPr>
              <a:t>  service-</a:t>
            </a:r>
            <a:r>
              <a:rPr lang="en-US" altLang="zh-CN" sz="1900" dirty="0" err="1" smtClean="0">
                <a:latin typeface="Arial" pitchFamily="34" charset="0"/>
                <a:cs typeface="Arial" pitchFamily="34" charset="0"/>
              </a:rPr>
              <a:t>vlan</a:t>
            </a:r>
            <a:r>
              <a:rPr lang="en-US" altLang="zh-CN" sz="1900" dirty="0" smtClean="0">
                <a:latin typeface="Arial" pitchFamily="34" charset="0"/>
                <a:cs typeface="Arial" pitchFamily="34" charset="0"/>
              </a:rPr>
              <a:t> 101</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WPA/WPA2</a:t>
            </a:r>
            <a:endParaRPr lang="zh-CN" altLang="en-US" dirty="0">
              <a:latin typeface="Arial" pitchFamily="34" charset="0"/>
              <a:ea typeface="黑体" pitchFamily="49" charset="-122"/>
            </a:endParaRPr>
          </a:p>
        </p:txBody>
      </p:sp>
      <p:sp>
        <p:nvSpPr>
          <p:cNvPr id="3" name="内容占位符 2"/>
          <p:cNvSpPr>
            <a:spLocks noGrp="1"/>
          </p:cNvSpPr>
          <p:nvPr>
            <p:ph idx="1"/>
          </p:nvPr>
        </p:nvSpPr>
        <p:spPr/>
        <p:txBody>
          <a:bodyPr/>
          <a:lstStyle/>
          <a:p>
            <a:r>
              <a:rPr lang="zh-CN" altLang="zh-CN" dirty="0" smtClean="0">
                <a:latin typeface="Arial" pitchFamily="34" charset="0"/>
                <a:ea typeface="华文细黑" pitchFamily="2" charset="-122"/>
              </a:rPr>
              <a:t>在最新的实现中，不管是</a:t>
            </a:r>
            <a:r>
              <a:rPr lang="en-US" altLang="zh-CN" dirty="0" smtClean="0">
                <a:latin typeface="Arial" pitchFamily="34" charset="0"/>
                <a:ea typeface="华文细黑" pitchFamily="2" charset="-122"/>
              </a:rPr>
              <a:t>WPA</a:t>
            </a:r>
            <a:r>
              <a:rPr lang="zh-CN" altLang="zh-CN" dirty="0" smtClean="0">
                <a:latin typeface="Arial" pitchFamily="34" charset="0"/>
                <a:ea typeface="华文细黑" pitchFamily="2" charset="-122"/>
              </a:rPr>
              <a:t>还是</a:t>
            </a:r>
            <a:r>
              <a:rPr lang="en-US" altLang="zh-CN" dirty="0" smtClean="0">
                <a:latin typeface="Arial" pitchFamily="34" charset="0"/>
                <a:ea typeface="华文细黑" pitchFamily="2" charset="-122"/>
              </a:rPr>
              <a:t>WPA2</a:t>
            </a:r>
            <a:r>
              <a:rPr lang="zh-CN" altLang="zh-CN" dirty="0" smtClean="0">
                <a:latin typeface="Arial" pitchFamily="34" charset="0"/>
                <a:ea typeface="华文细黑" pitchFamily="2" charset="-122"/>
              </a:rPr>
              <a:t>都可以使用</a:t>
            </a:r>
            <a:r>
              <a:rPr lang="en-US" altLang="zh-CN" dirty="0" smtClean="0">
                <a:latin typeface="Arial" pitchFamily="34" charset="0"/>
                <a:ea typeface="华文细黑" pitchFamily="2" charset="-122"/>
              </a:rPr>
              <a:t>802.1X</a:t>
            </a:r>
            <a:r>
              <a:rPr lang="zh-CN" altLang="en-US" dirty="0" smtClean="0">
                <a:latin typeface="Arial" pitchFamily="34" charset="0"/>
                <a:ea typeface="华文细黑" pitchFamily="2" charset="-122"/>
              </a:rPr>
              <a:t>认证或</a:t>
            </a:r>
            <a:r>
              <a:rPr lang="en-US" altLang="zh-CN" dirty="0" smtClean="0">
                <a:latin typeface="Arial" pitchFamily="34" charset="0"/>
                <a:ea typeface="华文细黑" pitchFamily="2" charset="-122"/>
              </a:rPr>
              <a:t>PSK</a:t>
            </a:r>
            <a:r>
              <a:rPr lang="zh-CN" altLang="en-US" dirty="0" smtClean="0">
                <a:latin typeface="Arial" pitchFamily="34" charset="0"/>
                <a:ea typeface="华文细黑" pitchFamily="2" charset="-122"/>
              </a:rPr>
              <a:t>认证。</a:t>
            </a:r>
            <a:endParaRPr lang="en-US" altLang="zh-CN" dirty="0" smtClean="0">
              <a:latin typeface="Arial" pitchFamily="34" charset="0"/>
              <a:ea typeface="华文细黑" pitchFamily="2" charset="-122"/>
            </a:endParaRPr>
          </a:p>
          <a:p>
            <a:r>
              <a:rPr lang="zh-CN" altLang="zh-CN" dirty="0" smtClean="0">
                <a:latin typeface="Arial" pitchFamily="34" charset="0"/>
                <a:ea typeface="华文细黑" pitchFamily="2" charset="-122"/>
              </a:rPr>
              <a:t>加密方法上也都可以使用</a:t>
            </a:r>
            <a:r>
              <a:rPr lang="en-US" altLang="zh-CN" dirty="0" smtClean="0">
                <a:latin typeface="Arial" pitchFamily="34" charset="0"/>
                <a:ea typeface="华文细黑" pitchFamily="2" charset="-122"/>
              </a:rPr>
              <a:t>TKIP</a:t>
            </a:r>
            <a:r>
              <a:rPr lang="zh-CN" altLang="zh-CN" dirty="0" smtClean="0">
                <a:latin typeface="Arial" pitchFamily="34" charset="0"/>
                <a:ea typeface="华文细黑" pitchFamily="2" charset="-122"/>
              </a:rPr>
              <a:t>或者</a:t>
            </a:r>
            <a:r>
              <a:rPr lang="en-US" altLang="zh-CN" dirty="0" smtClean="0">
                <a:latin typeface="Arial" pitchFamily="34" charset="0"/>
                <a:ea typeface="华文细黑" pitchFamily="2" charset="-122"/>
              </a:rPr>
              <a:t>CCMP</a:t>
            </a:r>
            <a:r>
              <a:rPr lang="zh-CN" altLang="zh-CN" dirty="0" smtClean="0">
                <a:latin typeface="Arial" pitchFamily="34" charset="0"/>
                <a:ea typeface="华文细黑" pitchFamily="2" charset="-122"/>
              </a:rPr>
              <a:t>加密</a:t>
            </a:r>
            <a:r>
              <a:rPr lang="zh-CN" altLang="en-US" dirty="0" smtClean="0">
                <a:latin typeface="Arial" pitchFamily="34" charset="0"/>
                <a:ea typeface="华文细黑" pitchFamily="2" charset="-122"/>
              </a:rPr>
              <a:t>。</a:t>
            </a:r>
            <a:endParaRPr lang="en-US" altLang="zh-CN" dirty="0" smtClean="0">
              <a:latin typeface="Arial" pitchFamily="34" charset="0"/>
              <a:ea typeface="华文细黑" pitchFamily="2" charset="-122"/>
            </a:endParaRPr>
          </a:p>
          <a:p>
            <a:r>
              <a:rPr lang="zh-CN" altLang="zh-CN" dirty="0" smtClean="0">
                <a:latin typeface="Arial" pitchFamily="34" charset="0"/>
                <a:ea typeface="华文细黑" pitchFamily="2" charset="-122"/>
              </a:rPr>
              <a:t>因此，</a:t>
            </a:r>
            <a:r>
              <a:rPr lang="en-US" altLang="zh-CN" dirty="0" smtClean="0">
                <a:latin typeface="Arial" pitchFamily="34" charset="0"/>
                <a:ea typeface="华文细黑" pitchFamily="2" charset="-122"/>
              </a:rPr>
              <a:t>WPA</a:t>
            </a:r>
            <a:r>
              <a:rPr lang="zh-CN" altLang="zh-CN" dirty="0" smtClean="0">
                <a:latin typeface="Arial" pitchFamily="34" charset="0"/>
                <a:ea typeface="华文细黑" pitchFamily="2" charset="-122"/>
              </a:rPr>
              <a:t>的认证加密组合有：</a:t>
            </a:r>
            <a:endParaRPr lang="en-US" altLang="zh-CN"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WPA-PSK + TKIP</a:t>
            </a:r>
            <a:endParaRPr lang="zh-CN" altLang="zh-CN" sz="1800" i="1"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WPA-PSK + CCMP</a:t>
            </a:r>
            <a:endParaRPr lang="zh-CN" altLang="zh-CN" sz="1800" i="1"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WPA2-PSK + TKIP</a:t>
            </a:r>
            <a:endParaRPr lang="zh-CN" altLang="zh-CN" sz="1800" i="1" dirty="0" smtClean="0">
              <a:latin typeface="Arial" pitchFamily="34" charset="0"/>
              <a:ea typeface="华文细黑" pitchFamily="2" charset="-122"/>
            </a:endParaRPr>
          </a:p>
          <a:p>
            <a:pPr lvl="1"/>
            <a:r>
              <a:rPr lang="en-US" altLang="zh-CN" sz="1800" dirty="0" smtClean="0">
                <a:latin typeface="Arial" pitchFamily="34" charset="0"/>
                <a:ea typeface="华文细黑" pitchFamily="2" charset="-122"/>
              </a:rPr>
              <a:t>WPA2-PSK + CCMP</a:t>
            </a:r>
            <a:endParaRPr lang="zh-CN" altLang="zh-CN" i="1" dirty="0" smtClean="0">
              <a:latin typeface="Arial" pitchFamily="34" charset="0"/>
              <a:ea typeface="华文细黑" pitchFamily="2" charset="-122"/>
            </a:endParaRPr>
          </a:p>
          <a:p>
            <a:pPr lvl="1"/>
            <a:endParaRPr lang="zh-CN" altLang="zh-CN" i="1" dirty="0" smtClean="0"/>
          </a:p>
          <a:p>
            <a:pPr lvl="2"/>
            <a:endParaRPr lang="zh-CN" altLang="en-US" dirty="0"/>
          </a:p>
        </p:txBody>
      </p:sp>
      <p:sp>
        <p:nvSpPr>
          <p:cNvPr id="5" name="TextBox 4"/>
          <p:cNvSpPr txBox="1"/>
          <p:nvPr/>
        </p:nvSpPr>
        <p:spPr>
          <a:xfrm>
            <a:off x="4465864" y="3578677"/>
            <a:ext cx="4010025" cy="4188839"/>
          </a:xfrm>
          <a:prstGeom prst="rect">
            <a:avLst/>
          </a:prstGeom>
          <a:noFill/>
          <a:ln w="9525">
            <a:noFill/>
            <a:miter lim="800000"/>
            <a:headEnd/>
            <a:tailEnd/>
          </a:ln>
          <a:effectLst/>
        </p:spPr>
        <p:txBody>
          <a:bodyPr vert="horz" wrap="square" lIns="80127" tIns="40065" rIns="80127" bIns="40065" numCol="1" anchor="t" anchorCtr="0" compatLnSpc="1">
            <a:prstTxWarp prst="textNoShape">
              <a:avLst/>
            </a:prstTxWarp>
          </a:bodyPr>
          <a:lstStyle/>
          <a:p>
            <a:pPr marL="654050" lvl="1" indent="-252413" defTabSz="801688" fontAlgn="base">
              <a:lnSpc>
                <a:spcPct val="140000"/>
              </a:lnSpc>
              <a:spcBef>
                <a:spcPct val="30000"/>
              </a:spcBef>
              <a:buClr>
                <a:srgbClr val="080808"/>
              </a:buClr>
              <a:buSzPct val="50000"/>
              <a:buFont typeface="Wingdings" pitchFamily="2" charset="2"/>
              <a:buChar char="p"/>
            </a:pPr>
            <a:r>
              <a:rPr lang="en-US" altLang="zh-CN" dirty="0" smtClean="0">
                <a:latin typeface="Arial" pitchFamily="34" charset="0"/>
                <a:ea typeface="Arial Unicode MS" pitchFamily="34" charset="-122"/>
                <a:cs typeface="Arial" pitchFamily="34" charset="0"/>
              </a:rPr>
              <a:t>WPA -802.1X + TKIP</a:t>
            </a:r>
            <a:endParaRPr lang="zh-CN" altLang="zh-CN" dirty="0" smtClean="0">
              <a:latin typeface="Arial" pitchFamily="34" charset="0"/>
              <a:ea typeface="Arial Unicode MS" pitchFamily="34" charset="-122"/>
              <a:cs typeface="Arial" pitchFamily="34" charset="0"/>
            </a:endParaRPr>
          </a:p>
          <a:p>
            <a:pPr marL="654050" lvl="1" indent="-252413" defTabSz="801688" fontAlgn="base">
              <a:lnSpc>
                <a:spcPct val="140000"/>
              </a:lnSpc>
              <a:spcBef>
                <a:spcPct val="30000"/>
              </a:spcBef>
              <a:buClr>
                <a:srgbClr val="080808"/>
              </a:buClr>
              <a:buSzPct val="50000"/>
              <a:buFont typeface="Wingdings" pitchFamily="2" charset="2"/>
              <a:buChar char="p"/>
            </a:pPr>
            <a:r>
              <a:rPr lang="en-US" altLang="zh-CN" dirty="0" smtClean="0">
                <a:latin typeface="Arial" pitchFamily="34" charset="0"/>
                <a:ea typeface="Arial Unicode MS" pitchFamily="34" charset="-122"/>
                <a:cs typeface="Arial" pitchFamily="34" charset="0"/>
              </a:rPr>
              <a:t>WPA -802.1X + CCMP</a:t>
            </a:r>
            <a:endParaRPr lang="zh-CN" altLang="zh-CN" dirty="0" smtClean="0">
              <a:latin typeface="Arial" pitchFamily="34" charset="0"/>
              <a:ea typeface="Arial Unicode MS" pitchFamily="34" charset="-122"/>
              <a:cs typeface="Arial" pitchFamily="34" charset="0"/>
            </a:endParaRPr>
          </a:p>
          <a:p>
            <a:pPr marL="654050" lvl="1" indent="-252413" defTabSz="801688" fontAlgn="base">
              <a:lnSpc>
                <a:spcPct val="140000"/>
              </a:lnSpc>
              <a:spcBef>
                <a:spcPct val="30000"/>
              </a:spcBef>
              <a:buClr>
                <a:srgbClr val="080808"/>
              </a:buClr>
              <a:buSzPct val="50000"/>
              <a:buFont typeface="Wingdings" pitchFamily="2" charset="2"/>
              <a:buChar char="p"/>
            </a:pPr>
            <a:r>
              <a:rPr lang="en-US" altLang="zh-CN" dirty="0" smtClean="0">
                <a:latin typeface="Arial" pitchFamily="34" charset="0"/>
                <a:ea typeface="Arial Unicode MS" pitchFamily="34" charset="-122"/>
                <a:cs typeface="Arial" pitchFamily="34" charset="0"/>
              </a:rPr>
              <a:t>WPA2 -802.1X + TKIP</a:t>
            </a:r>
            <a:endParaRPr lang="zh-CN" altLang="zh-CN" dirty="0" smtClean="0">
              <a:latin typeface="Arial" pitchFamily="34" charset="0"/>
              <a:ea typeface="Arial Unicode MS" pitchFamily="34" charset="-122"/>
              <a:cs typeface="Arial" pitchFamily="34" charset="0"/>
            </a:endParaRPr>
          </a:p>
          <a:p>
            <a:pPr marL="654050" lvl="1" indent="-252413" defTabSz="801688" fontAlgn="base">
              <a:lnSpc>
                <a:spcPct val="140000"/>
              </a:lnSpc>
              <a:spcBef>
                <a:spcPct val="30000"/>
              </a:spcBef>
              <a:buClr>
                <a:srgbClr val="080808"/>
              </a:buClr>
              <a:buSzPct val="50000"/>
              <a:buFont typeface="Wingdings" pitchFamily="2" charset="2"/>
              <a:buChar char="p"/>
            </a:pPr>
            <a:r>
              <a:rPr lang="en-US" altLang="zh-CN" dirty="0" smtClean="0">
                <a:latin typeface="Arial" pitchFamily="34" charset="0"/>
                <a:ea typeface="Arial Unicode MS" pitchFamily="34" charset="-122"/>
                <a:cs typeface="Arial" pitchFamily="34" charset="0"/>
              </a:rPr>
              <a:t>WPA2 -802.1X + CCMP</a:t>
            </a:r>
            <a:endParaRPr lang="zh-CN" altLang="en-US" dirty="0" smtClean="0">
              <a:latin typeface="Arial" pitchFamily="34" charset="0"/>
              <a:ea typeface="Arial Unicode MS" pitchFamily="34" charset="-122"/>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WAPI</a:t>
            </a:r>
            <a:endParaRPr lang="zh-CN" altLang="en-US" dirty="0" smtClean="0">
              <a:latin typeface="Arial" pitchFamily="34" charset="0"/>
              <a:ea typeface="黑体" pitchFamily="49" charset="-122"/>
            </a:endParaRPr>
          </a:p>
        </p:txBody>
      </p:sp>
      <p:sp>
        <p:nvSpPr>
          <p:cNvPr id="3" name="内容占位符 2"/>
          <p:cNvSpPr>
            <a:spLocks noGrp="1"/>
          </p:cNvSpPr>
          <p:nvPr>
            <p:ph idx="1"/>
          </p:nvPr>
        </p:nvSpPr>
        <p:spPr>
          <a:noFill/>
          <a:ln w="9525">
            <a:noFill/>
            <a:miter lim="800000"/>
            <a:headEnd/>
            <a:tailEnd/>
          </a:ln>
          <a:effectLst/>
        </p:spPr>
        <p:txBody>
          <a:bodyPr vert="horz" wrap="square" lIns="80127" tIns="40065" rIns="80127" bIns="40065" numCol="1" anchor="t" anchorCtr="0" compatLnSpc="1">
            <a:prstTxWarp prst="textNoShape">
              <a:avLst/>
            </a:prstTxWarp>
          </a:bodyPr>
          <a:lstStyle/>
          <a:p>
            <a:r>
              <a:rPr lang="en-US" altLang="zh-CN" sz="2000" kern="1200" dirty="0" smtClean="0">
                <a:latin typeface="Arial" pitchFamily="34" charset="0"/>
                <a:ea typeface="华文细黑" pitchFamily="2" charset="-122"/>
              </a:rPr>
              <a:t>WAPI</a:t>
            </a:r>
            <a:r>
              <a:rPr lang="zh-CN" altLang="en-US" sz="2000" kern="1200" dirty="0" smtClean="0">
                <a:latin typeface="Arial" pitchFamily="34" charset="0"/>
                <a:ea typeface="华文细黑" pitchFamily="2" charset="-122"/>
              </a:rPr>
              <a:t>是</a:t>
            </a:r>
            <a:r>
              <a:rPr lang="en-US" altLang="zh-CN" sz="2000" kern="1200" dirty="0" smtClean="0">
                <a:latin typeface="Arial" pitchFamily="34" charset="0"/>
                <a:ea typeface="华文细黑" pitchFamily="2" charset="-122"/>
              </a:rPr>
              <a:t>WLAN Authentication and Privacy Infrastructure</a:t>
            </a:r>
            <a:r>
              <a:rPr lang="zh-CN" altLang="en-US" sz="2000" kern="1200" dirty="0" smtClean="0">
                <a:latin typeface="Arial" pitchFamily="34" charset="0"/>
                <a:ea typeface="华文细黑" pitchFamily="2" charset="-122"/>
              </a:rPr>
              <a:t>（无线局域网鉴别与保密基础结构）的简称，是中国提出的、以</a:t>
            </a:r>
            <a:r>
              <a:rPr lang="en-US" altLang="zh-CN" sz="2000" kern="1200" dirty="0" smtClean="0">
                <a:latin typeface="Arial" pitchFamily="34" charset="0"/>
                <a:ea typeface="华文细黑" pitchFamily="2" charset="-122"/>
              </a:rPr>
              <a:t>802.11</a:t>
            </a:r>
            <a:r>
              <a:rPr lang="zh-CN" altLang="en-US" sz="2000" kern="1200" dirty="0" smtClean="0">
                <a:latin typeface="Arial" pitchFamily="34" charset="0"/>
                <a:ea typeface="华文细黑" pitchFamily="2" charset="-122"/>
              </a:rPr>
              <a:t>无线协议为基础的无线安全标准，</a:t>
            </a:r>
            <a:r>
              <a:rPr lang="en-US" altLang="zh-CN" sz="2000" kern="1200" dirty="0" smtClean="0">
                <a:latin typeface="Arial" pitchFamily="34" charset="0"/>
                <a:ea typeface="华文细黑" pitchFamily="2" charset="-122"/>
              </a:rPr>
              <a:t>WAPI</a:t>
            </a:r>
            <a:r>
              <a:rPr lang="zh-CN" altLang="en-US" sz="2000" kern="1200" dirty="0" smtClean="0">
                <a:latin typeface="Arial" pitchFamily="34" charset="0"/>
                <a:ea typeface="华文细黑" pitchFamily="2" charset="-122"/>
              </a:rPr>
              <a:t>的以太类型字段为</a:t>
            </a:r>
            <a:r>
              <a:rPr lang="en-US" altLang="zh-CN" sz="2000" kern="1200" dirty="0" smtClean="0">
                <a:latin typeface="Arial" pitchFamily="34" charset="0"/>
                <a:ea typeface="华文细黑" pitchFamily="2" charset="-122"/>
              </a:rPr>
              <a:t>0x88B4</a:t>
            </a:r>
            <a:r>
              <a:rPr lang="zh-CN" altLang="en-US" sz="2000" kern="1200" dirty="0" smtClean="0">
                <a:latin typeface="Arial" pitchFamily="34" charset="0"/>
                <a:ea typeface="华文细黑" pitchFamily="2" charset="-122"/>
              </a:rPr>
              <a:t>。</a:t>
            </a:r>
            <a:endParaRPr lang="en-US" altLang="zh-CN" sz="2000" kern="1200" dirty="0" smtClean="0">
              <a:latin typeface="Arial" pitchFamily="34" charset="0"/>
              <a:ea typeface="华文细黑" pitchFamily="2" charset="-122"/>
            </a:endParaRPr>
          </a:p>
          <a:p>
            <a:r>
              <a:rPr lang="zh-CN" altLang="en-US" dirty="0" smtClean="0">
                <a:latin typeface="Arial" pitchFamily="34" charset="0"/>
                <a:ea typeface="华文细黑" pitchFamily="2" charset="-122"/>
              </a:rPr>
              <a:t>技术背景</a:t>
            </a:r>
          </a:p>
          <a:p>
            <a:pPr lvl="1"/>
            <a:r>
              <a:rPr lang="zh-CN" altLang="en-US" dirty="0" smtClean="0">
                <a:latin typeface="Arial" pitchFamily="34" charset="0"/>
                <a:ea typeface="华文细黑" pitchFamily="2" charset="-122"/>
              </a:rPr>
              <a:t>基于三元结构和对等鉴别的访问控制方法</a:t>
            </a:r>
          </a:p>
          <a:p>
            <a:pPr lvl="1"/>
            <a:r>
              <a:rPr lang="zh-CN" altLang="en-US" dirty="0" smtClean="0">
                <a:latin typeface="Arial" pitchFamily="34" charset="0"/>
                <a:ea typeface="华文细黑" pitchFamily="2" charset="-122"/>
              </a:rPr>
              <a:t>可普遍适用于无线、有线网络</a:t>
            </a:r>
          </a:p>
          <a:p>
            <a:pPr lvl="1"/>
            <a:r>
              <a:rPr lang="en-US" altLang="zh-CN" dirty="0" smtClean="0">
                <a:latin typeface="Arial" pitchFamily="34" charset="0"/>
                <a:ea typeface="华文细黑" pitchFamily="2" charset="-122"/>
              </a:rPr>
              <a:t>WAPI</a:t>
            </a:r>
            <a:r>
              <a:rPr lang="zh-CN" altLang="en-US" dirty="0" smtClean="0">
                <a:latin typeface="Arial" pitchFamily="34" charset="0"/>
                <a:ea typeface="华文细黑" pitchFamily="2" charset="-122"/>
              </a:rPr>
              <a:t>目的：</a:t>
            </a:r>
            <a:r>
              <a:rPr lang="zh-CN" altLang="en-US" b="1" dirty="0" smtClean="0">
                <a:latin typeface="Arial" pitchFamily="34" charset="0"/>
                <a:ea typeface="华文细黑" pitchFamily="2" charset="-122"/>
              </a:rPr>
              <a:t>“</a:t>
            </a:r>
            <a:r>
              <a:rPr lang="zh-CN" altLang="en-US" dirty="0" smtClean="0">
                <a:latin typeface="Arial" pitchFamily="34" charset="0"/>
                <a:ea typeface="华文细黑" pitchFamily="2" charset="-122"/>
              </a:rPr>
              <a:t>合法用户接入合法网络</a:t>
            </a:r>
            <a:r>
              <a:rPr lang="zh-CN" altLang="en-US" b="1" dirty="0" smtClean="0">
                <a:latin typeface="Arial" pitchFamily="34" charset="0"/>
                <a:ea typeface="华文细黑" pitchFamily="2" charset="-122"/>
              </a:rPr>
              <a:t>”</a:t>
            </a:r>
            <a:endParaRPr lang="zh-CN" altLang="en-US" dirty="0" smtClean="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Arial" pitchFamily="34" charset="0"/>
              </a:rPr>
              <a:t>WLAN </a:t>
            </a:r>
            <a:r>
              <a:rPr lang="zh-CN" altLang="en-US" dirty="0" smtClean="0">
                <a:latin typeface="Arial" pitchFamily="34" charset="0"/>
              </a:rPr>
              <a:t>安全的发展历程</a:t>
            </a:r>
            <a:endParaRPr lang="zh-CN" altLang="en-US" dirty="0"/>
          </a:p>
        </p:txBody>
      </p:sp>
      <p:sp>
        <p:nvSpPr>
          <p:cNvPr id="5" name="Line 4"/>
          <p:cNvSpPr>
            <a:spLocks noChangeShapeType="1"/>
          </p:cNvSpPr>
          <p:nvPr/>
        </p:nvSpPr>
        <p:spPr bwMode="auto">
          <a:xfrm>
            <a:off x="847725" y="1666875"/>
            <a:ext cx="9525" cy="3838575"/>
          </a:xfrm>
          <a:prstGeom prst="line">
            <a:avLst/>
          </a:prstGeom>
          <a:noFill/>
          <a:ln w="28575">
            <a:solidFill>
              <a:srgbClr val="C00000"/>
            </a:solidFill>
            <a:round/>
            <a:headEnd type="triangle" w="med" len="med"/>
            <a:tailEnd/>
          </a:ln>
        </p:spPr>
        <p:txBody>
          <a:bodyPr/>
          <a:lstStyle/>
          <a:p>
            <a:endParaRPr lang="zh-CN" altLang="en-US"/>
          </a:p>
        </p:txBody>
      </p:sp>
      <p:sp>
        <p:nvSpPr>
          <p:cNvPr id="6" name="Line 5"/>
          <p:cNvSpPr>
            <a:spLocks noChangeShapeType="1"/>
          </p:cNvSpPr>
          <p:nvPr/>
        </p:nvSpPr>
        <p:spPr bwMode="auto">
          <a:xfrm flipV="1">
            <a:off x="841375" y="5495925"/>
            <a:ext cx="7893050" cy="9525"/>
          </a:xfrm>
          <a:prstGeom prst="line">
            <a:avLst/>
          </a:prstGeom>
          <a:noFill/>
          <a:ln w="28575">
            <a:solidFill>
              <a:srgbClr val="C00000"/>
            </a:solidFill>
            <a:round/>
            <a:headEnd/>
            <a:tailEnd type="triangle" w="med" len="med"/>
          </a:ln>
        </p:spPr>
        <p:txBody>
          <a:bodyPr/>
          <a:lstStyle/>
          <a:p>
            <a:endParaRPr lang="zh-CN" altLang="en-US"/>
          </a:p>
        </p:txBody>
      </p:sp>
      <p:sp>
        <p:nvSpPr>
          <p:cNvPr id="7" name="Text Box 10"/>
          <p:cNvSpPr txBox="1">
            <a:spLocks noChangeArrowheads="1"/>
          </p:cNvSpPr>
          <p:nvPr/>
        </p:nvSpPr>
        <p:spPr bwMode="auto">
          <a:xfrm>
            <a:off x="8348663" y="5561013"/>
            <a:ext cx="566737" cy="279400"/>
          </a:xfrm>
          <a:prstGeom prst="rect">
            <a:avLst/>
          </a:prstGeom>
          <a:noFill/>
          <a:ln w="9525">
            <a:noFill/>
            <a:miter lim="800000"/>
            <a:headEnd/>
            <a:tailEnd/>
          </a:ln>
        </p:spPr>
        <p:txBody>
          <a:bodyPr lIns="53242" tIns="26620" rIns="53242" bIns="26620"/>
          <a:lstStyle/>
          <a:p>
            <a:pPr defTabSz="784225" eaLnBrk="0" hangingPunct="0"/>
            <a:r>
              <a:rPr lang="zh-CN" altLang="en-US" sz="1200" b="1" dirty="0" smtClean="0">
                <a:solidFill>
                  <a:srgbClr val="000000"/>
                </a:solidFill>
                <a:latin typeface="华文细黑" pitchFamily="2" charset="-122"/>
                <a:ea typeface="华文细黑" pitchFamily="2" charset="-122"/>
              </a:rPr>
              <a:t>时间</a:t>
            </a:r>
            <a:endParaRPr lang="zh-CN" altLang="en-US" sz="1200" dirty="0">
              <a:solidFill>
                <a:schemeClr val="tx1"/>
              </a:solidFill>
              <a:latin typeface="华文细黑" pitchFamily="2" charset="-122"/>
              <a:ea typeface="华文细黑" pitchFamily="2" charset="-122"/>
            </a:endParaRPr>
          </a:p>
        </p:txBody>
      </p:sp>
      <p:sp>
        <p:nvSpPr>
          <p:cNvPr id="8" name="Rectangle 11"/>
          <p:cNvSpPr>
            <a:spLocks noChangeArrowheads="1"/>
          </p:cNvSpPr>
          <p:nvPr/>
        </p:nvSpPr>
        <p:spPr bwMode="auto">
          <a:xfrm>
            <a:off x="1098551" y="3657599"/>
            <a:ext cx="2568574" cy="16795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91416" tIns="45708" rIns="91416" bIns="45708"/>
          <a:lstStyle/>
          <a:p>
            <a:pPr marL="0" lvl="1" algn="just" eaLnBrk="1" hangingPunct="1">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基本加密</a:t>
            </a:r>
          </a:p>
          <a:p>
            <a:pPr marL="0" lvl="1" algn="just" eaLnBrk="1" hangingPunct="1">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没有严格身份验证</a:t>
            </a:r>
          </a:p>
          <a:p>
            <a:pPr marL="0" lvl="1" algn="just" eaLnBrk="1" hangingPunct="1">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静态的、易破解的密钥</a:t>
            </a:r>
          </a:p>
          <a:p>
            <a:pPr marL="0" lvl="1" algn="just" eaLnBrk="1" hangingPunct="1">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不可扩展</a:t>
            </a:r>
          </a:p>
          <a:p>
            <a:pPr marL="0" lvl="1" eaLnBrk="1" hangingPunct="1">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也使用 </a:t>
            </a:r>
            <a:r>
              <a:rPr lang="en-US" altLang="zh-CN" sz="1600" dirty="0" smtClean="0">
                <a:solidFill>
                  <a:srgbClr val="000000"/>
                </a:solidFill>
                <a:latin typeface="Arial" pitchFamily="34" charset="0"/>
              </a:rPr>
              <a:t>MAC </a:t>
            </a:r>
            <a:r>
              <a:rPr lang="zh-CN" altLang="en-US" sz="1600" dirty="0" smtClean="0">
                <a:solidFill>
                  <a:srgbClr val="000000"/>
                </a:solidFill>
                <a:latin typeface="Arial" pitchFamily="34" charset="0"/>
              </a:rPr>
              <a:t>过滤器以及 </a:t>
            </a:r>
            <a:r>
              <a:rPr lang="en-US" altLang="zh-CN" sz="1600" dirty="0" smtClean="0">
                <a:solidFill>
                  <a:srgbClr val="000000"/>
                </a:solidFill>
                <a:latin typeface="Arial" pitchFamily="34" charset="0"/>
              </a:rPr>
              <a:t>SSID </a:t>
            </a:r>
            <a:r>
              <a:rPr lang="zh-CN" altLang="en-US" sz="1600" dirty="0" smtClean="0">
                <a:solidFill>
                  <a:srgbClr val="000000"/>
                </a:solidFill>
                <a:latin typeface="Arial" pitchFamily="34" charset="0"/>
              </a:rPr>
              <a:t>伪装来完善 </a:t>
            </a:r>
            <a:r>
              <a:rPr lang="en-US" altLang="zh-CN" sz="1600" dirty="0" smtClean="0">
                <a:solidFill>
                  <a:srgbClr val="000000"/>
                </a:solidFill>
                <a:latin typeface="Arial" pitchFamily="34" charset="0"/>
              </a:rPr>
              <a:t>WEP</a:t>
            </a:r>
            <a:endParaRPr lang="en-US" altLang="zh-CN" sz="1600" dirty="0">
              <a:solidFill>
                <a:srgbClr val="000000"/>
              </a:solidFill>
              <a:latin typeface="Arial" pitchFamily="34" charset="0"/>
            </a:endParaRPr>
          </a:p>
        </p:txBody>
      </p:sp>
      <p:sp>
        <p:nvSpPr>
          <p:cNvPr id="11" name="Rectangle 15"/>
          <p:cNvSpPr>
            <a:spLocks noChangeArrowheads="1"/>
          </p:cNvSpPr>
          <p:nvPr/>
        </p:nvSpPr>
        <p:spPr bwMode="auto">
          <a:xfrm>
            <a:off x="6838950" y="4314825"/>
            <a:ext cx="1362075" cy="392113"/>
          </a:xfrm>
          <a:prstGeom prst="rect">
            <a:avLst/>
          </a:prstGeom>
          <a:noFill/>
          <a:ln w="9525">
            <a:noFill/>
            <a:miter lim="800000"/>
            <a:headEnd/>
            <a:tailEnd/>
          </a:ln>
        </p:spPr>
        <p:txBody>
          <a:bodyPr lIns="47784" tIns="23893" rIns="47784" bIns="23893"/>
          <a:lstStyle/>
          <a:p>
            <a:pPr defTabSz="784225" eaLnBrk="0" hangingPunct="0"/>
            <a:r>
              <a:rPr lang="zh-CN" altLang="en-US" sz="1400" b="1" dirty="0" smtClean="0">
                <a:latin typeface="华文细黑" pitchFamily="2" charset="-122"/>
              </a:rPr>
              <a:t>安全性发展</a:t>
            </a:r>
            <a:r>
              <a:rPr lang="zh-CN" altLang="en-US" sz="1400" b="1" dirty="0" smtClean="0">
                <a:latin typeface="华文细黑" pitchFamily="2" charset="-122"/>
                <a:ea typeface="华文细黑" pitchFamily="2" charset="-122"/>
              </a:rPr>
              <a:t>趋势</a:t>
            </a:r>
            <a:endParaRPr lang="zh-CN" altLang="en-US" sz="1400" b="1" dirty="0">
              <a:latin typeface="华文细黑" pitchFamily="2" charset="-122"/>
              <a:ea typeface="华文细黑" pitchFamily="2" charset="-122"/>
            </a:endParaRPr>
          </a:p>
        </p:txBody>
      </p:sp>
      <p:sp>
        <p:nvSpPr>
          <p:cNvPr id="13" name="TextBox 12"/>
          <p:cNvSpPr txBox="1"/>
          <p:nvPr/>
        </p:nvSpPr>
        <p:spPr>
          <a:xfrm flipH="1">
            <a:off x="411718" y="1600200"/>
            <a:ext cx="369332" cy="1190625"/>
          </a:xfrm>
          <a:prstGeom prst="rect">
            <a:avLst/>
          </a:prstGeom>
          <a:noFill/>
        </p:spPr>
        <p:txBody>
          <a:bodyPr vert="eaVert" wrap="square" rtlCol="0">
            <a:spAutoFit/>
          </a:bodyPr>
          <a:lstStyle/>
          <a:p>
            <a:r>
              <a:rPr lang="zh-CN" altLang="en-US" sz="1200" b="1" dirty="0" smtClean="0"/>
              <a:t>安全</a:t>
            </a:r>
            <a:endParaRPr lang="zh-CN" altLang="en-US" sz="1200" b="1" dirty="0"/>
          </a:p>
        </p:txBody>
      </p:sp>
      <p:sp>
        <p:nvSpPr>
          <p:cNvPr id="15" name="TextBox 14"/>
          <p:cNvSpPr txBox="1"/>
          <p:nvPr/>
        </p:nvSpPr>
        <p:spPr>
          <a:xfrm>
            <a:off x="1781175" y="3228975"/>
            <a:ext cx="981075" cy="707886"/>
          </a:xfrm>
          <a:prstGeom prst="rect">
            <a:avLst/>
          </a:prstGeom>
          <a:noFill/>
        </p:spPr>
        <p:txBody>
          <a:bodyPr wrap="square" rtlCol="0">
            <a:spAutoFit/>
          </a:bodyPr>
          <a:lstStyle/>
          <a:p>
            <a:pPr lvl="0"/>
            <a:r>
              <a:rPr lang="en-US" altLang="zh-CN" sz="2000" b="1" dirty="0" smtClean="0">
                <a:latin typeface="Arial" pitchFamily="34" charset="0"/>
                <a:cs typeface="Arial" pitchFamily="34" charset="0"/>
              </a:rPr>
              <a:t>WEP</a:t>
            </a:r>
            <a:endParaRPr lang="da-DK" altLang="zh-CN" sz="2000" b="1" dirty="0" smtClean="0">
              <a:latin typeface="Arial" pitchFamily="34" charset="0"/>
              <a:cs typeface="Arial" pitchFamily="34" charset="0"/>
            </a:endParaRPr>
          </a:p>
          <a:p>
            <a:endParaRPr lang="zh-CN" altLang="en-US" sz="2000" dirty="0"/>
          </a:p>
        </p:txBody>
      </p:sp>
      <p:sp>
        <p:nvSpPr>
          <p:cNvPr id="16" name="Rectangle 11"/>
          <p:cNvSpPr>
            <a:spLocks noChangeArrowheads="1"/>
          </p:cNvSpPr>
          <p:nvPr/>
        </p:nvSpPr>
        <p:spPr bwMode="auto">
          <a:xfrm>
            <a:off x="3794126" y="2800350"/>
            <a:ext cx="1987549" cy="143827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91416" tIns="45708" rIns="91416" bIns="45708"/>
          <a:lstStyle/>
          <a:p>
            <a:pPr marL="0" lvl="1" indent="-228600">
              <a:lnSpc>
                <a:spcPct val="80000"/>
              </a:lnSpc>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动态密钥</a:t>
            </a:r>
          </a:p>
          <a:p>
            <a:pPr marL="0" lvl="1" indent="-228600">
              <a:lnSpc>
                <a:spcPct val="80000"/>
              </a:lnSpc>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增强型加密</a:t>
            </a:r>
          </a:p>
          <a:p>
            <a:pPr marL="0" lvl="1" indent="-228600">
              <a:lnSpc>
                <a:spcPct val="80000"/>
              </a:lnSpc>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用户身份验证</a:t>
            </a:r>
          </a:p>
          <a:p>
            <a:pPr marL="0" lvl="1" indent="-228600">
              <a:lnSpc>
                <a:spcPct val="100000"/>
              </a:lnSpc>
              <a:spcBef>
                <a:spcPts val="0"/>
              </a:spcBef>
              <a:spcAft>
                <a:spcPts val="0"/>
              </a:spcAft>
              <a:buSzPct val="100000"/>
              <a:buFont typeface="Wingdings" pitchFamily="2" charset="2"/>
              <a:buChar char="Ø"/>
            </a:pPr>
            <a:r>
              <a:rPr lang="en-US" altLang="zh-CN" sz="1600" dirty="0" smtClean="0">
                <a:solidFill>
                  <a:srgbClr val="000000"/>
                </a:solidFill>
                <a:latin typeface="Arial" pitchFamily="34" charset="0"/>
              </a:rPr>
              <a:t>802.1X EAP</a:t>
            </a:r>
          </a:p>
          <a:p>
            <a:pPr marL="0" lvl="1" indent="-228600">
              <a:lnSpc>
                <a:spcPct val="100000"/>
              </a:lnSpc>
              <a:spcBef>
                <a:spcPts val="0"/>
              </a:spcBef>
              <a:spcAft>
                <a:spcPts val="0"/>
              </a:spcAft>
              <a:buSzPct val="100000"/>
              <a:buFont typeface="Wingdings" pitchFamily="2" charset="2"/>
              <a:buChar char="Ø"/>
            </a:pPr>
            <a:r>
              <a:rPr lang="en-US" altLang="zh-CN" sz="1600" dirty="0" smtClean="0">
                <a:solidFill>
                  <a:srgbClr val="000000"/>
                </a:solidFill>
                <a:latin typeface="Arial" pitchFamily="34" charset="0"/>
              </a:rPr>
              <a:t>Radius</a:t>
            </a:r>
          </a:p>
          <a:p>
            <a:pPr lvl="0" fontAlgn="base">
              <a:buClr>
                <a:srgbClr val="000000"/>
              </a:buClr>
              <a:buSzPts val="1400"/>
            </a:pPr>
            <a:endParaRPr lang="en-US" altLang="zh-CN" dirty="0" smtClean="0">
              <a:latin typeface="Arial" pitchFamily="34" charset="0"/>
              <a:cs typeface="Arial" pitchFamily="34" charset="0"/>
            </a:endParaRPr>
          </a:p>
        </p:txBody>
      </p:sp>
      <p:sp>
        <p:nvSpPr>
          <p:cNvPr id="17" name="TextBox 16"/>
          <p:cNvSpPr txBox="1"/>
          <p:nvPr/>
        </p:nvSpPr>
        <p:spPr>
          <a:xfrm>
            <a:off x="4162425" y="2371725"/>
            <a:ext cx="1200150" cy="400110"/>
          </a:xfrm>
          <a:prstGeom prst="rect">
            <a:avLst/>
          </a:prstGeom>
          <a:noFill/>
        </p:spPr>
        <p:txBody>
          <a:bodyPr wrap="square" rtlCol="0">
            <a:spAutoFit/>
          </a:bodyPr>
          <a:lstStyle/>
          <a:p>
            <a:pPr lvl="0"/>
            <a:r>
              <a:rPr lang="da-DK" altLang="zh-CN" sz="2000" b="1" dirty="0" smtClean="0">
                <a:latin typeface="Arial" pitchFamily="34" charset="0"/>
                <a:cs typeface="Arial" pitchFamily="34" charset="0"/>
              </a:rPr>
              <a:t>802.1X</a:t>
            </a:r>
            <a:endParaRPr lang="zh-CN" altLang="en-US" sz="2000" dirty="0"/>
          </a:p>
        </p:txBody>
      </p:sp>
      <p:sp>
        <p:nvSpPr>
          <p:cNvPr id="18" name="Rectangle 11"/>
          <p:cNvSpPr>
            <a:spLocks noChangeArrowheads="1"/>
          </p:cNvSpPr>
          <p:nvPr/>
        </p:nvSpPr>
        <p:spPr bwMode="auto">
          <a:xfrm>
            <a:off x="6099176" y="1934940"/>
            <a:ext cx="1987549" cy="143827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91416" tIns="45708" rIns="91416" bIns="45708"/>
          <a:lstStyle/>
          <a:p>
            <a:pPr marL="0" lvl="1" indent="-228600" eaLnBrk="1" hangingPunct="1">
              <a:lnSpc>
                <a:spcPct val="80000"/>
              </a:lnSpc>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标准化</a:t>
            </a:r>
          </a:p>
          <a:p>
            <a:pPr marL="0" lvl="1" indent="-228600" eaLnBrk="1" hangingPunct="1">
              <a:lnSpc>
                <a:spcPct val="80000"/>
              </a:lnSpc>
              <a:spcBef>
                <a:spcPts val="0"/>
              </a:spcBef>
              <a:spcAft>
                <a:spcPts val="0"/>
              </a:spcAft>
              <a:buSzPct val="100000"/>
              <a:buFont typeface="Wingdings" pitchFamily="2" charset="2"/>
              <a:buChar char="Ø"/>
            </a:pPr>
            <a:r>
              <a:rPr lang="en-US" altLang="zh-CN" sz="1600" dirty="0" smtClean="0">
                <a:solidFill>
                  <a:srgbClr val="000000"/>
                </a:solidFill>
                <a:latin typeface="Arial" pitchFamily="34" charset="0"/>
              </a:rPr>
              <a:t>TKIP/CCMP</a:t>
            </a:r>
            <a:r>
              <a:rPr lang="zh-CN" altLang="en-US" sz="1600" dirty="0" smtClean="0">
                <a:solidFill>
                  <a:srgbClr val="000000"/>
                </a:solidFill>
                <a:latin typeface="Arial" pitchFamily="34" charset="0"/>
              </a:rPr>
              <a:t>加密</a:t>
            </a:r>
          </a:p>
          <a:p>
            <a:pPr marL="0" lvl="1" indent="-228600" eaLnBrk="1" hangingPunct="1">
              <a:lnSpc>
                <a:spcPct val="100000"/>
              </a:lnSpc>
              <a:spcBef>
                <a:spcPts val="0"/>
              </a:spcBef>
              <a:spcAft>
                <a:spcPts val="0"/>
              </a:spcAft>
              <a:buSzPct val="100000"/>
              <a:buFont typeface="Wingdings" pitchFamily="2" charset="2"/>
              <a:buChar char="Ø"/>
            </a:pPr>
            <a:r>
              <a:rPr lang="zh-CN" altLang="en-US" sz="1600" dirty="0" smtClean="0">
                <a:solidFill>
                  <a:srgbClr val="000000"/>
                </a:solidFill>
                <a:latin typeface="Arial" pitchFamily="34" charset="0"/>
              </a:rPr>
              <a:t>严格的用户身份验证</a:t>
            </a:r>
          </a:p>
          <a:p>
            <a:pPr lvl="0" fontAlgn="base">
              <a:buClr>
                <a:srgbClr val="000000"/>
              </a:buClr>
              <a:buSzPts val="1400"/>
            </a:pPr>
            <a:endParaRPr lang="en-US" altLang="zh-CN" dirty="0" smtClean="0">
              <a:latin typeface="Arial" pitchFamily="34" charset="0"/>
              <a:cs typeface="Arial" pitchFamily="34" charset="0"/>
            </a:endParaRPr>
          </a:p>
        </p:txBody>
      </p:sp>
      <p:sp>
        <p:nvSpPr>
          <p:cNvPr id="19" name="TextBox 18"/>
          <p:cNvSpPr txBox="1"/>
          <p:nvPr/>
        </p:nvSpPr>
        <p:spPr>
          <a:xfrm>
            <a:off x="6229349" y="1506315"/>
            <a:ext cx="1695451" cy="400110"/>
          </a:xfrm>
          <a:prstGeom prst="rect">
            <a:avLst/>
          </a:prstGeom>
          <a:noFill/>
        </p:spPr>
        <p:txBody>
          <a:bodyPr wrap="square" rtlCol="0">
            <a:spAutoFit/>
          </a:bodyPr>
          <a:lstStyle/>
          <a:p>
            <a:pPr lvl="0"/>
            <a:r>
              <a:rPr lang="da-DK" altLang="zh-CN" sz="2000" b="1" dirty="0" smtClean="0">
                <a:latin typeface="Arial" pitchFamily="34" charset="0"/>
                <a:cs typeface="Arial" pitchFamily="34" charset="0"/>
              </a:rPr>
              <a:t>W</a:t>
            </a:r>
            <a:r>
              <a:rPr lang="en-US" altLang="zh-CN" sz="2000" b="1" dirty="0" smtClean="0">
                <a:latin typeface="Arial" pitchFamily="34" charset="0"/>
                <a:cs typeface="Arial" pitchFamily="34" charset="0"/>
              </a:rPr>
              <a:t>PA</a:t>
            </a:r>
            <a:r>
              <a:rPr lang="da-DK" altLang="zh-CN" sz="2000" b="1" dirty="0" smtClean="0">
                <a:latin typeface="Arial" pitchFamily="34" charset="0"/>
                <a:cs typeface="Arial" pitchFamily="34" charset="0"/>
              </a:rPr>
              <a:t>/W</a:t>
            </a:r>
            <a:r>
              <a:rPr lang="en-US" altLang="zh-CN" sz="2000" b="1" dirty="0" smtClean="0">
                <a:latin typeface="Arial" pitchFamily="34" charset="0"/>
                <a:cs typeface="Arial" pitchFamily="34" charset="0"/>
              </a:rPr>
              <a:t>PA</a:t>
            </a:r>
            <a:r>
              <a:rPr lang="da-DK" altLang="zh-CN" sz="2000" b="1" dirty="0" smtClean="0">
                <a:latin typeface="Arial" pitchFamily="34" charset="0"/>
                <a:cs typeface="Arial" pitchFamily="34" charset="0"/>
              </a:rPr>
              <a:t>2</a:t>
            </a:r>
            <a:endParaRPr lang="zh-CN" altLang="en-US" sz="2000" dirty="0"/>
          </a:p>
        </p:txBody>
      </p:sp>
      <p:sp>
        <p:nvSpPr>
          <p:cNvPr id="4" name="AutoShape 2"/>
          <p:cNvSpPr>
            <a:spLocks noChangeArrowheads="1"/>
          </p:cNvSpPr>
          <p:nvPr/>
        </p:nvSpPr>
        <p:spPr bwMode="auto">
          <a:xfrm rot="20092264" flipV="1">
            <a:off x="4269210" y="4100520"/>
            <a:ext cx="4110172" cy="431800"/>
          </a:xfrm>
          <a:prstGeom prst="rightArrow">
            <a:avLst>
              <a:gd name="adj1" fmla="val 50000"/>
              <a:gd name="adj2" fmla="val 177114"/>
            </a:avLst>
          </a:prstGeom>
          <a:ln>
            <a:headEnd/>
            <a:tailEnd/>
          </a:ln>
        </p:spPr>
        <p:style>
          <a:lnRef idx="2">
            <a:schemeClr val="accent2"/>
          </a:lnRef>
          <a:fillRef idx="1">
            <a:schemeClr val="lt1"/>
          </a:fillRef>
          <a:effectRef idx="0">
            <a:schemeClr val="accent2"/>
          </a:effectRef>
          <a:fontRef idx="minor">
            <a:schemeClr val="dk1"/>
          </a:fontRef>
        </p:style>
        <p:txBody>
          <a:bodyPr wrap="none" anchor="ctr">
            <a:flatTx/>
          </a:bodyPr>
          <a:lstStyle/>
          <a:p>
            <a:endParaRPr lang="zh-CN" altLang="en-US"/>
          </a:p>
        </p:txBody>
      </p:sp>
      <p:sp>
        <p:nvSpPr>
          <p:cNvPr id="20" name="Text Box 10"/>
          <p:cNvSpPr txBox="1">
            <a:spLocks noChangeArrowheads="1"/>
          </p:cNvSpPr>
          <p:nvPr/>
        </p:nvSpPr>
        <p:spPr bwMode="auto">
          <a:xfrm>
            <a:off x="1843088" y="5570538"/>
            <a:ext cx="566737" cy="279400"/>
          </a:xfrm>
          <a:prstGeom prst="rect">
            <a:avLst/>
          </a:prstGeom>
          <a:noFill/>
          <a:ln w="9525">
            <a:noFill/>
            <a:miter lim="800000"/>
            <a:headEnd/>
            <a:tailEnd/>
          </a:ln>
        </p:spPr>
        <p:txBody>
          <a:bodyPr lIns="53242" tIns="26620" rIns="53242" bIns="26620"/>
          <a:lstStyle/>
          <a:p>
            <a:pPr defTabSz="784225" eaLnBrk="0" hangingPunct="0"/>
            <a:r>
              <a:rPr lang="en-US" altLang="zh-CN" sz="1200" b="1" dirty="0" smtClean="0">
                <a:solidFill>
                  <a:srgbClr val="000000"/>
                </a:solidFill>
                <a:latin typeface="华文细黑" pitchFamily="2" charset="-122"/>
                <a:ea typeface="华文细黑" pitchFamily="2" charset="-122"/>
              </a:rPr>
              <a:t>1997</a:t>
            </a:r>
            <a:endParaRPr lang="zh-CN" altLang="en-US" sz="1200" dirty="0">
              <a:solidFill>
                <a:schemeClr val="tx1"/>
              </a:solidFill>
              <a:latin typeface="华文细黑" pitchFamily="2" charset="-122"/>
              <a:ea typeface="华文细黑" pitchFamily="2" charset="-122"/>
            </a:endParaRPr>
          </a:p>
        </p:txBody>
      </p:sp>
      <p:sp>
        <p:nvSpPr>
          <p:cNvPr id="21" name="Text Box 10"/>
          <p:cNvSpPr txBox="1">
            <a:spLocks noChangeArrowheads="1"/>
          </p:cNvSpPr>
          <p:nvPr/>
        </p:nvSpPr>
        <p:spPr bwMode="auto">
          <a:xfrm>
            <a:off x="4338638" y="5599113"/>
            <a:ext cx="566737" cy="279400"/>
          </a:xfrm>
          <a:prstGeom prst="rect">
            <a:avLst/>
          </a:prstGeom>
          <a:noFill/>
          <a:ln w="9525">
            <a:noFill/>
            <a:miter lim="800000"/>
            <a:headEnd/>
            <a:tailEnd/>
          </a:ln>
        </p:spPr>
        <p:txBody>
          <a:bodyPr lIns="53242" tIns="26620" rIns="53242" bIns="26620"/>
          <a:lstStyle/>
          <a:p>
            <a:pPr defTabSz="784225" eaLnBrk="0" hangingPunct="0"/>
            <a:r>
              <a:rPr lang="en-US" altLang="zh-CN" sz="1200" b="1" dirty="0" smtClean="0">
                <a:solidFill>
                  <a:srgbClr val="000000"/>
                </a:solidFill>
                <a:latin typeface="华文细黑" pitchFamily="2" charset="-122"/>
                <a:ea typeface="华文细黑" pitchFamily="2" charset="-122"/>
              </a:rPr>
              <a:t>2001</a:t>
            </a:r>
            <a:endParaRPr lang="zh-CN" altLang="en-US" sz="1200" dirty="0">
              <a:solidFill>
                <a:schemeClr val="tx1"/>
              </a:solidFill>
              <a:latin typeface="华文细黑" pitchFamily="2" charset="-122"/>
              <a:ea typeface="华文细黑" pitchFamily="2" charset="-122"/>
            </a:endParaRPr>
          </a:p>
        </p:txBody>
      </p:sp>
      <p:sp>
        <p:nvSpPr>
          <p:cNvPr id="22" name="Text Box 10"/>
          <p:cNvSpPr txBox="1">
            <a:spLocks noChangeArrowheads="1"/>
          </p:cNvSpPr>
          <p:nvPr/>
        </p:nvSpPr>
        <p:spPr bwMode="auto">
          <a:xfrm>
            <a:off x="6910388" y="5599113"/>
            <a:ext cx="1109662" cy="279400"/>
          </a:xfrm>
          <a:prstGeom prst="rect">
            <a:avLst/>
          </a:prstGeom>
          <a:noFill/>
          <a:ln w="9525">
            <a:noFill/>
            <a:miter lim="800000"/>
            <a:headEnd/>
            <a:tailEnd/>
          </a:ln>
        </p:spPr>
        <p:txBody>
          <a:bodyPr lIns="53242" tIns="26620" rIns="53242" bIns="26620"/>
          <a:lstStyle/>
          <a:p>
            <a:pPr defTabSz="784225" eaLnBrk="0" hangingPunct="0"/>
            <a:r>
              <a:rPr lang="en-US" altLang="zh-CN" sz="1200" b="1" dirty="0" smtClean="0">
                <a:solidFill>
                  <a:srgbClr val="000000"/>
                </a:solidFill>
                <a:latin typeface="华文细黑" pitchFamily="2" charset="-122"/>
                <a:ea typeface="华文细黑" pitchFamily="2" charset="-122"/>
              </a:rPr>
              <a:t>2003</a:t>
            </a:r>
            <a:r>
              <a:rPr lang="zh-CN" altLang="en-US" sz="1200" b="1" dirty="0" smtClean="0">
                <a:solidFill>
                  <a:srgbClr val="000000"/>
                </a:solidFill>
                <a:latin typeface="华文细黑" pitchFamily="2" charset="-122"/>
                <a:ea typeface="华文细黑" pitchFamily="2" charset="-122"/>
              </a:rPr>
              <a:t>至今</a:t>
            </a:r>
            <a:endParaRPr lang="zh-CN" altLang="en-US" sz="1200" dirty="0">
              <a:solidFill>
                <a:schemeClr val="tx1"/>
              </a:solidFill>
              <a:latin typeface="华文细黑" pitchFamily="2" charset="-122"/>
              <a:ea typeface="华文细黑"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WAPI</a:t>
            </a:r>
            <a:r>
              <a:rPr lang="zh-CN" altLang="en-US" dirty="0" smtClean="0">
                <a:latin typeface="Arial" pitchFamily="34" charset="0"/>
                <a:ea typeface="黑体" pitchFamily="49" charset="-122"/>
              </a:rPr>
              <a:t>三元架构</a:t>
            </a:r>
            <a:endParaRPr lang="zh-CN" altLang="en-US" dirty="0">
              <a:latin typeface="Arial" pitchFamily="34" charset="0"/>
              <a:ea typeface="黑体" pitchFamily="49" charset="-122"/>
            </a:endParaRPr>
          </a:p>
        </p:txBody>
      </p:sp>
      <p:sp>
        <p:nvSpPr>
          <p:cNvPr id="5857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AutoShape 3"/>
          <p:cNvSpPr>
            <a:spLocks noChangeArrowheads="1"/>
          </p:cNvSpPr>
          <p:nvPr/>
        </p:nvSpPr>
        <p:spPr bwMode="auto">
          <a:xfrm>
            <a:off x="2805587" y="1350179"/>
            <a:ext cx="6019096" cy="1439862"/>
          </a:xfrm>
          <a:prstGeom prst="flowChartAlternateProcess">
            <a:avLst/>
          </a:prstGeom>
          <a:ln>
            <a:headEnd/>
            <a:tailEnd/>
          </a:ln>
        </p:spPr>
        <p:style>
          <a:lnRef idx="2">
            <a:schemeClr val="accent2"/>
          </a:lnRef>
          <a:fillRef idx="1">
            <a:schemeClr val="lt1"/>
          </a:fillRef>
          <a:effectRef idx="0">
            <a:schemeClr val="accent2"/>
          </a:effectRef>
          <a:fontRef idx="minor">
            <a:schemeClr val="dk1"/>
          </a:fontRef>
        </p:style>
        <p:txBody>
          <a:bodyPr/>
          <a:lstStyle/>
          <a:p>
            <a:pPr>
              <a:defRPr/>
            </a:pPr>
            <a:r>
              <a:rPr lang="en-US" altLang="zh-CN" sz="2000" dirty="0">
                <a:solidFill>
                  <a:schemeClr val="tx1"/>
                </a:solidFill>
                <a:latin typeface="Arial" pitchFamily="34" charset="0"/>
                <a:cs typeface="Arial" pitchFamily="34" charset="0"/>
              </a:rPr>
              <a:t>WEP</a:t>
            </a:r>
          </a:p>
        </p:txBody>
      </p:sp>
      <p:sp>
        <p:nvSpPr>
          <p:cNvPr id="7" name="AutoShape 4"/>
          <p:cNvSpPr>
            <a:spLocks noChangeArrowheads="1"/>
          </p:cNvSpPr>
          <p:nvPr/>
        </p:nvSpPr>
        <p:spPr bwMode="auto">
          <a:xfrm>
            <a:off x="2819235" y="2928154"/>
            <a:ext cx="6005448" cy="1549400"/>
          </a:xfrm>
          <a:prstGeom prst="flowChartAlternateProcess">
            <a:avLst/>
          </a:prstGeom>
          <a:ln>
            <a:headEnd/>
            <a:tailEnd/>
          </a:ln>
        </p:spPr>
        <p:style>
          <a:lnRef idx="2">
            <a:schemeClr val="accent2"/>
          </a:lnRef>
          <a:fillRef idx="1">
            <a:schemeClr val="lt1"/>
          </a:fillRef>
          <a:effectRef idx="0">
            <a:schemeClr val="accent2"/>
          </a:effectRef>
          <a:fontRef idx="minor">
            <a:schemeClr val="dk1"/>
          </a:fontRef>
        </p:style>
        <p:txBody>
          <a:bodyPr/>
          <a:lstStyle/>
          <a:p>
            <a:pPr>
              <a:defRPr/>
            </a:pPr>
            <a:r>
              <a:rPr lang="en-US" altLang="zh-CN" sz="2000" dirty="0" smtClean="0">
                <a:solidFill>
                  <a:schemeClr val="tx1"/>
                </a:solidFill>
                <a:latin typeface="Arial" pitchFamily="34" charset="0"/>
                <a:cs typeface="Arial" pitchFamily="34" charset="0"/>
              </a:rPr>
              <a:t>802.1X+EAP(802.11i)</a:t>
            </a:r>
            <a:endParaRPr lang="en-US" altLang="zh-CN" sz="2000" dirty="0">
              <a:solidFill>
                <a:schemeClr val="tx1"/>
              </a:solidFill>
              <a:latin typeface="Arial" pitchFamily="34" charset="0"/>
              <a:cs typeface="Arial" pitchFamily="34" charset="0"/>
            </a:endParaRPr>
          </a:p>
        </p:txBody>
      </p:sp>
      <p:sp>
        <p:nvSpPr>
          <p:cNvPr id="8" name="AutoShape 5"/>
          <p:cNvSpPr>
            <a:spLocks noChangeArrowheads="1"/>
          </p:cNvSpPr>
          <p:nvPr/>
        </p:nvSpPr>
        <p:spPr bwMode="auto">
          <a:xfrm>
            <a:off x="2791940" y="4639705"/>
            <a:ext cx="6032746" cy="1549400"/>
          </a:xfrm>
          <a:prstGeom prst="flowChartAlternateProcess">
            <a:avLst/>
          </a:prstGeom>
          <a:ln>
            <a:headEnd/>
            <a:tailEnd/>
          </a:ln>
        </p:spPr>
        <p:style>
          <a:lnRef idx="2">
            <a:schemeClr val="accent2"/>
          </a:lnRef>
          <a:fillRef idx="1">
            <a:schemeClr val="lt1"/>
          </a:fillRef>
          <a:effectRef idx="0">
            <a:schemeClr val="accent2"/>
          </a:effectRef>
          <a:fontRef idx="minor">
            <a:schemeClr val="dk1"/>
          </a:fontRef>
        </p:style>
        <p:txBody>
          <a:bodyPr/>
          <a:lstStyle/>
          <a:p>
            <a:pPr>
              <a:defRPr/>
            </a:pPr>
            <a:r>
              <a:rPr lang="en-US" altLang="zh-CN" sz="2000" dirty="0">
                <a:solidFill>
                  <a:schemeClr val="tx1"/>
                </a:solidFill>
                <a:latin typeface="Arial" pitchFamily="34" charset="0"/>
                <a:cs typeface="Arial" pitchFamily="34" charset="0"/>
              </a:rPr>
              <a:t>WAPI</a:t>
            </a:r>
          </a:p>
        </p:txBody>
      </p:sp>
      <p:sp>
        <p:nvSpPr>
          <p:cNvPr id="9" name="Text Box 6"/>
          <p:cNvSpPr txBox="1">
            <a:spLocks noChangeArrowheads="1"/>
          </p:cNvSpPr>
          <p:nvPr/>
        </p:nvSpPr>
        <p:spPr bwMode="auto">
          <a:xfrm>
            <a:off x="640801" y="1577229"/>
            <a:ext cx="2177563" cy="1077218"/>
          </a:xfrm>
          <a:prstGeom prst="rect">
            <a:avLst/>
          </a:prstGeom>
          <a:noFill/>
          <a:ln w="9525">
            <a:noFill/>
            <a:miter lim="800000"/>
            <a:headEnd/>
            <a:tailEnd/>
          </a:ln>
        </p:spPr>
        <p:txBody>
          <a:bodyPr wrap="square">
            <a:spAutoFit/>
          </a:bodyPr>
          <a:lstStyle/>
          <a:p>
            <a:pPr>
              <a:buFont typeface="Arial" pitchFamily="34" charset="0"/>
              <a:buChar char="•"/>
            </a:pPr>
            <a:r>
              <a:rPr lang="zh-CN" altLang="en-US" sz="1600" dirty="0">
                <a:latin typeface="+mn-ea"/>
                <a:ea typeface="+mn-ea"/>
                <a:cs typeface="Arial" pitchFamily="34" charset="0"/>
              </a:rPr>
              <a:t>二元安全架构对应</a:t>
            </a:r>
          </a:p>
          <a:p>
            <a:pPr>
              <a:buFont typeface="Arial" pitchFamily="34" charset="0"/>
              <a:buChar char="•"/>
            </a:pPr>
            <a:r>
              <a:rPr lang="zh-CN" altLang="en-US" sz="1600" dirty="0">
                <a:latin typeface="+mn-ea"/>
                <a:ea typeface="+mn-ea"/>
                <a:cs typeface="Arial" pitchFamily="34" charset="0"/>
              </a:rPr>
              <a:t>二物理实体</a:t>
            </a:r>
          </a:p>
          <a:p>
            <a:pPr>
              <a:buFont typeface="Arial" pitchFamily="34" charset="0"/>
              <a:buChar char="•"/>
            </a:pPr>
            <a:r>
              <a:rPr lang="zh-CN" altLang="en-US" sz="1600" dirty="0">
                <a:latin typeface="+mn-ea"/>
                <a:ea typeface="+mn-ea"/>
                <a:cs typeface="Arial" pitchFamily="34" charset="0"/>
              </a:rPr>
              <a:t>单向鉴别</a:t>
            </a:r>
          </a:p>
          <a:p>
            <a:pPr>
              <a:buFont typeface="Arial" pitchFamily="34" charset="0"/>
              <a:buChar char="•"/>
            </a:pPr>
            <a:r>
              <a:rPr lang="zh-CN" altLang="en-US" sz="1600" dirty="0">
                <a:latin typeface="+mn-ea"/>
                <a:ea typeface="+mn-ea"/>
                <a:cs typeface="Arial" pitchFamily="34" charset="0"/>
              </a:rPr>
              <a:t>无法保证安全 </a:t>
            </a:r>
          </a:p>
        </p:txBody>
      </p:sp>
      <p:sp>
        <p:nvSpPr>
          <p:cNvPr id="10" name="Text Box 7"/>
          <p:cNvSpPr txBox="1">
            <a:spLocks noChangeArrowheads="1"/>
          </p:cNvSpPr>
          <p:nvPr/>
        </p:nvSpPr>
        <p:spPr bwMode="auto">
          <a:xfrm>
            <a:off x="655315" y="4634472"/>
            <a:ext cx="2114507" cy="1569660"/>
          </a:xfrm>
          <a:prstGeom prst="rect">
            <a:avLst/>
          </a:prstGeom>
          <a:noFill/>
          <a:ln w="9525">
            <a:noFill/>
            <a:miter lim="800000"/>
            <a:headEnd/>
            <a:tailEnd/>
          </a:ln>
        </p:spPr>
        <p:txBody>
          <a:bodyPr wrap="square">
            <a:spAutoFit/>
          </a:bodyPr>
          <a:lstStyle/>
          <a:p>
            <a:pPr>
              <a:buFont typeface="Arial" pitchFamily="34" charset="0"/>
              <a:buChar char="•"/>
            </a:pPr>
            <a:r>
              <a:rPr lang="zh-CN" altLang="en-US" sz="1600" dirty="0">
                <a:latin typeface="+mn-ea"/>
                <a:ea typeface="+mn-ea"/>
                <a:cs typeface="Arial" pitchFamily="34" charset="0"/>
              </a:rPr>
              <a:t>三元安全架构对应三物理实体</a:t>
            </a:r>
          </a:p>
          <a:p>
            <a:pPr>
              <a:buFont typeface="Arial" pitchFamily="34" charset="0"/>
              <a:buChar char="•"/>
            </a:pPr>
            <a:r>
              <a:rPr lang="zh-CN" altLang="en-US" sz="1600" dirty="0">
                <a:latin typeface="+mn-ea"/>
                <a:ea typeface="+mn-ea"/>
                <a:cs typeface="Arial" pitchFamily="34" charset="0"/>
              </a:rPr>
              <a:t>接入点</a:t>
            </a:r>
            <a:r>
              <a:rPr lang="en-US" altLang="zh-CN" sz="1600" dirty="0">
                <a:latin typeface="+mn-ea"/>
                <a:ea typeface="+mn-ea"/>
                <a:cs typeface="Arial" pitchFamily="34" charset="0"/>
              </a:rPr>
              <a:t>/</a:t>
            </a:r>
            <a:r>
              <a:rPr lang="zh-CN" altLang="en-US" sz="1600" dirty="0">
                <a:latin typeface="+mn-ea"/>
                <a:ea typeface="+mn-ea"/>
                <a:cs typeface="Arial" pitchFamily="34" charset="0"/>
              </a:rPr>
              <a:t>基站有独立身份</a:t>
            </a:r>
          </a:p>
          <a:p>
            <a:pPr>
              <a:buFont typeface="Arial" pitchFamily="34" charset="0"/>
              <a:buChar char="•"/>
            </a:pPr>
            <a:r>
              <a:rPr lang="zh-CN" altLang="en-US" sz="1600" dirty="0">
                <a:latin typeface="+mn-ea"/>
                <a:ea typeface="+mn-ea"/>
                <a:cs typeface="Arial" pitchFamily="34" charset="0"/>
              </a:rPr>
              <a:t>完整双向认证 有效保证安全</a:t>
            </a:r>
          </a:p>
        </p:txBody>
      </p:sp>
      <p:sp>
        <p:nvSpPr>
          <p:cNvPr id="13" name="AutoShape 10"/>
          <p:cNvSpPr>
            <a:spLocks noChangeArrowheads="1"/>
          </p:cNvSpPr>
          <p:nvPr/>
        </p:nvSpPr>
        <p:spPr bwMode="auto">
          <a:xfrm>
            <a:off x="4780374" y="3815566"/>
            <a:ext cx="1152525" cy="144463"/>
          </a:xfrm>
          <a:prstGeom prst="leftRightArrow">
            <a:avLst>
              <a:gd name="adj1" fmla="val 50000"/>
              <a:gd name="adj2" fmla="val 159560"/>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endParaRPr lang="zh-CN" altLang="zh-CN">
              <a:solidFill>
                <a:srgbClr val="F8FAF4"/>
              </a:solidFill>
              <a:cs typeface="Arial" pitchFamily="34" charset="0"/>
            </a:endParaRPr>
          </a:p>
        </p:txBody>
      </p:sp>
      <p:sp>
        <p:nvSpPr>
          <p:cNvPr id="14" name="Oval 11"/>
          <p:cNvSpPr>
            <a:spLocks noChangeArrowheads="1"/>
          </p:cNvSpPr>
          <p:nvPr/>
        </p:nvSpPr>
        <p:spPr bwMode="auto">
          <a:xfrm>
            <a:off x="6005924" y="3113891"/>
            <a:ext cx="2879725" cy="1295400"/>
          </a:xfrm>
          <a:prstGeom prst="ellipse">
            <a:avLst/>
          </a:prstGeom>
          <a:noFill/>
          <a:ln w="38100">
            <a:solidFill>
              <a:srgbClr val="FFFFFF"/>
            </a:solidFill>
            <a:prstDash val="sysDot"/>
            <a:round/>
            <a:headEnd/>
            <a:tailEnd/>
          </a:ln>
        </p:spPr>
        <p:txBody>
          <a:bodyPr wrap="none" anchor="ctr"/>
          <a:lstStyle/>
          <a:p>
            <a:endParaRPr lang="zh-CN" altLang="zh-CN" sz="2000">
              <a:cs typeface="Arial" pitchFamily="34" charset="0"/>
            </a:endParaRPr>
          </a:p>
        </p:txBody>
      </p:sp>
      <p:sp>
        <p:nvSpPr>
          <p:cNvPr id="16" name="AutoShape 13"/>
          <p:cNvSpPr>
            <a:spLocks noChangeArrowheads="1"/>
          </p:cNvSpPr>
          <p:nvPr/>
        </p:nvSpPr>
        <p:spPr bwMode="auto">
          <a:xfrm>
            <a:off x="4760287" y="5488791"/>
            <a:ext cx="1152525" cy="144463"/>
          </a:xfrm>
          <a:prstGeom prst="leftRightArrow">
            <a:avLst>
              <a:gd name="adj1" fmla="val 50000"/>
              <a:gd name="adj2" fmla="val 159560"/>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endParaRPr lang="zh-CN" altLang="zh-CN">
              <a:solidFill>
                <a:srgbClr val="F8FAF4"/>
              </a:solidFill>
              <a:cs typeface="Arial" pitchFamily="34" charset="0"/>
            </a:endParaRPr>
          </a:p>
        </p:txBody>
      </p:sp>
      <p:sp>
        <p:nvSpPr>
          <p:cNvPr id="17" name="AutoShape 14"/>
          <p:cNvSpPr>
            <a:spLocks noChangeArrowheads="1"/>
          </p:cNvSpPr>
          <p:nvPr/>
        </p:nvSpPr>
        <p:spPr bwMode="auto">
          <a:xfrm>
            <a:off x="4728094" y="2104241"/>
            <a:ext cx="1224000" cy="144463"/>
          </a:xfrm>
          <a:prstGeom prst="leftArrow">
            <a:avLst>
              <a:gd name="adj1" fmla="val 50000"/>
              <a:gd name="adj2" fmla="val 224450"/>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endParaRPr lang="zh-CN" altLang="zh-CN" sz="2000">
              <a:cs typeface="Arial" pitchFamily="34" charset="0"/>
            </a:endParaRPr>
          </a:p>
        </p:txBody>
      </p:sp>
      <p:sp>
        <p:nvSpPr>
          <p:cNvPr id="18" name="AutoShape 15"/>
          <p:cNvSpPr>
            <a:spLocks noChangeArrowheads="1"/>
          </p:cNvSpPr>
          <p:nvPr/>
        </p:nvSpPr>
        <p:spPr bwMode="auto">
          <a:xfrm>
            <a:off x="6618568" y="5488791"/>
            <a:ext cx="1152525" cy="144463"/>
          </a:xfrm>
          <a:prstGeom prst="leftRightArrow">
            <a:avLst>
              <a:gd name="adj1" fmla="val 50000"/>
              <a:gd name="adj2" fmla="val 159560"/>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ctr"/>
            <a:endParaRPr lang="zh-CN" altLang="zh-CN">
              <a:solidFill>
                <a:srgbClr val="F8FAF4"/>
              </a:solidFill>
              <a:cs typeface="Arial" pitchFamily="34" charset="0"/>
            </a:endParaRPr>
          </a:p>
        </p:txBody>
      </p:sp>
      <p:sp>
        <p:nvSpPr>
          <p:cNvPr id="19" name="Text Box 17"/>
          <p:cNvSpPr txBox="1">
            <a:spLocks noChangeArrowheads="1"/>
          </p:cNvSpPr>
          <p:nvPr/>
        </p:nvSpPr>
        <p:spPr bwMode="auto">
          <a:xfrm>
            <a:off x="655315" y="3044597"/>
            <a:ext cx="2145942" cy="1323439"/>
          </a:xfrm>
          <a:prstGeom prst="rect">
            <a:avLst/>
          </a:prstGeom>
          <a:noFill/>
          <a:ln w="9525">
            <a:noFill/>
            <a:miter lim="800000"/>
            <a:headEnd/>
            <a:tailEnd/>
          </a:ln>
        </p:spPr>
        <p:txBody>
          <a:bodyPr wrap="square">
            <a:spAutoFit/>
          </a:bodyPr>
          <a:lstStyle/>
          <a:p>
            <a:pPr>
              <a:buFont typeface="Arial" pitchFamily="34" charset="0"/>
              <a:buChar char="•"/>
            </a:pPr>
            <a:r>
              <a:rPr lang="zh-CN" altLang="en-US" sz="1600" dirty="0">
                <a:latin typeface="+mn-ea"/>
                <a:ea typeface="+mn-ea"/>
                <a:cs typeface="Arial" pitchFamily="34" charset="0"/>
              </a:rPr>
              <a:t>二元安全架构对应</a:t>
            </a:r>
          </a:p>
          <a:p>
            <a:pPr>
              <a:buFont typeface="Arial" pitchFamily="34" charset="0"/>
              <a:buChar char="•"/>
            </a:pPr>
            <a:r>
              <a:rPr lang="zh-CN" altLang="en-US" sz="1600" dirty="0">
                <a:latin typeface="+mn-ea"/>
                <a:ea typeface="+mn-ea"/>
                <a:cs typeface="Arial" pitchFamily="34" charset="0"/>
              </a:rPr>
              <a:t>三物理实体</a:t>
            </a:r>
          </a:p>
          <a:p>
            <a:pPr>
              <a:buFont typeface="Arial" pitchFamily="34" charset="0"/>
              <a:buChar char="•"/>
            </a:pPr>
            <a:r>
              <a:rPr lang="en-US" altLang="zh-CN" sz="1600" dirty="0">
                <a:latin typeface="+mn-ea"/>
                <a:ea typeface="+mn-ea"/>
                <a:cs typeface="Arial" pitchFamily="34" charset="0"/>
              </a:rPr>
              <a:t>AP</a:t>
            </a:r>
            <a:r>
              <a:rPr lang="zh-CN" altLang="en-US" sz="1600" dirty="0">
                <a:latin typeface="+mn-ea"/>
                <a:ea typeface="+mn-ea"/>
                <a:cs typeface="Arial" pitchFamily="34" charset="0"/>
              </a:rPr>
              <a:t>无独立身份</a:t>
            </a:r>
            <a:r>
              <a:rPr lang="zh-CN" altLang="en-US" sz="1600" dirty="0" smtClean="0">
                <a:latin typeface="+mn-ea"/>
                <a:ea typeface="+mn-ea"/>
                <a:cs typeface="Arial" pitchFamily="34" charset="0"/>
              </a:rPr>
              <a:t>，易</a:t>
            </a:r>
            <a:r>
              <a:rPr lang="zh-CN" altLang="en-US" sz="1600" dirty="0">
                <a:latin typeface="+mn-ea"/>
                <a:ea typeface="+mn-ea"/>
                <a:cs typeface="Arial" pitchFamily="34" charset="0"/>
              </a:rPr>
              <a:t>被攻击 </a:t>
            </a:r>
          </a:p>
          <a:p>
            <a:pPr>
              <a:buFont typeface="Arial" pitchFamily="34" charset="0"/>
              <a:buChar char="•"/>
            </a:pPr>
            <a:r>
              <a:rPr lang="zh-CN" altLang="en-US" sz="1600" dirty="0">
                <a:latin typeface="+mn-ea"/>
                <a:ea typeface="+mn-ea"/>
                <a:cs typeface="Arial" pitchFamily="34" charset="0"/>
              </a:rPr>
              <a:t>仍无法保证安全 </a:t>
            </a:r>
          </a:p>
        </p:txBody>
      </p:sp>
      <p:sp>
        <p:nvSpPr>
          <p:cNvPr id="58" name="AutoShape 56"/>
          <p:cNvSpPr>
            <a:spLocks noChangeArrowheads="1"/>
          </p:cNvSpPr>
          <p:nvPr/>
        </p:nvSpPr>
        <p:spPr bwMode="auto">
          <a:xfrm>
            <a:off x="4790902" y="5704691"/>
            <a:ext cx="2955925" cy="123825"/>
          </a:xfrm>
          <a:prstGeom prst="leftRightArrow">
            <a:avLst>
              <a:gd name="adj1" fmla="val 50000"/>
              <a:gd name="adj2" fmla="val 477436"/>
            </a:avLst>
          </a:prstGeom>
          <a:noFill/>
          <a:ln w="28575">
            <a:solidFill>
              <a:schemeClr val="tx2"/>
            </a:solidFill>
            <a:prstDash val="sysDot"/>
            <a:miter lim="800000"/>
            <a:headEnd/>
            <a:tailEnd/>
          </a:ln>
        </p:spPr>
        <p:txBody>
          <a:bodyPr wrap="none" anchor="ctr"/>
          <a:lstStyle/>
          <a:p>
            <a:pPr algn="ctr"/>
            <a:endParaRPr lang="zh-CN" altLang="zh-CN">
              <a:solidFill>
                <a:srgbClr val="F8FAF4"/>
              </a:solidFill>
              <a:cs typeface="Arial" pitchFamily="34" charset="0"/>
            </a:endParaRPr>
          </a:p>
        </p:txBody>
      </p:sp>
      <p:pic>
        <p:nvPicPr>
          <p:cNvPr id="59" name="Picture 462" descr="图片241"/>
          <p:cNvPicPr>
            <a:picLocks noChangeAspect="1" noChangeArrowheads="1"/>
          </p:cNvPicPr>
          <p:nvPr/>
        </p:nvPicPr>
        <p:blipFill>
          <a:blip r:embed="rId3" cstate="print"/>
          <a:srcRect/>
          <a:stretch>
            <a:fillRect/>
          </a:stretch>
        </p:blipFill>
        <p:spPr bwMode="auto">
          <a:xfrm>
            <a:off x="5950563" y="1927743"/>
            <a:ext cx="553291" cy="583229"/>
          </a:xfrm>
          <a:prstGeom prst="rect">
            <a:avLst/>
          </a:prstGeom>
          <a:noFill/>
        </p:spPr>
      </p:pic>
      <p:sp>
        <p:nvSpPr>
          <p:cNvPr id="61" name="椭圆 60"/>
          <p:cNvSpPr/>
          <p:nvPr/>
        </p:nvSpPr>
        <p:spPr bwMode="auto">
          <a:xfrm>
            <a:off x="3078387" y="1721983"/>
            <a:ext cx="1640114" cy="783771"/>
          </a:xfrm>
          <a:prstGeom prst="ellipse">
            <a:avLst/>
          </a:prstGeom>
          <a:solidFill>
            <a:schemeClr val="bg1">
              <a:lumMod val="7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a typeface="华文细黑" pitchFamily="2" charset="-122"/>
            </a:endParaRPr>
          </a:p>
        </p:txBody>
      </p:sp>
      <p:pic>
        <p:nvPicPr>
          <p:cNvPr id="60" name="Picture 1943" descr="图片686"/>
          <p:cNvPicPr>
            <a:picLocks noChangeAspect="1" noChangeArrowheads="1"/>
          </p:cNvPicPr>
          <p:nvPr/>
        </p:nvPicPr>
        <p:blipFill>
          <a:blip r:embed="rId4" cstate="print"/>
          <a:srcRect/>
          <a:stretch>
            <a:fillRect/>
          </a:stretch>
        </p:blipFill>
        <p:spPr bwMode="auto">
          <a:xfrm>
            <a:off x="3785147" y="1763373"/>
            <a:ext cx="714280" cy="487313"/>
          </a:xfrm>
          <a:prstGeom prst="rect">
            <a:avLst/>
          </a:prstGeom>
          <a:noFill/>
        </p:spPr>
      </p:pic>
      <p:pic>
        <p:nvPicPr>
          <p:cNvPr id="62" name="Picture 1946" descr="图片689"/>
          <p:cNvPicPr>
            <a:picLocks noChangeAspect="1" noChangeArrowheads="1"/>
          </p:cNvPicPr>
          <p:nvPr/>
        </p:nvPicPr>
        <p:blipFill>
          <a:blip r:embed="rId5" cstate="print"/>
          <a:srcRect/>
          <a:stretch>
            <a:fillRect/>
          </a:stretch>
        </p:blipFill>
        <p:spPr bwMode="auto">
          <a:xfrm>
            <a:off x="3396475" y="1979839"/>
            <a:ext cx="380529" cy="458561"/>
          </a:xfrm>
          <a:prstGeom prst="rect">
            <a:avLst/>
          </a:prstGeom>
          <a:noFill/>
        </p:spPr>
      </p:pic>
      <p:pic>
        <p:nvPicPr>
          <p:cNvPr id="63" name="Picture 462" descr="图片241"/>
          <p:cNvPicPr>
            <a:picLocks noChangeAspect="1" noChangeArrowheads="1"/>
          </p:cNvPicPr>
          <p:nvPr/>
        </p:nvPicPr>
        <p:blipFill>
          <a:blip r:embed="rId3" cstate="print"/>
          <a:srcRect/>
          <a:stretch>
            <a:fillRect/>
          </a:stretch>
        </p:blipFill>
        <p:spPr bwMode="auto">
          <a:xfrm>
            <a:off x="5972333" y="3604143"/>
            <a:ext cx="553291" cy="583229"/>
          </a:xfrm>
          <a:prstGeom prst="rect">
            <a:avLst/>
          </a:prstGeom>
          <a:noFill/>
        </p:spPr>
      </p:pic>
      <p:sp>
        <p:nvSpPr>
          <p:cNvPr id="65" name="椭圆 64"/>
          <p:cNvSpPr/>
          <p:nvPr/>
        </p:nvSpPr>
        <p:spPr bwMode="auto">
          <a:xfrm>
            <a:off x="3078387" y="3466757"/>
            <a:ext cx="1640114" cy="783771"/>
          </a:xfrm>
          <a:prstGeom prst="ellipse">
            <a:avLst/>
          </a:prstGeom>
          <a:solidFill>
            <a:schemeClr val="bg1">
              <a:lumMod val="7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a typeface="华文细黑" pitchFamily="2" charset="-122"/>
            </a:endParaRPr>
          </a:p>
        </p:txBody>
      </p:sp>
      <p:pic>
        <p:nvPicPr>
          <p:cNvPr id="66" name="Picture 1943" descr="图片686"/>
          <p:cNvPicPr>
            <a:picLocks noChangeAspect="1" noChangeArrowheads="1"/>
          </p:cNvPicPr>
          <p:nvPr/>
        </p:nvPicPr>
        <p:blipFill>
          <a:blip r:embed="rId4" cstate="print"/>
          <a:srcRect/>
          <a:stretch>
            <a:fillRect/>
          </a:stretch>
        </p:blipFill>
        <p:spPr bwMode="auto">
          <a:xfrm>
            <a:off x="3785147" y="3508147"/>
            <a:ext cx="714280" cy="487313"/>
          </a:xfrm>
          <a:prstGeom prst="rect">
            <a:avLst/>
          </a:prstGeom>
          <a:noFill/>
        </p:spPr>
      </p:pic>
      <p:pic>
        <p:nvPicPr>
          <p:cNvPr id="67" name="Picture 1946" descr="图片689"/>
          <p:cNvPicPr>
            <a:picLocks noChangeAspect="1" noChangeArrowheads="1"/>
          </p:cNvPicPr>
          <p:nvPr/>
        </p:nvPicPr>
        <p:blipFill>
          <a:blip r:embed="rId5" cstate="print"/>
          <a:srcRect/>
          <a:stretch>
            <a:fillRect/>
          </a:stretch>
        </p:blipFill>
        <p:spPr bwMode="auto">
          <a:xfrm>
            <a:off x="3396475" y="3724613"/>
            <a:ext cx="380529" cy="458561"/>
          </a:xfrm>
          <a:prstGeom prst="rect">
            <a:avLst/>
          </a:prstGeom>
          <a:noFill/>
        </p:spPr>
      </p:pic>
      <p:sp>
        <p:nvSpPr>
          <p:cNvPr id="68" name="椭圆 67"/>
          <p:cNvSpPr/>
          <p:nvPr/>
        </p:nvSpPr>
        <p:spPr bwMode="auto">
          <a:xfrm>
            <a:off x="3078387" y="5140941"/>
            <a:ext cx="1640114" cy="783771"/>
          </a:xfrm>
          <a:prstGeom prst="ellipse">
            <a:avLst/>
          </a:prstGeom>
          <a:solidFill>
            <a:schemeClr val="bg1">
              <a:lumMod val="75000"/>
            </a:scheme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charset="0"/>
              <a:ea typeface="华文细黑" pitchFamily="2" charset="-122"/>
            </a:endParaRPr>
          </a:p>
        </p:txBody>
      </p:sp>
      <p:pic>
        <p:nvPicPr>
          <p:cNvPr id="69" name="Picture 1943" descr="图片686"/>
          <p:cNvPicPr>
            <a:picLocks noChangeAspect="1" noChangeArrowheads="1"/>
          </p:cNvPicPr>
          <p:nvPr/>
        </p:nvPicPr>
        <p:blipFill>
          <a:blip r:embed="rId4" cstate="print"/>
          <a:srcRect/>
          <a:stretch>
            <a:fillRect/>
          </a:stretch>
        </p:blipFill>
        <p:spPr bwMode="auto">
          <a:xfrm>
            <a:off x="3785147" y="5182331"/>
            <a:ext cx="714280" cy="487313"/>
          </a:xfrm>
          <a:prstGeom prst="rect">
            <a:avLst/>
          </a:prstGeom>
          <a:noFill/>
        </p:spPr>
      </p:pic>
      <p:pic>
        <p:nvPicPr>
          <p:cNvPr id="70" name="Picture 1946" descr="图片689"/>
          <p:cNvPicPr>
            <a:picLocks noChangeAspect="1" noChangeArrowheads="1"/>
          </p:cNvPicPr>
          <p:nvPr/>
        </p:nvPicPr>
        <p:blipFill>
          <a:blip r:embed="rId5" cstate="print"/>
          <a:srcRect/>
          <a:stretch>
            <a:fillRect/>
          </a:stretch>
        </p:blipFill>
        <p:spPr bwMode="auto">
          <a:xfrm>
            <a:off x="3396475" y="5398797"/>
            <a:ext cx="380529" cy="458561"/>
          </a:xfrm>
          <a:prstGeom prst="rect">
            <a:avLst/>
          </a:prstGeom>
          <a:noFill/>
        </p:spPr>
      </p:pic>
      <p:pic>
        <p:nvPicPr>
          <p:cNvPr id="71" name="Picture 462" descr="图片241"/>
          <p:cNvPicPr>
            <a:picLocks noChangeAspect="1" noChangeArrowheads="1"/>
          </p:cNvPicPr>
          <p:nvPr/>
        </p:nvPicPr>
        <p:blipFill>
          <a:blip r:embed="rId3" cstate="print"/>
          <a:srcRect/>
          <a:stretch>
            <a:fillRect/>
          </a:stretch>
        </p:blipFill>
        <p:spPr bwMode="auto">
          <a:xfrm>
            <a:off x="5979588" y="5349001"/>
            <a:ext cx="553291" cy="583229"/>
          </a:xfrm>
          <a:prstGeom prst="rect">
            <a:avLst/>
          </a:prstGeom>
          <a:noFill/>
        </p:spPr>
      </p:pic>
      <p:pic>
        <p:nvPicPr>
          <p:cNvPr id="72" name="Picture 2022" descr="图片247"/>
          <p:cNvPicPr>
            <a:picLocks noChangeAspect="1" noChangeArrowheads="1"/>
          </p:cNvPicPr>
          <p:nvPr/>
        </p:nvPicPr>
        <p:blipFill>
          <a:blip r:embed="rId6" cstate="print"/>
          <a:srcRect/>
          <a:stretch>
            <a:fillRect/>
          </a:stretch>
        </p:blipFill>
        <p:spPr bwMode="auto">
          <a:xfrm>
            <a:off x="7887152" y="5167086"/>
            <a:ext cx="531577" cy="818017"/>
          </a:xfrm>
          <a:prstGeom prst="rect">
            <a:avLst/>
          </a:prstGeom>
          <a:noFill/>
        </p:spPr>
      </p:pic>
      <p:pic>
        <p:nvPicPr>
          <p:cNvPr id="73" name="Picture 2022" descr="图片247"/>
          <p:cNvPicPr>
            <a:picLocks noChangeAspect="1" noChangeArrowheads="1"/>
          </p:cNvPicPr>
          <p:nvPr/>
        </p:nvPicPr>
        <p:blipFill>
          <a:blip r:embed="rId6" cstate="print"/>
          <a:srcRect/>
          <a:stretch>
            <a:fillRect/>
          </a:stretch>
        </p:blipFill>
        <p:spPr bwMode="auto">
          <a:xfrm>
            <a:off x="7858361" y="3467103"/>
            <a:ext cx="531577" cy="81801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10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1000"/>
                                        <p:tgtEl>
                                          <p:spTgt spid="1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1000"/>
                                        <p:tgtEl>
                                          <p:spTgt spid="1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linds(horizontal)">
                                      <p:cBhvr>
                                        <p:cTn id="16" dur="10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blinds(horizontal)">
                                      <p:cBhvr>
                                        <p:cTn id="21" dur="1000"/>
                                        <p:tgtEl>
                                          <p:spTgt spid="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1000"/>
                                        <p:tgtEl>
                                          <p:spTgt spid="10"/>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1000"/>
                                        <p:tgtEl>
                                          <p:spTgt spid="16"/>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blinds(horizontal)">
                                      <p:cBhvr>
                                        <p:cTn id="30" dur="1000"/>
                                        <p:tgtEl>
                                          <p:spTgt spid="18"/>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blinds(horizontal)">
                                      <p:cBhvr>
                                        <p:cTn id="33"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P spid="13" grpId="0" animBg="1"/>
      <p:bldP spid="14" grpId="0" animBg="1"/>
      <p:bldP spid="16" grpId="0" animBg="1"/>
      <p:bldP spid="18" grpId="0" animBg="1"/>
      <p:bldP spid="19" grpId="0"/>
      <p:bldP spid="5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rPr>
              <a:t>WAPI</a:t>
            </a:r>
            <a:endParaRPr lang="zh-CN" altLang="en-US" dirty="0">
              <a:latin typeface="Arial" pitchFamily="34" charset="0"/>
            </a:endParaRPr>
          </a:p>
        </p:txBody>
      </p:sp>
      <p:sp>
        <p:nvSpPr>
          <p:cNvPr id="3" name="内容占位符 2"/>
          <p:cNvSpPr>
            <a:spLocks noGrp="1"/>
          </p:cNvSpPr>
          <p:nvPr>
            <p:ph idx="1"/>
          </p:nvPr>
        </p:nvSpPr>
        <p:spPr/>
        <p:txBody>
          <a:bodyPr/>
          <a:lstStyle/>
          <a:p>
            <a:r>
              <a:rPr lang="en-US" altLang="zh-CN" sz="2000" kern="1200" dirty="0" smtClean="0">
                <a:latin typeface="Arial" pitchFamily="34" charset="0"/>
                <a:ea typeface="华文细黑" pitchFamily="2" charset="-122"/>
              </a:rPr>
              <a:t>WAPI</a:t>
            </a:r>
            <a:r>
              <a:rPr lang="zh-CN" altLang="en-US" sz="2000" kern="1200" dirty="0" smtClean="0">
                <a:latin typeface="Arial" pitchFamily="34" charset="0"/>
                <a:ea typeface="华文细黑" pitchFamily="2" charset="-122"/>
              </a:rPr>
              <a:t>协议由以下两部分构成：</a:t>
            </a:r>
          </a:p>
          <a:p>
            <a:pPr marL="650875" lvl="2" indent="-301625">
              <a:buSzPct val="60000"/>
              <a:buFont typeface="Wingdings" pitchFamily="2" charset="2"/>
              <a:buChar char="p"/>
            </a:pPr>
            <a:r>
              <a:rPr lang="en-US" altLang="zh-CN" kern="1200" dirty="0" smtClean="0">
                <a:latin typeface="Arial" pitchFamily="34" charset="0"/>
                <a:ea typeface="华文细黑" pitchFamily="2" charset="-122"/>
              </a:rPr>
              <a:t>WAI</a:t>
            </a:r>
            <a:r>
              <a:rPr lang="zh-CN" altLang="en-US" kern="1200" dirty="0" smtClean="0">
                <a:latin typeface="Arial" pitchFamily="34" charset="0"/>
                <a:ea typeface="华文细黑" pitchFamily="2" charset="-122"/>
              </a:rPr>
              <a:t>：是</a:t>
            </a:r>
            <a:r>
              <a:rPr lang="en-US" altLang="zh-CN" kern="1200" dirty="0" smtClean="0">
                <a:latin typeface="Arial" pitchFamily="34" charset="0"/>
                <a:ea typeface="华文细黑" pitchFamily="2" charset="-122"/>
              </a:rPr>
              <a:t>WLAN Authentication Infrastructure</a:t>
            </a:r>
            <a:r>
              <a:rPr lang="zh-CN" altLang="en-US" kern="1200" dirty="0" smtClean="0">
                <a:latin typeface="Arial" pitchFamily="34" charset="0"/>
                <a:ea typeface="华文细黑" pitchFamily="2" charset="-122"/>
              </a:rPr>
              <a:t>（无线局域网鉴别基础结构）的简称，是用于无线局域网中身份鉴别和密钥管理的安全方案； </a:t>
            </a:r>
          </a:p>
          <a:p>
            <a:pPr marL="650875" lvl="2" indent="-301625">
              <a:buSzPct val="60000"/>
              <a:buFont typeface="Wingdings" pitchFamily="2" charset="2"/>
              <a:buChar char="p"/>
            </a:pPr>
            <a:r>
              <a:rPr lang="en-US" altLang="zh-CN" kern="1200" dirty="0" smtClean="0">
                <a:latin typeface="Arial" pitchFamily="34" charset="0"/>
                <a:ea typeface="华文细黑" pitchFamily="2" charset="-122"/>
              </a:rPr>
              <a:t>WPI</a:t>
            </a:r>
            <a:r>
              <a:rPr lang="zh-CN" altLang="en-US" kern="1200" dirty="0" smtClean="0">
                <a:latin typeface="Arial" pitchFamily="34" charset="0"/>
                <a:ea typeface="华文细黑" pitchFamily="2" charset="-122"/>
              </a:rPr>
              <a:t>：是</a:t>
            </a:r>
            <a:r>
              <a:rPr lang="en-US" altLang="zh-CN" kern="1200" dirty="0" smtClean="0">
                <a:latin typeface="Arial" pitchFamily="34" charset="0"/>
                <a:ea typeface="华文细黑" pitchFamily="2" charset="-122"/>
              </a:rPr>
              <a:t>WLAN Privacy Infrastructure</a:t>
            </a:r>
            <a:r>
              <a:rPr lang="zh-CN" altLang="en-US" kern="1200" dirty="0" smtClean="0">
                <a:latin typeface="Arial" pitchFamily="34" charset="0"/>
                <a:ea typeface="华文细黑" pitchFamily="2" charset="-122"/>
              </a:rPr>
              <a:t>（无线局域网保密基础结构）的简称，是用于无线局域网中数据传输保护的安全方案，包括数据加密、数据鉴别和重放保护等功能。</a:t>
            </a:r>
          </a:p>
          <a:p>
            <a:endParaRPr lang="zh-CN" alt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WAPI</a:t>
            </a:r>
            <a:endParaRPr lang="zh-CN" altLang="en-US" dirty="0" smtClean="0">
              <a:latin typeface="Arial" pitchFamily="34" charset="0"/>
              <a:ea typeface="黑体" pitchFamily="49" charset="-122"/>
            </a:endParaRPr>
          </a:p>
        </p:txBody>
      </p:sp>
      <p:sp>
        <p:nvSpPr>
          <p:cNvPr id="3" name="内容占位符 2"/>
          <p:cNvSpPr>
            <a:spLocks noGrp="1"/>
          </p:cNvSpPr>
          <p:nvPr>
            <p:ph idx="1"/>
          </p:nvPr>
        </p:nvSpPr>
        <p:spPr>
          <a:noFill/>
          <a:ln w="9525">
            <a:noFill/>
            <a:miter lim="800000"/>
            <a:headEnd/>
            <a:tailEnd/>
          </a:ln>
          <a:effectLst/>
        </p:spPr>
        <p:txBody>
          <a:bodyPr vert="horz" wrap="square" lIns="80127" tIns="40065" rIns="80127" bIns="40065" numCol="1" anchor="t" anchorCtr="0" compatLnSpc="1">
            <a:prstTxWarp prst="textNoShape">
              <a:avLst/>
            </a:prstTxWarp>
          </a:bodyPr>
          <a:lstStyle/>
          <a:p>
            <a:r>
              <a:rPr lang="en-US" altLang="zh-CN" sz="2000" kern="1200" dirty="0" smtClean="0">
                <a:latin typeface="Arial" pitchFamily="34" charset="0"/>
                <a:ea typeface="华文细黑" pitchFamily="2" charset="-122"/>
              </a:rPr>
              <a:t>WAPI</a:t>
            </a:r>
            <a:r>
              <a:rPr lang="zh-CN" altLang="en-US" sz="2000" kern="1200" dirty="0" smtClean="0">
                <a:latin typeface="Arial" pitchFamily="34" charset="0"/>
                <a:ea typeface="华文细黑" pitchFamily="2" charset="-122"/>
              </a:rPr>
              <a:t>服务与</a:t>
            </a:r>
            <a:r>
              <a:rPr lang="en-US" altLang="zh-CN" sz="2000" kern="1200" dirty="0" smtClean="0">
                <a:latin typeface="Arial" pitchFamily="34" charset="0"/>
                <a:ea typeface="华文细黑" pitchFamily="2" charset="-122"/>
              </a:rPr>
              <a:t>WEP/WPA/WPA2</a:t>
            </a:r>
            <a:r>
              <a:rPr lang="zh-CN" altLang="en-US" sz="2000" kern="1200" dirty="0" smtClean="0">
                <a:latin typeface="Arial" pitchFamily="34" charset="0"/>
                <a:ea typeface="华文细黑" pitchFamily="2" charset="-122"/>
              </a:rPr>
              <a:t>的区别：</a:t>
            </a:r>
          </a:p>
          <a:p>
            <a:pPr marL="650875" lvl="2" indent="-301625">
              <a:buClr>
                <a:srgbClr val="808080"/>
              </a:buClr>
              <a:buSzPct val="60000"/>
              <a:buFont typeface="Wingdings" pitchFamily="2" charset="2"/>
              <a:buChar char="p"/>
            </a:pPr>
            <a:r>
              <a:rPr lang="en-US" altLang="zh-CN" kern="1200" dirty="0" smtClean="0">
                <a:latin typeface="Arial" pitchFamily="34" charset="0"/>
                <a:ea typeface="华文细黑" pitchFamily="2" charset="-122"/>
                <a:cs typeface="+mn-cs"/>
              </a:rPr>
              <a:t>WAPI</a:t>
            </a:r>
            <a:r>
              <a:rPr lang="zh-CN" altLang="en-US" kern="1200" dirty="0" smtClean="0">
                <a:latin typeface="Arial" pitchFamily="34" charset="0"/>
                <a:ea typeface="华文细黑" pitchFamily="2" charset="-122"/>
                <a:cs typeface="+mn-cs"/>
              </a:rPr>
              <a:t>支持</a:t>
            </a:r>
            <a:r>
              <a:rPr lang="en-US" altLang="zh-CN" kern="1200" dirty="0" smtClean="0">
                <a:latin typeface="Arial" pitchFamily="34" charset="0"/>
                <a:ea typeface="华文细黑" pitchFamily="2" charset="-122"/>
                <a:cs typeface="+mn-cs"/>
              </a:rPr>
              <a:t>WLAN</a:t>
            </a:r>
            <a:r>
              <a:rPr lang="zh-CN" altLang="en-US" kern="1200" dirty="0" smtClean="0">
                <a:latin typeface="Arial" pitchFamily="34" charset="0"/>
                <a:ea typeface="华文细黑" pitchFamily="2" charset="-122"/>
                <a:cs typeface="+mn-cs"/>
              </a:rPr>
              <a:t>客户端和接入网络的双向认证，即网络验证用户的合法性，用户也可以验证接入网络的合法性。 </a:t>
            </a:r>
          </a:p>
          <a:p>
            <a:pPr marL="650875" lvl="2" indent="-301625">
              <a:buClr>
                <a:srgbClr val="808080"/>
              </a:buClr>
              <a:buSzPct val="60000"/>
              <a:buFont typeface="Wingdings" pitchFamily="2" charset="2"/>
              <a:buChar char="p"/>
            </a:pPr>
            <a:r>
              <a:rPr lang="en-US" altLang="zh-CN" kern="1200" dirty="0" smtClean="0">
                <a:latin typeface="Arial" pitchFamily="34" charset="0"/>
                <a:ea typeface="华文细黑" pitchFamily="2" charset="-122"/>
                <a:cs typeface="+mn-cs"/>
              </a:rPr>
              <a:t>WAPI-CERT</a:t>
            </a:r>
            <a:r>
              <a:rPr lang="zh-CN" altLang="en-US" kern="1200" dirty="0" smtClean="0">
                <a:latin typeface="Arial" pitchFamily="34" charset="0"/>
                <a:ea typeface="华文细黑" pitchFamily="2" charset="-122"/>
                <a:cs typeface="+mn-cs"/>
              </a:rPr>
              <a:t>采用证书认证方式，证书认证过程采用公钥算法，</a:t>
            </a:r>
            <a:r>
              <a:rPr lang="en-US" altLang="zh-CN" kern="1200" dirty="0" smtClean="0">
                <a:latin typeface="Arial" pitchFamily="34" charset="0"/>
                <a:ea typeface="华文细黑" pitchFamily="2" charset="-122"/>
                <a:cs typeface="+mn-cs"/>
              </a:rPr>
              <a:t>WLAN</a:t>
            </a:r>
            <a:r>
              <a:rPr lang="zh-CN" altLang="en-US" kern="1200" dirty="0" smtClean="0">
                <a:latin typeface="Arial" pitchFamily="34" charset="0"/>
                <a:ea typeface="华文细黑" pitchFamily="2" charset="-122"/>
                <a:cs typeface="+mn-cs"/>
              </a:rPr>
              <a:t>客户端和</a:t>
            </a:r>
            <a:r>
              <a:rPr lang="en-US" altLang="zh-CN" kern="1200" dirty="0" smtClean="0">
                <a:latin typeface="Arial" pitchFamily="34" charset="0"/>
                <a:ea typeface="华文细黑" pitchFamily="2" charset="-122"/>
                <a:cs typeface="+mn-cs"/>
              </a:rPr>
              <a:t>WLAN</a:t>
            </a:r>
            <a:r>
              <a:rPr lang="zh-CN" altLang="en-US" kern="1200" dirty="0" smtClean="0">
                <a:latin typeface="Arial" pitchFamily="34" charset="0"/>
                <a:ea typeface="华文细黑" pitchFamily="2" charset="-122"/>
                <a:cs typeface="+mn-cs"/>
              </a:rPr>
              <a:t>服务端需要部署证书。 </a:t>
            </a:r>
          </a:p>
          <a:p>
            <a:pPr marL="650875" lvl="2" indent="-301625">
              <a:buClr>
                <a:srgbClr val="808080"/>
              </a:buClr>
              <a:buSzPct val="60000"/>
              <a:buFont typeface="Wingdings" pitchFamily="2" charset="2"/>
              <a:buChar char="p"/>
            </a:pPr>
            <a:r>
              <a:rPr lang="en-US" altLang="zh-CN" kern="1200" dirty="0" smtClean="0">
                <a:latin typeface="Arial" pitchFamily="34" charset="0"/>
                <a:ea typeface="华文细黑" pitchFamily="2" charset="-122"/>
                <a:cs typeface="+mn-cs"/>
              </a:rPr>
              <a:t>WAPI</a:t>
            </a:r>
            <a:r>
              <a:rPr lang="zh-CN" altLang="en-US" kern="1200" dirty="0" smtClean="0">
                <a:latin typeface="Arial" pitchFamily="34" charset="0"/>
                <a:ea typeface="华文细黑" pitchFamily="2" charset="-122"/>
                <a:cs typeface="+mn-cs"/>
              </a:rPr>
              <a:t>认证虽然使用非对称加密算法，但对无线数据的加密仍使用对称加密算法，主要是基于加解密效率和软硬件实现复杂度方面的考虑。</a:t>
            </a:r>
          </a:p>
          <a:p>
            <a:endParaRPr lang="zh-CN" altLang="en-US" sz="2000" kern="1200" dirty="0" smtClean="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WLAN</a:t>
            </a:r>
            <a:r>
              <a:rPr lang="zh-CN" altLang="zh-CN" dirty="0" smtClean="0">
                <a:latin typeface="Arial" pitchFamily="34" charset="0"/>
                <a:ea typeface="黑体" pitchFamily="49" charset="-122"/>
              </a:rPr>
              <a:t>安全</a:t>
            </a:r>
            <a:r>
              <a:rPr lang="zh-CN" altLang="en-US" dirty="0" smtClean="0">
                <a:latin typeface="Arial" pitchFamily="34" charset="0"/>
                <a:ea typeface="黑体" pitchFamily="49" charset="-122"/>
              </a:rPr>
              <a:t>小结</a:t>
            </a:r>
          </a:p>
        </p:txBody>
      </p:sp>
      <p:graphicFrame>
        <p:nvGraphicFramePr>
          <p:cNvPr id="7" name="表格 6"/>
          <p:cNvGraphicFramePr>
            <a:graphicFrameLocks noGrp="1"/>
          </p:cNvGraphicFramePr>
          <p:nvPr/>
        </p:nvGraphicFramePr>
        <p:xfrm>
          <a:off x="981075" y="1300866"/>
          <a:ext cx="7591424" cy="4472533"/>
        </p:xfrm>
        <a:graphic>
          <a:graphicData uri="http://schemas.openxmlformats.org/drawingml/2006/table">
            <a:tbl>
              <a:tblPr/>
              <a:tblGrid>
                <a:gridCol w="1198030"/>
                <a:gridCol w="1198810"/>
                <a:gridCol w="2105913"/>
                <a:gridCol w="3088671"/>
              </a:tblGrid>
              <a:tr h="268885">
                <a:tc>
                  <a:txBody>
                    <a:bodyPr/>
                    <a:lstStyle/>
                    <a:p>
                      <a:pPr algn="ctr">
                        <a:lnSpc>
                          <a:spcPts val="1200"/>
                        </a:lnSpc>
                        <a:spcBef>
                          <a:spcPts val="800"/>
                        </a:spcBef>
                        <a:spcAft>
                          <a:spcPts val="0"/>
                        </a:spcAft>
                      </a:pPr>
                      <a:r>
                        <a:rPr lang="zh-CN" sz="1400" b="1" kern="0" baseline="0" dirty="0">
                          <a:solidFill>
                            <a:schemeClr val="bg1"/>
                          </a:solidFill>
                          <a:latin typeface="Arial" pitchFamily="34" charset="0"/>
                          <a:ea typeface="华文细黑" pitchFamily="2" charset="-122"/>
                          <a:cs typeface="宋体"/>
                        </a:rPr>
                        <a:t>认证</a:t>
                      </a:r>
                      <a:endParaRPr lang="zh-CN" sz="1050" b="1" kern="100" baseline="0" dirty="0">
                        <a:solidFill>
                          <a:schemeClr val="bg1"/>
                        </a:solidFill>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tx2"/>
                    </a:solidFill>
                  </a:tcPr>
                </a:tc>
                <a:tc>
                  <a:txBody>
                    <a:bodyPr/>
                    <a:lstStyle/>
                    <a:p>
                      <a:pPr algn="ctr">
                        <a:lnSpc>
                          <a:spcPts val="1200"/>
                        </a:lnSpc>
                        <a:spcBef>
                          <a:spcPts val="800"/>
                        </a:spcBef>
                        <a:spcAft>
                          <a:spcPts val="0"/>
                        </a:spcAft>
                      </a:pPr>
                      <a:r>
                        <a:rPr lang="zh-CN" sz="1400" b="1" kern="0" baseline="0" dirty="0">
                          <a:solidFill>
                            <a:schemeClr val="bg1"/>
                          </a:solidFill>
                          <a:latin typeface="Arial" pitchFamily="34" charset="0"/>
                          <a:ea typeface="华文细黑" pitchFamily="2" charset="-122"/>
                          <a:cs typeface="宋体"/>
                        </a:rPr>
                        <a:t>加密</a:t>
                      </a:r>
                      <a:endParaRPr lang="zh-CN" sz="1050" b="1" kern="100" baseline="0" dirty="0">
                        <a:solidFill>
                          <a:schemeClr val="bg1"/>
                        </a:solidFill>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tx2"/>
                    </a:solidFill>
                  </a:tcPr>
                </a:tc>
                <a:tc>
                  <a:txBody>
                    <a:bodyPr/>
                    <a:lstStyle/>
                    <a:p>
                      <a:pPr algn="ctr">
                        <a:lnSpc>
                          <a:spcPts val="1200"/>
                        </a:lnSpc>
                        <a:spcBef>
                          <a:spcPts val="800"/>
                        </a:spcBef>
                        <a:spcAft>
                          <a:spcPts val="0"/>
                        </a:spcAft>
                      </a:pPr>
                      <a:r>
                        <a:rPr lang="zh-CN" sz="1400" b="1" kern="0" baseline="0" dirty="0">
                          <a:solidFill>
                            <a:schemeClr val="bg1"/>
                          </a:solidFill>
                          <a:latin typeface="Arial" pitchFamily="34" charset="0"/>
                          <a:ea typeface="华文细黑" pitchFamily="2" charset="-122"/>
                          <a:cs typeface="宋体"/>
                        </a:rPr>
                        <a:t>可结合的认证计费协议</a:t>
                      </a:r>
                      <a:endParaRPr lang="zh-CN" sz="1050" b="1" kern="100" baseline="0" dirty="0">
                        <a:solidFill>
                          <a:schemeClr val="bg1"/>
                        </a:solidFill>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tx2"/>
                    </a:solidFill>
                  </a:tcPr>
                </a:tc>
                <a:tc>
                  <a:txBody>
                    <a:bodyPr/>
                    <a:lstStyle/>
                    <a:p>
                      <a:pPr marR="1518920" algn="ctr">
                        <a:lnSpc>
                          <a:spcPts val="1200"/>
                        </a:lnSpc>
                        <a:spcBef>
                          <a:spcPts val="800"/>
                        </a:spcBef>
                        <a:spcAft>
                          <a:spcPts val="0"/>
                        </a:spcAft>
                      </a:pPr>
                      <a:r>
                        <a:rPr lang="en-US" altLang="zh-CN" sz="1400" b="1" kern="0" baseline="0" dirty="0" smtClean="0">
                          <a:solidFill>
                            <a:schemeClr val="bg1"/>
                          </a:solidFill>
                          <a:latin typeface="Arial" pitchFamily="34" charset="0"/>
                          <a:ea typeface="华文细黑" pitchFamily="2" charset="-122"/>
                          <a:cs typeface="宋体"/>
                        </a:rPr>
                        <a:t>              </a:t>
                      </a:r>
                      <a:r>
                        <a:rPr lang="zh-CN" sz="1400" b="1" kern="0" baseline="0" dirty="0" smtClean="0">
                          <a:solidFill>
                            <a:schemeClr val="bg1"/>
                          </a:solidFill>
                          <a:latin typeface="Arial" pitchFamily="34" charset="0"/>
                          <a:ea typeface="华文细黑" pitchFamily="2" charset="-122"/>
                          <a:cs typeface="宋体"/>
                        </a:rPr>
                        <a:t>应</a:t>
                      </a:r>
                      <a:r>
                        <a:rPr lang="zh-CN" sz="1400" b="1" kern="0" baseline="0" dirty="0">
                          <a:solidFill>
                            <a:schemeClr val="bg1"/>
                          </a:solidFill>
                          <a:latin typeface="Arial" pitchFamily="34" charset="0"/>
                          <a:ea typeface="华文细黑" pitchFamily="2" charset="-122"/>
                          <a:cs typeface="宋体"/>
                        </a:rPr>
                        <a:t>用情况</a:t>
                      </a:r>
                      <a:endParaRPr lang="zh-CN" sz="1050" b="1" kern="100" baseline="0" dirty="0">
                        <a:solidFill>
                          <a:schemeClr val="bg1"/>
                        </a:solidFill>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solidFill>
                      <a:schemeClr val="tx2"/>
                    </a:solidFill>
                  </a:tcPr>
                </a:tc>
              </a:tr>
              <a:tr h="268885">
                <a:tc>
                  <a:txBody>
                    <a:bodyPr/>
                    <a:lstStyle/>
                    <a:p>
                      <a:pPr algn="ctr">
                        <a:lnSpc>
                          <a:spcPts val="1200"/>
                        </a:lnSpc>
                        <a:spcBef>
                          <a:spcPts val="800"/>
                        </a:spcBef>
                        <a:spcAft>
                          <a:spcPts val="0"/>
                        </a:spcAft>
                      </a:pPr>
                      <a:r>
                        <a:rPr lang="zh-CN" sz="1200" b="0" kern="0" baseline="0" dirty="0">
                          <a:latin typeface="Arial" pitchFamily="34" charset="0"/>
                          <a:ea typeface="华文细黑" pitchFamily="2" charset="-122"/>
                          <a:cs typeface="宋体"/>
                        </a:rPr>
                        <a:t>开放</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zh-CN" sz="1200" b="0" kern="0" baseline="0">
                          <a:latin typeface="Arial" pitchFamily="34" charset="0"/>
                          <a:ea typeface="华文细黑" pitchFamily="2" charset="-122"/>
                          <a:cs typeface="宋体"/>
                        </a:rPr>
                        <a:t>明文</a:t>
                      </a:r>
                      <a:endParaRPr lang="zh-CN" sz="1000" b="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dirty="0">
                          <a:latin typeface="Arial" pitchFamily="34" charset="0"/>
                          <a:ea typeface="华文细黑" pitchFamily="2" charset="-122"/>
                          <a:cs typeface="宋体"/>
                        </a:rPr>
                        <a:t>运营商网络的主流</a:t>
                      </a:r>
                      <a:endParaRPr lang="zh-CN" sz="100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415405">
                <a:tc>
                  <a:txBody>
                    <a:bodyPr/>
                    <a:lstStyle/>
                    <a:p>
                      <a:pPr algn="ctr">
                        <a:lnSpc>
                          <a:spcPts val="1200"/>
                        </a:lnSpc>
                        <a:spcBef>
                          <a:spcPts val="800"/>
                        </a:spcBef>
                        <a:spcAft>
                          <a:spcPts val="0"/>
                        </a:spcAft>
                      </a:pPr>
                      <a:r>
                        <a:rPr lang="zh-CN" sz="1200" b="0" kern="0" baseline="0">
                          <a:latin typeface="Arial" pitchFamily="34" charset="0"/>
                          <a:ea typeface="华文细黑" pitchFamily="2" charset="-122"/>
                          <a:cs typeface="宋体"/>
                        </a:rPr>
                        <a:t>开放</a:t>
                      </a:r>
                      <a:endParaRPr lang="zh-CN" sz="1000" b="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a:latin typeface="Arial" pitchFamily="34" charset="0"/>
                          <a:ea typeface="华文细黑" pitchFamily="2" charset="-122"/>
                          <a:cs typeface="宋体"/>
                        </a:rPr>
                        <a:t>WEP(RC4)</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dirty="0">
                          <a:latin typeface="Arial" pitchFamily="34" charset="0"/>
                          <a:ea typeface="华文细黑" pitchFamily="2" charset="-122"/>
                          <a:cs typeface="宋体"/>
                        </a:rPr>
                        <a:t>基本不会使用，没有人来维护</a:t>
                      </a:r>
                      <a:r>
                        <a:rPr lang="en-US" sz="1200" kern="0" baseline="0" dirty="0">
                          <a:latin typeface="Arial" pitchFamily="34" charset="0"/>
                          <a:ea typeface="华文细黑" pitchFamily="2" charset="-122"/>
                          <a:cs typeface="宋体"/>
                        </a:rPr>
                        <a:t>WEP</a:t>
                      </a:r>
                      <a:r>
                        <a:rPr lang="zh-CN" sz="1200" kern="0" baseline="0" dirty="0">
                          <a:latin typeface="Arial" pitchFamily="34" charset="0"/>
                          <a:ea typeface="华文细黑" pitchFamily="2" charset="-122"/>
                          <a:cs typeface="宋体"/>
                        </a:rPr>
                        <a:t>需要的密码</a:t>
                      </a:r>
                      <a:endParaRPr lang="zh-CN" sz="100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489159">
                <a:tc>
                  <a:txBody>
                    <a:bodyPr/>
                    <a:lstStyle/>
                    <a:p>
                      <a:pPr algn="ctr">
                        <a:lnSpc>
                          <a:spcPts val="1200"/>
                        </a:lnSpc>
                        <a:spcBef>
                          <a:spcPts val="800"/>
                        </a:spcBef>
                        <a:spcAft>
                          <a:spcPts val="0"/>
                        </a:spcAft>
                      </a:pPr>
                      <a:r>
                        <a:rPr lang="en-US" altLang="zh-CN" sz="1200" b="0" kern="0" baseline="0" dirty="0" smtClean="0">
                          <a:latin typeface="Arial" pitchFamily="34" charset="0"/>
                          <a:ea typeface="华文细黑" pitchFamily="2" charset="-122"/>
                          <a:cs typeface="宋体"/>
                        </a:rPr>
                        <a:t>Shared-key</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a:latin typeface="Arial" pitchFamily="34" charset="0"/>
                          <a:ea typeface="华文细黑" pitchFamily="2" charset="-122"/>
                          <a:cs typeface="宋体"/>
                        </a:rPr>
                        <a:t>WEP(RC4)</a:t>
                      </a:r>
                      <a:endParaRPr lang="zh-CN" sz="1000" b="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a:latin typeface="Arial" pitchFamily="34" charset="0"/>
                          <a:ea typeface="华文细黑" pitchFamily="2" charset="-122"/>
                          <a:cs typeface="宋体"/>
                        </a:rPr>
                        <a:t>基本不会使用，没有人来维护</a:t>
                      </a:r>
                      <a:r>
                        <a:rPr lang="en-US" sz="1200" kern="0" baseline="0">
                          <a:latin typeface="Arial" pitchFamily="34" charset="0"/>
                          <a:ea typeface="华文细黑" pitchFamily="2" charset="-122"/>
                          <a:cs typeface="宋体"/>
                        </a:rPr>
                        <a:t>WEP</a:t>
                      </a:r>
                      <a:r>
                        <a:rPr lang="zh-CN" sz="1200" kern="0" baseline="0">
                          <a:latin typeface="Arial" pitchFamily="34" charset="0"/>
                          <a:ea typeface="华文细黑" pitchFamily="2" charset="-122"/>
                          <a:cs typeface="宋体"/>
                        </a:rPr>
                        <a:t>需要的密码</a:t>
                      </a:r>
                      <a:endParaRPr lang="zh-CN" sz="100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415405">
                <a:tc>
                  <a:txBody>
                    <a:bodyPr/>
                    <a:lstStyle/>
                    <a:p>
                      <a:pPr algn="ctr">
                        <a:lnSpc>
                          <a:spcPts val="1200"/>
                        </a:lnSpc>
                        <a:spcBef>
                          <a:spcPts val="800"/>
                        </a:spcBef>
                        <a:spcAft>
                          <a:spcPts val="0"/>
                        </a:spcAft>
                      </a:pPr>
                      <a:r>
                        <a:rPr lang="en-US" altLang="zh-CN" sz="1200" b="0" kern="0" baseline="0" dirty="0" smtClean="0">
                          <a:latin typeface="Arial" pitchFamily="34" charset="0"/>
                          <a:ea typeface="华文细黑" pitchFamily="2" charset="-122"/>
                          <a:cs typeface="宋体"/>
                        </a:rPr>
                        <a:t>Shared-key</a:t>
                      </a:r>
                      <a:endParaRPr lang="zh-CN" alt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zh-CN" sz="1200" b="0" kern="0" baseline="0">
                          <a:latin typeface="Arial" pitchFamily="34" charset="0"/>
                          <a:ea typeface="华文细黑" pitchFamily="2" charset="-122"/>
                          <a:cs typeface="宋体"/>
                        </a:rPr>
                        <a:t>明文</a:t>
                      </a:r>
                      <a:endParaRPr lang="zh-CN" sz="1000" b="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a:latin typeface="Arial" pitchFamily="34" charset="0"/>
                          <a:ea typeface="华文细黑" pitchFamily="2" charset="-122"/>
                          <a:cs typeface="宋体"/>
                        </a:rPr>
                        <a:t>基本不会使用，没有人来维护</a:t>
                      </a:r>
                      <a:r>
                        <a:rPr lang="en-US" sz="1200" kern="0" baseline="0">
                          <a:latin typeface="Arial" pitchFamily="34" charset="0"/>
                          <a:ea typeface="华文细黑" pitchFamily="2" charset="-122"/>
                          <a:cs typeface="宋体"/>
                        </a:rPr>
                        <a:t>WEP</a:t>
                      </a:r>
                      <a:r>
                        <a:rPr lang="zh-CN" sz="1200" kern="0" baseline="0">
                          <a:latin typeface="Arial" pitchFamily="34" charset="0"/>
                          <a:ea typeface="华文细黑" pitchFamily="2" charset="-122"/>
                          <a:cs typeface="宋体"/>
                        </a:rPr>
                        <a:t>需要的密码</a:t>
                      </a:r>
                      <a:endParaRPr lang="zh-CN" sz="100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415405">
                <a:tc>
                  <a:txBody>
                    <a:bodyPr/>
                    <a:lstStyle/>
                    <a:p>
                      <a:pPr algn="ctr">
                        <a:lnSpc>
                          <a:spcPts val="1200"/>
                        </a:lnSpc>
                        <a:spcBef>
                          <a:spcPts val="800"/>
                        </a:spcBef>
                        <a:spcAft>
                          <a:spcPts val="0"/>
                        </a:spcAft>
                      </a:pPr>
                      <a:r>
                        <a:rPr lang="en-US" sz="1200" b="0" kern="0" baseline="0" dirty="0">
                          <a:latin typeface="Arial" pitchFamily="34" charset="0"/>
                          <a:ea typeface="华文细黑" pitchFamily="2" charset="-122"/>
                          <a:cs typeface="宋体"/>
                        </a:rPr>
                        <a:t>WPA1 PSK</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TKIP/CCMP</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a:latin typeface="Arial" pitchFamily="34" charset="0"/>
                          <a:ea typeface="华文细黑" pitchFamily="2" charset="-122"/>
                          <a:cs typeface="宋体"/>
                        </a:rPr>
                        <a:t>基本不会使用，没有人来维护</a:t>
                      </a:r>
                      <a:r>
                        <a:rPr lang="en-US" sz="1200" kern="0" baseline="0">
                          <a:latin typeface="Arial" pitchFamily="34" charset="0"/>
                          <a:ea typeface="华文细黑" pitchFamily="2" charset="-122"/>
                          <a:cs typeface="宋体"/>
                        </a:rPr>
                        <a:t>WPA</a:t>
                      </a:r>
                      <a:r>
                        <a:rPr lang="zh-CN" sz="1200" kern="0" baseline="0">
                          <a:latin typeface="Arial" pitchFamily="34" charset="0"/>
                          <a:ea typeface="华文细黑" pitchFamily="2" charset="-122"/>
                          <a:cs typeface="宋体"/>
                        </a:rPr>
                        <a:t>需要的密码</a:t>
                      </a:r>
                      <a:endParaRPr lang="zh-CN" sz="100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623107">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WPA1+802.1X</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TKIP/CCMP</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zh-CN" sz="1200" b="0" kern="0" baseline="0" dirty="0">
                          <a:latin typeface="Arial" pitchFamily="34" charset="0"/>
                          <a:ea typeface="华文细黑" pitchFamily="2" charset="-122"/>
                          <a:cs typeface="宋体"/>
                        </a:rPr>
                        <a:t>已</a:t>
                      </a:r>
                      <a:r>
                        <a:rPr lang="zh-CN" sz="1200" b="0" kern="0" baseline="0" dirty="0" smtClean="0">
                          <a:latin typeface="Arial" pitchFamily="34" charset="0"/>
                          <a:ea typeface="华文细黑" pitchFamily="2" charset="-122"/>
                          <a:cs typeface="宋体"/>
                        </a:rPr>
                        <a:t>有</a:t>
                      </a:r>
                      <a:r>
                        <a:rPr lang="en-US" sz="1200" b="0" kern="0" baseline="0" dirty="0" smtClean="0">
                          <a:latin typeface="Arial" pitchFamily="34" charset="0"/>
                          <a:ea typeface="华文细黑" pitchFamily="2" charset="-122"/>
                          <a:cs typeface="宋体"/>
                        </a:rPr>
                        <a:t>802.1X</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dirty="0">
                          <a:latin typeface="Arial" pitchFamily="34" charset="0"/>
                          <a:ea typeface="华文细黑" pitchFamily="2" charset="-122"/>
                          <a:cs typeface="宋体"/>
                        </a:rPr>
                        <a:t>企业网大量使用，运营商网络使用少，结合新的</a:t>
                      </a:r>
                      <a:r>
                        <a:rPr lang="en-US" sz="1200" kern="0" baseline="0" dirty="0">
                          <a:latin typeface="Arial" pitchFamily="34" charset="0"/>
                          <a:ea typeface="华文细黑" pitchFamily="2" charset="-122"/>
                          <a:cs typeface="宋体"/>
                        </a:rPr>
                        <a:t>EAP-AKA</a:t>
                      </a:r>
                      <a:r>
                        <a:rPr lang="zh-CN" sz="1200" kern="0" baseline="0" dirty="0">
                          <a:latin typeface="Arial" pitchFamily="34" charset="0"/>
                          <a:ea typeface="华文细黑" pitchFamily="2" charset="-122"/>
                          <a:cs typeface="宋体"/>
                        </a:rPr>
                        <a:t>等规范可能会使用。</a:t>
                      </a:r>
                      <a:endParaRPr lang="zh-CN" sz="100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415405">
                <a:tc>
                  <a:txBody>
                    <a:bodyPr/>
                    <a:lstStyle/>
                    <a:p>
                      <a:pPr algn="ctr">
                        <a:lnSpc>
                          <a:spcPts val="1200"/>
                        </a:lnSpc>
                        <a:spcBef>
                          <a:spcPts val="800"/>
                        </a:spcBef>
                        <a:spcAft>
                          <a:spcPts val="0"/>
                        </a:spcAft>
                      </a:pPr>
                      <a:r>
                        <a:rPr lang="en-US" sz="1200" b="0" kern="0" baseline="0">
                          <a:latin typeface="Arial" pitchFamily="34" charset="0"/>
                          <a:ea typeface="华文细黑" pitchFamily="2" charset="-122"/>
                          <a:cs typeface="宋体"/>
                        </a:rPr>
                        <a:t>WPA2 PSK</a:t>
                      </a:r>
                      <a:endParaRPr lang="zh-CN" sz="1000" b="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TKIP/CCMP</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dirty="0">
                          <a:latin typeface="Arial" pitchFamily="34" charset="0"/>
                          <a:ea typeface="华文细黑" pitchFamily="2" charset="-122"/>
                          <a:cs typeface="宋体"/>
                        </a:rPr>
                        <a:t>基本不会使用，没有人来维护</a:t>
                      </a:r>
                      <a:r>
                        <a:rPr lang="en-US" sz="1200" kern="0" baseline="0" dirty="0">
                          <a:latin typeface="Arial" pitchFamily="34" charset="0"/>
                          <a:ea typeface="华文细黑" pitchFamily="2" charset="-122"/>
                          <a:cs typeface="宋体"/>
                        </a:rPr>
                        <a:t>WPA</a:t>
                      </a:r>
                      <a:r>
                        <a:rPr lang="zh-CN" sz="1200" kern="0" baseline="0" dirty="0">
                          <a:latin typeface="Arial" pitchFamily="34" charset="0"/>
                          <a:ea typeface="华文细黑" pitchFamily="2" charset="-122"/>
                          <a:cs typeface="宋体"/>
                        </a:rPr>
                        <a:t>需要的密码</a:t>
                      </a:r>
                      <a:endParaRPr lang="zh-CN" sz="100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623107">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WPA2+802.1X</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TKIP/CCMP</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zh-CN" sz="1200" b="0" kern="0" baseline="0" dirty="0">
                          <a:latin typeface="Arial" pitchFamily="34" charset="0"/>
                          <a:ea typeface="华文细黑" pitchFamily="2" charset="-122"/>
                          <a:cs typeface="宋体"/>
                        </a:rPr>
                        <a:t>已</a:t>
                      </a:r>
                      <a:r>
                        <a:rPr lang="zh-CN" sz="1200" b="0" kern="0" baseline="0" dirty="0" smtClean="0">
                          <a:latin typeface="Arial" pitchFamily="34" charset="0"/>
                          <a:ea typeface="华文细黑" pitchFamily="2" charset="-122"/>
                          <a:cs typeface="宋体"/>
                        </a:rPr>
                        <a:t>有</a:t>
                      </a:r>
                      <a:r>
                        <a:rPr lang="en-US" sz="1200" b="0" kern="0" baseline="0" dirty="0" smtClean="0">
                          <a:latin typeface="Arial" pitchFamily="34" charset="0"/>
                          <a:ea typeface="华文细黑" pitchFamily="2" charset="-122"/>
                          <a:cs typeface="宋体"/>
                        </a:rPr>
                        <a:t>802.1X</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dirty="0">
                          <a:latin typeface="Arial" pitchFamily="34" charset="0"/>
                          <a:ea typeface="华文细黑" pitchFamily="2" charset="-122"/>
                          <a:cs typeface="宋体"/>
                        </a:rPr>
                        <a:t>企业网大量使用，运营商网络使用少，结合新的</a:t>
                      </a:r>
                      <a:r>
                        <a:rPr lang="en-US" sz="1200" kern="0" baseline="0" dirty="0">
                          <a:latin typeface="Arial" pitchFamily="34" charset="0"/>
                          <a:ea typeface="华文细黑" pitchFamily="2" charset="-122"/>
                          <a:cs typeface="宋体"/>
                        </a:rPr>
                        <a:t>EAP-AKA</a:t>
                      </a:r>
                      <a:r>
                        <a:rPr lang="zh-CN" sz="1200" kern="0" baseline="0" dirty="0">
                          <a:latin typeface="Arial" pitchFamily="34" charset="0"/>
                          <a:ea typeface="华文细黑" pitchFamily="2" charset="-122"/>
                          <a:cs typeface="宋体"/>
                        </a:rPr>
                        <a:t>等规范可能会使用。</a:t>
                      </a:r>
                      <a:endParaRPr lang="zh-CN" sz="100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268885">
                <a:tc>
                  <a:txBody>
                    <a:bodyPr/>
                    <a:lstStyle/>
                    <a:p>
                      <a:pPr algn="ctr">
                        <a:lnSpc>
                          <a:spcPts val="1200"/>
                        </a:lnSpc>
                        <a:spcBef>
                          <a:spcPts val="800"/>
                        </a:spcBef>
                        <a:spcAft>
                          <a:spcPts val="0"/>
                        </a:spcAft>
                      </a:pPr>
                      <a:r>
                        <a:rPr lang="en-US" sz="1200" b="0" kern="0" baseline="0" dirty="0">
                          <a:latin typeface="Arial" pitchFamily="34" charset="0"/>
                          <a:ea typeface="华文细黑" pitchFamily="2" charset="-122"/>
                          <a:cs typeface="宋体"/>
                        </a:rPr>
                        <a:t>WAPI PSK</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a:latin typeface="Arial" pitchFamily="34" charset="0"/>
                          <a:ea typeface="华文细黑" pitchFamily="2" charset="-122"/>
                          <a:cs typeface="宋体"/>
                        </a:rPr>
                        <a:t>SMS4</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a:latin typeface="Arial" pitchFamily="34" charset="0"/>
                          <a:ea typeface="华文细黑" pitchFamily="2" charset="-122"/>
                          <a:cs typeface="宋体"/>
                        </a:rPr>
                        <a:t>没有使用</a:t>
                      </a:r>
                      <a:endParaRPr lang="zh-CN" sz="100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r h="268885">
                <a:tc>
                  <a:txBody>
                    <a:bodyPr/>
                    <a:lstStyle/>
                    <a:p>
                      <a:pPr algn="ctr">
                        <a:lnSpc>
                          <a:spcPts val="1200"/>
                        </a:lnSpc>
                        <a:spcBef>
                          <a:spcPts val="800"/>
                        </a:spcBef>
                        <a:spcAft>
                          <a:spcPts val="0"/>
                        </a:spcAft>
                      </a:pPr>
                      <a:r>
                        <a:rPr lang="en-US" sz="1200" b="0" kern="0" baseline="0">
                          <a:latin typeface="Arial" pitchFamily="34" charset="0"/>
                          <a:ea typeface="华文细黑" pitchFamily="2" charset="-122"/>
                          <a:cs typeface="宋体"/>
                        </a:rPr>
                        <a:t>WAPI</a:t>
                      </a:r>
                      <a:endParaRPr lang="zh-CN" sz="1000" b="0" kern="100" baseline="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a:latin typeface="Arial" pitchFamily="34" charset="0"/>
                          <a:ea typeface="华文细黑" pitchFamily="2" charset="-122"/>
                          <a:cs typeface="宋体"/>
                        </a:rPr>
                        <a:t>SMS4</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gn="ctr">
                        <a:lnSpc>
                          <a:spcPts val="1200"/>
                        </a:lnSpc>
                        <a:spcBef>
                          <a:spcPts val="800"/>
                        </a:spcBef>
                        <a:spcAft>
                          <a:spcPts val="0"/>
                        </a:spcAft>
                      </a:pPr>
                      <a:r>
                        <a:rPr lang="en-US" sz="1200" b="0" kern="0" baseline="0" dirty="0" smtClean="0">
                          <a:latin typeface="Arial" pitchFamily="34" charset="0"/>
                          <a:ea typeface="华文细黑" pitchFamily="2" charset="-122"/>
                          <a:cs typeface="宋体"/>
                        </a:rPr>
                        <a:t>Portal</a:t>
                      </a:r>
                      <a:r>
                        <a:rPr lang="zh-CN" sz="1200" b="0" kern="0" baseline="0" dirty="0" smtClean="0">
                          <a:latin typeface="Arial" pitchFamily="34" charset="0"/>
                          <a:ea typeface="华文细黑" pitchFamily="2" charset="-122"/>
                          <a:cs typeface="宋体"/>
                        </a:rPr>
                        <a:t>，</a:t>
                      </a:r>
                      <a:r>
                        <a:rPr lang="en-US" sz="1200" b="0" kern="0" baseline="0" dirty="0" err="1">
                          <a:latin typeface="Arial" pitchFamily="34" charset="0"/>
                          <a:ea typeface="华文细黑" pitchFamily="2" charset="-122"/>
                          <a:cs typeface="宋体"/>
                        </a:rPr>
                        <a:t>PPPoE</a:t>
                      </a:r>
                      <a:endParaRPr lang="zh-CN" sz="1000" b="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c>
                  <a:txBody>
                    <a:bodyPr/>
                    <a:lstStyle/>
                    <a:p>
                      <a:pPr>
                        <a:lnSpc>
                          <a:spcPts val="1200"/>
                        </a:lnSpc>
                        <a:spcBef>
                          <a:spcPts val="800"/>
                        </a:spcBef>
                        <a:spcAft>
                          <a:spcPts val="0"/>
                        </a:spcAft>
                      </a:pPr>
                      <a:r>
                        <a:rPr lang="zh-CN" sz="1200" kern="0" baseline="0" dirty="0">
                          <a:latin typeface="Arial" pitchFamily="34" charset="0"/>
                          <a:ea typeface="华文细黑" pitchFamily="2" charset="-122"/>
                          <a:cs typeface="宋体"/>
                        </a:rPr>
                        <a:t>没有使用</a:t>
                      </a:r>
                      <a:endParaRPr lang="zh-CN" sz="1000" kern="100" baseline="0" dirty="0">
                        <a:latin typeface="Arial" pitchFamily="34" charset="0"/>
                        <a:ea typeface="华文细黑" pitchFamily="2" charset="-122"/>
                        <a:cs typeface="Arial"/>
                      </a:endParaRPr>
                    </a:p>
                  </a:txBody>
                  <a:tcPr marL="67643" marR="67643"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问题？</a:t>
            </a:r>
            <a:endParaRPr lang="zh-CN" altLang="en-US" dirty="0"/>
          </a:p>
        </p:txBody>
      </p:sp>
      <p:sp>
        <p:nvSpPr>
          <p:cNvPr id="3" name="内容占位符 2"/>
          <p:cNvSpPr>
            <a:spLocks noGrp="1"/>
          </p:cNvSpPr>
          <p:nvPr>
            <p:ph idx="1"/>
          </p:nvPr>
        </p:nvSpPr>
        <p:spPr/>
        <p:txBody>
          <a:bodyPr/>
          <a:lstStyle/>
          <a:p>
            <a:r>
              <a:rPr lang="en-US" altLang="zh-CN" dirty="0" smtClean="0"/>
              <a:t>802.1X</a:t>
            </a:r>
            <a:r>
              <a:rPr lang="zh-CN" altLang="en-US" dirty="0" smtClean="0"/>
              <a:t>认证的三个元素是什么？</a:t>
            </a:r>
            <a:endParaRPr lang="en-US" altLang="zh-CN" dirty="0" smtClean="0"/>
          </a:p>
          <a:p>
            <a:endParaRPr lang="en-US" altLang="zh-CN" dirty="0" smtClean="0"/>
          </a:p>
          <a:p>
            <a:pPr>
              <a:buNone/>
            </a:pPr>
            <a:endParaRPr lang="en-US" altLang="zh-CN" dirty="0" smtClean="0"/>
          </a:p>
          <a:p>
            <a:r>
              <a:rPr lang="en-US" altLang="zh-CN" dirty="0" smtClean="0"/>
              <a:t>TKIP</a:t>
            </a:r>
            <a:r>
              <a:rPr lang="zh-CN" altLang="en-US" dirty="0" smtClean="0"/>
              <a:t>加密相比</a:t>
            </a:r>
            <a:r>
              <a:rPr lang="en-US" altLang="zh-CN" dirty="0" smtClean="0"/>
              <a:t>WEP</a:t>
            </a:r>
            <a:r>
              <a:rPr lang="zh-CN" altLang="en-US" dirty="0" smtClean="0"/>
              <a:t>加密的改进在哪些地方？</a:t>
            </a:r>
            <a:endParaRPr lang="zh-CN" alt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27151" y="358775"/>
            <a:ext cx="6102350" cy="868363"/>
          </a:xfrm>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总  结</a:t>
            </a:r>
            <a:endParaRPr lang="zh-CN" altLang="en-US" dirty="0">
              <a:latin typeface="Arial" pitchFamily="34" charset="0"/>
              <a:ea typeface="黑体" pitchFamily="49" charset="-122"/>
            </a:endParaRPr>
          </a:p>
        </p:txBody>
      </p:sp>
      <p:sp>
        <p:nvSpPr>
          <p:cNvPr id="3" name="内容占位符 2"/>
          <p:cNvSpPr>
            <a:spLocks noGrp="1"/>
          </p:cNvSpPr>
          <p:nvPr>
            <p:ph idx="1"/>
          </p:nvPr>
        </p:nvSpPr>
        <p:spPr/>
        <p:txBody>
          <a:bodyPr/>
          <a:lstStyle/>
          <a:p>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认证技术</a:t>
            </a:r>
          </a:p>
          <a:p>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加密技术</a:t>
            </a:r>
          </a:p>
          <a:p>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安全策略及安全模板配置</a:t>
            </a:r>
          </a:p>
        </p:txBody>
      </p:sp>
      <p:pic>
        <p:nvPicPr>
          <p:cNvPr id="5" name="Picture 8" descr="总结 copy"/>
          <p:cNvPicPr>
            <a:picLocks noChangeAspect="1" noChangeArrowheads="1"/>
          </p:cNvPicPr>
          <p:nvPr/>
        </p:nvPicPr>
        <p:blipFill>
          <a:blip r:embed="rId3" cstate="print"/>
          <a:srcRect/>
          <a:stretch>
            <a:fillRect/>
          </a:stretch>
        </p:blipFill>
        <p:spPr bwMode="auto">
          <a:xfrm>
            <a:off x="695325" y="477838"/>
            <a:ext cx="615950" cy="619125"/>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latin typeface="Arial" pitchFamily="34" charset="0"/>
                <a:ea typeface="黑体" pitchFamily="49" charset="-122"/>
              </a:rPr>
              <a:t>WLAN</a:t>
            </a:r>
            <a:r>
              <a:rPr lang="zh-CN" altLang="en-US" dirty="0" smtClean="0">
                <a:latin typeface="Arial" pitchFamily="34" charset="0"/>
                <a:ea typeface="黑体" pitchFamily="49" charset="-122"/>
              </a:rPr>
              <a:t>安全认证</a:t>
            </a:r>
            <a:endParaRPr lang="zh-CN" altLang="en-US" dirty="0">
              <a:latin typeface="Arial" pitchFamily="34" charset="0"/>
              <a:ea typeface="黑体" pitchFamily="49" charset="-122"/>
            </a:endParaRPr>
          </a:p>
        </p:txBody>
      </p:sp>
      <p:sp>
        <p:nvSpPr>
          <p:cNvPr id="4" name="内容占位符 3"/>
          <p:cNvSpPr>
            <a:spLocks noGrp="1"/>
          </p:cNvSpPr>
          <p:nvPr>
            <p:ph idx="1"/>
          </p:nvPr>
        </p:nvSpPr>
        <p:spPr/>
        <p:txBody>
          <a:bodyPr/>
          <a:lstStyle/>
          <a:p>
            <a:r>
              <a:rPr lang="zh-CN" altLang="en-US" dirty="0" smtClean="0">
                <a:latin typeface="Arial" pitchFamily="34" charset="0"/>
                <a:ea typeface="华文细黑" pitchFamily="2" charset="-122"/>
              </a:rPr>
              <a:t>当前以</a:t>
            </a:r>
            <a:r>
              <a:rPr lang="en-US" altLang="zh-CN" dirty="0" smtClean="0">
                <a:latin typeface="Arial" pitchFamily="34" charset="0"/>
                <a:ea typeface="华文细黑" pitchFamily="2" charset="-122"/>
              </a:rPr>
              <a:t>802.11</a:t>
            </a:r>
            <a:r>
              <a:rPr lang="zh-CN" altLang="en-US" dirty="0" smtClean="0">
                <a:latin typeface="Arial" pitchFamily="34" charset="0"/>
                <a:ea typeface="华文细黑" pitchFamily="2" charset="-122"/>
              </a:rPr>
              <a:t>为标准的</a:t>
            </a:r>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为广大用户提供了越来越高的无线接入带宽，越来越多的用户开始使用</a:t>
            </a:r>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网络，同时对</a:t>
            </a:r>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的安全性也提出了越来越高的要求。</a:t>
            </a:r>
            <a:endParaRPr lang="en-US" altLang="zh-CN" dirty="0" smtClean="0">
              <a:latin typeface="Arial" pitchFamily="34" charset="0"/>
              <a:ea typeface="华文细黑" pitchFamily="2" charset="-122"/>
            </a:endParaRPr>
          </a:p>
          <a:p>
            <a:r>
              <a:rPr lang="zh-CN" altLang="en-US" dirty="0" smtClean="0">
                <a:latin typeface="Arial" pitchFamily="34" charset="0"/>
                <a:ea typeface="华文细黑" pitchFamily="2" charset="-122"/>
              </a:rPr>
              <a:t>如何保护用户敏感数据的安全，保护用户的隐私，是众多</a:t>
            </a:r>
            <a:r>
              <a:rPr lang="en-US" altLang="zh-CN" dirty="0" smtClean="0">
                <a:latin typeface="Arial" pitchFamily="34" charset="0"/>
                <a:ea typeface="华文细黑" pitchFamily="2" charset="-122"/>
              </a:rPr>
              <a:t>WLAN</a:t>
            </a:r>
            <a:r>
              <a:rPr lang="zh-CN" altLang="en-US" dirty="0" smtClean="0">
                <a:latin typeface="Arial" pitchFamily="34" charset="0"/>
                <a:ea typeface="华文细黑" pitchFamily="2" charset="-122"/>
              </a:rPr>
              <a:t>用户非常关心的问题。</a:t>
            </a:r>
          </a:p>
          <a:p>
            <a:endParaRPr lang="zh-CN" altLang="en-US" dirty="0">
              <a:latin typeface="Arial" pitchFamily="34" charset="0"/>
              <a:ea typeface="华文细黑"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开放系统认证</a:t>
            </a:r>
            <a:endParaRPr lang="zh-CN" altLang="en-US" dirty="0">
              <a:latin typeface="Arial" pitchFamily="34" charset="0"/>
              <a:ea typeface="黑体" pitchFamily="49" charset="-122"/>
            </a:endParaRPr>
          </a:p>
        </p:txBody>
      </p:sp>
      <p:sp>
        <p:nvSpPr>
          <p:cNvPr id="3" name="内容占位符 2"/>
          <p:cNvSpPr>
            <a:spLocks noGrp="1"/>
          </p:cNvSpPr>
          <p:nvPr>
            <p:ph idx="1"/>
          </p:nvPr>
        </p:nvSpPr>
        <p:spPr>
          <a:xfrm>
            <a:off x="652463" y="1376363"/>
            <a:ext cx="7929562" cy="1163637"/>
          </a:xfrm>
          <a:noFill/>
          <a:ln w="9525">
            <a:noFill/>
            <a:miter lim="800000"/>
            <a:headEnd/>
            <a:tailEnd/>
          </a:ln>
          <a:effectLst/>
        </p:spPr>
        <p:txBody>
          <a:bodyPr vert="horz" wrap="square" lIns="80127" tIns="40065" rIns="80127" bIns="40065" numCol="1" anchor="t" anchorCtr="0" compatLnSpc="1">
            <a:prstTxWarp prst="textNoShape">
              <a:avLst/>
            </a:prstTxWarp>
          </a:bodyPr>
          <a:lstStyle/>
          <a:p>
            <a:r>
              <a:rPr lang="zh-CN" altLang="en-US" dirty="0" smtClean="0">
                <a:latin typeface="Arial" pitchFamily="34" charset="0"/>
                <a:ea typeface="华文细黑" pitchFamily="2" charset="-122"/>
              </a:rPr>
              <a:t>开放系统认证（</a:t>
            </a:r>
            <a:r>
              <a:rPr lang="en-US" altLang="zh-CN" dirty="0" smtClean="0">
                <a:latin typeface="Arial" pitchFamily="34" charset="0"/>
                <a:ea typeface="华文细黑" pitchFamily="2" charset="-122"/>
              </a:rPr>
              <a:t> Open system authentication </a:t>
            </a:r>
            <a:r>
              <a:rPr lang="zh-CN" altLang="en-US" dirty="0" smtClean="0">
                <a:latin typeface="Arial" pitchFamily="34" charset="0"/>
                <a:ea typeface="华文细黑" pitchFamily="2" charset="-122"/>
              </a:rPr>
              <a:t>）是缺省使用的认证机制，是最简单的认证算法，即不认证。</a:t>
            </a:r>
          </a:p>
          <a:p>
            <a:endParaRPr lang="zh-CN" altLang="en-US" dirty="0">
              <a:latin typeface="Arial" pitchFamily="34" charset="0"/>
              <a:ea typeface="华文细黑" pitchFamily="2" charset="-122"/>
            </a:endParaRPr>
          </a:p>
        </p:txBody>
      </p:sp>
      <p:pic>
        <p:nvPicPr>
          <p:cNvPr id="5" name="Picture 1943" descr="图片686"/>
          <p:cNvPicPr>
            <a:picLocks noChangeAspect="1" noChangeArrowheads="1"/>
          </p:cNvPicPr>
          <p:nvPr/>
        </p:nvPicPr>
        <p:blipFill>
          <a:blip r:embed="rId3" cstate="print"/>
          <a:srcRect/>
          <a:stretch>
            <a:fillRect/>
          </a:stretch>
        </p:blipFill>
        <p:spPr bwMode="auto">
          <a:xfrm>
            <a:off x="2065834" y="2982119"/>
            <a:ext cx="1189037" cy="811213"/>
          </a:xfrm>
          <a:prstGeom prst="rect">
            <a:avLst/>
          </a:prstGeom>
          <a:noFill/>
        </p:spPr>
      </p:pic>
      <p:pic>
        <p:nvPicPr>
          <p:cNvPr id="6" name="Picture 462" descr="图片241"/>
          <p:cNvPicPr>
            <a:picLocks noChangeAspect="1" noChangeArrowheads="1"/>
          </p:cNvPicPr>
          <p:nvPr/>
        </p:nvPicPr>
        <p:blipFill>
          <a:blip r:embed="rId4" cstate="print"/>
          <a:srcRect/>
          <a:stretch>
            <a:fillRect/>
          </a:stretch>
        </p:blipFill>
        <p:spPr bwMode="auto">
          <a:xfrm>
            <a:off x="5128692" y="2967782"/>
            <a:ext cx="792162" cy="835025"/>
          </a:xfrm>
          <a:prstGeom prst="rect">
            <a:avLst/>
          </a:prstGeom>
          <a:noFill/>
        </p:spPr>
      </p:pic>
      <p:cxnSp>
        <p:nvCxnSpPr>
          <p:cNvPr id="10" name="直接连接符 9"/>
          <p:cNvCxnSpPr>
            <a:stCxn id="5" idx="2"/>
          </p:cNvCxnSpPr>
          <p:nvPr/>
        </p:nvCxnSpPr>
        <p:spPr bwMode="auto">
          <a:xfrm>
            <a:off x="2660353" y="3793332"/>
            <a:ext cx="0" cy="1778793"/>
          </a:xfrm>
          <a:prstGeom prst="line">
            <a:avLst/>
          </a:prstGeom>
          <a:solidFill>
            <a:schemeClr val="accent1"/>
          </a:solidFill>
          <a:ln w="25400" cap="flat" cmpd="sng" algn="ctr">
            <a:solidFill>
              <a:srgbClr val="800000"/>
            </a:solidFill>
            <a:prstDash val="solid"/>
            <a:round/>
            <a:headEnd type="none" w="med" len="med"/>
            <a:tailEnd type="none"/>
          </a:ln>
          <a:effectLst/>
          <a:scene3d>
            <a:camera prst="orthographicFront">
              <a:rot lat="0" lon="0" rev="0"/>
            </a:camera>
            <a:lightRig rig="threePt" dir="t"/>
          </a:scene3d>
        </p:spPr>
      </p:cxnSp>
      <p:cxnSp>
        <p:nvCxnSpPr>
          <p:cNvPr id="12" name="直接连接符 11"/>
          <p:cNvCxnSpPr>
            <a:stCxn id="6" idx="2"/>
          </p:cNvCxnSpPr>
          <p:nvPr/>
        </p:nvCxnSpPr>
        <p:spPr bwMode="auto">
          <a:xfrm>
            <a:off x="5524773" y="3802807"/>
            <a:ext cx="0" cy="1788368"/>
          </a:xfrm>
          <a:prstGeom prst="line">
            <a:avLst/>
          </a:prstGeom>
          <a:solidFill>
            <a:schemeClr val="accent1"/>
          </a:solidFill>
          <a:ln w="25400" cap="flat" cmpd="sng" algn="ctr">
            <a:solidFill>
              <a:srgbClr val="800000"/>
            </a:solidFill>
            <a:prstDash val="solid"/>
            <a:round/>
            <a:headEnd type="none" w="med" len="med"/>
            <a:tailEnd type="none"/>
          </a:ln>
          <a:effectLst/>
          <a:scene3d>
            <a:camera prst="orthographicFront">
              <a:rot lat="0" lon="0" rev="0"/>
            </a:camera>
            <a:lightRig rig="threePt" dir="t"/>
          </a:scene3d>
        </p:spPr>
      </p:cxnSp>
      <p:cxnSp>
        <p:nvCxnSpPr>
          <p:cNvPr id="14" name="直接箭头连接符 13"/>
          <p:cNvCxnSpPr/>
          <p:nvPr/>
        </p:nvCxnSpPr>
        <p:spPr bwMode="auto">
          <a:xfrm>
            <a:off x="2657475" y="4333875"/>
            <a:ext cx="2867025"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cxnSp>
        <p:nvCxnSpPr>
          <p:cNvPr id="16" name="直接箭头连接符 15"/>
          <p:cNvCxnSpPr/>
          <p:nvPr/>
        </p:nvCxnSpPr>
        <p:spPr bwMode="auto">
          <a:xfrm flipH="1">
            <a:off x="2667000" y="5000625"/>
            <a:ext cx="2857500"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sp>
        <p:nvSpPr>
          <p:cNvPr id="19" name="TextBox 18"/>
          <p:cNvSpPr txBox="1"/>
          <p:nvPr/>
        </p:nvSpPr>
        <p:spPr>
          <a:xfrm>
            <a:off x="3552825" y="4000500"/>
            <a:ext cx="1123950" cy="338554"/>
          </a:xfrm>
          <a:prstGeom prst="rect">
            <a:avLst/>
          </a:prstGeom>
          <a:noFill/>
        </p:spPr>
        <p:txBody>
          <a:bodyPr wrap="square" rtlCol="0">
            <a:spAutoFit/>
          </a:bodyPr>
          <a:lstStyle/>
          <a:p>
            <a:r>
              <a:rPr lang="zh-CN" altLang="en-US" sz="1600" dirty="0" smtClean="0"/>
              <a:t>认证请求</a:t>
            </a:r>
            <a:endParaRPr lang="zh-CN" altLang="en-US" sz="1600" dirty="0"/>
          </a:p>
        </p:txBody>
      </p:sp>
      <p:sp>
        <p:nvSpPr>
          <p:cNvPr id="20" name="TextBox 19"/>
          <p:cNvSpPr txBox="1"/>
          <p:nvPr/>
        </p:nvSpPr>
        <p:spPr>
          <a:xfrm>
            <a:off x="3581400" y="4667250"/>
            <a:ext cx="1123950" cy="338554"/>
          </a:xfrm>
          <a:prstGeom prst="rect">
            <a:avLst/>
          </a:prstGeom>
          <a:noFill/>
        </p:spPr>
        <p:txBody>
          <a:bodyPr wrap="square" rtlCol="0">
            <a:spAutoFit/>
          </a:bodyPr>
          <a:lstStyle/>
          <a:p>
            <a:r>
              <a:rPr lang="zh-CN" altLang="en-US" sz="1600" dirty="0" smtClean="0"/>
              <a:t>认证成功</a:t>
            </a:r>
            <a:endParaRPr lang="zh-CN" altLang="en-US" sz="1600" dirty="0"/>
          </a:p>
        </p:txBody>
      </p:sp>
      <p:sp>
        <p:nvSpPr>
          <p:cNvPr id="15" name="TextBox 14"/>
          <p:cNvSpPr txBox="1"/>
          <p:nvPr/>
        </p:nvSpPr>
        <p:spPr>
          <a:xfrm>
            <a:off x="1683658" y="3213135"/>
            <a:ext cx="682171" cy="338554"/>
          </a:xfrm>
          <a:prstGeom prst="rect">
            <a:avLst/>
          </a:prstGeom>
          <a:noFill/>
        </p:spPr>
        <p:txBody>
          <a:bodyPr wrap="square" rtlCol="0">
            <a:spAutoFit/>
          </a:bodyPr>
          <a:lstStyle/>
          <a:p>
            <a:r>
              <a:rPr lang="en-US" altLang="zh-CN" sz="1600" dirty="0" smtClean="0"/>
              <a:t>STA</a:t>
            </a:r>
            <a:endParaRPr lang="zh-CN" altLang="en-US" sz="1600" dirty="0"/>
          </a:p>
        </p:txBody>
      </p:sp>
      <p:sp>
        <p:nvSpPr>
          <p:cNvPr id="17" name="TextBox 16"/>
          <p:cNvSpPr txBox="1"/>
          <p:nvPr/>
        </p:nvSpPr>
        <p:spPr>
          <a:xfrm>
            <a:off x="6008914" y="3236681"/>
            <a:ext cx="595086" cy="338554"/>
          </a:xfrm>
          <a:prstGeom prst="rect">
            <a:avLst/>
          </a:prstGeom>
          <a:noFill/>
        </p:spPr>
        <p:txBody>
          <a:bodyPr wrap="square" rtlCol="0">
            <a:spAutoFit/>
          </a:bodyPr>
          <a:lstStyle/>
          <a:p>
            <a:r>
              <a:rPr lang="en-US" altLang="zh-CN" sz="1600" dirty="0" smtClean="0"/>
              <a:t>AP</a:t>
            </a:r>
            <a:endParaRPr lang="zh-CN" alt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zh-CN" dirty="0" smtClean="0">
                <a:latin typeface="Arial" pitchFamily="34" charset="0"/>
                <a:ea typeface="黑体" pitchFamily="49" charset="-122"/>
              </a:rPr>
              <a:t>服务区标识符</a:t>
            </a:r>
            <a:r>
              <a:rPr lang="en-US" altLang="zh-CN" dirty="0" smtClean="0">
                <a:latin typeface="Arial" pitchFamily="34" charset="0"/>
                <a:ea typeface="黑体" pitchFamily="49" charset="-122"/>
              </a:rPr>
              <a:t> ( SSID ) </a:t>
            </a:r>
            <a:r>
              <a:rPr lang="zh-CN" altLang="zh-CN" dirty="0" smtClean="0">
                <a:latin typeface="Arial" pitchFamily="34" charset="0"/>
                <a:ea typeface="黑体" pitchFamily="49" charset="-122"/>
              </a:rPr>
              <a:t>匹配</a:t>
            </a:r>
            <a:endParaRPr lang="zh-CN" altLang="en-US" dirty="0">
              <a:latin typeface="Arial" pitchFamily="34" charset="0"/>
              <a:ea typeface="黑体" pitchFamily="49" charset="-122"/>
            </a:endParaRPr>
          </a:p>
        </p:txBody>
      </p:sp>
      <p:pic>
        <p:nvPicPr>
          <p:cNvPr id="5" name="Picture 462" descr="图片152"/>
          <p:cNvPicPr>
            <a:picLocks noGrp="1" noChangeAspect="1" noChangeArrowheads="1"/>
          </p:cNvPicPr>
          <p:nvPr>
            <p:ph idx="1"/>
          </p:nvPr>
        </p:nvPicPr>
        <p:blipFill>
          <a:blip r:embed="rId3" cstate="print"/>
          <a:srcRect/>
          <a:stretch>
            <a:fillRect/>
          </a:stretch>
        </p:blipFill>
        <p:spPr bwMode="auto">
          <a:xfrm>
            <a:off x="2304603" y="3156915"/>
            <a:ext cx="700982" cy="1072807"/>
          </a:xfrm>
          <a:prstGeom prst="rect">
            <a:avLst/>
          </a:prstGeom>
          <a:noFill/>
        </p:spPr>
      </p:pic>
      <p:cxnSp>
        <p:nvCxnSpPr>
          <p:cNvPr id="8" name="直接连接符 7"/>
          <p:cNvCxnSpPr>
            <a:stCxn id="5" idx="3"/>
          </p:cNvCxnSpPr>
          <p:nvPr/>
        </p:nvCxnSpPr>
        <p:spPr bwMode="auto">
          <a:xfrm flipV="1">
            <a:off x="3005585" y="3033486"/>
            <a:ext cx="1261615" cy="659833"/>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cxnSp>
        <p:nvCxnSpPr>
          <p:cNvPr id="14" name="直接连接符 13"/>
          <p:cNvCxnSpPr>
            <a:endCxn id="5" idx="1"/>
          </p:cNvCxnSpPr>
          <p:nvPr/>
        </p:nvCxnSpPr>
        <p:spPr bwMode="auto">
          <a:xfrm>
            <a:off x="1418109" y="3688235"/>
            <a:ext cx="886494" cy="0"/>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pic>
        <p:nvPicPr>
          <p:cNvPr id="17" name="Picture 1943" descr="图片686"/>
          <p:cNvPicPr>
            <a:picLocks noChangeAspect="1" noChangeArrowheads="1"/>
          </p:cNvPicPr>
          <p:nvPr/>
        </p:nvPicPr>
        <p:blipFill>
          <a:blip r:embed="rId4" cstate="print"/>
          <a:srcRect/>
          <a:stretch>
            <a:fillRect/>
          </a:stretch>
        </p:blipFill>
        <p:spPr bwMode="auto">
          <a:xfrm>
            <a:off x="5664924" y="3111557"/>
            <a:ext cx="907318" cy="619012"/>
          </a:xfrm>
          <a:prstGeom prst="rect">
            <a:avLst/>
          </a:prstGeom>
          <a:noFill/>
        </p:spPr>
      </p:pic>
      <p:cxnSp>
        <p:nvCxnSpPr>
          <p:cNvPr id="24" name="直接连接符 23"/>
          <p:cNvCxnSpPr>
            <a:stCxn id="5" idx="3"/>
          </p:cNvCxnSpPr>
          <p:nvPr/>
        </p:nvCxnSpPr>
        <p:spPr bwMode="auto">
          <a:xfrm>
            <a:off x="3005585" y="3693319"/>
            <a:ext cx="1363215" cy="965767"/>
          </a:xfrm>
          <a:prstGeom prst="line">
            <a:avLst/>
          </a:prstGeom>
          <a:solidFill>
            <a:schemeClr val="accent1"/>
          </a:solidFill>
          <a:ln w="25400" cap="flat" cmpd="sng" algn="ctr">
            <a:solidFill>
              <a:schemeClr val="tx1"/>
            </a:solidFill>
            <a:prstDash val="solid"/>
            <a:round/>
            <a:headEnd type="none" w="med" len="med"/>
            <a:tailEnd type="none"/>
          </a:ln>
          <a:effectLst/>
          <a:scene3d>
            <a:camera prst="orthographicFront">
              <a:rot lat="0" lon="0" rev="0"/>
            </a:camera>
            <a:lightRig rig="threePt" dir="t"/>
          </a:scene3d>
        </p:spPr>
      </p:cxnSp>
      <p:pic>
        <p:nvPicPr>
          <p:cNvPr id="27" name="Picture 17" descr="无线覆盖"/>
          <p:cNvPicPr>
            <a:picLocks noChangeAspect="1" noChangeArrowheads="1"/>
          </p:cNvPicPr>
          <p:nvPr/>
        </p:nvPicPr>
        <p:blipFill>
          <a:blip r:embed="rId5" cstate="print">
            <a:duotone>
              <a:prstClr val="black"/>
              <a:srgbClr val="002060">
                <a:tint val="45000"/>
                <a:satMod val="400000"/>
              </a:srgbClr>
            </a:duotone>
          </a:blip>
          <a:srcRect/>
          <a:stretch>
            <a:fillRect/>
          </a:stretch>
        </p:blipFill>
        <p:spPr bwMode="auto">
          <a:xfrm rot="21277356">
            <a:off x="4922048" y="2656210"/>
            <a:ext cx="785805" cy="720080"/>
          </a:xfrm>
          <a:prstGeom prst="rect">
            <a:avLst/>
          </a:prstGeom>
          <a:noFill/>
          <a:ln w="9525">
            <a:noFill/>
            <a:miter lim="800000"/>
            <a:headEnd/>
            <a:tailEnd/>
          </a:ln>
        </p:spPr>
      </p:pic>
      <p:pic>
        <p:nvPicPr>
          <p:cNvPr id="28" name="Picture 17" descr="无线覆盖"/>
          <p:cNvPicPr>
            <a:picLocks noChangeAspect="1" noChangeArrowheads="1"/>
          </p:cNvPicPr>
          <p:nvPr/>
        </p:nvPicPr>
        <p:blipFill>
          <a:blip r:embed="rId5" cstate="print">
            <a:duotone>
              <a:prstClr val="black"/>
              <a:srgbClr val="002060">
                <a:tint val="45000"/>
                <a:satMod val="400000"/>
              </a:srgbClr>
            </a:duotone>
          </a:blip>
          <a:srcRect/>
          <a:stretch>
            <a:fillRect/>
          </a:stretch>
        </p:blipFill>
        <p:spPr bwMode="auto">
          <a:xfrm>
            <a:off x="4979197" y="4427861"/>
            <a:ext cx="785805" cy="720080"/>
          </a:xfrm>
          <a:prstGeom prst="rect">
            <a:avLst/>
          </a:prstGeom>
          <a:noFill/>
          <a:ln w="9525">
            <a:noFill/>
            <a:miter lim="800000"/>
            <a:headEnd/>
            <a:tailEnd/>
          </a:ln>
        </p:spPr>
      </p:pic>
      <p:sp>
        <p:nvSpPr>
          <p:cNvPr id="29" name="矩形标注 28"/>
          <p:cNvSpPr/>
          <p:nvPr/>
        </p:nvSpPr>
        <p:spPr bwMode="auto">
          <a:xfrm>
            <a:off x="2781300" y="1838325"/>
            <a:ext cx="1914525" cy="457200"/>
          </a:xfrm>
          <a:prstGeom prst="wedgeRectCallout">
            <a:avLst>
              <a:gd name="adj1" fmla="val 22430"/>
              <a:gd name="adj2" fmla="val 105834"/>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ESSID</a:t>
            </a:r>
            <a:r>
              <a:rPr kumimoji="0" lang="zh-CN" altLang="en-US" sz="1800" b="0" i="0" u="none" strike="noStrike" cap="none" normalizeH="0" baseline="0" dirty="0" smtClean="0">
                <a:ln>
                  <a:noFill/>
                </a:ln>
                <a:solidFill>
                  <a:schemeClr val="tx1"/>
                </a:solidFill>
                <a:effectLst/>
                <a:latin typeface="Arial" charset="0"/>
                <a:ea typeface="华文细黑" pitchFamily="2" charset="-122"/>
              </a:rPr>
              <a:t>：</a:t>
            </a:r>
            <a:r>
              <a:rPr lang="en-US" altLang="zh-CN" dirty="0" smtClean="0">
                <a:solidFill>
                  <a:schemeClr val="tx1"/>
                </a:solidFill>
                <a:latin typeface="Arial" charset="0"/>
                <a:ea typeface="华文细黑" pitchFamily="2" charset="-122"/>
              </a:rPr>
              <a:t>group1</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sp>
        <p:nvSpPr>
          <p:cNvPr id="30" name="矩形标注 29"/>
          <p:cNvSpPr/>
          <p:nvPr/>
        </p:nvSpPr>
        <p:spPr bwMode="auto">
          <a:xfrm>
            <a:off x="2505075" y="5400675"/>
            <a:ext cx="1914525" cy="457200"/>
          </a:xfrm>
          <a:prstGeom prst="wedgeRectCallout">
            <a:avLst>
              <a:gd name="adj1" fmla="val 38848"/>
              <a:gd name="adj2" fmla="val -133749"/>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ESSID</a:t>
            </a:r>
            <a:r>
              <a:rPr kumimoji="0" lang="zh-CN" altLang="en-US" sz="1800" b="0" i="0" u="none" strike="noStrike" cap="none" normalizeH="0" baseline="0" dirty="0" smtClean="0">
                <a:ln>
                  <a:noFill/>
                </a:ln>
                <a:solidFill>
                  <a:schemeClr val="tx1"/>
                </a:solidFill>
                <a:effectLst/>
                <a:latin typeface="Arial" charset="0"/>
                <a:ea typeface="华文细黑" pitchFamily="2" charset="-122"/>
              </a:rPr>
              <a:t>：</a:t>
            </a:r>
            <a:r>
              <a:rPr lang="en-US" altLang="zh-CN" dirty="0" smtClean="0">
                <a:solidFill>
                  <a:schemeClr val="tx1"/>
                </a:solidFill>
                <a:latin typeface="Arial" charset="0"/>
                <a:ea typeface="华文细黑" pitchFamily="2" charset="-122"/>
              </a:rPr>
              <a:t>group2</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sp>
        <p:nvSpPr>
          <p:cNvPr id="31" name="矩形标注 30"/>
          <p:cNvSpPr/>
          <p:nvPr/>
        </p:nvSpPr>
        <p:spPr bwMode="auto">
          <a:xfrm>
            <a:off x="6475413" y="2435678"/>
            <a:ext cx="1914525" cy="457200"/>
          </a:xfrm>
          <a:prstGeom prst="wedgeRectCallout">
            <a:avLst>
              <a:gd name="adj1" fmla="val -72097"/>
              <a:gd name="adj2" fmla="val 41251"/>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ESSID</a:t>
            </a:r>
            <a:r>
              <a:rPr kumimoji="0" lang="zh-CN" altLang="en-US" sz="1800" b="0" i="0" u="none" strike="noStrike" cap="none" normalizeH="0" baseline="0" dirty="0" smtClean="0">
                <a:ln>
                  <a:noFill/>
                </a:ln>
                <a:solidFill>
                  <a:schemeClr val="tx1"/>
                </a:solidFill>
                <a:effectLst/>
                <a:latin typeface="Arial" charset="0"/>
                <a:ea typeface="华文细黑" pitchFamily="2" charset="-122"/>
              </a:rPr>
              <a:t>：</a:t>
            </a:r>
            <a:r>
              <a:rPr lang="en-US" altLang="zh-CN" dirty="0" smtClean="0">
                <a:solidFill>
                  <a:schemeClr val="tx1"/>
                </a:solidFill>
                <a:latin typeface="Arial" charset="0"/>
                <a:ea typeface="华文细黑" pitchFamily="2" charset="-122"/>
              </a:rPr>
              <a:t>group1</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sp>
        <p:nvSpPr>
          <p:cNvPr id="33" name="矩形标注 32"/>
          <p:cNvSpPr/>
          <p:nvPr/>
        </p:nvSpPr>
        <p:spPr bwMode="auto">
          <a:xfrm>
            <a:off x="6559781" y="4578803"/>
            <a:ext cx="1830157" cy="457200"/>
          </a:xfrm>
          <a:prstGeom prst="wedgeRectCallout">
            <a:avLst>
              <a:gd name="adj1" fmla="val -71820"/>
              <a:gd name="adj2" fmla="val 12976"/>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chemeClr val="tx1"/>
                </a:solidFill>
                <a:effectLst/>
                <a:latin typeface="Arial" charset="0"/>
                <a:ea typeface="华文细黑" pitchFamily="2" charset="-122"/>
              </a:rPr>
              <a:t>ESSID</a:t>
            </a:r>
            <a:r>
              <a:rPr kumimoji="0" lang="zh-CN" altLang="en-US" sz="1800" b="0" i="0" u="none" strike="noStrike" cap="none" normalizeH="0" baseline="0" dirty="0" smtClean="0">
                <a:ln>
                  <a:noFill/>
                </a:ln>
                <a:solidFill>
                  <a:schemeClr val="tx1"/>
                </a:solidFill>
                <a:effectLst/>
                <a:latin typeface="Arial" charset="0"/>
                <a:ea typeface="华文细黑" pitchFamily="2" charset="-122"/>
              </a:rPr>
              <a:t>：</a:t>
            </a:r>
            <a:r>
              <a:rPr lang="en-US" altLang="zh-CN" dirty="0" smtClean="0">
                <a:solidFill>
                  <a:schemeClr val="tx1"/>
                </a:solidFill>
                <a:latin typeface="Arial" charset="0"/>
                <a:ea typeface="华文细黑" pitchFamily="2" charset="-122"/>
              </a:rPr>
              <a:t>group2</a:t>
            </a:r>
            <a:endParaRPr kumimoji="0" lang="zh-CN" altLang="en-US" sz="1800" b="0" i="0" u="none" strike="noStrike" cap="none" normalizeH="0" baseline="0" dirty="0" smtClean="0">
              <a:ln>
                <a:noFill/>
              </a:ln>
              <a:solidFill>
                <a:schemeClr val="tx1"/>
              </a:solidFill>
              <a:effectLst/>
              <a:latin typeface="Arial" charset="0"/>
              <a:ea typeface="华文细黑" pitchFamily="2" charset="-122"/>
            </a:endParaRPr>
          </a:p>
        </p:txBody>
      </p:sp>
      <p:pic>
        <p:nvPicPr>
          <p:cNvPr id="22" name="Picture 462" descr="图片241"/>
          <p:cNvPicPr>
            <a:picLocks noChangeAspect="1" noChangeArrowheads="1"/>
          </p:cNvPicPr>
          <p:nvPr/>
        </p:nvPicPr>
        <p:blipFill>
          <a:blip r:embed="rId6" cstate="print"/>
          <a:srcRect/>
          <a:stretch>
            <a:fillRect/>
          </a:stretch>
        </p:blipFill>
        <p:spPr bwMode="auto">
          <a:xfrm>
            <a:off x="4061892" y="4244132"/>
            <a:ext cx="792162" cy="835025"/>
          </a:xfrm>
          <a:prstGeom prst="rect">
            <a:avLst/>
          </a:prstGeom>
          <a:noFill/>
        </p:spPr>
      </p:pic>
      <p:pic>
        <p:nvPicPr>
          <p:cNvPr id="6" name="Picture 462" descr="图片241"/>
          <p:cNvPicPr>
            <a:picLocks noChangeAspect="1" noChangeArrowheads="1"/>
          </p:cNvPicPr>
          <p:nvPr/>
        </p:nvPicPr>
        <p:blipFill>
          <a:blip r:embed="rId6" cstate="print"/>
          <a:srcRect/>
          <a:stretch>
            <a:fillRect/>
          </a:stretch>
        </p:blipFill>
        <p:spPr bwMode="auto">
          <a:xfrm>
            <a:off x="4033317" y="2615357"/>
            <a:ext cx="792162" cy="835025"/>
          </a:xfrm>
          <a:prstGeom prst="rect">
            <a:avLst/>
          </a:prstGeom>
          <a:noFill/>
        </p:spPr>
      </p:pic>
      <p:pic>
        <p:nvPicPr>
          <p:cNvPr id="25" name="Picture 237" descr="图片777"/>
          <p:cNvPicPr>
            <a:picLocks noChangeAspect="1" noChangeArrowheads="1"/>
          </p:cNvPicPr>
          <p:nvPr/>
        </p:nvPicPr>
        <p:blipFill>
          <a:blip r:embed="rId7" cstate="print"/>
          <a:srcRect/>
          <a:stretch>
            <a:fillRect/>
          </a:stretch>
        </p:blipFill>
        <p:spPr bwMode="auto">
          <a:xfrm>
            <a:off x="755649" y="3348493"/>
            <a:ext cx="1116693" cy="695325"/>
          </a:xfrm>
          <a:prstGeom prst="rect">
            <a:avLst/>
          </a:prstGeom>
          <a:noFill/>
        </p:spPr>
      </p:pic>
      <p:sp>
        <p:nvSpPr>
          <p:cNvPr id="26" name="TextBox 25"/>
          <p:cNvSpPr txBox="1"/>
          <p:nvPr/>
        </p:nvSpPr>
        <p:spPr>
          <a:xfrm>
            <a:off x="842733" y="3522661"/>
            <a:ext cx="1029607" cy="338554"/>
          </a:xfrm>
          <a:prstGeom prst="rect">
            <a:avLst/>
          </a:prstGeom>
          <a:noFill/>
        </p:spPr>
        <p:txBody>
          <a:bodyPr wrap="square" rtlCol="0">
            <a:spAutoFit/>
          </a:bodyPr>
          <a:lstStyle/>
          <a:p>
            <a:r>
              <a:rPr lang="zh-CN" altLang="en-US" sz="1600" dirty="0" smtClean="0"/>
              <a:t>企业网络</a:t>
            </a:r>
            <a:endParaRPr lang="zh-CN" altLang="en-US" sz="1600" dirty="0"/>
          </a:p>
        </p:txBody>
      </p:sp>
      <p:sp>
        <p:nvSpPr>
          <p:cNvPr id="32" name="TextBox 31"/>
          <p:cNvSpPr txBox="1"/>
          <p:nvPr/>
        </p:nvSpPr>
        <p:spPr>
          <a:xfrm>
            <a:off x="2336801" y="4238171"/>
            <a:ext cx="580572" cy="338554"/>
          </a:xfrm>
          <a:prstGeom prst="rect">
            <a:avLst/>
          </a:prstGeom>
          <a:noFill/>
        </p:spPr>
        <p:txBody>
          <a:bodyPr wrap="square" rtlCol="0">
            <a:spAutoFit/>
          </a:bodyPr>
          <a:lstStyle/>
          <a:p>
            <a:r>
              <a:rPr lang="en-US" altLang="zh-CN" sz="1600" dirty="0" smtClean="0"/>
              <a:t>AC</a:t>
            </a:r>
            <a:endParaRPr lang="zh-CN" altLang="en-US" sz="1600" dirty="0"/>
          </a:p>
        </p:txBody>
      </p:sp>
      <p:sp>
        <p:nvSpPr>
          <p:cNvPr id="34" name="TextBox 33"/>
          <p:cNvSpPr txBox="1"/>
          <p:nvPr/>
        </p:nvSpPr>
        <p:spPr>
          <a:xfrm>
            <a:off x="4252685" y="3421063"/>
            <a:ext cx="580571" cy="338554"/>
          </a:xfrm>
          <a:prstGeom prst="rect">
            <a:avLst/>
          </a:prstGeom>
          <a:noFill/>
        </p:spPr>
        <p:txBody>
          <a:bodyPr wrap="square" rtlCol="0">
            <a:spAutoFit/>
          </a:bodyPr>
          <a:lstStyle/>
          <a:p>
            <a:r>
              <a:rPr lang="en-US" altLang="zh-CN" sz="1600" dirty="0" smtClean="0"/>
              <a:t>AP</a:t>
            </a:r>
            <a:endParaRPr lang="zh-CN" altLang="en-US" sz="1600" dirty="0"/>
          </a:p>
        </p:txBody>
      </p:sp>
      <p:sp>
        <p:nvSpPr>
          <p:cNvPr id="35" name="TextBox 34"/>
          <p:cNvSpPr txBox="1"/>
          <p:nvPr/>
        </p:nvSpPr>
        <p:spPr>
          <a:xfrm>
            <a:off x="4268561" y="5029201"/>
            <a:ext cx="580571" cy="338554"/>
          </a:xfrm>
          <a:prstGeom prst="rect">
            <a:avLst/>
          </a:prstGeom>
          <a:noFill/>
        </p:spPr>
        <p:txBody>
          <a:bodyPr wrap="square" rtlCol="0">
            <a:spAutoFit/>
          </a:bodyPr>
          <a:lstStyle/>
          <a:p>
            <a:r>
              <a:rPr lang="en-US" altLang="zh-CN" sz="1600" dirty="0" smtClean="0"/>
              <a:t>AP</a:t>
            </a:r>
            <a:endParaRPr lang="zh-CN" altLang="en-US" sz="1600" dirty="0"/>
          </a:p>
        </p:txBody>
      </p:sp>
      <p:pic>
        <p:nvPicPr>
          <p:cNvPr id="36" name="Picture 1943" descr="图片686"/>
          <p:cNvPicPr>
            <a:picLocks noChangeAspect="1" noChangeArrowheads="1"/>
          </p:cNvPicPr>
          <p:nvPr/>
        </p:nvPicPr>
        <p:blipFill>
          <a:blip r:embed="rId4" cstate="print"/>
          <a:srcRect/>
          <a:stretch>
            <a:fillRect/>
          </a:stretch>
        </p:blipFill>
        <p:spPr bwMode="auto">
          <a:xfrm>
            <a:off x="5701210" y="2049065"/>
            <a:ext cx="907318" cy="619012"/>
          </a:xfrm>
          <a:prstGeom prst="rect">
            <a:avLst/>
          </a:prstGeom>
          <a:noFill/>
        </p:spPr>
      </p:pic>
      <p:pic>
        <p:nvPicPr>
          <p:cNvPr id="37" name="Picture 1943" descr="图片686"/>
          <p:cNvPicPr>
            <a:picLocks noChangeAspect="1" noChangeArrowheads="1"/>
          </p:cNvPicPr>
          <p:nvPr/>
        </p:nvPicPr>
        <p:blipFill>
          <a:blip r:embed="rId4" cstate="print"/>
          <a:srcRect/>
          <a:stretch>
            <a:fillRect/>
          </a:stretch>
        </p:blipFill>
        <p:spPr bwMode="auto">
          <a:xfrm>
            <a:off x="5744752" y="4004185"/>
            <a:ext cx="907318" cy="619012"/>
          </a:xfrm>
          <a:prstGeom prst="rect">
            <a:avLst/>
          </a:prstGeom>
          <a:noFill/>
        </p:spPr>
      </p:pic>
      <p:pic>
        <p:nvPicPr>
          <p:cNvPr id="38" name="Picture 1943" descr="图片686"/>
          <p:cNvPicPr>
            <a:picLocks noChangeAspect="1" noChangeArrowheads="1"/>
          </p:cNvPicPr>
          <p:nvPr/>
        </p:nvPicPr>
        <p:blipFill>
          <a:blip r:embed="rId4" cstate="print"/>
          <a:srcRect/>
          <a:stretch>
            <a:fillRect/>
          </a:stretch>
        </p:blipFill>
        <p:spPr bwMode="auto">
          <a:xfrm>
            <a:off x="5672181" y="5108688"/>
            <a:ext cx="907318" cy="619012"/>
          </a:xfrm>
          <a:prstGeom prst="rect">
            <a:avLst/>
          </a:prstGeom>
          <a:noFill/>
        </p:spPr>
      </p:pic>
      <p:sp>
        <p:nvSpPr>
          <p:cNvPr id="39" name="TextBox 38"/>
          <p:cNvSpPr txBox="1"/>
          <p:nvPr/>
        </p:nvSpPr>
        <p:spPr>
          <a:xfrm>
            <a:off x="5834742" y="3686628"/>
            <a:ext cx="711200" cy="338554"/>
          </a:xfrm>
          <a:prstGeom prst="rect">
            <a:avLst/>
          </a:prstGeom>
          <a:noFill/>
        </p:spPr>
        <p:txBody>
          <a:bodyPr wrap="square" rtlCol="0">
            <a:spAutoFit/>
          </a:bodyPr>
          <a:lstStyle/>
          <a:p>
            <a:r>
              <a:rPr lang="en-US" altLang="zh-CN" sz="1600" dirty="0" smtClean="0"/>
              <a:t>STAS</a:t>
            </a:r>
            <a:endParaRPr lang="zh-CN" altLang="en-US"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en-US" altLang="zh-CN" dirty="0" smtClean="0">
                <a:latin typeface="Arial" pitchFamily="34" charset="0"/>
                <a:ea typeface="黑体" pitchFamily="49" charset="-122"/>
              </a:rPr>
              <a:t>MAC</a:t>
            </a:r>
            <a:r>
              <a:rPr lang="zh-CN" altLang="en-US" dirty="0" smtClean="0">
                <a:latin typeface="Arial" pitchFamily="34" charset="0"/>
                <a:ea typeface="黑体" pitchFamily="49" charset="-122"/>
              </a:rPr>
              <a:t>认证</a:t>
            </a:r>
            <a:endParaRPr lang="zh-CN" altLang="en-US" dirty="0">
              <a:latin typeface="Arial" pitchFamily="34" charset="0"/>
              <a:ea typeface="黑体" pitchFamily="49" charset="-122"/>
            </a:endParaRPr>
          </a:p>
        </p:txBody>
      </p:sp>
      <p:pic>
        <p:nvPicPr>
          <p:cNvPr id="5" name="Picture 462" descr="图片241"/>
          <p:cNvPicPr>
            <a:picLocks noGrp="1" noChangeAspect="1" noChangeArrowheads="1"/>
          </p:cNvPicPr>
          <p:nvPr>
            <p:ph idx="1"/>
          </p:nvPr>
        </p:nvPicPr>
        <p:blipFill>
          <a:blip r:embed="rId3" cstate="print"/>
          <a:srcRect/>
          <a:stretch>
            <a:fillRect/>
          </a:stretch>
        </p:blipFill>
        <p:spPr bwMode="auto">
          <a:xfrm>
            <a:off x="3497136" y="4475927"/>
            <a:ext cx="792415" cy="835083"/>
          </a:xfrm>
          <a:prstGeom prst="rect">
            <a:avLst/>
          </a:prstGeom>
          <a:noFill/>
        </p:spPr>
      </p:pic>
      <p:pic>
        <p:nvPicPr>
          <p:cNvPr id="9" name="Picture 17" descr="无线覆盖"/>
          <p:cNvPicPr>
            <a:picLocks noChangeAspect="1" noChangeArrowheads="1"/>
          </p:cNvPicPr>
          <p:nvPr/>
        </p:nvPicPr>
        <p:blipFill>
          <a:blip r:embed="rId4" cstate="print">
            <a:duotone>
              <a:prstClr val="black"/>
              <a:srgbClr val="002060">
                <a:tint val="45000"/>
                <a:satMod val="400000"/>
              </a:srgbClr>
            </a:duotone>
          </a:blip>
          <a:srcRect/>
          <a:stretch>
            <a:fillRect/>
          </a:stretch>
        </p:blipFill>
        <p:spPr bwMode="auto">
          <a:xfrm rot="18035027">
            <a:off x="4112423" y="3865886"/>
            <a:ext cx="785805" cy="720080"/>
          </a:xfrm>
          <a:prstGeom prst="rect">
            <a:avLst/>
          </a:prstGeom>
          <a:noFill/>
          <a:ln w="9525">
            <a:noFill/>
            <a:miter lim="800000"/>
            <a:headEnd/>
            <a:tailEnd/>
          </a:ln>
        </p:spPr>
      </p:pic>
      <p:pic>
        <p:nvPicPr>
          <p:cNvPr id="10" name="Picture 17" descr="无线覆盖"/>
          <p:cNvPicPr>
            <a:picLocks noChangeAspect="1" noChangeArrowheads="1"/>
          </p:cNvPicPr>
          <p:nvPr/>
        </p:nvPicPr>
        <p:blipFill>
          <a:blip r:embed="rId4" cstate="print">
            <a:duotone>
              <a:prstClr val="black"/>
              <a:srgbClr val="002060">
                <a:tint val="45000"/>
                <a:satMod val="400000"/>
              </a:srgbClr>
            </a:duotone>
          </a:blip>
          <a:srcRect/>
          <a:stretch>
            <a:fillRect/>
          </a:stretch>
        </p:blipFill>
        <p:spPr bwMode="auto">
          <a:xfrm rot="21254095">
            <a:off x="4417222" y="4399293"/>
            <a:ext cx="785805" cy="720080"/>
          </a:xfrm>
          <a:prstGeom prst="rect">
            <a:avLst/>
          </a:prstGeom>
          <a:noFill/>
          <a:ln w="9525">
            <a:noFill/>
            <a:miter lim="800000"/>
            <a:headEnd/>
            <a:tailEnd/>
          </a:ln>
        </p:spPr>
      </p:pic>
      <p:pic>
        <p:nvPicPr>
          <p:cNvPr id="11" name="Picture 17" descr="无线覆盖"/>
          <p:cNvPicPr>
            <a:picLocks noChangeAspect="1" noChangeArrowheads="1"/>
          </p:cNvPicPr>
          <p:nvPr/>
        </p:nvPicPr>
        <p:blipFill>
          <a:blip r:embed="rId4" cstate="print">
            <a:duotone>
              <a:prstClr val="black"/>
              <a:srgbClr val="002060">
                <a:tint val="45000"/>
                <a:satMod val="400000"/>
              </a:srgbClr>
            </a:duotone>
          </a:blip>
          <a:srcRect/>
          <a:stretch>
            <a:fillRect/>
          </a:stretch>
        </p:blipFill>
        <p:spPr bwMode="auto">
          <a:xfrm rot="2379888">
            <a:off x="4350548" y="5075566"/>
            <a:ext cx="785805" cy="720080"/>
          </a:xfrm>
          <a:prstGeom prst="rect">
            <a:avLst/>
          </a:prstGeom>
          <a:noFill/>
          <a:ln w="9525">
            <a:noFill/>
            <a:miter lim="800000"/>
            <a:headEnd/>
            <a:tailEnd/>
          </a:ln>
        </p:spPr>
      </p:pic>
      <p:sp>
        <p:nvSpPr>
          <p:cNvPr id="12" name="TextBox 11"/>
          <p:cNvSpPr txBox="1"/>
          <p:nvPr/>
        </p:nvSpPr>
        <p:spPr>
          <a:xfrm>
            <a:off x="6205758" y="3071133"/>
            <a:ext cx="2270580" cy="338554"/>
          </a:xfrm>
          <a:prstGeom prst="rect">
            <a:avLst/>
          </a:prstGeom>
          <a:noFill/>
        </p:spPr>
        <p:txBody>
          <a:bodyPr wrap="square" rtlCol="0">
            <a:spAutoFit/>
          </a:bodyPr>
          <a:lstStyle/>
          <a:p>
            <a:r>
              <a:rPr lang="en-US" altLang="zh-CN" sz="1600" dirty="0" smtClean="0"/>
              <a:t>MAC:000FE20166BE</a:t>
            </a:r>
            <a:endParaRPr lang="zh-CN" altLang="en-US" sz="1600" dirty="0"/>
          </a:p>
        </p:txBody>
      </p:sp>
      <p:sp>
        <p:nvSpPr>
          <p:cNvPr id="13" name="TextBox 12"/>
          <p:cNvSpPr txBox="1"/>
          <p:nvPr/>
        </p:nvSpPr>
        <p:spPr>
          <a:xfrm>
            <a:off x="6183085" y="5413828"/>
            <a:ext cx="2250395" cy="338554"/>
          </a:xfrm>
          <a:prstGeom prst="rect">
            <a:avLst/>
          </a:prstGeom>
          <a:noFill/>
        </p:spPr>
        <p:txBody>
          <a:bodyPr wrap="square" rtlCol="0">
            <a:spAutoFit/>
          </a:bodyPr>
          <a:lstStyle/>
          <a:p>
            <a:r>
              <a:rPr lang="en-US" altLang="zh-CN" sz="1600" dirty="0" smtClean="0"/>
              <a:t>MAC:000FE20166DD</a:t>
            </a:r>
            <a:endParaRPr lang="zh-CN" altLang="en-US" sz="1600" dirty="0"/>
          </a:p>
        </p:txBody>
      </p:sp>
      <p:sp>
        <p:nvSpPr>
          <p:cNvPr id="14" name="TextBox 13"/>
          <p:cNvSpPr txBox="1"/>
          <p:nvPr/>
        </p:nvSpPr>
        <p:spPr>
          <a:xfrm>
            <a:off x="6216653" y="4258127"/>
            <a:ext cx="2173285" cy="338554"/>
          </a:xfrm>
          <a:prstGeom prst="rect">
            <a:avLst/>
          </a:prstGeom>
          <a:noFill/>
        </p:spPr>
        <p:txBody>
          <a:bodyPr wrap="square" rtlCol="0">
            <a:spAutoFit/>
          </a:bodyPr>
          <a:lstStyle/>
          <a:p>
            <a:r>
              <a:rPr lang="en-US" altLang="zh-CN" sz="1600" dirty="0" smtClean="0"/>
              <a:t>MAC:000FE20166DF</a:t>
            </a:r>
            <a:endParaRPr lang="zh-CN" altLang="en-US" sz="1600" dirty="0"/>
          </a:p>
        </p:txBody>
      </p:sp>
      <p:sp>
        <p:nvSpPr>
          <p:cNvPr id="15" name="矩形标注 14"/>
          <p:cNvSpPr/>
          <p:nvPr/>
        </p:nvSpPr>
        <p:spPr bwMode="auto">
          <a:xfrm>
            <a:off x="739314" y="2590801"/>
            <a:ext cx="2333625" cy="1371600"/>
          </a:xfrm>
          <a:prstGeom prst="wedgeRectCallout">
            <a:avLst>
              <a:gd name="adj1" fmla="val 8820"/>
              <a:gd name="adj2" fmla="val 81102"/>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t" latinLnBrk="0" hangingPunct="1">
              <a:lnSpc>
                <a:spcPct val="100000"/>
              </a:lnSpc>
              <a:spcBef>
                <a:spcPct val="0"/>
              </a:spcBef>
              <a:spcAft>
                <a:spcPct val="0"/>
              </a:spcAft>
              <a:buClrTx/>
              <a:buSzTx/>
              <a:buFontTx/>
              <a:buNone/>
              <a:tabLst/>
            </a:pPr>
            <a:r>
              <a:rPr lang="zh-CN" altLang="en-US" sz="1400" dirty="0" smtClean="0"/>
              <a:t>地址控制接入表：</a:t>
            </a:r>
            <a:endParaRPr lang="en-US" altLang="zh-CN" sz="1400" dirty="0" smtClean="0"/>
          </a:p>
          <a:p>
            <a:r>
              <a:rPr lang="en-US" altLang="zh-CN" sz="1400" dirty="0" smtClean="0"/>
              <a:t>MAC:000FE20166BF</a:t>
            </a:r>
            <a:endParaRPr lang="zh-CN" altLang="en-US" sz="1400" dirty="0" smtClean="0"/>
          </a:p>
          <a:p>
            <a:r>
              <a:rPr lang="en-US" altLang="zh-CN" sz="1400" dirty="0" smtClean="0">
                <a:solidFill>
                  <a:schemeClr val="tx2"/>
                </a:solidFill>
              </a:rPr>
              <a:t>MAC:000FE20166DD</a:t>
            </a:r>
            <a:endParaRPr lang="zh-CN" altLang="en-US" sz="1400" dirty="0" smtClean="0">
              <a:solidFill>
                <a:schemeClr val="tx2"/>
              </a:solidFill>
            </a:endParaRPr>
          </a:p>
          <a:p>
            <a:r>
              <a:rPr lang="en-US" altLang="zh-CN" sz="1400" dirty="0" smtClean="0">
                <a:solidFill>
                  <a:schemeClr val="tx2"/>
                </a:solidFill>
              </a:rPr>
              <a:t>MAC:000FE20166DF</a:t>
            </a:r>
            <a:endParaRPr lang="zh-CN" altLang="en-US" sz="1400" dirty="0" smtClean="0">
              <a:solidFill>
                <a:schemeClr val="tx2"/>
              </a:solidFill>
            </a:endParaRPr>
          </a:p>
          <a:p>
            <a:r>
              <a:rPr lang="en-US" altLang="zh-CN" sz="1400" dirty="0" smtClean="0"/>
              <a:t>MAC:000FE2016612</a:t>
            </a:r>
            <a:endParaRPr lang="zh-CN" altLang="en-US" sz="1400" dirty="0" smtClean="0"/>
          </a:p>
          <a:p>
            <a:r>
              <a:rPr lang="en-US" altLang="zh-CN" sz="1400" dirty="0" smtClean="0"/>
              <a:t>MAC:000FE20166E1</a:t>
            </a:r>
            <a:endParaRPr lang="zh-CN" altLang="en-US" sz="1400" dirty="0" smtClean="0"/>
          </a:p>
          <a:p>
            <a:pPr marL="0" marR="0" indent="0" algn="l" defTabSz="914400" rtl="0" eaLnBrk="1" fontAlgn="t" latinLnBrk="0" hangingPunct="1">
              <a:lnSpc>
                <a:spcPct val="100000"/>
              </a:lnSpc>
              <a:spcBef>
                <a:spcPct val="0"/>
              </a:spcBef>
              <a:spcAft>
                <a:spcPct val="0"/>
              </a:spcAft>
              <a:buClrTx/>
              <a:buSzTx/>
              <a:buFontTx/>
              <a:buNone/>
              <a:tabLst/>
            </a:pPr>
            <a:endParaRPr kumimoji="0" lang="zh-CN" altLang="en-US" sz="1400" b="0" i="0" u="none" strike="noStrike" cap="none" normalizeH="0" baseline="0" dirty="0" smtClean="0">
              <a:ln>
                <a:noFill/>
              </a:ln>
              <a:solidFill>
                <a:schemeClr val="tx1"/>
              </a:solidFill>
              <a:effectLst/>
              <a:latin typeface="Arial" charset="0"/>
              <a:ea typeface="华文细黑" pitchFamily="2" charset="-122"/>
            </a:endParaRPr>
          </a:p>
        </p:txBody>
      </p:sp>
      <p:sp>
        <p:nvSpPr>
          <p:cNvPr id="18" name="内容占位符 2"/>
          <p:cNvSpPr txBox="1">
            <a:spLocks/>
          </p:cNvSpPr>
          <p:nvPr/>
        </p:nvSpPr>
        <p:spPr bwMode="auto">
          <a:xfrm>
            <a:off x="614363" y="1204913"/>
            <a:ext cx="7929562" cy="4195762"/>
          </a:xfrm>
          <a:prstGeom prst="rect">
            <a:avLst/>
          </a:prstGeom>
          <a:noFill/>
          <a:ln w="9525">
            <a:noFill/>
            <a:miter lim="800000"/>
            <a:headEnd/>
            <a:tailEnd/>
          </a:ln>
          <a:effectLst/>
        </p:spPr>
        <p:txBody>
          <a:bodyPr vert="horz" wrap="square" lIns="80127" tIns="40065" rIns="80127" bIns="40065" numCol="1" anchor="t" anchorCtr="0" compatLnSpc="1">
            <a:prstTxWarp prst="textNoShape">
              <a:avLst/>
            </a:prstTxWarp>
          </a:bodyPr>
          <a:lstStyle/>
          <a:p>
            <a:pPr marL="301625" indent="-301625" defTabSz="801688" fontAlgn="base">
              <a:lnSpc>
                <a:spcPct val="140000"/>
              </a:lnSpc>
              <a:spcBef>
                <a:spcPct val="30000"/>
              </a:spcBef>
              <a:buClr>
                <a:srgbClr val="808080"/>
              </a:buClr>
              <a:buSzPct val="60000"/>
              <a:buFont typeface="Wingdings" pitchFamily="2" charset="2"/>
              <a:buChar char="l"/>
            </a:pPr>
            <a:r>
              <a:rPr lang="en-US" altLang="zh-CN" sz="2000" dirty="0" smtClean="0">
                <a:latin typeface="Arial" pitchFamily="34" charset="0"/>
              </a:rPr>
              <a:t>MAC </a:t>
            </a:r>
            <a:r>
              <a:rPr lang="zh-CN" altLang="en-US" sz="2000" dirty="0" smtClean="0">
                <a:latin typeface="Arial" pitchFamily="34" charset="0"/>
              </a:rPr>
              <a:t>地址认证：在设备上预先配置允许访问的</a:t>
            </a:r>
            <a:r>
              <a:rPr lang="en-US" altLang="zh-CN" sz="2000" dirty="0" smtClean="0">
                <a:latin typeface="Arial" pitchFamily="34" charset="0"/>
              </a:rPr>
              <a:t>MAC </a:t>
            </a:r>
            <a:r>
              <a:rPr lang="zh-CN" altLang="en-US" sz="2000" dirty="0" smtClean="0">
                <a:latin typeface="Arial" pitchFamily="34" charset="0"/>
              </a:rPr>
              <a:t>地址列表，如果客户端的</a:t>
            </a:r>
            <a:r>
              <a:rPr lang="en-US" altLang="zh-CN" sz="2000" dirty="0" smtClean="0">
                <a:latin typeface="Arial" pitchFamily="34" charset="0"/>
              </a:rPr>
              <a:t>MAC </a:t>
            </a:r>
            <a:r>
              <a:rPr lang="zh-CN" altLang="en-US" sz="2000" dirty="0" smtClean="0">
                <a:latin typeface="Arial" pitchFamily="34" charset="0"/>
              </a:rPr>
              <a:t>地址不在允许访问的</a:t>
            </a:r>
            <a:r>
              <a:rPr lang="en-US" altLang="zh-CN" sz="2000" dirty="0" smtClean="0">
                <a:latin typeface="Arial" pitchFamily="34" charset="0"/>
              </a:rPr>
              <a:t>MAC </a:t>
            </a:r>
            <a:r>
              <a:rPr lang="zh-CN" altLang="en-US" sz="2000" dirty="0" smtClean="0">
                <a:latin typeface="Arial" pitchFamily="34" charset="0"/>
              </a:rPr>
              <a:t>地址列表，将被拒绝其接入请求。</a:t>
            </a:r>
            <a:endParaRPr lang="en-US" altLang="zh-CN" sz="2000" dirty="0" smtClean="0">
              <a:latin typeface="Arial" pitchFamily="34" charset="0"/>
            </a:endParaRPr>
          </a:p>
        </p:txBody>
      </p:sp>
      <p:pic>
        <p:nvPicPr>
          <p:cNvPr id="17" name="Picture 1943" descr="图片686"/>
          <p:cNvPicPr>
            <a:picLocks noChangeAspect="1" noChangeArrowheads="1"/>
          </p:cNvPicPr>
          <p:nvPr/>
        </p:nvPicPr>
        <p:blipFill>
          <a:blip r:embed="rId5" cstate="print"/>
          <a:srcRect/>
          <a:stretch>
            <a:fillRect/>
          </a:stretch>
        </p:blipFill>
        <p:spPr bwMode="auto">
          <a:xfrm>
            <a:off x="5180509" y="5049044"/>
            <a:ext cx="1189037" cy="811213"/>
          </a:xfrm>
          <a:prstGeom prst="rect">
            <a:avLst/>
          </a:prstGeom>
          <a:noFill/>
        </p:spPr>
      </p:pic>
      <p:pic>
        <p:nvPicPr>
          <p:cNvPr id="19" name="Picture 1943" descr="图片686"/>
          <p:cNvPicPr>
            <a:picLocks noChangeAspect="1" noChangeArrowheads="1"/>
          </p:cNvPicPr>
          <p:nvPr/>
        </p:nvPicPr>
        <p:blipFill>
          <a:blip r:embed="rId5" cstate="print"/>
          <a:srcRect/>
          <a:stretch>
            <a:fillRect/>
          </a:stretch>
        </p:blipFill>
        <p:spPr bwMode="auto">
          <a:xfrm>
            <a:off x="4751884" y="2858294"/>
            <a:ext cx="1189037" cy="811213"/>
          </a:xfrm>
          <a:prstGeom prst="rect">
            <a:avLst/>
          </a:prstGeom>
          <a:noFill/>
        </p:spPr>
      </p:pic>
      <p:pic>
        <p:nvPicPr>
          <p:cNvPr id="20" name="Picture 1943" descr="图片686"/>
          <p:cNvPicPr>
            <a:picLocks noChangeAspect="1" noChangeArrowheads="1"/>
          </p:cNvPicPr>
          <p:nvPr/>
        </p:nvPicPr>
        <p:blipFill>
          <a:blip r:embed="rId5" cstate="print"/>
          <a:srcRect/>
          <a:stretch>
            <a:fillRect/>
          </a:stretch>
        </p:blipFill>
        <p:spPr bwMode="auto">
          <a:xfrm>
            <a:off x="5199559" y="3963194"/>
            <a:ext cx="1189037" cy="811213"/>
          </a:xfrm>
          <a:prstGeom prst="rect">
            <a:avLst/>
          </a:prstGeom>
          <a:noFill/>
        </p:spPr>
      </p:pic>
      <p:pic>
        <p:nvPicPr>
          <p:cNvPr id="21" name="Picture 462" descr="图片152"/>
          <p:cNvPicPr>
            <a:picLocks noChangeAspect="1" noChangeArrowheads="1"/>
          </p:cNvPicPr>
          <p:nvPr/>
        </p:nvPicPr>
        <p:blipFill>
          <a:blip r:embed="rId6" cstate="print"/>
          <a:srcRect/>
          <a:stretch>
            <a:fillRect/>
          </a:stretch>
        </p:blipFill>
        <p:spPr bwMode="auto">
          <a:xfrm>
            <a:off x="1793354" y="4346104"/>
            <a:ext cx="701675" cy="1073150"/>
          </a:xfrm>
          <a:prstGeom prst="rect">
            <a:avLst/>
          </a:prstGeom>
          <a:noFill/>
        </p:spPr>
      </p:pic>
      <p:cxnSp>
        <p:nvCxnSpPr>
          <p:cNvPr id="23" name="直接连接符 22"/>
          <p:cNvCxnSpPr>
            <a:stCxn id="21" idx="3"/>
            <a:endCxn id="5" idx="1"/>
          </p:cNvCxnSpPr>
          <p:nvPr/>
        </p:nvCxnSpPr>
        <p:spPr bwMode="auto">
          <a:xfrm>
            <a:off x="2495029" y="4882679"/>
            <a:ext cx="1002107" cy="0"/>
          </a:xfrm>
          <a:prstGeom prst="line">
            <a:avLst/>
          </a:prstGeom>
          <a:solidFill>
            <a:schemeClr val="accent1"/>
          </a:solidFill>
          <a:ln w="19050" cap="flat" cmpd="sng" algn="ctr">
            <a:solidFill>
              <a:schemeClr val="tx1"/>
            </a:solidFill>
            <a:prstDash val="solid"/>
            <a:round/>
            <a:headEnd type="none" w="med" len="med"/>
            <a:tailEnd type="none"/>
          </a:ln>
          <a:effectLst/>
          <a:scene3d>
            <a:camera prst="orthographicFront">
              <a:rot lat="0" lon="0" rev="0"/>
            </a:camera>
            <a:lightRig rig="threePt" dir="t"/>
          </a:scene3d>
        </p:spPr>
      </p:cxnSp>
      <p:sp>
        <p:nvSpPr>
          <p:cNvPr id="24" name="TextBox 23"/>
          <p:cNvSpPr txBox="1"/>
          <p:nvPr/>
        </p:nvSpPr>
        <p:spPr>
          <a:xfrm>
            <a:off x="4972051" y="2705100"/>
            <a:ext cx="533400" cy="1015663"/>
          </a:xfrm>
          <a:prstGeom prst="rect">
            <a:avLst/>
          </a:prstGeom>
          <a:noFill/>
        </p:spPr>
        <p:txBody>
          <a:bodyPr wrap="square" rtlCol="0">
            <a:spAutoFit/>
          </a:bodyPr>
          <a:lstStyle/>
          <a:p>
            <a:r>
              <a:rPr lang="en-US" altLang="zh-CN" sz="6000" dirty="0" smtClean="0">
                <a:solidFill>
                  <a:srgbClr val="C00000"/>
                </a:solidFill>
              </a:rPr>
              <a:t>×</a:t>
            </a:r>
            <a:endParaRPr lang="zh-CN" altLang="en-US" sz="6000" dirty="0">
              <a:solidFill>
                <a:srgbClr val="C00000"/>
              </a:solidFill>
            </a:endParaRPr>
          </a:p>
        </p:txBody>
      </p:sp>
      <p:sp>
        <p:nvSpPr>
          <p:cNvPr id="25" name="TextBox 24"/>
          <p:cNvSpPr txBox="1"/>
          <p:nvPr/>
        </p:nvSpPr>
        <p:spPr>
          <a:xfrm>
            <a:off x="5013780" y="3648075"/>
            <a:ext cx="885825" cy="338554"/>
          </a:xfrm>
          <a:prstGeom prst="rect">
            <a:avLst/>
          </a:prstGeom>
          <a:noFill/>
        </p:spPr>
        <p:txBody>
          <a:bodyPr wrap="square" rtlCol="0">
            <a:spAutoFit/>
          </a:bodyPr>
          <a:lstStyle/>
          <a:p>
            <a:r>
              <a:rPr lang="en-US" altLang="zh-CN" sz="1600" dirty="0" smtClean="0"/>
              <a:t>STA1</a:t>
            </a:r>
            <a:endParaRPr lang="zh-CN" altLang="en-US" sz="1600" dirty="0"/>
          </a:p>
        </p:txBody>
      </p:sp>
      <p:sp>
        <p:nvSpPr>
          <p:cNvPr id="26" name="TextBox 25"/>
          <p:cNvSpPr txBox="1"/>
          <p:nvPr/>
        </p:nvSpPr>
        <p:spPr>
          <a:xfrm>
            <a:off x="5451930" y="4705350"/>
            <a:ext cx="885825" cy="338554"/>
          </a:xfrm>
          <a:prstGeom prst="rect">
            <a:avLst/>
          </a:prstGeom>
          <a:noFill/>
        </p:spPr>
        <p:txBody>
          <a:bodyPr wrap="square" rtlCol="0">
            <a:spAutoFit/>
          </a:bodyPr>
          <a:lstStyle/>
          <a:p>
            <a:r>
              <a:rPr lang="en-US" altLang="zh-CN" sz="1600" dirty="0" smtClean="0"/>
              <a:t>STA2</a:t>
            </a:r>
            <a:endParaRPr lang="zh-CN" altLang="en-US" sz="1600" dirty="0"/>
          </a:p>
        </p:txBody>
      </p:sp>
      <p:sp>
        <p:nvSpPr>
          <p:cNvPr id="27" name="TextBox 26"/>
          <p:cNvSpPr txBox="1"/>
          <p:nvPr/>
        </p:nvSpPr>
        <p:spPr>
          <a:xfrm>
            <a:off x="5308602" y="5876925"/>
            <a:ext cx="885825" cy="338554"/>
          </a:xfrm>
          <a:prstGeom prst="rect">
            <a:avLst/>
          </a:prstGeom>
          <a:noFill/>
        </p:spPr>
        <p:txBody>
          <a:bodyPr wrap="square" rtlCol="0">
            <a:spAutoFit/>
          </a:bodyPr>
          <a:lstStyle/>
          <a:p>
            <a:r>
              <a:rPr lang="en-US" altLang="zh-CN" sz="1600" dirty="0" smtClean="0"/>
              <a:t>STA3</a:t>
            </a:r>
            <a:endParaRPr lang="zh-CN" altLang="en-US" sz="1600" dirty="0"/>
          </a:p>
        </p:txBody>
      </p:sp>
      <p:sp>
        <p:nvSpPr>
          <p:cNvPr id="28" name="TextBox 27"/>
          <p:cNvSpPr txBox="1"/>
          <p:nvPr/>
        </p:nvSpPr>
        <p:spPr>
          <a:xfrm>
            <a:off x="3632656" y="5391150"/>
            <a:ext cx="752474" cy="338554"/>
          </a:xfrm>
          <a:prstGeom prst="rect">
            <a:avLst/>
          </a:prstGeom>
          <a:noFill/>
        </p:spPr>
        <p:txBody>
          <a:bodyPr wrap="square" rtlCol="0">
            <a:spAutoFit/>
          </a:bodyPr>
          <a:lstStyle/>
          <a:p>
            <a:r>
              <a:rPr lang="en-US" altLang="zh-CN" sz="1600" dirty="0" smtClean="0"/>
              <a:t>AP</a:t>
            </a:r>
            <a:endParaRPr lang="zh-CN" altLang="en-US" sz="1600" dirty="0"/>
          </a:p>
        </p:txBody>
      </p:sp>
      <p:sp>
        <p:nvSpPr>
          <p:cNvPr id="29" name="TextBox 28"/>
          <p:cNvSpPr txBox="1"/>
          <p:nvPr/>
        </p:nvSpPr>
        <p:spPr>
          <a:xfrm>
            <a:off x="1794331" y="5448300"/>
            <a:ext cx="752474" cy="338554"/>
          </a:xfrm>
          <a:prstGeom prst="rect">
            <a:avLst/>
          </a:prstGeom>
          <a:noFill/>
        </p:spPr>
        <p:txBody>
          <a:bodyPr wrap="square" rtlCol="0">
            <a:spAutoFit/>
          </a:bodyPr>
          <a:lstStyle/>
          <a:p>
            <a:r>
              <a:rPr lang="en-US" altLang="zh-CN" sz="1600" dirty="0" smtClean="0"/>
              <a:t>AC</a:t>
            </a:r>
            <a:endParaRPr lang="zh-CN" altLang="en-US"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52463" y="1376363"/>
            <a:ext cx="7929562" cy="1366837"/>
          </a:xfrm>
          <a:noFill/>
          <a:ln w="9525">
            <a:noFill/>
            <a:miter lim="800000"/>
            <a:headEnd/>
            <a:tailEnd/>
          </a:ln>
          <a:effectLst/>
        </p:spPr>
        <p:txBody>
          <a:bodyPr vert="horz" wrap="square" lIns="80127" tIns="40065" rIns="80127" bIns="40065" numCol="1" anchor="t" anchorCtr="0" compatLnSpc="1">
            <a:prstTxWarp prst="textNoShape">
              <a:avLst/>
            </a:prstTxWarp>
          </a:bodyPr>
          <a:lstStyle/>
          <a:p>
            <a:r>
              <a:rPr lang="zh-CN" altLang="en-US" sz="2000" dirty="0" smtClean="0">
                <a:latin typeface="Arial" pitchFamily="34" charset="0"/>
                <a:ea typeface="华文细黑" pitchFamily="2" charset="-122"/>
              </a:rPr>
              <a:t>共享密钥认证（</a:t>
            </a:r>
            <a:r>
              <a:rPr lang="en-US" altLang="zh-CN" sz="2000" dirty="0" smtClean="0">
                <a:latin typeface="Arial" pitchFamily="34" charset="0"/>
                <a:ea typeface="华文细黑" pitchFamily="2" charset="-122"/>
              </a:rPr>
              <a:t> Shared-key authentication </a:t>
            </a:r>
            <a:r>
              <a:rPr lang="zh-CN" altLang="en-US" sz="2000" dirty="0" smtClean="0">
                <a:latin typeface="Arial" pitchFamily="34" charset="0"/>
                <a:ea typeface="华文细黑" pitchFamily="2" charset="-122"/>
              </a:rPr>
              <a:t>）必须使用</a:t>
            </a:r>
            <a:r>
              <a:rPr lang="en-US" altLang="zh-CN" sz="2000" dirty="0" smtClean="0">
                <a:latin typeface="Arial" pitchFamily="34" charset="0"/>
                <a:ea typeface="华文细黑" pitchFamily="2" charset="-122"/>
              </a:rPr>
              <a:t>WEP</a:t>
            </a:r>
            <a:r>
              <a:rPr lang="zh-CN" altLang="en-US" sz="2000" dirty="0" smtClean="0">
                <a:latin typeface="Arial" pitchFamily="34" charset="0"/>
                <a:ea typeface="华文细黑" pitchFamily="2" charset="-122"/>
              </a:rPr>
              <a:t>加密方式，要求</a:t>
            </a:r>
            <a:r>
              <a:rPr lang="en-US" altLang="zh-CN" sz="2000" dirty="0" smtClean="0">
                <a:latin typeface="Arial" pitchFamily="34" charset="0"/>
                <a:ea typeface="华文细黑" pitchFamily="2" charset="-122"/>
              </a:rPr>
              <a:t>STA</a:t>
            </a:r>
            <a:r>
              <a:rPr lang="zh-CN" altLang="en-US" sz="2000" dirty="0" smtClean="0">
                <a:latin typeface="Arial" pitchFamily="34" charset="0"/>
                <a:ea typeface="华文细黑" pitchFamily="2" charset="-122"/>
              </a:rPr>
              <a:t>和</a:t>
            </a:r>
            <a:r>
              <a:rPr lang="en-US" altLang="zh-CN" sz="2000" dirty="0" smtClean="0">
                <a:latin typeface="Arial" pitchFamily="34" charset="0"/>
                <a:ea typeface="华文细黑" pitchFamily="2" charset="-122"/>
              </a:rPr>
              <a:t>AP</a:t>
            </a:r>
            <a:r>
              <a:rPr lang="zh-CN" altLang="en-US" sz="2000" dirty="0" smtClean="0">
                <a:latin typeface="Arial" pitchFamily="34" charset="0"/>
                <a:ea typeface="华文细黑" pitchFamily="2" charset="-122"/>
              </a:rPr>
              <a:t>使用相同的共享密钥（</a:t>
            </a:r>
            <a:r>
              <a:rPr lang="en-US" altLang="zh-CN" sz="2000" dirty="0" smtClean="0">
                <a:latin typeface="Arial" pitchFamily="34" charset="0"/>
                <a:ea typeface="华文细黑" pitchFamily="2" charset="-122"/>
              </a:rPr>
              <a:t>key</a:t>
            </a:r>
            <a:r>
              <a:rPr lang="zh-CN" altLang="en-US" sz="2000" dirty="0" smtClean="0">
                <a:latin typeface="Arial" pitchFamily="34" charset="0"/>
                <a:ea typeface="华文细黑" pitchFamily="2" charset="-122"/>
              </a:rPr>
              <a:t>），通常被称为静态</a:t>
            </a:r>
            <a:r>
              <a:rPr lang="en-US" altLang="zh-CN" sz="2000" dirty="0" smtClean="0">
                <a:latin typeface="Arial" pitchFamily="34" charset="0"/>
                <a:ea typeface="华文细黑" pitchFamily="2" charset="-122"/>
              </a:rPr>
              <a:t>WEP</a:t>
            </a:r>
            <a:r>
              <a:rPr lang="zh-CN" altLang="en-US" sz="2000" dirty="0" smtClean="0">
                <a:latin typeface="Arial" pitchFamily="34" charset="0"/>
                <a:ea typeface="华文细黑" pitchFamily="2" charset="-122"/>
              </a:rPr>
              <a:t>密钥。</a:t>
            </a:r>
            <a:endParaRPr lang="zh-CN" altLang="en-US" sz="2000" dirty="0">
              <a:latin typeface="Arial" pitchFamily="34" charset="0"/>
              <a:ea typeface="华文细黑" pitchFamily="2" charset="-122"/>
            </a:endParaRPr>
          </a:p>
        </p:txBody>
      </p:sp>
      <p:sp>
        <p:nvSpPr>
          <p:cNvPr id="8" name="标题 1"/>
          <p:cNvSpPr>
            <a:spLocks noGrp="1"/>
          </p:cNvSpPr>
          <p:nvPr>
            <p:ph type="title"/>
          </p:nvPr>
        </p:nvSpPr>
        <p:spPr>
          <a:xfrm>
            <a:off x="641350" y="358775"/>
            <a:ext cx="7731125" cy="868363"/>
          </a:xfrm>
          <a:noFill/>
          <a:ln w="9525">
            <a:noFill/>
            <a:miter lim="800000"/>
            <a:headEnd/>
            <a:tailEnd/>
          </a:ln>
          <a:effectLst/>
        </p:spPr>
        <p:txBody>
          <a:bodyPr vert="horz" wrap="square" lIns="80114" tIns="40058" rIns="80114" bIns="40058" numCol="1" anchor="ctr" anchorCtr="0" compatLnSpc="1">
            <a:prstTxWarp prst="textNoShape">
              <a:avLst/>
            </a:prstTxWarp>
          </a:bodyPr>
          <a:lstStyle/>
          <a:p>
            <a:r>
              <a:rPr lang="zh-CN" altLang="en-US" dirty="0" smtClean="0">
                <a:latin typeface="Arial" pitchFamily="34" charset="0"/>
                <a:ea typeface="黑体" pitchFamily="49" charset="-122"/>
              </a:rPr>
              <a:t>共享密钥认证</a:t>
            </a:r>
            <a:endParaRPr lang="zh-CN" altLang="en-US" dirty="0">
              <a:latin typeface="Arial" pitchFamily="34" charset="0"/>
              <a:ea typeface="黑体" pitchFamily="49" charset="-122"/>
            </a:endParaRPr>
          </a:p>
        </p:txBody>
      </p:sp>
      <p:sp>
        <p:nvSpPr>
          <p:cNvPr id="122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7" name="Picture 1943" descr="图片686"/>
          <p:cNvPicPr>
            <a:picLocks noChangeAspect="1" noChangeArrowheads="1"/>
          </p:cNvPicPr>
          <p:nvPr/>
        </p:nvPicPr>
        <p:blipFill>
          <a:blip r:embed="rId3" cstate="print"/>
          <a:srcRect/>
          <a:stretch>
            <a:fillRect/>
          </a:stretch>
        </p:blipFill>
        <p:spPr bwMode="auto">
          <a:xfrm>
            <a:off x="2312572" y="2953544"/>
            <a:ext cx="1189037" cy="811213"/>
          </a:xfrm>
          <a:prstGeom prst="rect">
            <a:avLst/>
          </a:prstGeom>
          <a:noFill/>
        </p:spPr>
      </p:pic>
      <p:pic>
        <p:nvPicPr>
          <p:cNvPr id="9" name="Picture 462" descr="图片241"/>
          <p:cNvPicPr>
            <a:picLocks noChangeAspect="1" noChangeArrowheads="1"/>
          </p:cNvPicPr>
          <p:nvPr/>
        </p:nvPicPr>
        <p:blipFill>
          <a:blip r:embed="rId4" cstate="print"/>
          <a:srcRect/>
          <a:stretch>
            <a:fillRect/>
          </a:stretch>
        </p:blipFill>
        <p:spPr bwMode="auto">
          <a:xfrm>
            <a:off x="5375430" y="2939207"/>
            <a:ext cx="792162" cy="835025"/>
          </a:xfrm>
          <a:prstGeom prst="rect">
            <a:avLst/>
          </a:prstGeom>
          <a:noFill/>
        </p:spPr>
      </p:pic>
      <p:cxnSp>
        <p:nvCxnSpPr>
          <p:cNvPr id="11" name="直接连接符 10"/>
          <p:cNvCxnSpPr>
            <a:stCxn id="7" idx="2"/>
          </p:cNvCxnSpPr>
          <p:nvPr/>
        </p:nvCxnSpPr>
        <p:spPr bwMode="auto">
          <a:xfrm>
            <a:off x="2907091" y="3764757"/>
            <a:ext cx="0" cy="2016918"/>
          </a:xfrm>
          <a:prstGeom prst="line">
            <a:avLst/>
          </a:prstGeom>
          <a:solidFill>
            <a:schemeClr val="accent1"/>
          </a:solidFill>
          <a:ln w="25400" cap="flat" cmpd="sng" algn="ctr">
            <a:solidFill>
              <a:srgbClr val="800000"/>
            </a:solidFill>
            <a:prstDash val="solid"/>
            <a:round/>
            <a:headEnd type="none" w="med" len="med"/>
            <a:tailEnd type="none"/>
          </a:ln>
          <a:effectLst/>
          <a:scene3d>
            <a:camera prst="orthographicFront">
              <a:rot lat="0" lon="0" rev="0"/>
            </a:camera>
            <a:lightRig rig="threePt" dir="t"/>
          </a:scene3d>
        </p:spPr>
      </p:cxnSp>
      <p:cxnSp>
        <p:nvCxnSpPr>
          <p:cNvPr id="12" name="直接连接符 11"/>
          <p:cNvCxnSpPr>
            <a:stCxn id="9" idx="2"/>
          </p:cNvCxnSpPr>
          <p:nvPr/>
        </p:nvCxnSpPr>
        <p:spPr bwMode="auto">
          <a:xfrm>
            <a:off x="5771511" y="3774232"/>
            <a:ext cx="0" cy="1978868"/>
          </a:xfrm>
          <a:prstGeom prst="line">
            <a:avLst/>
          </a:prstGeom>
          <a:solidFill>
            <a:schemeClr val="accent1"/>
          </a:solidFill>
          <a:ln w="25400" cap="flat" cmpd="sng" algn="ctr">
            <a:solidFill>
              <a:srgbClr val="800000"/>
            </a:solidFill>
            <a:prstDash val="solid"/>
            <a:round/>
            <a:headEnd type="none" w="med" len="med"/>
            <a:tailEnd type="none"/>
          </a:ln>
          <a:effectLst/>
          <a:scene3d>
            <a:camera prst="orthographicFront">
              <a:rot lat="0" lon="0" rev="0"/>
            </a:camera>
            <a:lightRig rig="threePt" dir="t"/>
          </a:scene3d>
        </p:spPr>
      </p:cxnSp>
      <p:cxnSp>
        <p:nvCxnSpPr>
          <p:cNvPr id="13" name="直接箭头连接符 12"/>
          <p:cNvCxnSpPr/>
          <p:nvPr/>
        </p:nvCxnSpPr>
        <p:spPr bwMode="auto">
          <a:xfrm>
            <a:off x="2904213" y="4305300"/>
            <a:ext cx="2857500"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cxnSp>
        <p:nvCxnSpPr>
          <p:cNvPr id="14" name="直接箭头连接符 13"/>
          <p:cNvCxnSpPr/>
          <p:nvPr/>
        </p:nvCxnSpPr>
        <p:spPr bwMode="auto">
          <a:xfrm flipH="1">
            <a:off x="2913740" y="4733925"/>
            <a:ext cx="2828923"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sp>
        <p:nvSpPr>
          <p:cNvPr id="15" name="TextBox 14"/>
          <p:cNvSpPr txBox="1"/>
          <p:nvPr/>
        </p:nvSpPr>
        <p:spPr>
          <a:xfrm>
            <a:off x="3799563" y="3971925"/>
            <a:ext cx="1123950" cy="338554"/>
          </a:xfrm>
          <a:prstGeom prst="rect">
            <a:avLst/>
          </a:prstGeom>
          <a:noFill/>
        </p:spPr>
        <p:txBody>
          <a:bodyPr wrap="square" rtlCol="0">
            <a:spAutoFit/>
          </a:bodyPr>
          <a:lstStyle/>
          <a:p>
            <a:r>
              <a:rPr lang="zh-CN" altLang="en-US" sz="1600" dirty="0" smtClean="0"/>
              <a:t>认证请求</a:t>
            </a:r>
            <a:endParaRPr lang="zh-CN" altLang="en-US" sz="1600" dirty="0"/>
          </a:p>
        </p:txBody>
      </p:sp>
      <p:sp>
        <p:nvSpPr>
          <p:cNvPr id="16" name="TextBox 15"/>
          <p:cNvSpPr txBox="1"/>
          <p:nvPr/>
        </p:nvSpPr>
        <p:spPr>
          <a:xfrm>
            <a:off x="3389988" y="4391025"/>
            <a:ext cx="2019300" cy="338554"/>
          </a:xfrm>
          <a:prstGeom prst="rect">
            <a:avLst/>
          </a:prstGeom>
          <a:noFill/>
        </p:spPr>
        <p:txBody>
          <a:bodyPr wrap="square" rtlCol="0">
            <a:spAutoFit/>
          </a:bodyPr>
          <a:lstStyle/>
          <a:p>
            <a:r>
              <a:rPr lang="zh-CN" altLang="en-US" sz="1600" dirty="0" smtClean="0"/>
              <a:t>随机生成“挑战短语”</a:t>
            </a:r>
            <a:endParaRPr lang="zh-CN" altLang="en-US" sz="1600" dirty="0"/>
          </a:p>
        </p:txBody>
      </p:sp>
      <p:cxnSp>
        <p:nvCxnSpPr>
          <p:cNvPr id="17" name="直接箭头连接符 16"/>
          <p:cNvCxnSpPr/>
          <p:nvPr/>
        </p:nvCxnSpPr>
        <p:spPr bwMode="auto">
          <a:xfrm flipV="1">
            <a:off x="2913738" y="5143500"/>
            <a:ext cx="2876550"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cxnSp>
        <p:nvCxnSpPr>
          <p:cNvPr id="18" name="直接箭头连接符 17"/>
          <p:cNvCxnSpPr/>
          <p:nvPr/>
        </p:nvCxnSpPr>
        <p:spPr bwMode="auto">
          <a:xfrm flipH="1">
            <a:off x="2923263" y="5581650"/>
            <a:ext cx="2857500" cy="0"/>
          </a:xfrm>
          <a:prstGeom prst="straightConnector1">
            <a:avLst/>
          </a:prstGeom>
          <a:solidFill>
            <a:schemeClr val="accent1"/>
          </a:solidFill>
          <a:ln w="25400" cap="flat" cmpd="sng" algn="ctr">
            <a:solidFill>
              <a:srgbClr val="800000"/>
            </a:solidFill>
            <a:prstDash val="solid"/>
            <a:round/>
            <a:headEnd type="none" w="med" len="med"/>
            <a:tailEnd type="arrow"/>
          </a:ln>
          <a:effectLst/>
          <a:scene3d>
            <a:camera prst="orthographicFront">
              <a:rot lat="0" lon="0" rev="0"/>
            </a:camera>
            <a:lightRig rig="threePt" dir="t"/>
          </a:scene3d>
        </p:spPr>
      </p:cxnSp>
      <p:sp>
        <p:nvSpPr>
          <p:cNvPr id="19" name="TextBox 18"/>
          <p:cNvSpPr txBox="1"/>
          <p:nvPr/>
        </p:nvSpPr>
        <p:spPr>
          <a:xfrm>
            <a:off x="3161388" y="4800600"/>
            <a:ext cx="2419350" cy="338554"/>
          </a:xfrm>
          <a:prstGeom prst="rect">
            <a:avLst/>
          </a:prstGeom>
          <a:noFill/>
        </p:spPr>
        <p:txBody>
          <a:bodyPr wrap="square" rtlCol="0">
            <a:spAutoFit/>
          </a:bodyPr>
          <a:lstStyle/>
          <a:p>
            <a:r>
              <a:rPr lang="zh-CN" altLang="en-US" sz="1600" dirty="0" smtClean="0"/>
              <a:t>“挑战短语”加密的密文</a:t>
            </a:r>
            <a:endParaRPr lang="zh-CN" altLang="en-US" sz="1600" dirty="0"/>
          </a:p>
        </p:txBody>
      </p:sp>
      <p:sp>
        <p:nvSpPr>
          <p:cNvPr id="20" name="TextBox 19"/>
          <p:cNvSpPr txBox="1"/>
          <p:nvPr/>
        </p:nvSpPr>
        <p:spPr>
          <a:xfrm>
            <a:off x="3837663" y="5248275"/>
            <a:ext cx="1123950" cy="338554"/>
          </a:xfrm>
          <a:prstGeom prst="rect">
            <a:avLst/>
          </a:prstGeom>
          <a:noFill/>
        </p:spPr>
        <p:txBody>
          <a:bodyPr wrap="square" rtlCol="0">
            <a:spAutoFit/>
          </a:bodyPr>
          <a:lstStyle/>
          <a:p>
            <a:r>
              <a:rPr lang="zh-CN" altLang="en-US" sz="1600" dirty="0" smtClean="0"/>
              <a:t>认证成功</a:t>
            </a:r>
            <a:endParaRPr lang="zh-CN" altLang="en-US" sz="1600" dirty="0"/>
          </a:p>
        </p:txBody>
      </p:sp>
      <p:sp>
        <p:nvSpPr>
          <p:cNvPr id="26" name="TextBox 25"/>
          <p:cNvSpPr txBox="1"/>
          <p:nvPr/>
        </p:nvSpPr>
        <p:spPr>
          <a:xfrm>
            <a:off x="1685013" y="4181475"/>
            <a:ext cx="1123950" cy="338554"/>
          </a:xfrm>
          <a:prstGeom prst="rect">
            <a:avLst/>
          </a:prstGeom>
          <a:noFill/>
        </p:spPr>
        <p:txBody>
          <a:bodyPr wrap="square" rtlCol="0">
            <a:spAutoFit/>
          </a:bodyPr>
          <a:lstStyle/>
          <a:p>
            <a:r>
              <a:rPr lang="zh-CN" altLang="en-US" sz="1600" dirty="0" smtClean="0"/>
              <a:t>预置密钥</a:t>
            </a:r>
            <a:endParaRPr lang="zh-CN" altLang="en-US" sz="1600" dirty="0"/>
          </a:p>
        </p:txBody>
      </p:sp>
      <p:sp>
        <p:nvSpPr>
          <p:cNvPr id="27" name="TextBox 26"/>
          <p:cNvSpPr txBox="1"/>
          <p:nvPr/>
        </p:nvSpPr>
        <p:spPr>
          <a:xfrm>
            <a:off x="5847438" y="4181475"/>
            <a:ext cx="1123950" cy="338554"/>
          </a:xfrm>
          <a:prstGeom prst="rect">
            <a:avLst/>
          </a:prstGeom>
          <a:noFill/>
        </p:spPr>
        <p:txBody>
          <a:bodyPr wrap="square" rtlCol="0">
            <a:spAutoFit/>
          </a:bodyPr>
          <a:lstStyle/>
          <a:p>
            <a:r>
              <a:rPr lang="zh-CN" altLang="en-US" sz="1600" dirty="0" smtClean="0"/>
              <a:t>预置密钥</a:t>
            </a:r>
            <a:endParaRPr lang="zh-CN" altLang="en-US" sz="1600" dirty="0"/>
          </a:p>
        </p:txBody>
      </p:sp>
      <p:sp>
        <p:nvSpPr>
          <p:cNvPr id="28" name="TextBox 27"/>
          <p:cNvSpPr txBox="1"/>
          <p:nvPr/>
        </p:nvSpPr>
        <p:spPr>
          <a:xfrm>
            <a:off x="1685013" y="4791075"/>
            <a:ext cx="1123950" cy="584775"/>
          </a:xfrm>
          <a:prstGeom prst="rect">
            <a:avLst/>
          </a:prstGeom>
          <a:noFill/>
        </p:spPr>
        <p:txBody>
          <a:bodyPr wrap="square" rtlCol="0">
            <a:spAutoFit/>
          </a:bodyPr>
          <a:lstStyle/>
          <a:p>
            <a:r>
              <a:rPr lang="zh-CN" altLang="en-US" sz="1600" dirty="0" smtClean="0"/>
              <a:t>使用密钥加密明文</a:t>
            </a:r>
            <a:endParaRPr lang="zh-CN" altLang="en-US" sz="1600" dirty="0"/>
          </a:p>
        </p:txBody>
      </p:sp>
      <p:sp>
        <p:nvSpPr>
          <p:cNvPr id="29" name="TextBox 28"/>
          <p:cNvSpPr txBox="1"/>
          <p:nvPr/>
        </p:nvSpPr>
        <p:spPr>
          <a:xfrm>
            <a:off x="5847438" y="4791075"/>
            <a:ext cx="1209675" cy="584775"/>
          </a:xfrm>
          <a:prstGeom prst="rect">
            <a:avLst/>
          </a:prstGeom>
          <a:noFill/>
        </p:spPr>
        <p:txBody>
          <a:bodyPr wrap="square" rtlCol="0">
            <a:spAutoFit/>
          </a:bodyPr>
          <a:lstStyle/>
          <a:p>
            <a:r>
              <a:rPr lang="zh-CN" altLang="en-US" sz="1600" dirty="0" smtClean="0"/>
              <a:t>密钥解密后和明文比较</a:t>
            </a:r>
            <a:endParaRPr lang="zh-CN" altLang="en-US" sz="1600" dirty="0"/>
          </a:p>
        </p:txBody>
      </p:sp>
      <p:sp>
        <p:nvSpPr>
          <p:cNvPr id="23" name="TextBox 22"/>
          <p:cNvSpPr txBox="1"/>
          <p:nvPr/>
        </p:nvSpPr>
        <p:spPr>
          <a:xfrm>
            <a:off x="1901368" y="3213135"/>
            <a:ext cx="682171" cy="338554"/>
          </a:xfrm>
          <a:prstGeom prst="rect">
            <a:avLst/>
          </a:prstGeom>
          <a:noFill/>
        </p:spPr>
        <p:txBody>
          <a:bodyPr wrap="square" rtlCol="0">
            <a:spAutoFit/>
          </a:bodyPr>
          <a:lstStyle/>
          <a:p>
            <a:r>
              <a:rPr lang="en-US" altLang="zh-CN" sz="1600" dirty="0" smtClean="0"/>
              <a:t>STA</a:t>
            </a:r>
            <a:endParaRPr lang="zh-CN" altLang="en-US" sz="1600" dirty="0"/>
          </a:p>
        </p:txBody>
      </p:sp>
      <p:sp>
        <p:nvSpPr>
          <p:cNvPr id="24" name="TextBox 23"/>
          <p:cNvSpPr txBox="1"/>
          <p:nvPr/>
        </p:nvSpPr>
        <p:spPr>
          <a:xfrm>
            <a:off x="6226624" y="3236681"/>
            <a:ext cx="595086" cy="338554"/>
          </a:xfrm>
          <a:prstGeom prst="rect">
            <a:avLst/>
          </a:prstGeom>
          <a:noFill/>
        </p:spPr>
        <p:txBody>
          <a:bodyPr wrap="square" rtlCol="0">
            <a:spAutoFit/>
          </a:bodyPr>
          <a:lstStyle/>
          <a:p>
            <a:r>
              <a:rPr lang="en-US" altLang="zh-CN" sz="1600" dirty="0" smtClean="0"/>
              <a:t>AP</a:t>
            </a:r>
            <a:endParaRPr lang="zh-CN" altLang="en-US"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技术培训胶片＋注释中文模板V1.4(for office2007 20110106)">
  <a:themeElements>
    <a:clrScheme name="技术培训胶片＋注释中文模板V1.2(20100205) 1">
      <a:dk1>
        <a:srgbClr val="000000"/>
      </a:dk1>
      <a:lt1>
        <a:srgbClr val="FFFFFF"/>
      </a:lt1>
      <a:dk2>
        <a:srgbClr val="990000"/>
      </a:dk2>
      <a:lt2>
        <a:srgbClr val="CCCCCC"/>
      </a:lt2>
      <a:accent1>
        <a:srgbClr val="99CCCC"/>
      </a:accent1>
      <a:accent2>
        <a:srgbClr val="990000"/>
      </a:accent2>
      <a:accent3>
        <a:srgbClr val="FFFFFF"/>
      </a:accent3>
      <a:accent4>
        <a:srgbClr val="000000"/>
      </a:accent4>
      <a:accent5>
        <a:srgbClr val="CAE2E2"/>
      </a:accent5>
      <a:accent6>
        <a:srgbClr val="8A0000"/>
      </a:accent6>
      <a:hlink>
        <a:srgbClr val="009999"/>
      </a:hlink>
      <a:folHlink>
        <a:srgbClr val="999999"/>
      </a:folHlink>
    </a:clrScheme>
    <a:fontScheme name="技术培训胶片＋注释中文模板V1.2(20100205)">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chemeClr val="tx1"/>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1" fontAlgn="t"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ea typeface="华文细黑" pitchFamily="2" charset="-122"/>
          </a:defRPr>
        </a:defPPr>
      </a:lstStyle>
    </a:spDef>
    <a:lnDef>
      <a:spPr bwMode="auto">
        <a:solidFill>
          <a:schemeClr val="accent1"/>
        </a:solidFill>
        <a:ln w="19050" cap="flat" cmpd="sng" algn="ctr">
          <a:solidFill>
            <a:schemeClr val="tx1"/>
          </a:solidFill>
          <a:prstDash val="solid"/>
          <a:round/>
          <a:headEnd type="none" w="med" len="med"/>
          <a:tailEnd type="none"/>
        </a:ln>
        <a:effectLst/>
        <a:scene3d>
          <a:camera prst="orthographicFront">
            <a:rot lat="0" lon="0" rev="0"/>
          </a:camera>
          <a:lightRig rig="threePt" dir="t"/>
        </a:scene3d>
      </a:spPr>
      <a:bodyPr/>
      <a:lstStyle/>
    </a:lnDef>
  </a:objectDefaults>
  <a:extraClrSchemeLst>
    <a:extraClrScheme>
      <a:clrScheme name="技术培训胶片＋注释中文模板V1.2(20100205) 1">
        <a:dk1>
          <a:srgbClr val="000000"/>
        </a:dk1>
        <a:lt1>
          <a:srgbClr val="FFFFFF"/>
        </a:lt1>
        <a:dk2>
          <a:srgbClr val="990000"/>
        </a:dk2>
        <a:lt2>
          <a:srgbClr val="CCCCCC"/>
        </a:lt2>
        <a:accent1>
          <a:srgbClr val="99CCCC"/>
        </a:accent1>
        <a:accent2>
          <a:srgbClr val="990000"/>
        </a:accent2>
        <a:accent3>
          <a:srgbClr val="FFFFFF"/>
        </a:accent3>
        <a:accent4>
          <a:srgbClr val="000000"/>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技术培训胶片＋注释中文模板V1.2(20100205) 2">
        <a:dk1>
          <a:srgbClr val="000000"/>
        </a:dk1>
        <a:lt1>
          <a:srgbClr val="FFFFFF"/>
        </a:lt1>
        <a:dk2>
          <a:srgbClr val="990000"/>
        </a:dk2>
        <a:lt2>
          <a:srgbClr val="CCCCCC"/>
        </a:lt2>
        <a:accent1>
          <a:srgbClr val="CCFF99"/>
        </a:accent1>
        <a:accent2>
          <a:srgbClr val="990000"/>
        </a:accent2>
        <a:accent3>
          <a:srgbClr val="FFFFFF"/>
        </a:accent3>
        <a:accent4>
          <a:srgbClr val="000000"/>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技术培训胶片＋注释中文模板V1.2(20100205) 3">
        <a:dk1>
          <a:srgbClr val="000000"/>
        </a:dk1>
        <a:lt1>
          <a:srgbClr val="FFFFFF"/>
        </a:lt1>
        <a:dk2>
          <a:srgbClr val="990000"/>
        </a:dk2>
        <a:lt2>
          <a:srgbClr val="CCCCCC"/>
        </a:lt2>
        <a:accent1>
          <a:srgbClr val="FFCC99"/>
        </a:accent1>
        <a:accent2>
          <a:srgbClr val="990000"/>
        </a:accent2>
        <a:accent3>
          <a:srgbClr val="FFFFFF"/>
        </a:accent3>
        <a:accent4>
          <a:srgbClr val="000000"/>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技术培训胶片＋注释中文模板V1.2(20100205) 4">
        <a:dk1>
          <a:srgbClr val="000000"/>
        </a:dk1>
        <a:lt1>
          <a:srgbClr val="FFFFFF"/>
        </a:lt1>
        <a:dk2>
          <a:srgbClr val="990000"/>
        </a:dk2>
        <a:lt2>
          <a:srgbClr val="CCCCCC"/>
        </a:lt2>
        <a:accent1>
          <a:srgbClr val="FF9900"/>
        </a:accent1>
        <a:accent2>
          <a:srgbClr val="990000"/>
        </a:accent2>
        <a:accent3>
          <a:srgbClr val="FFFFFF"/>
        </a:accent3>
        <a:accent4>
          <a:srgbClr val="000000"/>
        </a:accent4>
        <a:accent5>
          <a:srgbClr val="FFCAAA"/>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
      <a:clrScheme name="技术培训胶片＋注释中文模板V1.2(20100205) 5">
        <a:dk1>
          <a:srgbClr val="000000"/>
        </a:dk1>
        <a:lt1>
          <a:srgbClr val="FFFFFF"/>
        </a:lt1>
        <a:dk2>
          <a:srgbClr val="990000"/>
        </a:dk2>
        <a:lt2>
          <a:srgbClr val="CCCCCC"/>
        </a:lt2>
        <a:accent1>
          <a:srgbClr val="CCCCFF"/>
        </a:accent1>
        <a:accent2>
          <a:srgbClr val="990000"/>
        </a:accent2>
        <a:accent3>
          <a:srgbClr val="FFFFFF"/>
        </a:accent3>
        <a:accent4>
          <a:srgbClr val="000000"/>
        </a:accent4>
        <a:accent5>
          <a:srgbClr val="E2E2FF"/>
        </a:accent5>
        <a:accent6>
          <a:srgbClr val="8A0000"/>
        </a:accent6>
        <a:hlink>
          <a:srgbClr val="99660A"/>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t"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t"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自定义设计方案 13">
        <a:dk1>
          <a:srgbClr val="000000"/>
        </a:dk1>
        <a:lt1>
          <a:srgbClr val="FFFFFF"/>
        </a:lt1>
        <a:dk2>
          <a:srgbClr val="990000"/>
        </a:dk2>
        <a:lt2>
          <a:srgbClr val="CCCCCC"/>
        </a:lt2>
        <a:accent1>
          <a:srgbClr val="99CCCC"/>
        </a:accent1>
        <a:accent2>
          <a:srgbClr val="990000"/>
        </a:accent2>
        <a:accent3>
          <a:srgbClr val="FFFFFF"/>
        </a:accent3>
        <a:accent4>
          <a:srgbClr val="000000"/>
        </a:accent4>
        <a:accent5>
          <a:srgbClr val="CAE2E2"/>
        </a:accent5>
        <a:accent6>
          <a:srgbClr val="8A0000"/>
        </a:accent6>
        <a:hlink>
          <a:srgbClr val="009999"/>
        </a:hlink>
        <a:folHlink>
          <a:srgbClr val="999999"/>
        </a:folHlink>
      </a:clrScheme>
      <a:clrMap bg1="lt1" tx1="dk1" bg2="lt2" tx2="dk2" accent1="accent1" accent2="accent2" accent3="accent3" accent4="accent4" accent5="accent5" accent6="accent6" hlink="hlink" folHlink="folHlink"/>
    </a:extraClrScheme>
    <a:extraClrScheme>
      <a:clrScheme name="1_自定义设计方案 14">
        <a:dk1>
          <a:srgbClr val="000000"/>
        </a:dk1>
        <a:lt1>
          <a:srgbClr val="FFFFFF"/>
        </a:lt1>
        <a:dk2>
          <a:srgbClr val="990000"/>
        </a:dk2>
        <a:lt2>
          <a:srgbClr val="CCCCCC"/>
        </a:lt2>
        <a:accent1>
          <a:srgbClr val="CCFF99"/>
        </a:accent1>
        <a:accent2>
          <a:srgbClr val="990000"/>
        </a:accent2>
        <a:accent3>
          <a:srgbClr val="FFFFFF"/>
        </a:accent3>
        <a:accent4>
          <a:srgbClr val="000000"/>
        </a:accent4>
        <a:accent5>
          <a:srgbClr val="E2FFCA"/>
        </a:accent5>
        <a:accent6>
          <a:srgbClr val="8A0000"/>
        </a:accent6>
        <a:hlink>
          <a:srgbClr val="669900"/>
        </a:hlink>
        <a:folHlink>
          <a:srgbClr val="999999"/>
        </a:folHlink>
      </a:clrScheme>
      <a:clrMap bg1="lt1" tx1="dk1" bg2="lt2" tx2="dk2" accent1="accent1" accent2="accent2" accent3="accent3" accent4="accent4" accent5="accent5" accent6="accent6" hlink="hlink" folHlink="folHlink"/>
    </a:extraClrScheme>
    <a:extraClrScheme>
      <a:clrScheme name="1_自定义设计方案 15">
        <a:dk1>
          <a:srgbClr val="000000"/>
        </a:dk1>
        <a:lt1>
          <a:srgbClr val="FFFFFF"/>
        </a:lt1>
        <a:dk2>
          <a:srgbClr val="990000"/>
        </a:dk2>
        <a:lt2>
          <a:srgbClr val="CCCCCC"/>
        </a:lt2>
        <a:accent1>
          <a:srgbClr val="FFCC99"/>
        </a:accent1>
        <a:accent2>
          <a:srgbClr val="990000"/>
        </a:accent2>
        <a:accent3>
          <a:srgbClr val="FFFFFF"/>
        </a:accent3>
        <a:accent4>
          <a:srgbClr val="000000"/>
        </a:accent4>
        <a:accent5>
          <a:srgbClr val="FFE2CA"/>
        </a:accent5>
        <a:accent6>
          <a:srgbClr val="8A0000"/>
        </a:accent6>
        <a:hlink>
          <a:srgbClr val="FF9900"/>
        </a:hlink>
        <a:folHlink>
          <a:srgbClr val="999999"/>
        </a:folHlink>
      </a:clrScheme>
      <a:clrMap bg1="lt1" tx1="dk1" bg2="lt2" tx2="dk2" accent1="accent1" accent2="accent2" accent3="accent3" accent4="accent4" accent5="accent5" accent6="accent6" hlink="hlink" folHlink="folHlink"/>
    </a:extraClrScheme>
    <a:extraClrScheme>
      <a:clrScheme name="1_自定义设计方案 16">
        <a:dk1>
          <a:srgbClr val="000000"/>
        </a:dk1>
        <a:lt1>
          <a:srgbClr val="FFFFFF"/>
        </a:lt1>
        <a:dk2>
          <a:srgbClr val="990000"/>
        </a:dk2>
        <a:lt2>
          <a:srgbClr val="CCCCCC"/>
        </a:lt2>
        <a:accent1>
          <a:srgbClr val="FF9900"/>
        </a:accent1>
        <a:accent2>
          <a:srgbClr val="990000"/>
        </a:accent2>
        <a:accent3>
          <a:srgbClr val="FFFFFF"/>
        </a:accent3>
        <a:accent4>
          <a:srgbClr val="000000"/>
        </a:accent4>
        <a:accent5>
          <a:srgbClr val="FFCAAA"/>
        </a:accent5>
        <a:accent6>
          <a:srgbClr val="8A0000"/>
        </a:accent6>
        <a:hlink>
          <a:srgbClr val="99660A"/>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技术培训胶片＋注释中文模板V1.4(for office2007 20110106)</Template>
  <TotalTime>0</TotalTime>
  <Words>2790</Words>
  <Application>Microsoft Office PowerPoint</Application>
  <PresentationFormat>全屏显示(4:3)</PresentationFormat>
  <Paragraphs>598</Paragraphs>
  <Slides>46</Slides>
  <Notes>46</Notes>
  <HiddenSlides>0</HiddenSlides>
  <MMClips>0</MMClips>
  <ScaleCrop>false</ScaleCrop>
  <HeadingPairs>
    <vt:vector size="4" baseType="variant">
      <vt:variant>
        <vt:lpstr>主题</vt:lpstr>
      </vt:variant>
      <vt:variant>
        <vt:i4>2</vt:i4>
      </vt:variant>
      <vt:variant>
        <vt:lpstr>幻灯片标题</vt:lpstr>
      </vt:variant>
      <vt:variant>
        <vt:i4>46</vt:i4>
      </vt:variant>
    </vt:vector>
  </HeadingPairs>
  <TitlesOfParts>
    <vt:vector size="48" baseType="lpstr">
      <vt:lpstr>技术培训胶片＋注释中文模板V1.4(for office2007 20110106)</vt:lpstr>
      <vt:lpstr>1_自定义设计方案</vt:lpstr>
      <vt:lpstr>WLAN接入安全及配置介绍</vt:lpstr>
      <vt:lpstr>学习目标</vt:lpstr>
      <vt:lpstr>目  录</vt:lpstr>
      <vt:lpstr>WLAN 安全的发展历程</vt:lpstr>
      <vt:lpstr>WLAN安全认证</vt:lpstr>
      <vt:lpstr>开放系统认证</vt:lpstr>
      <vt:lpstr>服务区标识符 ( SSID ) 匹配</vt:lpstr>
      <vt:lpstr>MAC认证</vt:lpstr>
      <vt:lpstr>共享密钥认证</vt:lpstr>
      <vt:lpstr>IEEE802.1X认证简介</vt:lpstr>
      <vt:lpstr>IEEE802.1X认证三大元素</vt:lpstr>
      <vt:lpstr>EAP协议</vt:lpstr>
      <vt:lpstr>EAP类型</vt:lpstr>
      <vt:lpstr>PSK认证</vt:lpstr>
      <vt:lpstr>PPPoE认证</vt:lpstr>
      <vt:lpstr>Portal认证</vt:lpstr>
      <vt:lpstr>Portal认证过程</vt:lpstr>
      <vt:lpstr>目  录</vt:lpstr>
      <vt:lpstr>WLAN安全加密</vt:lpstr>
      <vt:lpstr>WEP加密</vt:lpstr>
      <vt:lpstr>WEP加密缺陷</vt:lpstr>
      <vt:lpstr>TKIP加密</vt:lpstr>
      <vt:lpstr>密钥的生成</vt:lpstr>
      <vt:lpstr>消息完整性校验（MIC）</vt:lpstr>
      <vt:lpstr>CCMP 加密</vt:lpstr>
      <vt:lpstr>加密方式对比</vt:lpstr>
      <vt:lpstr>目  录</vt:lpstr>
      <vt:lpstr>安全策略</vt:lpstr>
      <vt:lpstr>WEP</vt:lpstr>
      <vt:lpstr>WEP</vt:lpstr>
      <vt:lpstr>WEP</vt:lpstr>
      <vt:lpstr>WPA</vt:lpstr>
      <vt:lpstr>WPA</vt:lpstr>
      <vt:lpstr>WPA2</vt:lpstr>
      <vt:lpstr>WPA-PSK</vt:lpstr>
      <vt:lpstr>WPA dot1x认证</vt:lpstr>
      <vt:lpstr>WPA dot1x认证（续）</vt:lpstr>
      <vt:lpstr>WPA/WPA2</vt:lpstr>
      <vt:lpstr>WAPI</vt:lpstr>
      <vt:lpstr>WAPI三元架构</vt:lpstr>
      <vt:lpstr>WAPI</vt:lpstr>
      <vt:lpstr>WAPI</vt:lpstr>
      <vt:lpstr>WLAN安全小结</vt:lpstr>
      <vt:lpstr>问题？</vt:lpstr>
      <vt:lpstr>总  结</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2012-05-26T08:50:35Z</dcterms:created>
  <dcterms:modified xsi:type="dcterms:W3CDTF">2020-04-26T01:54:49Z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(4)sJxFcJNkSelBdCGIchnqq1ogiqpM7ckDP+M8BWI95mJ3MVhTTraJXTTmil4RmTArVcOARs4x_x000d_
PMRHgGRLqGG9PZWg8fi70V5Yy/k+B5VVvHRmDosCdWe8Kzt7b6e0VHw1jy+soQzgx5KQJJKQ_x000d_
E+MBAezilY69JRGvdTiTBOJ2GVtBj+B20KlhLje/pTtVw0nRbGDrbLC/hAvC3ckUXBELxiOg_x000d_
3nXMbQ5QMyAOQ0ozpE</vt:lpwstr>
  </property>
  <property fmtid="{D5CDD505-2E9C-101B-9397-08002B2CF9AE}" pid="3" name="_ms_pID_7253431">
    <vt:lpwstr>n/AGOAXHk76cV2a8nMybmjhq/Hx3eyiLgV9mXvACGpFEOAqDJn9AhP_x000d_
Ux1YL8PL46AC3TTVN9/L2ohQlWScJ6m/zauC6aznJRXp9lyQvWmZH1Mmkq0tMbLjFYz5D2le_x000d_
/o+F4P8xKsT/Xej1nEL+cnRMOfAST4J2Xz9dvmA/9cUVewA95YZcCPUedC3RaewGHzqYIbnA_x000d_
hP8WxoYZsg1ddkRfXcGamKF1VlKDP6jsyL/A</vt:lpwstr>
  </property>
  <property fmtid="{D5CDD505-2E9C-101B-9397-08002B2CF9AE}" pid="4" name="sflag">
    <vt:lpwstr>1357626731</vt:lpwstr>
  </property>
  <property fmtid="{D5CDD505-2E9C-101B-9397-08002B2CF9AE}" pid="5" name="_ms_pID_7253432">
    <vt:lpwstr>K/Y4DBZVj0iWkqwglKfB8XqhbANXOk5Dh7M0_x000d_
p8beDwxFKdqFjGleePblvDHusHQ2DKPcU/v+89aXKGhkJfvDKfoAvWY/jw5iiQqWD3JjkJhc_x000d_
chMlvF2rmEEHUgRUpNwwmj10ijayA4/KePh0tSPG6L0QmBoSWq4PbPGm9IzmY+bPj75eY/Se_x000d_
uGyzi4T4HF/wnf5Dgk/vW2d1pKu8rOtSek5IJQVaElZ7UG861d2fyY</vt:lpwstr>
  </property>
  <property fmtid="{D5CDD505-2E9C-101B-9397-08002B2CF9AE}" pid="6" name="_ms_pID_7253433">
    <vt:lpwstr>qn</vt:lpwstr>
  </property>
</Properties>
</file>