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p:sldMasterIdLst>
    <p:sldMasterId id="2147483648" r:id="rId1"/>
    <p:sldMasterId id="2147483650" r:id="rId3"/>
    <p:sldMasterId id="2147483652" r:id="rId4"/>
    <p:sldMasterId id="2147483658" r:id="rId5"/>
  </p:sldMasterIdLst>
  <p:notesMasterIdLst>
    <p:notesMasterId r:id="rId9"/>
  </p:notesMasterIdLst>
  <p:handoutMasterIdLst>
    <p:handoutMasterId r:id="rId27"/>
  </p:handoutMasterIdLst>
  <p:sldIdLst>
    <p:sldId id="278" r:id="rId6"/>
    <p:sldId id="386" r:id="rId7"/>
    <p:sldId id="404" r:id="rId8"/>
    <p:sldId id="347" r:id="rId10"/>
    <p:sldId id="368" r:id="rId11"/>
    <p:sldId id="336" r:id="rId12"/>
    <p:sldId id="337" r:id="rId13"/>
    <p:sldId id="393" r:id="rId14"/>
    <p:sldId id="338" r:id="rId15"/>
    <p:sldId id="385" r:id="rId16"/>
    <p:sldId id="411" r:id="rId17"/>
    <p:sldId id="412" r:id="rId18"/>
    <p:sldId id="413" r:id="rId19"/>
    <p:sldId id="342" r:id="rId20"/>
    <p:sldId id="405" r:id="rId21"/>
    <p:sldId id="343" r:id="rId22"/>
    <p:sldId id="346" r:id="rId23"/>
    <p:sldId id="369" r:id="rId24"/>
    <p:sldId id="391" r:id="rId25"/>
    <p:sldId id="259" r:id="rId26"/>
  </p:sldIdLst>
  <p:sldSz cx="12195175" cy="6859270"/>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2FDB2607-1784-4EEB-B798-7EB5836EED8A}">
        <p14:showMediaCtrls xmlns:p14="http://schemas.microsoft.com/office/powerpoint/2010/main" val="1"/>
      </p:ext>
    </p:extLst>
  </p:showPr>
  <p:clrMru>
    <a:srgbClr val="FFCC00"/>
    <a:srgbClr val="4A7E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82966" autoAdjust="0"/>
  </p:normalViewPr>
  <p:slideViewPr>
    <p:cSldViewPr snapToObjects="1">
      <p:cViewPr varScale="1">
        <p:scale>
          <a:sx n="66" d="100"/>
          <a:sy n="66" d="100"/>
        </p:scale>
        <p:origin x="-1171" y="-82"/>
      </p:cViewPr>
      <p:guideLst>
        <p:guide orient="horz" pos="776"/>
        <p:guide orient="horz" pos="104"/>
        <p:guide orient="horz" pos="3976"/>
        <p:guide orient="horz" pos="952"/>
        <p:guide pos="367"/>
        <p:guide pos="73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870"/>
    </p:cViewPr>
  </p:sorterViewPr>
  <p:notesViewPr>
    <p:cSldViewPr snapToObjects="1">
      <p:cViewPr varScale="1">
        <p:scale>
          <a:sx n="89" d="100"/>
          <a:sy n="89" d="100"/>
        </p:scale>
        <p:origin x="381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E37AC6-CD63-43A6-A8AF-DA6897023C7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1B85BE-7573-414C-BEC9-C51CBD1DD4A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0C650E-049A-468F-B338-D430CDA56A8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00B85F-30A1-481A-BF9B-718ED8449D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E00B85F-30A1-481A-BF9B-718ED8449D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E00B85F-30A1-481A-BF9B-718ED8449D0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200m</a:t>
            </a:r>
            <a:r>
              <a:rPr lang="zh-CN" altLang="en-US" dirty="0" smtClean="0"/>
              <a:t>供电</a:t>
            </a:r>
            <a:r>
              <a:rPr lang="zh-CN" altLang="en-US" baseline="0" dirty="0" smtClean="0"/>
              <a:t>交换机配套关系表：</a:t>
            </a:r>
            <a:endParaRPr lang="en-US" altLang="zh-CN" baseline="0" dirty="0" smtClean="0"/>
          </a:p>
          <a:p>
            <a:r>
              <a:rPr lang="en-US" altLang="zh-CN" dirty="0" smtClean="0"/>
              <a:t>http://3ms.huawei.com/mm/docMaintain/mmMaintain.do?method=showMMDetail&amp;f_id=1722343</a:t>
            </a:r>
            <a:endParaRPr lang="en-US" altLang="zh-CN" dirty="0" smtClean="0"/>
          </a:p>
          <a:p>
            <a:endParaRPr lang="en-US" altLang="zh-CN" dirty="0" smtClean="0"/>
          </a:p>
          <a:p>
            <a:endParaRPr lang="en-US" altLang="zh-CN" dirty="0" smtClean="0"/>
          </a:p>
          <a:p>
            <a:r>
              <a:rPr lang="en-US" altLang="zh-CN" dirty="0" smtClean="0"/>
              <a:t>200m</a:t>
            </a:r>
            <a:r>
              <a:rPr lang="zh-CN" altLang="en-US" dirty="0" smtClean="0"/>
              <a:t>销售指导书，体现</a:t>
            </a:r>
            <a:r>
              <a:rPr lang="en-US" altLang="zh-CN" dirty="0" smtClean="0"/>
              <a:t>200m</a:t>
            </a:r>
            <a:r>
              <a:rPr lang="zh-CN" altLang="en-US" dirty="0" smtClean="0"/>
              <a:t>供电</a:t>
            </a:r>
            <a:endParaRPr lang="zh-CN" altLang="en-US" dirty="0"/>
          </a:p>
        </p:txBody>
      </p:sp>
      <p:sp>
        <p:nvSpPr>
          <p:cNvPr id="4" name="灯片编号占位符 3"/>
          <p:cNvSpPr>
            <a:spLocks noGrp="1"/>
          </p:cNvSpPr>
          <p:nvPr>
            <p:ph type="sldNum" sz="quarter" idx="10"/>
          </p:nvPr>
        </p:nvSpPr>
        <p:spPr/>
        <p:txBody>
          <a:bodyPr/>
          <a:lstStyle/>
          <a:p>
            <a:fld id="{E3D1208B-ABB5-48F0-93EC-79B837E3F925}" type="slidenum">
              <a:rPr lang="zh-CN" altLang="en-US"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3D1208B-ABB5-48F0-93EC-79B837E3F925}" type="slidenum">
              <a:rPr lang="zh-CN" altLang="en-US"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R9C00</a:t>
            </a:r>
            <a:r>
              <a:rPr lang="zh-CN" altLang="en-US" dirty="0" smtClean="0"/>
              <a:t>有么有落入，</a:t>
            </a:r>
            <a:r>
              <a:rPr lang="en-US" altLang="zh-CN" dirty="0" smtClean="0"/>
              <a:t>N+1</a:t>
            </a:r>
            <a:r>
              <a:rPr lang="zh-CN" altLang="en-US" dirty="0" smtClean="0"/>
              <a:t>备份下</a:t>
            </a:r>
            <a:r>
              <a:rPr lang="zh-CN" altLang="en-US" baseline="0" dirty="0" smtClean="0"/>
              <a:t>，</a:t>
            </a:r>
            <a:r>
              <a:rPr lang="en-US" altLang="zh-CN" baseline="0" dirty="0" smtClean="0"/>
              <a:t>license</a:t>
            </a:r>
            <a:r>
              <a:rPr lang="zh-CN" altLang="en-US" baseline="0" dirty="0" smtClean="0"/>
              <a:t>是否共享；</a:t>
            </a:r>
            <a:endParaRPr lang="zh-CN" altLang="en-US" dirty="0"/>
          </a:p>
        </p:txBody>
      </p:sp>
      <p:sp>
        <p:nvSpPr>
          <p:cNvPr id="4" name="灯片编号占位符 3"/>
          <p:cNvSpPr>
            <a:spLocks noGrp="1"/>
          </p:cNvSpPr>
          <p:nvPr>
            <p:ph type="sldNum" sz="quarter" idx="10"/>
          </p:nvPr>
        </p:nvSpPr>
        <p:spPr/>
        <p:txBody>
          <a:bodyPr/>
          <a:lstStyle/>
          <a:p>
            <a:fld id="{CE00B85F-30A1-481A-BF9B-718ED8449D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797" y="1806326"/>
            <a:ext cx="7490717" cy="1325620"/>
          </a:xfrm>
        </p:spPr>
        <p:txBody>
          <a:bodyPr/>
          <a:lstStyle>
            <a:lvl1pPr>
              <a:defRPr sz="4000">
                <a:solidFill>
                  <a:schemeClr val="tx1">
                    <a:lumMod val="95000"/>
                    <a:lumOff val="5000"/>
                  </a:schemeClr>
                </a:solidFill>
                <a:latin typeface="+mj-lt"/>
                <a:ea typeface="+mj-ea"/>
                <a:cs typeface="Arial" panose="020B0604020202020204" pitchFamily="34" charset="0"/>
              </a:defRPr>
            </a:lvl1pPr>
          </a:lstStyle>
          <a:p>
            <a:r>
              <a:rPr lang="en-US" altLang="zh-CN" dirty="0" smtClean="0"/>
              <a:t>Headline in Arial Regular 40 point</a:t>
            </a:r>
            <a:endParaRPr lang="zh-CN" altLang="en-US" dirty="0"/>
          </a:p>
        </p:txBody>
      </p:sp>
      <p:sp>
        <p:nvSpPr>
          <p:cNvPr id="8" name="副标题 2"/>
          <p:cNvSpPr>
            <a:spLocks noGrp="1"/>
          </p:cNvSpPr>
          <p:nvPr>
            <p:ph type="subTitle" idx="11" hasCustomPrompt="1"/>
          </p:nvPr>
        </p:nvSpPr>
        <p:spPr>
          <a:xfrm>
            <a:off x="1007796" y="3069350"/>
            <a:ext cx="4153688" cy="461665"/>
          </a:xfrm>
          <a:prstGeom prst="rect">
            <a:avLst/>
          </a:prstGeom>
        </p:spPr>
        <p:txBody>
          <a:bodyPr/>
          <a:lstStyle>
            <a:lvl1pPr marL="342900" marR="0" indent="-342900" algn="l" defTabSz="914400" rtl="0" eaLnBrk="1" fontAlgn="base" latinLnBrk="0" hangingPunct="1">
              <a:lnSpc>
                <a:spcPct val="100000"/>
              </a:lnSpc>
              <a:spcBef>
                <a:spcPct val="20000"/>
              </a:spcBef>
              <a:spcAft>
                <a:spcPct val="0"/>
              </a:spcAft>
              <a:buClr>
                <a:srgbClr val="990000"/>
              </a:buClr>
              <a:buSzTx/>
              <a:buFontTx/>
              <a:buNone/>
              <a:defRPr>
                <a:solidFill>
                  <a:schemeClr val="tx1">
                    <a:lumMod val="95000"/>
                    <a:lumOff val="5000"/>
                  </a:schemeClr>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9435" indent="0" algn="ctr">
              <a:buNone/>
              <a:defRPr>
                <a:solidFill>
                  <a:schemeClr val="tx1">
                    <a:tint val="75000"/>
                  </a:schemeClr>
                </a:solidFill>
              </a:defRPr>
            </a:lvl5pPr>
            <a:lvl6pPr marL="2286635" indent="0" algn="ctr">
              <a:buNone/>
              <a:defRPr>
                <a:solidFill>
                  <a:schemeClr val="tx1">
                    <a:tint val="75000"/>
                  </a:schemeClr>
                </a:solidFill>
              </a:defRPr>
            </a:lvl6pPr>
            <a:lvl7pPr marL="2743835" indent="0" algn="ctr">
              <a:buNone/>
              <a:defRPr>
                <a:solidFill>
                  <a:schemeClr val="tx1">
                    <a:tint val="75000"/>
                  </a:schemeClr>
                </a:solidFill>
              </a:defRPr>
            </a:lvl7pPr>
            <a:lvl8pPr marL="3201035" indent="0" algn="ctr">
              <a:buNone/>
              <a:defRPr>
                <a:solidFill>
                  <a:schemeClr val="tx1">
                    <a:tint val="75000"/>
                  </a:schemeClr>
                </a:solidFill>
              </a:defRPr>
            </a:lvl8pPr>
            <a:lvl9pPr marL="3658235" indent="0" algn="ctr">
              <a:buNone/>
              <a:defRPr>
                <a:solidFill>
                  <a:schemeClr val="tx1">
                    <a:tint val="75000"/>
                  </a:schemeClr>
                </a:solidFill>
              </a:defRPr>
            </a:lvl9pPr>
          </a:lstStyle>
          <a:p>
            <a:pPr marL="342900" marR="0" lvl="0" indent="-342900" algn="l" defTabSz="914400" rtl="0" eaLnBrk="1" fontAlgn="base" latinLnBrk="0" hangingPunct="1">
              <a:lnSpc>
                <a:spcPct val="100000"/>
              </a:lnSpc>
              <a:spcBef>
                <a:spcPct val="20000"/>
              </a:spcBef>
              <a:spcAft>
                <a:spcPct val="0"/>
              </a:spcAft>
              <a:buClr>
                <a:srgbClr val="990000"/>
              </a:buClr>
              <a:buSzTx/>
              <a:buFontTx/>
              <a:buNone/>
              <a:defRPr/>
            </a:pPr>
            <a:r>
              <a:rPr lang="en-US" altLang="zh-CN" dirty="0" smtClean="0"/>
              <a:t>Department name</a:t>
            </a:r>
            <a:endParaRPr lang="zh-CN" altLang="en-US" dirty="0" smtClean="0"/>
          </a:p>
        </p:txBody>
      </p:sp>
    </p:spTree>
  </p:cSld>
  <p:clrMapOvr>
    <a:masterClrMapping/>
  </p:clrMapOvr>
  <p:transition advClick="0" advTm="8000">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913011" y="1154755"/>
            <a:ext cx="9993315" cy="779055"/>
          </a:xfrm>
        </p:spPr>
        <p:txBody>
          <a:bodyPr>
            <a:normAutofit/>
          </a:bodyPr>
          <a:lstStyle>
            <a:lvl1pPr marL="0" marR="0" indent="0" algn="l" defTabSz="1219200" rtl="0" eaLnBrk="1" fontAlgn="auto" latinLnBrk="0" hangingPunct="1">
              <a:lnSpc>
                <a:spcPct val="100000"/>
              </a:lnSpc>
              <a:spcBef>
                <a:spcPct val="0"/>
              </a:spcBef>
              <a:spcAft>
                <a:spcPts val="0"/>
              </a:spcAft>
              <a:buClrTx/>
              <a:buSzTx/>
              <a:buFontTx/>
              <a:buNone/>
              <a:defRPr sz="3600" b="0" baseline="0">
                <a:solidFill>
                  <a:schemeClr val="tx1">
                    <a:lumMod val="65000"/>
                    <a:lumOff val="35000"/>
                  </a:schemeClr>
                </a:solidFill>
                <a:latin typeface="+mj-lt"/>
              </a:defRPr>
            </a:lvl1pPr>
          </a:lstStyle>
          <a:p>
            <a:r>
              <a:rPr lang="en-US" altLang="zh-CN" dirty="0" smtClean="0"/>
              <a:t>Slide Title</a:t>
            </a:r>
            <a:endParaRPr lang="en-US" altLang="zh-CN" dirty="0" smtClean="0"/>
          </a:p>
        </p:txBody>
      </p:sp>
      <p:sp>
        <p:nvSpPr>
          <p:cNvPr id="5" name="副标题 2"/>
          <p:cNvSpPr>
            <a:spLocks noGrp="1"/>
          </p:cNvSpPr>
          <p:nvPr>
            <p:ph type="subTitle" idx="1" hasCustomPrompt="1"/>
          </p:nvPr>
        </p:nvSpPr>
        <p:spPr>
          <a:xfrm>
            <a:off x="913011" y="2133650"/>
            <a:ext cx="9993315" cy="4097591"/>
          </a:xfr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anose="020B0604020202020204" pitchFamily="34" charset="0"/>
              <a:buNone/>
              <a:defRPr sz="2400" baseline="0">
                <a:solidFill>
                  <a:schemeClr val="tx1">
                    <a:lumMod val="65000"/>
                    <a:lumOff val="35000"/>
                  </a:schemeClr>
                </a:solidFill>
                <a:latin typeface="+mn-lt"/>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8635" indent="0" algn="ctr">
              <a:buNone/>
              <a:defRPr>
                <a:solidFill>
                  <a:schemeClr val="tx1">
                    <a:tint val="75000"/>
                  </a:schemeClr>
                </a:solidFill>
              </a:defRPr>
            </a:lvl6pPr>
            <a:lvl7pPr marL="3658235" indent="0" algn="ctr">
              <a:buNone/>
              <a:defRPr>
                <a:solidFill>
                  <a:schemeClr val="tx1">
                    <a:tint val="75000"/>
                  </a:schemeClr>
                </a:solidFill>
              </a:defRPr>
            </a:lvl7pPr>
            <a:lvl8pPr marL="4267835" indent="0" algn="ctr">
              <a:buNone/>
              <a:defRPr>
                <a:solidFill>
                  <a:schemeClr val="tx1">
                    <a:tint val="75000"/>
                  </a:schemeClr>
                </a:solidFill>
              </a:defRPr>
            </a:lvl8pPr>
            <a:lvl9pPr marL="4878070" indent="0" algn="ctr">
              <a:buNone/>
              <a:defRPr>
                <a:solidFill>
                  <a:schemeClr val="tx1">
                    <a:tint val="75000"/>
                  </a:schemeClr>
                </a:solidFill>
              </a:defRPr>
            </a:lvl9pPr>
          </a:lstStyle>
          <a:p>
            <a:r>
              <a:rPr lang="en-US" altLang="zh-CN" dirty="0" smtClean="0"/>
              <a:t>Headline in Arial Regular 24 - 32 point</a:t>
            </a:r>
            <a:endParaRPr lang="en-US" altLang="zh-CN" dirty="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14294" y="165139"/>
            <a:ext cx="11160000" cy="672367"/>
          </a:xfrm>
        </p:spPr>
        <p:txBody>
          <a:bodyPr>
            <a:noAutofit/>
          </a:bodyPr>
          <a:lstStyle>
            <a:lvl1pPr marL="0" marR="0" indent="0" algn="l" defTabSz="1219200" rtl="0" eaLnBrk="1" fontAlgn="auto" latinLnBrk="0" hangingPunct="1">
              <a:lnSpc>
                <a:spcPct val="100000"/>
              </a:lnSpc>
              <a:spcBef>
                <a:spcPct val="0"/>
              </a:spcBef>
              <a:spcAft>
                <a:spcPts val="0"/>
              </a:spcAft>
              <a:buClrTx/>
              <a:buSzTx/>
              <a:buFontTx/>
              <a:buNone/>
              <a:defRPr sz="2800" b="1">
                <a:solidFill>
                  <a:srgbClr val="C00000"/>
                </a:solidFill>
              </a:defRPr>
            </a:lvl1pPr>
          </a:lstStyle>
          <a:p>
            <a:r>
              <a:rPr lang="en-US" altLang="zh-CN" dirty="0" smtClean="0"/>
              <a:t>Headline in Arial Regular 36 point</a:t>
            </a:r>
            <a:endParaRPr lang="en-US" altLang="zh-CN" dirty="0" smtClean="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419" y="365212"/>
            <a:ext cx="10518339" cy="1325870"/>
          </a:xfrm>
          <a:prstGeom prst="rect">
            <a:avLst/>
          </a:prstGeom>
        </p:spPr>
        <p:txBody>
          <a:bodyPr lIns="73435" tIns="36718" rIns="73435" bIns="36718"/>
          <a:lstStyle/>
          <a:p>
            <a:r>
              <a:rPr lang="zh-CN" altLang="en-US" smtClean="0"/>
              <a:t>单击此处编辑母版标题样式</a:t>
            </a:r>
            <a:endParaRPr lang="zh-CN" altLang="en-US"/>
          </a:p>
        </p:txBody>
      </p:sp>
      <p:sp>
        <p:nvSpPr>
          <p:cNvPr id="3" name="内容占位符 2"/>
          <p:cNvSpPr>
            <a:spLocks noGrp="1"/>
          </p:cNvSpPr>
          <p:nvPr>
            <p:ph idx="1"/>
          </p:nvPr>
        </p:nvSpPr>
        <p:spPr>
          <a:xfrm>
            <a:off x="838419" y="1826048"/>
            <a:ext cx="10518339" cy="4352347"/>
          </a:xfrm>
          <a:prstGeom prst="rect">
            <a:avLst/>
          </a:prstGeom>
        </p:spPr>
        <p:txBody>
          <a:bodyPr lIns="73435" tIns="36718" rIns="73435" bIns="36718"/>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420" y="6357825"/>
            <a:ext cx="2743913" cy="365209"/>
          </a:xfrm>
          <a:prstGeom prst="rect">
            <a:avLst/>
          </a:prstGeom>
        </p:spPr>
        <p:txBody>
          <a:bodyPr lIns="73435" tIns="36718" rIns="73435" bIns="36718"/>
          <a:lstStyle/>
          <a:p>
            <a:fld id="{00FBFF3C-6433-4F85-94B0-B178C4AC68D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039653" y="6357825"/>
            <a:ext cx="4115872" cy="365209"/>
          </a:xfrm>
          <a:prstGeom prst="rect">
            <a:avLst/>
          </a:prstGeom>
        </p:spPr>
        <p:txBody>
          <a:bodyPr lIns="73435" tIns="36718" rIns="73435" bIns="36718"/>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2844" y="6357825"/>
            <a:ext cx="2743913" cy="365209"/>
          </a:xfrm>
          <a:prstGeom prst="rect">
            <a:avLst/>
          </a:prstGeom>
        </p:spPr>
        <p:txBody>
          <a:bodyPr lIns="73435" tIns="36718" rIns="73435" bIns="36718"/>
          <a:lstStyle/>
          <a:p>
            <a:fld id="{0D90C0DC-4F44-4DC8-B5EF-2FC8561F919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17588" y="165139"/>
            <a:ext cx="11160000" cy="888392"/>
          </a:xfrm>
        </p:spPr>
        <p:txBody>
          <a:bodyPr>
            <a:noAutofit/>
          </a:bodyPr>
          <a:lstStyle>
            <a:lvl1pPr marL="0" marR="0" indent="0" algn="l" defTabSz="1219200" rtl="0" eaLnBrk="1" fontAlgn="auto" latinLnBrk="0" hangingPunct="1">
              <a:lnSpc>
                <a:spcPct val="100000"/>
              </a:lnSpc>
              <a:spcBef>
                <a:spcPct val="0"/>
              </a:spcBef>
              <a:spcAft>
                <a:spcPts val="0"/>
              </a:spcAft>
              <a:buClrTx/>
              <a:buSzTx/>
              <a:buFontTx/>
              <a:buNone/>
              <a:defRPr sz="3600" b="0">
                <a:solidFill>
                  <a:schemeClr val="tx1">
                    <a:lumMod val="65000"/>
                    <a:lumOff val="35000"/>
                  </a:schemeClr>
                </a:solidFill>
              </a:defRPr>
            </a:lvl1pPr>
          </a:lstStyle>
          <a:p>
            <a:r>
              <a:rPr lang="en-US" altLang="zh-CN" dirty="0" smtClean="0"/>
              <a:t>Headline in Arial Regular 36 point</a:t>
            </a:r>
            <a:endParaRPr lang="en-US" altLang="zh-CN" dirty="0" smtClean="0"/>
          </a:p>
        </p:txBody>
      </p:sp>
      <p:sp>
        <p:nvSpPr>
          <p:cNvPr id="3" name="副标题 2"/>
          <p:cNvSpPr>
            <a:spLocks noGrp="1"/>
          </p:cNvSpPr>
          <p:nvPr>
            <p:ph type="subTitle" idx="1" hasCustomPrompt="1"/>
          </p:nvPr>
        </p:nvSpPr>
        <p:spPr>
          <a:xfrm>
            <a:off x="517588" y="1269555"/>
            <a:ext cx="11160000" cy="5032758"/>
          </a:xfrm>
        </p:spPr>
        <p:txBody>
          <a:bodyPr>
            <a:normAutofit/>
          </a:bodyPr>
          <a:lstStyle>
            <a:lvl1pPr marL="0" marR="0" indent="0" algn="l" defTabSz="1219200" rtl="0" eaLnBrk="1" fontAlgn="auto" latinLnBrk="0" hangingPunct="1">
              <a:lnSpc>
                <a:spcPct val="100000"/>
              </a:lnSpc>
              <a:spcBef>
                <a:spcPct val="20000"/>
              </a:spcBef>
              <a:spcAft>
                <a:spcPts val="0"/>
              </a:spcAft>
              <a:buClrTx/>
              <a:buSzTx/>
              <a:buFont typeface="Arial" panose="020B0604020202020204" pitchFamily="34" charset="0"/>
              <a:buNone/>
              <a:defRPr sz="2400" baseline="0">
                <a:solidFill>
                  <a:schemeClr val="tx1">
                    <a:lumMod val="65000"/>
                    <a:lumOff val="3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8635" indent="0" algn="ctr">
              <a:buNone/>
              <a:defRPr>
                <a:solidFill>
                  <a:schemeClr val="tx1">
                    <a:tint val="75000"/>
                  </a:schemeClr>
                </a:solidFill>
              </a:defRPr>
            </a:lvl6pPr>
            <a:lvl7pPr marL="3658235" indent="0" algn="ctr">
              <a:buNone/>
              <a:defRPr>
                <a:solidFill>
                  <a:schemeClr val="tx1">
                    <a:tint val="75000"/>
                  </a:schemeClr>
                </a:solidFill>
              </a:defRPr>
            </a:lvl7pPr>
            <a:lvl8pPr marL="4267835" indent="0" algn="ctr">
              <a:buNone/>
              <a:defRPr>
                <a:solidFill>
                  <a:schemeClr val="tx1">
                    <a:tint val="75000"/>
                  </a:schemeClr>
                </a:solidFill>
              </a:defRPr>
            </a:lvl8pPr>
            <a:lvl9pPr marL="4878070" indent="0" algn="ctr">
              <a:buNone/>
              <a:defRPr>
                <a:solidFill>
                  <a:schemeClr val="tx1">
                    <a:tint val="75000"/>
                  </a:schemeClr>
                </a:solidFill>
              </a:defRPr>
            </a:lvl9pPr>
          </a:lstStyle>
          <a:p>
            <a:r>
              <a:rPr lang="en-US" altLang="zh-CN" dirty="0" smtClean="0"/>
              <a:t>Copy text in Arial Regular 20 - 32 point </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advClick="0" advTm="8000">
        <p:fade/>
      </p:transition>
    </mc:Choice>
    <mc:Fallback>
      <p:transition spd="med" advClick="0" advTm="8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409942"/>
            <a:ext cx="10179584" cy="871739"/>
          </a:xfrm>
          <a:prstGeom prst="rect">
            <a:avLst/>
          </a:prstGeom>
        </p:spPr>
        <p:txBody>
          <a:bodyPr anchor="ctr"/>
          <a:lstStyle>
            <a:lvl1pPr>
              <a:defRPr sz="3700"/>
            </a:lvl1pPr>
          </a:lstStyle>
          <a:p>
            <a:r>
              <a:rPr lang="zh-CN" altLang="en-US" dirty="0" smtClean="0"/>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831501" y="19"/>
            <a:ext cx="10753542" cy="588444"/>
          </a:xfrm>
          <a:prstGeom prst="rect">
            <a:avLst/>
          </a:prstGeom>
        </p:spPr>
        <p:txBody>
          <a:bodyPr lIns="99343" tIns="49674" rIns="99343" bIns="4967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1491" y="1600013"/>
            <a:ext cx="5283422" cy="4528224"/>
          </a:xfrm>
          <a:prstGeom prst="rect">
            <a:avLst/>
          </a:prstGeom>
        </p:spPr>
        <p:txBody>
          <a:bodyPr lIns="99343" tIns="49674" rIns="99343" bIns="49674"/>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299696" y="1600016"/>
            <a:ext cx="5285345" cy="2196862"/>
          </a:xfrm>
          <a:prstGeom prst="rect">
            <a:avLst/>
          </a:prstGeom>
        </p:spPr>
        <p:txBody>
          <a:bodyPr lIns="99343" tIns="49674" rIns="99343" bIns="49674"/>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299696" y="3931384"/>
            <a:ext cx="5285345" cy="2196862"/>
          </a:xfrm>
          <a:prstGeom prst="rect">
            <a:avLst/>
          </a:prstGeom>
        </p:spPr>
        <p:txBody>
          <a:bodyPr lIns="99343" tIns="49674" rIns="99343" bIns="49674"/>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9"/>
          <p:cNvSpPr>
            <a:spLocks noGrp="1" noChangeArrowheads="1"/>
          </p:cNvSpPr>
          <p:nvPr>
            <p:ph type="dt" sz="half" idx="10"/>
          </p:nvPr>
        </p:nvSpPr>
        <p:spPr>
          <a:xfrm>
            <a:off x="7908409" y="6402902"/>
            <a:ext cx="1408937" cy="1102434"/>
          </a:xfrm>
          <a:prstGeom prst="rect">
            <a:avLst/>
          </a:prstGeom>
        </p:spPr>
        <p:txBody>
          <a:bodyPr lIns="99360" tIns="49681" rIns="99360" bIns="49681"/>
          <a:lstStyle>
            <a:lvl1pPr>
              <a:defRPr/>
            </a:lvl1pPr>
          </a:lstStyle>
          <a:p>
            <a:pPr>
              <a:defRPr/>
            </a:pPr>
            <a:endParaRPr lang="de-DE" altLang="zh-CN"/>
          </a:p>
          <a:p>
            <a:pPr>
              <a:defRPr/>
            </a:pPr>
            <a:r>
              <a:rPr lang="de-DE" altLang="zh-CN"/>
              <a:t>Page </a:t>
            </a:r>
            <a:fld id="{EAD05D0F-0387-4109-925D-26C09949C5BD}" type="slidenum">
              <a:rPr lang="de-DE" altLang="zh-CN"/>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3.jpeg"/><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4.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7" y="794"/>
            <a:ext cx="12192000" cy="6858000"/>
          </a:xfrm>
          <a:prstGeom prst="rect">
            <a:avLst/>
          </a:prstGeom>
        </p:spPr>
      </p:pic>
      <p:sp>
        <p:nvSpPr>
          <p:cNvPr id="1031" name="Rectangle 2"/>
          <p:cNvSpPr>
            <a:spLocks noGrp="1" noChangeArrowheads="1"/>
          </p:cNvSpPr>
          <p:nvPr>
            <p:ph type="title"/>
          </p:nvPr>
        </p:nvSpPr>
        <p:spPr bwMode="auto">
          <a:xfrm>
            <a:off x="1007797" y="1805533"/>
            <a:ext cx="7250029" cy="1325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spAutoFit/>
          </a:bodyPr>
          <a:lstStyle/>
          <a:p>
            <a:pPr lvl="0"/>
            <a:r>
              <a:rPr lang="en-US" altLang="zh-CN" dirty="0" smtClean="0"/>
              <a:t>Headline in Arial Regular 40 point</a:t>
            </a:r>
            <a:endParaRPr lang="zh-CN" altLang="en-US" dirty="0" smtClean="0"/>
          </a:p>
        </p:txBody>
      </p:sp>
      <p:sp>
        <p:nvSpPr>
          <p:cNvPr id="1032" name="Rectangle 3"/>
          <p:cNvSpPr>
            <a:spLocks noGrp="1" noChangeArrowheads="1"/>
          </p:cNvSpPr>
          <p:nvPr>
            <p:ph type="body" idx="1"/>
          </p:nvPr>
        </p:nvSpPr>
        <p:spPr bwMode="auto">
          <a:xfrm>
            <a:off x="1007796" y="3069348"/>
            <a:ext cx="458573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spAutoFit/>
          </a:bodyPr>
          <a:lstStyle/>
          <a:p>
            <a:pPr marL="342900" marR="0" lvl="0" indent="-342900" algn="l" defTabSz="914400" rtl="0" eaLnBrk="1" fontAlgn="base" latinLnBrk="0" hangingPunct="1">
              <a:lnSpc>
                <a:spcPct val="100000"/>
              </a:lnSpc>
              <a:spcBef>
                <a:spcPct val="20000"/>
              </a:spcBef>
              <a:spcAft>
                <a:spcPct val="0"/>
              </a:spcAft>
              <a:buClr>
                <a:srgbClr val="990000"/>
              </a:buClr>
              <a:buSzTx/>
              <a:buFontTx/>
              <a:buNone/>
              <a:defRPr/>
            </a:pPr>
            <a:r>
              <a:rPr lang="en-US" altLang="zh-CN" dirty="0" smtClean="0"/>
              <a:t>Department name</a:t>
            </a:r>
            <a:endParaRPr lang="zh-CN" altLang="en-US" dirty="0" smtClean="0"/>
          </a:p>
        </p:txBody>
      </p:sp>
      <p:sp>
        <p:nvSpPr>
          <p:cNvPr id="6" name="Rectangle 13"/>
          <p:cNvSpPr>
            <a:spLocks noChangeArrowheads="1"/>
          </p:cNvSpPr>
          <p:nvPr userDrawn="1"/>
        </p:nvSpPr>
        <p:spPr bwMode="auto">
          <a:xfrm>
            <a:off x="10322246" y="429698"/>
            <a:ext cx="1368152"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p>
            <a:pPr defTabSz="784225" eaLnBrk="0" hangingPunct="0"/>
            <a:r>
              <a:rPr lang="en-US" altLang="zh-CN" sz="1000" b="1" dirty="0">
                <a:solidFill>
                  <a:srgbClr val="666666"/>
                </a:solidFill>
                <a:latin typeface="Arial" panose="020B0604020202020204" pitchFamily="34" charset="0"/>
                <a:ea typeface="MS PGothic" panose="020B0600070205080204" pitchFamily="34" charset="-128"/>
                <a:cs typeface="Arial" panose="020B0604020202020204" pitchFamily="34" charset="0"/>
              </a:rPr>
              <a:t>Security Level: </a:t>
            </a:r>
            <a:endParaRPr lang="en-US" altLang="zh-CN" sz="1000" b="1" dirty="0">
              <a:solidFill>
                <a:srgbClr val="666666"/>
              </a:solidFill>
              <a:latin typeface="Arial" panose="020B0604020202020204" pitchFamily="34" charset="0"/>
              <a:ea typeface="MS PGothic" panose="020B0600070205080204" pitchFamily="34" charset="-128"/>
              <a:cs typeface="Arial" panose="020B0604020202020204" pitchFamily="34" charset="0"/>
            </a:endParaRPr>
          </a:p>
        </p:txBody>
      </p:sp>
      <p:sp>
        <p:nvSpPr>
          <p:cNvPr id="8" name="Text Box 81"/>
          <p:cNvSpPr txBox="1">
            <a:spLocks noChangeArrowheads="1"/>
          </p:cNvSpPr>
          <p:nvPr userDrawn="1"/>
        </p:nvSpPr>
        <p:spPr bwMode="auto">
          <a:xfrm>
            <a:off x="-2903413" y="397"/>
            <a:ext cx="2579439" cy="1591254"/>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title</a:t>
            </a:r>
            <a:r>
              <a:rPr lang="en-US" altLang="zh-CN" sz="1600" dirty="0" smtClean="0">
                <a:solidFill>
                  <a:srgbClr val="FFFFFF"/>
                </a:solidFill>
                <a:latin typeface="FrutigerNext LT Regular" pitchFamily="34" charset="0"/>
                <a:ea typeface="华文细黑" panose="02010600040101010101" pitchFamily="2" charset="-122"/>
              </a:rPr>
              <a:t>: 36-40pt </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subtitle</a:t>
            </a:r>
            <a:r>
              <a:rPr lang="en-US" altLang="zh-CN" sz="1600" dirty="0" smtClean="0">
                <a:solidFill>
                  <a:srgbClr val="FFFFFF"/>
                </a:solidFill>
                <a:latin typeface="FrutigerNext LT Regular" pitchFamily="34" charset="0"/>
                <a:ea typeface="华文细黑" panose="02010600040101010101" pitchFamily="2" charset="-122"/>
              </a:rPr>
              <a:t>: 24pt</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Copy text: 20-32pt</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marR="0" indent="0" algn="r" defTabSz="784225" rtl="0" eaLnBrk="0" fontAlgn="auto" latinLnBrk="0" hangingPunct="0">
              <a:lnSpc>
                <a:spcPct val="125000"/>
              </a:lnSpc>
              <a:spcBef>
                <a:spcPts val="0"/>
              </a:spcBef>
              <a:spcAft>
                <a:spcPts val="0"/>
              </a:spcAft>
              <a:buClrTx/>
              <a:buSzTx/>
              <a:buFontTx/>
              <a:buNone/>
              <a:defRPr/>
            </a:pPr>
            <a:r>
              <a:rPr lang="en-US" altLang="zh-CN" sz="1600" dirty="0" smtClean="0">
                <a:solidFill>
                  <a:srgbClr val="FFFFFF"/>
                </a:solidFill>
                <a:latin typeface="FrutigerNext LT Regular" pitchFamily="34" charset="0"/>
                <a:ea typeface="华文细黑" panose="02010600040101010101" pitchFamily="2" charset="-122"/>
              </a:rPr>
              <a:t>Color: black</a:t>
            </a:r>
            <a:endParaRPr lang="en-US" altLang="zh-CN" sz="1600" dirty="0" smtClean="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zh-CN" altLang="en-US" sz="1600" dirty="0" smtClean="0">
                <a:solidFill>
                  <a:srgbClr val="FFFFFF"/>
                </a:solidFill>
                <a:latin typeface="FrutigerNext LT Regular" pitchFamily="34" charset="0"/>
                <a:ea typeface="MS PGothic" panose="020B0600070205080204" pitchFamily="34" charset="-128"/>
              </a:rPr>
              <a:t> </a:t>
            </a:r>
            <a:r>
              <a:rPr lang="en-US" altLang="zh-CN" sz="1600" dirty="0" smtClean="0">
                <a:solidFill>
                  <a:srgbClr val="FFFFFF"/>
                </a:solidFill>
                <a:latin typeface="FrutigerNext LT Regular" pitchFamily="34" charset="0"/>
                <a:ea typeface="MS PGothic" panose="020B0600070205080204" pitchFamily="34" charset="-128"/>
              </a:rPr>
              <a:t>Corporate Font</a:t>
            </a:r>
            <a:r>
              <a:rPr lang="en-US" altLang="zh-CN" sz="1600" dirty="0" smtClean="0">
                <a:solidFill>
                  <a:srgbClr val="FFFFFF"/>
                </a:solidFill>
                <a:latin typeface="FrutigerNext LT Regular" pitchFamily="34" charset="0"/>
                <a:ea typeface="华文细黑" panose="02010600040101010101" pitchFamily="2" charset="-122"/>
              </a:rPr>
              <a:t>:</a:t>
            </a:r>
            <a:r>
              <a:rPr lang="en-US" altLang="zh-CN" sz="1600" baseline="0" dirty="0" smtClean="0">
                <a:solidFill>
                  <a:srgbClr val="FFFFFF"/>
                </a:solidFill>
                <a:latin typeface="FrutigerNext LT Regular" pitchFamily="34" charset="0"/>
                <a:ea typeface="华文细黑" panose="02010600040101010101" pitchFamily="2" charset="-122"/>
              </a:rPr>
              <a:t> </a:t>
            </a:r>
            <a:r>
              <a:rPr lang="en-US" altLang="zh-CN" sz="1600" kern="1200" dirty="0" smtClean="0">
                <a:solidFill>
                  <a:srgbClr val="FFFFFF"/>
                </a:solidFill>
                <a:latin typeface="FrutigerNext LT Regular" pitchFamily="34" charset="0"/>
                <a:ea typeface="MS PGothic" panose="020B0600070205080204" pitchFamily="34" charset="-128"/>
                <a:cs typeface="+mn-cs"/>
              </a:rPr>
              <a:t>Arial</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9" name="Text Box 81"/>
          <p:cNvSpPr txBox="1">
            <a:spLocks noChangeArrowheads="1"/>
          </p:cNvSpPr>
          <p:nvPr userDrawn="1"/>
        </p:nvSpPr>
        <p:spPr bwMode="auto">
          <a:xfrm>
            <a:off x="12475405" y="397"/>
            <a:ext cx="3240360" cy="694662"/>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algn="l" defTabSz="784225" rtl="0" eaLnBrk="0" latin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Top right corner for field-mark, customer or partner logotypes.</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25" name="Text Box 81"/>
          <p:cNvSpPr txBox="1">
            <a:spLocks noChangeArrowheads="1"/>
          </p:cNvSpPr>
          <p:nvPr userDrawn="1"/>
        </p:nvSpPr>
        <p:spPr bwMode="auto">
          <a:xfrm>
            <a:off x="12519163" y="909514"/>
            <a:ext cx="3675904" cy="2295100"/>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ten standard colors below are allowed.</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colors should be used to be consistent with the structure and understanding of the content along the whole presentation.</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Do not use more and different colors in single slide.</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algn="l" defTabSz="784225" rtl="0" eaLnBrk="0" latinLnBrk="0" hangingPunct="0">
              <a:lnSpc>
                <a:spcPct val="100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 </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grpSp>
        <p:nvGrpSpPr>
          <p:cNvPr id="26" name="组合 25"/>
          <p:cNvGrpSpPr/>
          <p:nvPr userDrawn="1"/>
        </p:nvGrpSpPr>
        <p:grpSpPr>
          <a:xfrm>
            <a:off x="12666683" y="3285778"/>
            <a:ext cx="1149916" cy="2874780"/>
            <a:chOff x="7770786" y="8619830"/>
            <a:chExt cx="928124" cy="2320305"/>
          </a:xfrm>
        </p:grpSpPr>
        <p:sp>
          <p:nvSpPr>
            <p:cNvPr id="27" name="矩形 26"/>
            <p:cNvSpPr/>
            <p:nvPr userDrawn="1"/>
          </p:nvSpPr>
          <p:spPr>
            <a:xfrm>
              <a:off x="7770786" y="8619830"/>
              <a:ext cx="464062" cy="46406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28" name="矩形 27"/>
            <p:cNvSpPr/>
            <p:nvPr userDrawn="1"/>
          </p:nvSpPr>
          <p:spPr>
            <a:xfrm>
              <a:off x="8234848" y="8619830"/>
              <a:ext cx="464062" cy="464061"/>
            </a:xfrm>
            <a:prstGeom prst="rect">
              <a:avLst/>
            </a:prstGeom>
            <a:solidFill>
              <a:srgbClr val="15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29" name="矩形 28"/>
            <p:cNvSpPr/>
            <p:nvPr userDrawn="1"/>
          </p:nvSpPr>
          <p:spPr>
            <a:xfrm>
              <a:off x="7770786" y="9083891"/>
              <a:ext cx="464062" cy="46406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0" name="矩形 29"/>
            <p:cNvSpPr/>
            <p:nvPr userDrawn="1"/>
          </p:nvSpPr>
          <p:spPr>
            <a:xfrm>
              <a:off x="8234848" y="9083891"/>
              <a:ext cx="464062" cy="464061"/>
            </a:xfrm>
            <a:prstGeom prst="rect">
              <a:avLst/>
            </a:prstGeom>
            <a:solidFill>
              <a:srgbClr val="59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1" name="矩形 30"/>
            <p:cNvSpPr/>
            <p:nvPr userDrawn="1"/>
          </p:nvSpPr>
          <p:spPr>
            <a:xfrm>
              <a:off x="7770786" y="9547952"/>
              <a:ext cx="464062" cy="464061"/>
            </a:xfrm>
            <a:prstGeom prst="rect">
              <a:avLst/>
            </a:prstGeom>
            <a:solidFill>
              <a:srgbClr val="FFD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2" name="矩形 31"/>
            <p:cNvSpPr/>
            <p:nvPr userDrawn="1"/>
          </p:nvSpPr>
          <p:spPr>
            <a:xfrm>
              <a:off x="8234848" y="9547952"/>
              <a:ext cx="464062" cy="46406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7770786" y="10012013"/>
              <a:ext cx="464062" cy="464061"/>
            </a:xfrm>
            <a:prstGeom prst="rect">
              <a:avLst/>
            </a:prstGeom>
            <a:solidFill>
              <a:srgbClr val="FF0000"/>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dirty="0">
                <a:solidFill>
                  <a:schemeClr val="tx1"/>
                </a:solidFill>
              </a:endParaRPr>
            </a:p>
          </p:txBody>
        </p:sp>
        <p:sp>
          <p:nvSpPr>
            <p:cNvPr id="34" name="矩形 33"/>
            <p:cNvSpPr/>
            <p:nvPr userDrawn="1"/>
          </p:nvSpPr>
          <p:spPr>
            <a:xfrm>
              <a:off x="8234848" y="10012013"/>
              <a:ext cx="464062" cy="464061"/>
            </a:xfrm>
            <a:prstGeom prst="rect">
              <a:avLst/>
            </a:prstGeom>
            <a:solidFill>
              <a:schemeClr val="tx1"/>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5" name="矩形 34"/>
            <p:cNvSpPr/>
            <p:nvPr userDrawn="1"/>
          </p:nvSpPr>
          <p:spPr>
            <a:xfrm>
              <a:off x="7770786" y="10476074"/>
              <a:ext cx="464062" cy="464061"/>
            </a:xfrm>
            <a:prstGeom prst="rect">
              <a:avLst/>
            </a:prstGeom>
            <a:solidFill>
              <a:srgbClr val="CCCCCC"/>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6" name="矩形 35"/>
            <p:cNvSpPr/>
            <p:nvPr userDrawn="1"/>
          </p:nvSpPr>
          <p:spPr>
            <a:xfrm>
              <a:off x="8234848" y="10476074"/>
              <a:ext cx="464062" cy="4640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4000" b="0" dirty="0">
          <a:solidFill>
            <a:schemeClr val="tx1">
              <a:lumMod val="95000"/>
              <a:lumOff val="5000"/>
            </a:schemeClr>
          </a:solidFill>
          <a:latin typeface="+mj-lt"/>
          <a:ea typeface="Arial Unicode MS" panose="020B0604020202020204" pitchFamily="34" charset="-122"/>
          <a:cs typeface="Arial" panose="020B0604020202020204" pitchFamily="34" charset="0"/>
        </a:defRPr>
      </a:lvl1pPr>
      <a:lvl2pPr algn="l" rtl="0" eaLnBrk="1" fontAlgn="base" hangingPunct="1">
        <a:spcBef>
          <a:spcPct val="0"/>
        </a:spcBef>
        <a:spcAft>
          <a:spcPct val="0"/>
        </a:spcAft>
        <a:defRPr sz="3200" b="1">
          <a:solidFill>
            <a:schemeClr val="bg1"/>
          </a:solidFill>
          <a:latin typeface="黑体" panose="02010609060101010101" pitchFamily="49" charset="-122"/>
          <a:ea typeface="黑体" panose="02010609060101010101" pitchFamily="49" charset="-122"/>
          <a:cs typeface="宋体" panose="02010600030101010101" pitchFamily="2" charset="-122"/>
        </a:defRPr>
      </a:lvl2pPr>
      <a:lvl3pPr algn="l" rtl="0" eaLnBrk="1" fontAlgn="base" hangingPunct="1">
        <a:spcBef>
          <a:spcPct val="0"/>
        </a:spcBef>
        <a:spcAft>
          <a:spcPct val="0"/>
        </a:spcAft>
        <a:defRPr sz="3200" b="1">
          <a:solidFill>
            <a:schemeClr val="bg1"/>
          </a:solidFill>
          <a:latin typeface="黑体" panose="02010609060101010101" pitchFamily="49" charset="-122"/>
          <a:ea typeface="黑体" panose="02010609060101010101" pitchFamily="49" charset="-122"/>
          <a:cs typeface="宋体" panose="02010600030101010101" pitchFamily="2" charset="-122"/>
        </a:defRPr>
      </a:lvl3pPr>
      <a:lvl4pPr algn="l" rtl="0" eaLnBrk="1" fontAlgn="base" hangingPunct="1">
        <a:spcBef>
          <a:spcPct val="0"/>
        </a:spcBef>
        <a:spcAft>
          <a:spcPct val="0"/>
        </a:spcAft>
        <a:defRPr sz="3200" b="1">
          <a:solidFill>
            <a:schemeClr val="bg1"/>
          </a:solidFill>
          <a:latin typeface="黑体" panose="02010609060101010101" pitchFamily="49" charset="-122"/>
          <a:ea typeface="黑体" panose="02010609060101010101" pitchFamily="49" charset="-122"/>
          <a:cs typeface="宋体" panose="02010600030101010101" pitchFamily="2" charset="-122"/>
        </a:defRPr>
      </a:lvl4pPr>
      <a:lvl5pPr algn="l" rtl="0" eaLnBrk="1" fontAlgn="base" hangingPunct="1">
        <a:spcBef>
          <a:spcPct val="0"/>
        </a:spcBef>
        <a:spcAft>
          <a:spcPct val="0"/>
        </a:spcAft>
        <a:defRPr sz="3200" b="1">
          <a:solidFill>
            <a:schemeClr val="bg1"/>
          </a:solidFill>
          <a:latin typeface="黑体" panose="02010609060101010101" pitchFamily="49" charset="-122"/>
          <a:ea typeface="黑体" panose="02010609060101010101" pitchFamily="49" charset="-122"/>
          <a:cs typeface="宋体" panose="02010600030101010101"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829435" algn="l" rtl="0" eaLnBrk="1" fontAlgn="base" hangingPunct="1">
        <a:spcBef>
          <a:spcPct val="0"/>
        </a:spcBef>
        <a:spcAft>
          <a:spcPct val="0"/>
        </a:spcAft>
        <a:defRPr sz="3200" b="1">
          <a:solidFill>
            <a:srgbClr val="990000"/>
          </a:solidFill>
          <a:latin typeface="FrutigerNext LT Medium" pitchFamily="34" charset="0"/>
          <a:ea typeface="华文细黑" panose="02010600040101010101" pitchFamily="2" charset="-122"/>
          <a:cs typeface="宋体" panose="02010600030101010101" pitchFamily="2" charset="-122"/>
        </a:defRPr>
      </a:lvl9pPr>
    </p:titleStyle>
    <p:bodyStyle>
      <a:lvl1pPr marL="342900" marR="0" indent="-342900" algn="l" defTabSz="914400" rtl="0" eaLnBrk="1" fontAlgn="base" latinLnBrk="0" hangingPunct="1">
        <a:lnSpc>
          <a:spcPct val="100000"/>
        </a:lnSpc>
        <a:spcBef>
          <a:spcPct val="20000"/>
        </a:spcBef>
        <a:spcAft>
          <a:spcPct val="0"/>
        </a:spcAft>
        <a:buClr>
          <a:srgbClr val="990000"/>
        </a:buClr>
        <a:buSzTx/>
        <a:buFontTx/>
        <a:buNone/>
        <a:defRPr sz="2400" b="0">
          <a:solidFill>
            <a:schemeClr val="tx1">
              <a:lumMod val="95000"/>
              <a:lumOff val="5000"/>
            </a:schemeClr>
          </a:solidFill>
          <a:latin typeface="+mj-lt"/>
          <a:ea typeface="+mj-ea"/>
          <a:cs typeface="Arial" panose="020B0604020202020204" pitchFamily="34" charset="0"/>
        </a:defRPr>
      </a:lvl1pPr>
      <a:lvl2pPr marL="742950" indent="-28575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835" indent="-228600" algn="l" rtl="0" eaLnBrk="1" fontAlgn="base" hangingPunct="1">
        <a:spcBef>
          <a:spcPct val="20000"/>
        </a:spcBef>
        <a:spcAft>
          <a:spcPct val="0"/>
        </a:spcAft>
        <a:buChar char="–"/>
        <a:defRPr sz="1600">
          <a:solidFill>
            <a:schemeClr val="tx1"/>
          </a:solidFill>
          <a:latin typeface="+mn-lt"/>
          <a:ea typeface="+mn-ea"/>
          <a:cs typeface="+mn-cs"/>
        </a:defRPr>
      </a:lvl4pPr>
      <a:lvl5pPr marL="2058035"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cs typeface="+mn-cs"/>
        </a:defRPr>
      </a:lvl5pPr>
      <a:lvl6pPr marL="2515235"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cs typeface="+mn-cs"/>
        </a:defRPr>
      </a:lvl6pPr>
      <a:lvl7pPr marL="2972435"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cs typeface="+mn-cs"/>
        </a:defRPr>
      </a:lvl7pPr>
      <a:lvl8pPr marL="3429635"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cs typeface="+mn-cs"/>
        </a:defRPr>
      </a:lvl8pPr>
      <a:lvl9pPr marL="3886835"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7" y="794"/>
            <a:ext cx="12192000" cy="6858000"/>
          </a:xfrm>
          <a:prstGeom prst="rect">
            <a:avLst/>
          </a:prstGeom>
        </p:spPr>
      </p:pic>
      <p:sp>
        <p:nvSpPr>
          <p:cNvPr id="2" name="标题占位符 1"/>
          <p:cNvSpPr>
            <a:spLocks noGrp="1"/>
          </p:cNvSpPr>
          <p:nvPr>
            <p:ph type="title"/>
          </p:nvPr>
        </p:nvSpPr>
        <p:spPr>
          <a:xfrm>
            <a:off x="609759" y="275231"/>
            <a:ext cx="10975658" cy="1143264"/>
          </a:xfrm>
          <a:prstGeom prst="rect">
            <a:avLst/>
          </a:prstGeom>
        </p:spPr>
        <p:txBody>
          <a:bodyPr vert="horz" lIns="121944" tIns="60972" rIns="121944" bIns="6097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572"/>
            <a:ext cx="10975658" cy="4526481"/>
          </a:xfrm>
          <a:prstGeom prst="rect">
            <a:avLst/>
          </a:prstGeom>
        </p:spPr>
        <p:txBody>
          <a:bodyPr vert="horz" lIns="121944" tIns="60972" rIns="121944" bIns="60972"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09759" y="6357824"/>
            <a:ext cx="2845541" cy="366267"/>
          </a:xfrm>
          <a:prstGeom prst="rect">
            <a:avLst/>
          </a:prstGeom>
        </p:spPr>
        <p:txBody>
          <a:bodyPr vert="horz" lIns="121944" tIns="60972" rIns="121944" bIns="60972" rtlCol="0" anchor="ctr"/>
          <a:lstStyle>
            <a:lvl1pPr algn="l">
              <a:defRPr sz="1600">
                <a:solidFill>
                  <a:schemeClr val="tx1"/>
                </a:solidFill>
              </a:defRPr>
            </a:lvl1pPr>
          </a:lstStyle>
          <a:p>
            <a:fld id="{1A5B2B23-E5F0-44D7-A9FF-4B8E82156B39}" type="datetimeFigureOut">
              <a:rPr lang="zh-CN" altLang="en-US" smtClean="0"/>
            </a:fld>
            <a:endParaRPr lang="zh-CN" altLang="en-US"/>
          </a:p>
        </p:txBody>
      </p:sp>
      <p:sp>
        <p:nvSpPr>
          <p:cNvPr id="5" name="页脚占位符 4"/>
          <p:cNvSpPr>
            <a:spLocks noGrp="1"/>
          </p:cNvSpPr>
          <p:nvPr>
            <p:ph type="ftr" sz="quarter" idx="3"/>
          </p:nvPr>
        </p:nvSpPr>
        <p:spPr>
          <a:xfrm>
            <a:off x="4166685" y="6357824"/>
            <a:ext cx="3861805" cy="366267"/>
          </a:xfrm>
          <a:prstGeom prst="rect">
            <a:avLst/>
          </a:prstGeom>
        </p:spPr>
        <p:txBody>
          <a:bodyPr vert="horz" lIns="121944" tIns="60972" rIns="121944" bIns="60972" rtlCol="0" anchor="ctr"/>
          <a:lstStyle>
            <a:lvl1pPr algn="ctr">
              <a:defRPr sz="1600">
                <a:solidFill>
                  <a:schemeClr val="tx1"/>
                </a:solidFill>
              </a:defRPr>
            </a:lvl1pPr>
          </a:lstStyle>
          <a:p>
            <a:endParaRPr lang="zh-CN" altLang="en-US"/>
          </a:p>
        </p:txBody>
      </p:sp>
      <p:sp>
        <p:nvSpPr>
          <p:cNvPr id="6" name="灯片编号占位符 5"/>
          <p:cNvSpPr>
            <a:spLocks noGrp="1"/>
          </p:cNvSpPr>
          <p:nvPr>
            <p:ph type="sldNum" sz="quarter" idx="4"/>
          </p:nvPr>
        </p:nvSpPr>
        <p:spPr>
          <a:xfrm>
            <a:off x="8739876" y="6357824"/>
            <a:ext cx="2845541" cy="366267"/>
          </a:xfrm>
          <a:prstGeom prst="rect">
            <a:avLst/>
          </a:prstGeom>
        </p:spPr>
        <p:txBody>
          <a:bodyPr vert="horz" lIns="121944" tIns="60972" rIns="121944" bIns="60972" rtlCol="0" anchor="ctr"/>
          <a:lstStyle>
            <a:lvl1pPr algn="r">
              <a:defRPr sz="1600">
                <a:solidFill>
                  <a:schemeClr val="tx1"/>
                </a:solidFill>
              </a:defRPr>
            </a:lvl1pPr>
          </a:lstStyle>
          <a:p>
            <a:fld id="{B2563A90-55EF-4D2C-B954-EDF55F24A661}" type="slidenum">
              <a:rPr lang="zh-CN" altLang="en-US" smtClean="0"/>
            </a:fld>
            <a:endParaRPr lang="zh-CN" altLang="en-US"/>
          </a:p>
        </p:txBody>
      </p:sp>
      <p:sp>
        <p:nvSpPr>
          <p:cNvPr id="8" name="Rectangle 86"/>
          <p:cNvSpPr>
            <a:spLocks noChangeArrowheads="1"/>
          </p:cNvSpPr>
          <p:nvPr userDrawn="1"/>
        </p:nvSpPr>
        <p:spPr bwMode="auto">
          <a:xfrm>
            <a:off x="11842256" y="6350438"/>
            <a:ext cx="328279" cy="426162"/>
          </a:xfrm>
          <a:prstGeom prst="rect">
            <a:avLst/>
          </a:prstGeom>
          <a:noFill/>
          <a:ln w="9525">
            <a:noFill/>
            <a:miter lim="800000"/>
          </a:ln>
          <a:effectLst/>
        </p:spPr>
        <p:txBody>
          <a:bodyPr lIns="0" tIns="0" rIns="0" bIns="0"/>
          <a:lstStyle/>
          <a:p>
            <a:pPr defTabSz="988060" eaLnBrk="0" hangingPunct="0">
              <a:lnSpc>
                <a:spcPct val="85000"/>
              </a:lnSpc>
              <a:buClrTx/>
              <a:buFontTx/>
              <a:buNone/>
            </a:pPr>
            <a:endParaRPr lang="de-DE" sz="1300" b="0" dirty="0">
              <a:solidFill>
                <a:schemeClr val="tx1"/>
              </a:solidFill>
              <a:latin typeface="FrutigerNext LT Light" pitchFamily="34" charset="0"/>
              <a:ea typeface="MS PGothic" panose="020B0600070205080204" pitchFamily="34" charset="-128"/>
            </a:endParaRPr>
          </a:p>
          <a:p>
            <a:pPr defTabSz="988060" eaLnBrk="0" hangingPunct="0">
              <a:lnSpc>
                <a:spcPct val="85000"/>
              </a:lnSpc>
              <a:buClrTx/>
              <a:buFontTx/>
              <a:buNone/>
            </a:pPr>
            <a:fld id="{E68EC476-442B-4BB7-9603-F1440C241F3D}" type="slidenum">
              <a:rPr lang="de-DE" sz="900" b="0" smtClean="0">
                <a:solidFill>
                  <a:schemeClr val="bg1">
                    <a:lumMod val="50000"/>
                  </a:schemeClr>
                </a:solidFill>
                <a:latin typeface="Arial" panose="020B0604020202020204" pitchFamily="34" charset="0"/>
                <a:ea typeface="MS PGothic" panose="020B0600070205080204" pitchFamily="34" charset="-128"/>
                <a:cs typeface="Arial" panose="020B0604020202020204" pitchFamily="34" charset="0"/>
              </a:rPr>
            </a:fld>
            <a:endParaRPr lang="en-GB" sz="900" b="0" dirty="0">
              <a:solidFill>
                <a:schemeClr val="bg1">
                  <a:lumMod val="50000"/>
                </a:schemeClr>
              </a:solidFill>
              <a:latin typeface="Arial" panose="020B0604020202020204" pitchFamily="34" charset="0"/>
              <a:ea typeface="MS PGothic" panose="020B0600070205080204" pitchFamily="34" charset="-128"/>
              <a:cs typeface="Arial" panose="020B0604020202020204" pitchFamily="34" charset="0"/>
            </a:endParaRPr>
          </a:p>
        </p:txBody>
      </p:sp>
      <p:sp>
        <p:nvSpPr>
          <p:cNvPr id="11" name="Text Box 81"/>
          <p:cNvSpPr txBox="1">
            <a:spLocks noChangeArrowheads="1"/>
          </p:cNvSpPr>
          <p:nvPr userDrawn="1"/>
        </p:nvSpPr>
        <p:spPr bwMode="auto">
          <a:xfrm>
            <a:off x="-2903413" y="397"/>
            <a:ext cx="2579439" cy="1591254"/>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title</a:t>
            </a:r>
            <a:r>
              <a:rPr lang="en-US" altLang="zh-CN" sz="1600" dirty="0" smtClean="0">
                <a:solidFill>
                  <a:srgbClr val="FFFFFF"/>
                </a:solidFill>
                <a:latin typeface="FrutigerNext LT Regular" pitchFamily="34" charset="0"/>
                <a:ea typeface="华文细黑" panose="02010600040101010101" pitchFamily="2" charset="-122"/>
              </a:rPr>
              <a:t>: 36-40pt </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subtitle</a:t>
            </a:r>
            <a:r>
              <a:rPr lang="en-US" altLang="zh-CN" sz="1600" dirty="0" smtClean="0">
                <a:solidFill>
                  <a:srgbClr val="FFFFFF"/>
                </a:solidFill>
                <a:latin typeface="FrutigerNext LT Regular" pitchFamily="34" charset="0"/>
                <a:ea typeface="华文细黑" panose="02010600040101010101" pitchFamily="2" charset="-122"/>
              </a:rPr>
              <a:t>: 24pt</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Copy text: 20-32pt</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marR="0" indent="0" algn="r" defTabSz="784225" rtl="0" eaLnBrk="0" fontAlgn="auto" latinLnBrk="0" hangingPunct="0">
              <a:lnSpc>
                <a:spcPct val="125000"/>
              </a:lnSpc>
              <a:spcBef>
                <a:spcPts val="0"/>
              </a:spcBef>
              <a:spcAft>
                <a:spcPts val="0"/>
              </a:spcAft>
              <a:buClrTx/>
              <a:buSzTx/>
              <a:buFontTx/>
              <a:buNone/>
              <a:defRPr/>
            </a:pPr>
            <a:r>
              <a:rPr lang="en-US" altLang="zh-CN" sz="1600" dirty="0" smtClean="0">
                <a:solidFill>
                  <a:srgbClr val="FFFFFF"/>
                </a:solidFill>
                <a:latin typeface="FrutigerNext LT Regular" pitchFamily="34" charset="0"/>
                <a:ea typeface="华文细黑" panose="02010600040101010101" pitchFamily="2" charset="-122"/>
              </a:rPr>
              <a:t>Color: black</a:t>
            </a:r>
            <a:endParaRPr lang="en-US" altLang="zh-CN" sz="1600" dirty="0" smtClean="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zh-CN" altLang="en-US" sz="1600" dirty="0" smtClean="0">
                <a:solidFill>
                  <a:srgbClr val="FFFFFF"/>
                </a:solidFill>
                <a:latin typeface="FrutigerNext LT Regular" pitchFamily="34" charset="0"/>
                <a:ea typeface="MS PGothic" panose="020B0600070205080204" pitchFamily="34" charset="-128"/>
              </a:rPr>
              <a:t> </a:t>
            </a:r>
            <a:r>
              <a:rPr lang="en-US" altLang="zh-CN" sz="1600" dirty="0" smtClean="0">
                <a:solidFill>
                  <a:srgbClr val="FFFFFF"/>
                </a:solidFill>
                <a:latin typeface="FrutigerNext LT Regular" pitchFamily="34" charset="0"/>
                <a:ea typeface="MS PGothic" panose="020B0600070205080204" pitchFamily="34" charset="-128"/>
              </a:rPr>
              <a:t>Corporate Font</a:t>
            </a:r>
            <a:r>
              <a:rPr lang="en-US" altLang="zh-CN" sz="1600" dirty="0" smtClean="0">
                <a:solidFill>
                  <a:srgbClr val="FFFFFF"/>
                </a:solidFill>
                <a:latin typeface="FrutigerNext LT Regular" pitchFamily="34" charset="0"/>
                <a:ea typeface="华文细黑" panose="02010600040101010101" pitchFamily="2" charset="-122"/>
              </a:rPr>
              <a:t>:</a:t>
            </a:r>
            <a:r>
              <a:rPr lang="en-US" altLang="zh-CN" sz="1600" baseline="0" dirty="0" smtClean="0">
                <a:solidFill>
                  <a:srgbClr val="FFFFFF"/>
                </a:solidFill>
                <a:latin typeface="FrutigerNext LT Regular" pitchFamily="34" charset="0"/>
                <a:ea typeface="华文细黑" panose="02010600040101010101" pitchFamily="2" charset="-122"/>
              </a:rPr>
              <a:t> </a:t>
            </a:r>
            <a:r>
              <a:rPr lang="en-US" altLang="zh-CN" sz="1600" kern="1200" dirty="0" smtClean="0">
                <a:solidFill>
                  <a:srgbClr val="FFFFFF"/>
                </a:solidFill>
                <a:latin typeface="FrutigerNext LT Regular" pitchFamily="34" charset="0"/>
                <a:ea typeface="MS PGothic" panose="020B0600070205080204" pitchFamily="34" charset="-128"/>
                <a:cs typeface="+mn-cs"/>
              </a:rPr>
              <a:t>Arial</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12" name="Text Box 81"/>
          <p:cNvSpPr txBox="1">
            <a:spLocks noChangeArrowheads="1"/>
          </p:cNvSpPr>
          <p:nvPr userDrawn="1"/>
        </p:nvSpPr>
        <p:spPr bwMode="auto">
          <a:xfrm>
            <a:off x="12475405" y="397"/>
            <a:ext cx="3240360" cy="694662"/>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algn="l" defTabSz="784225" rtl="0" eaLnBrk="0" latin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Top right corner for field-mark, customer or partner logotypes.</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28" name="Text Box 81"/>
          <p:cNvSpPr txBox="1">
            <a:spLocks noChangeArrowheads="1"/>
          </p:cNvSpPr>
          <p:nvPr userDrawn="1"/>
        </p:nvSpPr>
        <p:spPr bwMode="auto">
          <a:xfrm>
            <a:off x="12519163" y="909514"/>
            <a:ext cx="3675904" cy="2295100"/>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ten standard colors below are allowed.</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colors should be used to be consistent with the structure and understanding of the content along the whole presentation.</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Do not use more and different colors in single slide.</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algn="l" defTabSz="784225" rtl="0" eaLnBrk="0" latinLnBrk="0" hangingPunct="0">
              <a:lnSpc>
                <a:spcPct val="100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 </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grpSp>
        <p:nvGrpSpPr>
          <p:cNvPr id="29" name="组合 28"/>
          <p:cNvGrpSpPr/>
          <p:nvPr userDrawn="1"/>
        </p:nvGrpSpPr>
        <p:grpSpPr>
          <a:xfrm>
            <a:off x="12666683" y="3285778"/>
            <a:ext cx="1149916" cy="2874780"/>
            <a:chOff x="7770786" y="8619830"/>
            <a:chExt cx="928124" cy="2320305"/>
          </a:xfrm>
        </p:grpSpPr>
        <p:sp>
          <p:nvSpPr>
            <p:cNvPr id="30" name="矩形 29"/>
            <p:cNvSpPr/>
            <p:nvPr userDrawn="1"/>
          </p:nvSpPr>
          <p:spPr>
            <a:xfrm>
              <a:off x="7770786" y="8619830"/>
              <a:ext cx="464062" cy="46406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1" name="矩形 30"/>
            <p:cNvSpPr/>
            <p:nvPr userDrawn="1"/>
          </p:nvSpPr>
          <p:spPr>
            <a:xfrm>
              <a:off x="8234848" y="8619830"/>
              <a:ext cx="464062" cy="464061"/>
            </a:xfrm>
            <a:prstGeom prst="rect">
              <a:avLst/>
            </a:prstGeom>
            <a:solidFill>
              <a:srgbClr val="15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2" name="矩形 31"/>
            <p:cNvSpPr/>
            <p:nvPr userDrawn="1"/>
          </p:nvSpPr>
          <p:spPr>
            <a:xfrm>
              <a:off x="7770786" y="9083891"/>
              <a:ext cx="464062" cy="46406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8234848" y="9083891"/>
              <a:ext cx="464062" cy="464061"/>
            </a:xfrm>
            <a:prstGeom prst="rect">
              <a:avLst/>
            </a:prstGeom>
            <a:solidFill>
              <a:srgbClr val="59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4" name="矩形 33"/>
            <p:cNvSpPr/>
            <p:nvPr userDrawn="1"/>
          </p:nvSpPr>
          <p:spPr>
            <a:xfrm>
              <a:off x="7770786" y="9547952"/>
              <a:ext cx="464062" cy="464061"/>
            </a:xfrm>
            <a:prstGeom prst="rect">
              <a:avLst/>
            </a:prstGeom>
            <a:solidFill>
              <a:srgbClr val="FFD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5" name="矩形 34"/>
            <p:cNvSpPr/>
            <p:nvPr userDrawn="1"/>
          </p:nvSpPr>
          <p:spPr>
            <a:xfrm>
              <a:off x="8234848" y="9547952"/>
              <a:ext cx="464062" cy="46406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6" name="矩形 35"/>
            <p:cNvSpPr/>
            <p:nvPr userDrawn="1"/>
          </p:nvSpPr>
          <p:spPr>
            <a:xfrm>
              <a:off x="7770786" y="10012013"/>
              <a:ext cx="464062" cy="464061"/>
            </a:xfrm>
            <a:prstGeom prst="rect">
              <a:avLst/>
            </a:prstGeom>
            <a:solidFill>
              <a:srgbClr val="FF0000"/>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dirty="0">
                <a:solidFill>
                  <a:schemeClr val="tx1"/>
                </a:solidFill>
              </a:endParaRPr>
            </a:p>
          </p:txBody>
        </p:sp>
        <p:sp>
          <p:nvSpPr>
            <p:cNvPr id="37" name="矩形 36"/>
            <p:cNvSpPr/>
            <p:nvPr userDrawn="1"/>
          </p:nvSpPr>
          <p:spPr>
            <a:xfrm>
              <a:off x="8234848" y="10012013"/>
              <a:ext cx="464062" cy="464061"/>
            </a:xfrm>
            <a:prstGeom prst="rect">
              <a:avLst/>
            </a:prstGeom>
            <a:solidFill>
              <a:schemeClr val="tx1"/>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8" name="矩形 37"/>
            <p:cNvSpPr/>
            <p:nvPr userDrawn="1"/>
          </p:nvSpPr>
          <p:spPr>
            <a:xfrm>
              <a:off x="7770786" y="10476074"/>
              <a:ext cx="464062" cy="464061"/>
            </a:xfrm>
            <a:prstGeom prst="rect">
              <a:avLst/>
            </a:prstGeom>
            <a:solidFill>
              <a:srgbClr val="CCCCCC"/>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9" name="矩形 38"/>
            <p:cNvSpPr/>
            <p:nvPr userDrawn="1"/>
          </p:nvSpPr>
          <p:spPr>
            <a:xfrm>
              <a:off x="8234848" y="10476074"/>
              <a:ext cx="464062" cy="4640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8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34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0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6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8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1587" y="794"/>
            <a:ext cx="12192000" cy="6858000"/>
          </a:xfrm>
          <a:prstGeom prst="rect">
            <a:avLst/>
          </a:prstGeom>
        </p:spPr>
      </p:pic>
      <p:sp>
        <p:nvSpPr>
          <p:cNvPr id="2" name="标题占位符 1"/>
          <p:cNvSpPr>
            <a:spLocks noGrp="1"/>
          </p:cNvSpPr>
          <p:nvPr>
            <p:ph type="title"/>
          </p:nvPr>
        </p:nvSpPr>
        <p:spPr>
          <a:xfrm>
            <a:off x="609759" y="275231"/>
            <a:ext cx="10975658" cy="1143264"/>
          </a:xfrm>
          <a:prstGeom prst="rect">
            <a:avLst/>
          </a:prstGeom>
        </p:spPr>
        <p:txBody>
          <a:bodyPr vert="horz" lIns="121944" tIns="60972" rIns="121944" bIns="6097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572"/>
            <a:ext cx="10975658" cy="4526481"/>
          </a:xfrm>
          <a:prstGeom prst="rect">
            <a:avLst/>
          </a:prstGeom>
        </p:spPr>
        <p:txBody>
          <a:bodyPr vert="horz" lIns="121944" tIns="60972" rIns="121944" bIns="60972"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09759" y="6357824"/>
            <a:ext cx="2845541" cy="366267"/>
          </a:xfrm>
          <a:prstGeom prst="rect">
            <a:avLst/>
          </a:prstGeom>
        </p:spPr>
        <p:txBody>
          <a:bodyPr vert="horz" lIns="121944" tIns="60972" rIns="121944" bIns="60972" rtlCol="0" anchor="ctr"/>
          <a:lstStyle>
            <a:lvl1pPr algn="l">
              <a:defRPr sz="1600">
                <a:solidFill>
                  <a:schemeClr val="tx1"/>
                </a:solidFill>
              </a:defRPr>
            </a:lvl1pPr>
          </a:lstStyle>
          <a:p>
            <a:fld id="{1A5B2B23-E5F0-44D7-A9FF-4B8E82156B39}" type="datetimeFigureOut">
              <a:rPr lang="zh-CN" altLang="en-US" smtClean="0"/>
            </a:fld>
            <a:endParaRPr lang="zh-CN" altLang="en-US"/>
          </a:p>
        </p:txBody>
      </p:sp>
      <p:sp>
        <p:nvSpPr>
          <p:cNvPr id="5" name="页脚占位符 4"/>
          <p:cNvSpPr>
            <a:spLocks noGrp="1"/>
          </p:cNvSpPr>
          <p:nvPr>
            <p:ph type="ftr" sz="quarter" idx="3"/>
          </p:nvPr>
        </p:nvSpPr>
        <p:spPr>
          <a:xfrm>
            <a:off x="4166685" y="6357824"/>
            <a:ext cx="3861805" cy="366267"/>
          </a:xfrm>
          <a:prstGeom prst="rect">
            <a:avLst/>
          </a:prstGeom>
        </p:spPr>
        <p:txBody>
          <a:bodyPr vert="horz" lIns="121944" tIns="60972" rIns="121944" bIns="60972" rtlCol="0" anchor="ctr"/>
          <a:lstStyle>
            <a:lvl1pPr algn="ctr">
              <a:defRPr sz="1600">
                <a:solidFill>
                  <a:schemeClr val="tx1"/>
                </a:solidFill>
              </a:defRPr>
            </a:lvl1pPr>
          </a:lstStyle>
          <a:p>
            <a:endParaRPr lang="zh-CN" altLang="en-US"/>
          </a:p>
        </p:txBody>
      </p:sp>
      <p:sp>
        <p:nvSpPr>
          <p:cNvPr id="6" name="灯片编号占位符 5"/>
          <p:cNvSpPr>
            <a:spLocks noGrp="1"/>
          </p:cNvSpPr>
          <p:nvPr>
            <p:ph type="sldNum" sz="quarter" idx="4"/>
          </p:nvPr>
        </p:nvSpPr>
        <p:spPr>
          <a:xfrm>
            <a:off x="8739876" y="6357824"/>
            <a:ext cx="2845541" cy="366267"/>
          </a:xfrm>
          <a:prstGeom prst="rect">
            <a:avLst/>
          </a:prstGeom>
        </p:spPr>
        <p:txBody>
          <a:bodyPr vert="horz" lIns="121944" tIns="60972" rIns="121944" bIns="60972" rtlCol="0" anchor="ctr"/>
          <a:lstStyle>
            <a:lvl1pPr algn="r">
              <a:defRPr sz="1600">
                <a:solidFill>
                  <a:schemeClr val="tx1"/>
                </a:solidFill>
              </a:defRPr>
            </a:lvl1pPr>
          </a:lstStyle>
          <a:p>
            <a:fld id="{B2563A90-55EF-4D2C-B954-EDF55F24A661}" type="slidenum">
              <a:rPr lang="zh-CN" altLang="en-US" smtClean="0"/>
            </a:fld>
            <a:endParaRPr lang="zh-CN" altLang="en-US"/>
          </a:p>
        </p:txBody>
      </p:sp>
      <p:sp>
        <p:nvSpPr>
          <p:cNvPr id="10" name="Rectangle 86"/>
          <p:cNvSpPr>
            <a:spLocks noChangeArrowheads="1"/>
          </p:cNvSpPr>
          <p:nvPr userDrawn="1"/>
        </p:nvSpPr>
        <p:spPr bwMode="auto">
          <a:xfrm>
            <a:off x="11842256" y="6350438"/>
            <a:ext cx="328279" cy="426162"/>
          </a:xfrm>
          <a:prstGeom prst="rect">
            <a:avLst/>
          </a:prstGeom>
          <a:noFill/>
          <a:ln w="9525">
            <a:noFill/>
            <a:miter lim="800000"/>
          </a:ln>
          <a:effectLst/>
        </p:spPr>
        <p:txBody>
          <a:bodyPr lIns="0" tIns="0" rIns="0" bIns="0"/>
          <a:lstStyle/>
          <a:p>
            <a:pPr defTabSz="988060" eaLnBrk="0" hangingPunct="0">
              <a:lnSpc>
                <a:spcPct val="85000"/>
              </a:lnSpc>
              <a:buClrTx/>
              <a:buFontTx/>
              <a:buNone/>
            </a:pPr>
            <a:endParaRPr lang="de-DE" sz="1300" b="0" dirty="0">
              <a:solidFill>
                <a:schemeClr val="tx1"/>
              </a:solidFill>
              <a:latin typeface="FrutigerNext LT Light" pitchFamily="34" charset="0"/>
              <a:ea typeface="MS PGothic" panose="020B0600070205080204" pitchFamily="34" charset="-128"/>
            </a:endParaRPr>
          </a:p>
          <a:p>
            <a:pPr defTabSz="988060" eaLnBrk="0" hangingPunct="0">
              <a:lnSpc>
                <a:spcPct val="85000"/>
              </a:lnSpc>
              <a:buClrTx/>
              <a:buFontTx/>
              <a:buNone/>
            </a:pPr>
            <a:fld id="{E68EC476-442B-4BB7-9603-F1440C241F3D}" type="slidenum">
              <a:rPr lang="de-DE" sz="900" b="0" smtClean="0">
                <a:solidFill>
                  <a:schemeClr val="bg1">
                    <a:lumMod val="50000"/>
                  </a:schemeClr>
                </a:solidFill>
                <a:latin typeface="Arial" panose="020B0604020202020204" pitchFamily="34" charset="0"/>
                <a:ea typeface="MS PGothic" panose="020B0600070205080204" pitchFamily="34" charset="-128"/>
                <a:cs typeface="Arial" panose="020B0604020202020204" pitchFamily="34" charset="0"/>
              </a:rPr>
            </a:fld>
            <a:endParaRPr lang="en-GB" sz="900" b="0" dirty="0">
              <a:solidFill>
                <a:schemeClr val="bg1">
                  <a:lumMod val="50000"/>
                </a:schemeClr>
              </a:solidFill>
              <a:latin typeface="Arial" panose="020B0604020202020204" pitchFamily="34" charset="0"/>
              <a:ea typeface="MS PGothic" panose="020B0600070205080204" pitchFamily="34" charset="-128"/>
              <a:cs typeface="Arial" panose="020B0604020202020204" pitchFamily="34" charset="0"/>
            </a:endParaRPr>
          </a:p>
        </p:txBody>
      </p:sp>
      <p:sp>
        <p:nvSpPr>
          <p:cNvPr id="11" name="Text Box 81"/>
          <p:cNvSpPr txBox="1">
            <a:spLocks noChangeArrowheads="1"/>
          </p:cNvSpPr>
          <p:nvPr userDrawn="1"/>
        </p:nvSpPr>
        <p:spPr bwMode="auto">
          <a:xfrm>
            <a:off x="-2903413" y="397"/>
            <a:ext cx="2579439" cy="1591254"/>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title</a:t>
            </a:r>
            <a:r>
              <a:rPr lang="en-US" altLang="zh-CN" sz="1600" dirty="0" smtClean="0">
                <a:solidFill>
                  <a:srgbClr val="FFFFFF"/>
                </a:solidFill>
                <a:latin typeface="FrutigerNext LT Regular" pitchFamily="34" charset="0"/>
                <a:ea typeface="华文细黑" panose="02010600040101010101" pitchFamily="2" charset="-122"/>
              </a:rPr>
              <a:t>: 36-40pt </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subtitle</a:t>
            </a:r>
            <a:r>
              <a:rPr lang="en-US" altLang="zh-CN" sz="1600" dirty="0" smtClean="0">
                <a:solidFill>
                  <a:srgbClr val="FFFFFF"/>
                </a:solidFill>
                <a:latin typeface="FrutigerNext LT Regular" pitchFamily="34" charset="0"/>
                <a:ea typeface="华文细黑" panose="02010600040101010101" pitchFamily="2" charset="-122"/>
              </a:rPr>
              <a:t>: 24pt</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Copy text: 20-32pt</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marR="0" indent="0" algn="r" defTabSz="784225" rtl="0" eaLnBrk="0" fontAlgn="auto" latinLnBrk="0" hangingPunct="0">
              <a:lnSpc>
                <a:spcPct val="125000"/>
              </a:lnSpc>
              <a:spcBef>
                <a:spcPts val="0"/>
              </a:spcBef>
              <a:spcAft>
                <a:spcPts val="0"/>
              </a:spcAft>
              <a:buClrTx/>
              <a:buSzTx/>
              <a:buFontTx/>
              <a:buNone/>
              <a:defRPr/>
            </a:pPr>
            <a:r>
              <a:rPr lang="en-US" altLang="zh-CN" sz="1600" dirty="0" smtClean="0">
                <a:solidFill>
                  <a:srgbClr val="FFFFFF"/>
                </a:solidFill>
                <a:latin typeface="FrutigerNext LT Regular" pitchFamily="34" charset="0"/>
                <a:ea typeface="华文细黑" panose="02010600040101010101" pitchFamily="2" charset="-122"/>
              </a:rPr>
              <a:t>Color: black</a:t>
            </a:r>
            <a:endParaRPr lang="en-US" altLang="zh-CN" sz="1600" dirty="0" smtClean="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zh-CN" altLang="en-US" sz="1600" dirty="0" smtClean="0">
                <a:solidFill>
                  <a:srgbClr val="FFFFFF"/>
                </a:solidFill>
                <a:latin typeface="FrutigerNext LT Regular" pitchFamily="34" charset="0"/>
                <a:ea typeface="MS PGothic" panose="020B0600070205080204" pitchFamily="34" charset="-128"/>
              </a:rPr>
              <a:t> </a:t>
            </a:r>
            <a:r>
              <a:rPr lang="en-US" altLang="zh-CN" sz="1600" dirty="0" smtClean="0">
                <a:solidFill>
                  <a:srgbClr val="FFFFFF"/>
                </a:solidFill>
                <a:latin typeface="FrutigerNext LT Regular" pitchFamily="34" charset="0"/>
                <a:ea typeface="MS PGothic" panose="020B0600070205080204" pitchFamily="34" charset="-128"/>
              </a:rPr>
              <a:t>Corporate Font</a:t>
            </a:r>
            <a:r>
              <a:rPr lang="en-US" altLang="zh-CN" sz="1600" dirty="0" smtClean="0">
                <a:solidFill>
                  <a:srgbClr val="FFFFFF"/>
                </a:solidFill>
                <a:latin typeface="FrutigerNext LT Regular" pitchFamily="34" charset="0"/>
                <a:ea typeface="华文细黑" panose="02010600040101010101" pitchFamily="2" charset="-122"/>
              </a:rPr>
              <a:t>:</a:t>
            </a:r>
            <a:r>
              <a:rPr lang="en-US" altLang="zh-CN" sz="1600" baseline="0" dirty="0" smtClean="0">
                <a:solidFill>
                  <a:srgbClr val="FFFFFF"/>
                </a:solidFill>
                <a:latin typeface="FrutigerNext LT Regular" pitchFamily="34" charset="0"/>
                <a:ea typeface="华文细黑" panose="02010600040101010101" pitchFamily="2" charset="-122"/>
              </a:rPr>
              <a:t> </a:t>
            </a:r>
            <a:r>
              <a:rPr lang="en-US" altLang="zh-CN" sz="1600" kern="1200" dirty="0" smtClean="0">
                <a:solidFill>
                  <a:srgbClr val="FFFFFF"/>
                </a:solidFill>
                <a:latin typeface="FrutigerNext LT Regular" pitchFamily="34" charset="0"/>
                <a:ea typeface="MS PGothic" panose="020B0600070205080204" pitchFamily="34" charset="-128"/>
                <a:cs typeface="+mn-cs"/>
              </a:rPr>
              <a:t>Arial</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12" name="Text Box 81"/>
          <p:cNvSpPr txBox="1">
            <a:spLocks noChangeArrowheads="1"/>
          </p:cNvSpPr>
          <p:nvPr userDrawn="1"/>
        </p:nvSpPr>
        <p:spPr bwMode="auto">
          <a:xfrm>
            <a:off x="12475405" y="397"/>
            <a:ext cx="3240360" cy="694662"/>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algn="l" defTabSz="784225" rtl="0" eaLnBrk="0" latin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Top right corner for field-mark, customer or partner logotypes.</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28" name="Text Box 81"/>
          <p:cNvSpPr txBox="1">
            <a:spLocks noChangeArrowheads="1"/>
          </p:cNvSpPr>
          <p:nvPr userDrawn="1"/>
        </p:nvSpPr>
        <p:spPr bwMode="auto">
          <a:xfrm>
            <a:off x="12519163" y="909514"/>
            <a:ext cx="3675904" cy="2295100"/>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ten standard colors below are allowed.</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colors should be used to be consistent with the structure and understanding of the content along the whole presentation.</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Do not use more and different colors in single slide.</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algn="l" defTabSz="784225" rtl="0" eaLnBrk="0" latinLnBrk="0" hangingPunct="0">
              <a:lnSpc>
                <a:spcPct val="100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 </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grpSp>
        <p:nvGrpSpPr>
          <p:cNvPr id="29" name="组合 28"/>
          <p:cNvGrpSpPr/>
          <p:nvPr userDrawn="1"/>
        </p:nvGrpSpPr>
        <p:grpSpPr>
          <a:xfrm>
            <a:off x="12666683" y="3285778"/>
            <a:ext cx="1149916" cy="2874780"/>
            <a:chOff x="7770786" y="8619830"/>
            <a:chExt cx="928124" cy="2320305"/>
          </a:xfrm>
        </p:grpSpPr>
        <p:sp>
          <p:nvSpPr>
            <p:cNvPr id="30" name="矩形 29"/>
            <p:cNvSpPr/>
            <p:nvPr userDrawn="1"/>
          </p:nvSpPr>
          <p:spPr>
            <a:xfrm>
              <a:off x="7770786" y="8619830"/>
              <a:ext cx="464062" cy="46406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1" name="矩形 30"/>
            <p:cNvSpPr/>
            <p:nvPr userDrawn="1"/>
          </p:nvSpPr>
          <p:spPr>
            <a:xfrm>
              <a:off x="8234848" y="8619830"/>
              <a:ext cx="464062" cy="464061"/>
            </a:xfrm>
            <a:prstGeom prst="rect">
              <a:avLst/>
            </a:prstGeom>
            <a:solidFill>
              <a:srgbClr val="15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2" name="矩形 31"/>
            <p:cNvSpPr/>
            <p:nvPr userDrawn="1"/>
          </p:nvSpPr>
          <p:spPr>
            <a:xfrm>
              <a:off x="7770786" y="9083891"/>
              <a:ext cx="464062" cy="46406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8234848" y="9083891"/>
              <a:ext cx="464062" cy="464061"/>
            </a:xfrm>
            <a:prstGeom prst="rect">
              <a:avLst/>
            </a:prstGeom>
            <a:solidFill>
              <a:srgbClr val="59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4" name="矩形 33"/>
            <p:cNvSpPr/>
            <p:nvPr userDrawn="1"/>
          </p:nvSpPr>
          <p:spPr>
            <a:xfrm>
              <a:off x="7770786" y="9547952"/>
              <a:ext cx="464062" cy="464061"/>
            </a:xfrm>
            <a:prstGeom prst="rect">
              <a:avLst/>
            </a:prstGeom>
            <a:solidFill>
              <a:srgbClr val="FFD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5" name="矩形 34"/>
            <p:cNvSpPr/>
            <p:nvPr userDrawn="1"/>
          </p:nvSpPr>
          <p:spPr>
            <a:xfrm>
              <a:off x="8234848" y="9547952"/>
              <a:ext cx="464062" cy="46406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6" name="矩形 35"/>
            <p:cNvSpPr/>
            <p:nvPr userDrawn="1"/>
          </p:nvSpPr>
          <p:spPr>
            <a:xfrm>
              <a:off x="7770786" y="10012013"/>
              <a:ext cx="464062" cy="464061"/>
            </a:xfrm>
            <a:prstGeom prst="rect">
              <a:avLst/>
            </a:prstGeom>
            <a:solidFill>
              <a:srgbClr val="FF0000"/>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dirty="0">
                <a:solidFill>
                  <a:schemeClr val="tx1"/>
                </a:solidFill>
              </a:endParaRPr>
            </a:p>
          </p:txBody>
        </p:sp>
        <p:sp>
          <p:nvSpPr>
            <p:cNvPr id="37" name="矩形 36"/>
            <p:cNvSpPr/>
            <p:nvPr userDrawn="1"/>
          </p:nvSpPr>
          <p:spPr>
            <a:xfrm>
              <a:off x="8234848" y="10012013"/>
              <a:ext cx="464062" cy="464061"/>
            </a:xfrm>
            <a:prstGeom prst="rect">
              <a:avLst/>
            </a:prstGeom>
            <a:solidFill>
              <a:schemeClr val="tx1"/>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8" name="矩形 37"/>
            <p:cNvSpPr/>
            <p:nvPr userDrawn="1"/>
          </p:nvSpPr>
          <p:spPr>
            <a:xfrm>
              <a:off x="7770786" y="10476074"/>
              <a:ext cx="464062" cy="464061"/>
            </a:xfrm>
            <a:prstGeom prst="rect">
              <a:avLst/>
            </a:prstGeom>
            <a:solidFill>
              <a:srgbClr val="CCCCCC"/>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9" name="矩形 38"/>
            <p:cNvSpPr/>
            <p:nvPr userDrawn="1"/>
          </p:nvSpPr>
          <p:spPr>
            <a:xfrm>
              <a:off x="8234848" y="10476074"/>
              <a:ext cx="464062" cy="4640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iming>
    <p:tnLst>
      <p:par>
        <p:cTn id="1" dur="indefinite" restart="never" nodeType="tmRoot"/>
      </p:par>
    </p:tnLst>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8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34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0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6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8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7" y="794"/>
            <a:ext cx="12192000" cy="6858000"/>
          </a:xfrm>
          <a:prstGeom prst="rect">
            <a:avLst/>
          </a:prstGeom>
        </p:spPr>
      </p:pic>
      <p:grpSp>
        <p:nvGrpSpPr>
          <p:cNvPr id="3" name="组合 2"/>
          <p:cNvGrpSpPr/>
          <p:nvPr userDrawn="1"/>
        </p:nvGrpSpPr>
        <p:grpSpPr>
          <a:xfrm>
            <a:off x="737805" y="3518130"/>
            <a:ext cx="4778680" cy="2048106"/>
            <a:chOff x="1896389" y="2298415"/>
            <a:chExt cx="4778680" cy="2048105"/>
          </a:xfrm>
        </p:grpSpPr>
        <p:sp>
          <p:nvSpPr>
            <p:cNvPr id="10" name="TextBox 6"/>
            <p:cNvSpPr txBox="1"/>
            <p:nvPr userDrawn="1"/>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smtClean="0">
                  <a:solidFill>
                    <a:schemeClr val="tx1">
                      <a:lumMod val="65000"/>
                      <a:lumOff val="35000"/>
                    </a:schemeClr>
                  </a:solidFill>
                </a:rPr>
                <a:t>Copyright©2016 </a:t>
              </a:r>
              <a:r>
                <a:rPr lang="en-US" altLang="zh-CN" sz="900" b="1" dirty="0">
                  <a:solidFill>
                    <a:schemeClr val="tx1">
                      <a:lumMod val="65000"/>
                      <a:lumOff val="35000"/>
                    </a:schemeClr>
                  </a:solidFill>
                </a:rPr>
                <a:t>Huawei Technologies Co., Ltd. All Rights Reserved</a:t>
              </a:r>
              <a:r>
                <a:rPr lang="en-US" altLang="zh-CN" sz="900" b="1" dirty="0" smtClean="0">
                  <a:solidFill>
                    <a:schemeClr val="tx1">
                      <a:lumMod val="65000"/>
                      <a:lumOff val="35000"/>
                    </a:schemeClr>
                  </a:solidFill>
                </a:rPr>
                <a:t>.</a:t>
              </a:r>
              <a:endParaRPr lang="en-US" altLang="zh-CN" sz="900" b="1" dirty="0" smtClean="0">
                <a:solidFill>
                  <a:schemeClr val="tx1">
                    <a:lumMod val="65000"/>
                    <a:lumOff val="35000"/>
                  </a:schemeClr>
                </a:solidFill>
              </a:endParaRPr>
            </a:p>
            <a:p>
              <a:pPr algn="l">
                <a:defRPr/>
              </a:pPr>
              <a:r>
                <a:rPr lang="en-US" altLang="zh-CN" sz="900" dirty="0" smtClean="0">
                  <a:solidFill>
                    <a:schemeClr val="tx1">
                      <a:lumMod val="65000"/>
                      <a:lumOff val="35000"/>
                    </a:schemeClr>
                  </a:solidFill>
                </a:rPr>
                <a:t>The </a:t>
              </a:r>
              <a:r>
                <a:rPr lang="en-US" altLang="zh-CN" sz="900" dirty="0">
                  <a:solidFill>
                    <a:schemeClr val="tx1">
                      <a:lumMod val="65000"/>
                      <a:lumOff val="35000"/>
                    </a:schemeClr>
                  </a:solidFill>
                </a:rPr>
                <a:t>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1">
                    <a:lumMod val="65000"/>
                    <a:lumOff val="35000"/>
                  </a:schemeClr>
                </a:solidFill>
              </a:endParaRPr>
            </a:p>
          </p:txBody>
        </p:sp>
        <p:sp>
          <p:nvSpPr>
            <p:cNvPr id="11" name="TextBox 6"/>
            <p:cNvSpPr txBox="1"/>
            <p:nvPr userDrawn="1"/>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smtClean="0">
                  <a:solidFill>
                    <a:schemeClr val="tx1">
                      <a:lumMod val="65000"/>
                      <a:lumOff val="35000"/>
                    </a:schemeClr>
                  </a:solidFill>
                </a:rPr>
                <a:t>Thank You.</a:t>
              </a:r>
              <a:endParaRPr lang="zh-CN" altLang="zh-CN" sz="3800" dirty="0">
                <a:solidFill>
                  <a:schemeClr val="tx1">
                    <a:lumMod val="65000"/>
                    <a:lumOff val="35000"/>
                  </a:schemeClr>
                </a:solidFill>
              </a:endParaRPr>
            </a:p>
          </p:txBody>
        </p:sp>
      </p:grpSp>
      <p:sp>
        <p:nvSpPr>
          <p:cNvPr id="8" name="Text Box 81"/>
          <p:cNvSpPr txBox="1">
            <a:spLocks noChangeArrowheads="1"/>
          </p:cNvSpPr>
          <p:nvPr userDrawn="1"/>
        </p:nvSpPr>
        <p:spPr bwMode="auto">
          <a:xfrm>
            <a:off x="-2903413" y="397"/>
            <a:ext cx="2579439" cy="1591254"/>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title</a:t>
            </a:r>
            <a:r>
              <a:rPr lang="en-US" altLang="zh-CN" sz="1600" dirty="0" smtClean="0">
                <a:solidFill>
                  <a:srgbClr val="FFFFFF"/>
                </a:solidFill>
                <a:latin typeface="FrutigerNext LT Regular" pitchFamily="34" charset="0"/>
                <a:ea typeface="华文细黑" panose="02010600040101010101" pitchFamily="2" charset="-122"/>
              </a:rPr>
              <a:t>: 36-40pt </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sz="1600" noProof="1">
                <a:solidFill>
                  <a:srgbClr val="FFFFFF"/>
                </a:solidFill>
                <a:latin typeface="FrutigerNext LT Regular" pitchFamily="34" charset="0"/>
                <a:ea typeface="MS PGothic" panose="020B0600070205080204" pitchFamily="34" charset="-128"/>
              </a:rPr>
              <a:t>Slide </a:t>
            </a:r>
            <a:r>
              <a:rPr lang="en-US" sz="1600" noProof="1" smtClean="0">
                <a:solidFill>
                  <a:srgbClr val="FFFFFF"/>
                </a:solidFill>
                <a:latin typeface="FrutigerNext LT Regular" pitchFamily="34" charset="0"/>
                <a:ea typeface="MS PGothic" panose="020B0600070205080204" pitchFamily="34" charset="-128"/>
              </a:rPr>
              <a:t>subtitle</a:t>
            </a:r>
            <a:r>
              <a:rPr lang="en-US" altLang="zh-CN" sz="1600" dirty="0" smtClean="0">
                <a:solidFill>
                  <a:srgbClr val="FFFFFF"/>
                </a:solidFill>
                <a:latin typeface="FrutigerNext LT Regular" pitchFamily="34" charset="0"/>
                <a:ea typeface="华文细黑" panose="02010600040101010101" pitchFamily="2" charset="-122"/>
              </a:rPr>
              <a:t>: 24pt</a:t>
            </a:r>
            <a:endParaRPr lang="en-US" altLang="zh-CN" sz="1600" dirty="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Copy text: 20-32pt</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marR="0" indent="0" algn="r" defTabSz="784225" rtl="0" eaLnBrk="0" fontAlgn="auto" latinLnBrk="0" hangingPunct="0">
              <a:lnSpc>
                <a:spcPct val="125000"/>
              </a:lnSpc>
              <a:spcBef>
                <a:spcPts val="0"/>
              </a:spcBef>
              <a:spcAft>
                <a:spcPts val="0"/>
              </a:spcAft>
              <a:buClrTx/>
              <a:buSzTx/>
              <a:buFontTx/>
              <a:buNone/>
              <a:defRPr/>
            </a:pPr>
            <a:r>
              <a:rPr lang="en-US" altLang="zh-CN" sz="1600" dirty="0" smtClean="0">
                <a:solidFill>
                  <a:srgbClr val="FFFFFF"/>
                </a:solidFill>
                <a:latin typeface="FrutigerNext LT Regular" pitchFamily="34" charset="0"/>
                <a:ea typeface="华文细黑" panose="02010600040101010101" pitchFamily="2" charset="-122"/>
              </a:rPr>
              <a:t>Color: black</a:t>
            </a:r>
            <a:endParaRPr lang="en-US" altLang="zh-CN" sz="1600" dirty="0" smtClean="0">
              <a:solidFill>
                <a:srgbClr val="FFFFFF"/>
              </a:solidFill>
              <a:latin typeface="FrutigerNext LT Regular" pitchFamily="34" charset="0"/>
              <a:ea typeface="华文细黑" panose="02010600040101010101" pitchFamily="2" charset="-122"/>
            </a:endParaRPr>
          </a:p>
          <a:p>
            <a:pPr algn="r" defTabSz="784225" eaLnBrk="0" hangingPunct="0">
              <a:lnSpc>
                <a:spcPct val="125000"/>
              </a:lnSpc>
              <a:defRPr/>
            </a:pPr>
            <a:r>
              <a:rPr lang="zh-CN" altLang="en-US" sz="1600" dirty="0" smtClean="0">
                <a:solidFill>
                  <a:srgbClr val="FFFFFF"/>
                </a:solidFill>
                <a:latin typeface="FrutigerNext LT Regular" pitchFamily="34" charset="0"/>
                <a:ea typeface="MS PGothic" panose="020B0600070205080204" pitchFamily="34" charset="-128"/>
              </a:rPr>
              <a:t> </a:t>
            </a:r>
            <a:r>
              <a:rPr lang="en-US" altLang="zh-CN" sz="1600" dirty="0" smtClean="0">
                <a:solidFill>
                  <a:srgbClr val="FFFFFF"/>
                </a:solidFill>
                <a:latin typeface="FrutigerNext LT Regular" pitchFamily="34" charset="0"/>
                <a:ea typeface="MS PGothic" panose="020B0600070205080204" pitchFamily="34" charset="-128"/>
              </a:rPr>
              <a:t>Corporate Font</a:t>
            </a:r>
            <a:r>
              <a:rPr lang="en-US" altLang="zh-CN" sz="1600" dirty="0" smtClean="0">
                <a:solidFill>
                  <a:srgbClr val="FFFFFF"/>
                </a:solidFill>
                <a:latin typeface="FrutigerNext LT Regular" pitchFamily="34" charset="0"/>
                <a:ea typeface="华文细黑" panose="02010600040101010101" pitchFamily="2" charset="-122"/>
              </a:rPr>
              <a:t>:</a:t>
            </a:r>
            <a:r>
              <a:rPr lang="en-US" altLang="zh-CN" sz="1600" baseline="0" dirty="0" smtClean="0">
                <a:solidFill>
                  <a:srgbClr val="FFFFFF"/>
                </a:solidFill>
                <a:latin typeface="FrutigerNext LT Regular" pitchFamily="34" charset="0"/>
                <a:ea typeface="华文细黑" panose="02010600040101010101" pitchFamily="2" charset="-122"/>
              </a:rPr>
              <a:t> </a:t>
            </a:r>
            <a:r>
              <a:rPr lang="en-US" altLang="zh-CN" sz="1600" kern="1200" dirty="0" smtClean="0">
                <a:solidFill>
                  <a:srgbClr val="FFFFFF"/>
                </a:solidFill>
                <a:latin typeface="FrutigerNext LT Regular" pitchFamily="34" charset="0"/>
                <a:ea typeface="MS PGothic" panose="020B0600070205080204" pitchFamily="34" charset="-128"/>
                <a:cs typeface="+mn-cs"/>
              </a:rPr>
              <a:t>Arial</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9" name="Text Box 81"/>
          <p:cNvSpPr txBox="1">
            <a:spLocks noChangeArrowheads="1"/>
          </p:cNvSpPr>
          <p:nvPr userDrawn="1"/>
        </p:nvSpPr>
        <p:spPr bwMode="auto">
          <a:xfrm>
            <a:off x="12475405" y="397"/>
            <a:ext cx="3240360" cy="694662"/>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0" algn="l" defTabSz="784225" rtl="0" eaLnBrk="0" latinLnBrk="0" hangingPunct="0">
              <a:lnSpc>
                <a:spcPct val="125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Top right corner for field-mark, customer or partner logotypes.</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sp>
        <p:nvSpPr>
          <p:cNvPr id="27" name="Text Box 81"/>
          <p:cNvSpPr txBox="1">
            <a:spLocks noChangeArrowheads="1"/>
          </p:cNvSpPr>
          <p:nvPr userDrawn="1"/>
        </p:nvSpPr>
        <p:spPr bwMode="auto">
          <a:xfrm>
            <a:off x="12519163" y="909514"/>
            <a:ext cx="3675904" cy="2295100"/>
          </a:xfrm>
          <a:prstGeom prst="rect">
            <a:avLst/>
          </a:prstGeom>
          <a:noFill/>
          <a:ln w="9525" algn="ctr">
            <a:noFill/>
            <a:miter lim="800000"/>
          </a:ln>
          <a:effectLst/>
        </p:spPr>
        <p:txBody>
          <a:bodyPr wrap="square" lIns="78345" tIns="39172" rIns="78345" bIns="39172">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ten standard colors below are allowed.</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The colors should be used to be consistent with the structure and understanding of the content along the whole presentation.</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215900" indent="-215900" algn="l" defTabSz="784225" rtl="0" eaLnBrk="0" latinLnBrk="0" hangingPunct="0">
              <a:lnSpc>
                <a:spcPct val="100000"/>
              </a:lnSpc>
              <a:buFont typeface="Arial" panose="020B0604020202020204" pitchFamily="34" charset="0"/>
              <a:buChar char="•"/>
              <a:defRPr/>
            </a:pPr>
            <a:r>
              <a:rPr lang="en-US" altLang="zh-CN" sz="1600" kern="1200" dirty="0" smtClean="0">
                <a:solidFill>
                  <a:srgbClr val="FFFFFF"/>
                </a:solidFill>
                <a:latin typeface="FrutigerNext LT Regular" pitchFamily="34" charset="0"/>
                <a:ea typeface="MS PGothic" panose="020B0600070205080204" pitchFamily="34" charset="-128"/>
                <a:cs typeface="+mn-cs"/>
              </a:rPr>
              <a:t>Do not use more and different colors in single slide.</a:t>
            </a:r>
            <a:endParaRPr lang="en-US" altLang="zh-CN" sz="1600" kern="1200" dirty="0" smtClean="0">
              <a:solidFill>
                <a:srgbClr val="FFFFFF"/>
              </a:solidFill>
              <a:latin typeface="FrutigerNext LT Regular" pitchFamily="34" charset="0"/>
              <a:ea typeface="MS PGothic" panose="020B0600070205080204" pitchFamily="34" charset="-128"/>
              <a:cs typeface="+mn-cs"/>
            </a:endParaRPr>
          </a:p>
          <a:p>
            <a:pPr marL="0" algn="l" defTabSz="784225" rtl="0" eaLnBrk="0" latinLnBrk="0" hangingPunct="0">
              <a:lnSpc>
                <a:spcPct val="100000"/>
              </a:lnSpc>
              <a:defRPr/>
            </a:pPr>
            <a:r>
              <a:rPr lang="en-US" altLang="zh-CN" sz="1600" kern="1200" dirty="0" smtClean="0">
                <a:solidFill>
                  <a:srgbClr val="FFFFFF"/>
                </a:solidFill>
                <a:latin typeface="FrutigerNext LT Regular" pitchFamily="34" charset="0"/>
                <a:ea typeface="MS PGothic" panose="020B0600070205080204" pitchFamily="34" charset="-128"/>
                <a:cs typeface="+mn-cs"/>
              </a:rPr>
              <a:t> </a:t>
            </a:r>
            <a:endParaRPr lang="en-US" altLang="zh-CN" sz="1600" kern="1200" dirty="0">
              <a:solidFill>
                <a:srgbClr val="FFFFFF"/>
              </a:solidFill>
              <a:latin typeface="FrutigerNext LT Regular" pitchFamily="34" charset="0"/>
              <a:ea typeface="MS PGothic" panose="020B0600070205080204" pitchFamily="34" charset="-128"/>
              <a:cs typeface="+mn-cs"/>
            </a:endParaRPr>
          </a:p>
        </p:txBody>
      </p:sp>
      <p:grpSp>
        <p:nvGrpSpPr>
          <p:cNvPr id="28" name="组合 27"/>
          <p:cNvGrpSpPr/>
          <p:nvPr userDrawn="1"/>
        </p:nvGrpSpPr>
        <p:grpSpPr>
          <a:xfrm>
            <a:off x="12666683" y="3285778"/>
            <a:ext cx="1149916" cy="2874780"/>
            <a:chOff x="7770786" y="8619830"/>
            <a:chExt cx="928124" cy="2320305"/>
          </a:xfrm>
        </p:grpSpPr>
        <p:sp>
          <p:nvSpPr>
            <p:cNvPr id="29" name="矩形 28"/>
            <p:cNvSpPr/>
            <p:nvPr userDrawn="1"/>
          </p:nvSpPr>
          <p:spPr>
            <a:xfrm>
              <a:off x="7770786" y="8619830"/>
              <a:ext cx="464062" cy="46406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0" name="矩形 29"/>
            <p:cNvSpPr/>
            <p:nvPr userDrawn="1"/>
          </p:nvSpPr>
          <p:spPr>
            <a:xfrm>
              <a:off x="8234848" y="8619830"/>
              <a:ext cx="464062" cy="464061"/>
            </a:xfrm>
            <a:prstGeom prst="rect">
              <a:avLst/>
            </a:prstGeom>
            <a:solidFill>
              <a:srgbClr val="15B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1" name="矩形 30"/>
            <p:cNvSpPr/>
            <p:nvPr userDrawn="1"/>
          </p:nvSpPr>
          <p:spPr>
            <a:xfrm>
              <a:off x="7770786" y="9083891"/>
              <a:ext cx="464062" cy="46406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2" name="矩形 31"/>
            <p:cNvSpPr/>
            <p:nvPr userDrawn="1"/>
          </p:nvSpPr>
          <p:spPr>
            <a:xfrm>
              <a:off x="8234848" y="9083891"/>
              <a:ext cx="464062" cy="464061"/>
            </a:xfrm>
            <a:prstGeom prst="rect">
              <a:avLst/>
            </a:prstGeom>
            <a:solidFill>
              <a:srgbClr val="59C8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3" name="矩形 32"/>
            <p:cNvSpPr/>
            <p:nvPr userDrawn="1"/>
          </p:nvSpPr>
          <p:spPr>
            <a:xfrm>
              <a:off x="7770786" y="9547952"/>
              <a:ext cx="464062" cy="464061"/>
            </a:xfrm>
            <a:prstGeom prst="rect">
              <a:avLst/>
            </a:prstGeom>
            <a:solidFill>
              <a:srgbClr val="FFD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4" name="矩形 33"/>
            <p:cNvSpPr/>
            <p:nvPr userDrawn="1"/>
          </p:nvSpPr>
          <p:spPr>
            <a:xfrm>
              <a:off x="8234848" y="9547952"/>
              <a:ext cx="464062" cy="464061"/>
            </a:xfrm>
            <a:prstGeom prst="rect">
              <a:avLst/>
            </a:prstGeom>
            <a:solidFill>
              <a:srgbClr val="84D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sp>
          <p:nvSpPr>
            <p:cNvPr id="35" name="矩形 34"/>
            <p:cNvSpPr/>
            <p:nvPr userDrawn="1"/>
          </p:nvSpPr>
          <p:spPr>
            <a:xfrm>
              <a:off x="7770786" y="10012013"/>
              <a:ext cx="464062" cy="464061"/>
            </a:xfrm>
            <a:prstGeom prst="rect">
              <a:avLst/>
            </a:prstGeom>
            <a:solidFill>
              <a:srgbClr val="FF0000"/>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dirty="0">
                <a:solidFill>
                  <a:schemeClr val="tx1"/>
                </a:solidFill>
              </a:endParaRPr>
            </a:p>
          </p:txBody>
        </p:sp>
        <p:sp>
          <p:nvSpPr>
            <p:cNvPr id="36" name="矩形 35"/>
            <p:cNvSpPr/>
            <p:nvPr userDrawn="1"/>
          </p:nvSpPr>
          <p:spPr>
            <a:xfrm>
              <a:off x="8234848" y="10012013"/>
              <a:ext cx="464062" cy="464061"/>
            </a:xfrm>
            <a:prstGeom prst="rect">
              <a:avLst/>
            </a:prstGeom>
            <a:solidFill>
              <a:schemeClr val="tx1"/>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7" name="矩形 36"/>
            <p:cNvSpPr/>
            <p:nvPr userDrawn="1"/>
          </p:nvSpPr>
          <p:spPr>
            <a:xfrm>
              <a:off x="7770786" y="10476074"/>
              <a:ext cx="464062" cy="464061"/>
            </a:xfrm>
            <a:prstGeom prst="rect">
              <a:avLst/>
            </a:prstGeom>
            <a:solidFill>
              <a:srgbClr val="CCCCCC"/>
            </a:solidFill>
            <a:ln w="9525">
              <a:noFill/>
              <a:miter lim="800000"/>
            </a:ln>
            <a:effec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endParaRPr lang="zh-CN" altLang="en-US">
                <a:solidFill>
                  <a:schemeClr val="tx1"/>
                </a:solidFill>
              </a:endParaRPr>
            </a:p>
          </p:txBody>
        </p:sp>
        <p:sp>
          <p:nvSpPr>
            <p:cNvPr id="38" name="矩形 37"/>
            <p:cNvSpPr/>
            <p:nvPr userDrawn="1"/>
          </p:nvSpPr>
          <p:spPr>
            <a:xfrm>
              <a:off x="8234848" y="10476074"/>
              <a:ext cx="464062" cy="4640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8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34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0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6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8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8635" algn="l" defTabSz="1219200" rtl="0" eaLnBrk="1" latinLnBrk="0" hangingPunct="1">
        <a:defRPr sz="2400" kern="1200">
          <a:solidFill>
            <a:schemeClr val="tx1"/>
          </a:solidFill>
          <a:latin typeface="+mn-lt"/>
          <a:ea typeface="+mn-ea"/>
          <a:cs typeface="+mn-cs"/>
        </a:defRPr>
      </a:lvl6pPr>
      <a:lvl7pPr marL="3658235" algn="l" defTabSz="1219200" rtl="0" eaLnBrk="1" latinLnBrk="0" hangingPunct="1">
        <a:defRPr sz="2400" kern="1200">
          <a:solidFill>
            <a:schemeClr val="tx1"/>
          </a:solidFill>
          <a:latin typeface="+mn-lt"/>
          <a:ea typeface="+mn-ea"/>
          <a:cs typeface="+mn-cs"/>
        </a:defRPr>
      </a:lvl7pPr>
      <a:lvl8pPr marL="4267835" algn="l" defTabSz="1219200" rtl="0" eaLnBrk="1" latinLnBrk="0" hangingPunct="1">
        <a:defRPr sz="2400" kern="1200">
          <a:solidFill>
            <a:schemeClr val="tx1"/>
          </a:solidFill>
          <a:latin typeface="+mn-lt"/>
          <a:ea typeface="+mn-ea"/>
          <a:cs typeface="+mn-cs"/>
        </a:defRPr>
      </a:lvl8pPr>
      <a:lvl9pPr marL="487807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5" Type="http://schemas.openxmlformats.org/officeDocument/2006/relationships/slideLayout" Target="../slideLayouts/slideLayout4.xml"/><Relationship Id="rId24" Type="http://schemas.openxmlformats.org/officeDocument/2006/relationships/image" Target="../media/image55.png"/><Relationship Id="rId23" Type="http://schemas.openxmlformats.org/officeDocument/2006/relationships/image" Target="../media/image54.png"/><Relationship Id="rId22" Type="http://schemas.openxmlformats.org/officeDocument/2006/relationships/image" Target="../media/image53.jpeg"/><Relationship Id="rId21" Type="http://schemas.openxmlformats.org/officeDocument/2006/relationships/image" Target="../media/image52.jpeg"/><Relationship Id="rId20" Type="http://schemas.openxmlformats.org/officeDocument/2006/relationships/image" Target="../media/image51.jpeg"/><Relationship Id="rId2" Type="http://schemas.openxmlformats.org/officeDocument/2006/relationships/image" Target="../media/image33.png"/><Relationship Id="rId19" Type="http://schemas.openxmlformats.org/officeDocument/2006/relationships/image" Target="../media/image50.jpeg"/><Relationship Id="rId18" Type="http://schemas.openxmlformats.org/officeDocument/2006/relationships/image" Target="../media/image49.png"/><Relationship Id="rId17" Type="http://schemas.openxmlformats.org/officeDocument/2006/relationships/image" Target="../media/image48.png"/><Relationship Id="rId16" Type="http://schemas.openxmlformats.org/officeDocument/2006/relationships/image" Target="../media/image47.jpeg"/><Relationship Id="rId15" Type="http://schemas.openxmlformats.org/officeDocument/2006/relationships/image" Target="../media/image46.png"/><Relationship Id="rId14" Type="http://schemas.openxmlformats.org/officeDocument/2006/relationships/image" Target="../media/image45.png"/><Relationship Id="rId13" Type="http://schemas.openxmlformats.org/officeDocument/2006/relationships/image" Target="../media/image44.jpeg"/><Relationship Id="rId12" Type="http://schemas.openxmlformats.org/officeDocument/2006/relationships/image" Target="../media/image43.png"/><Relationship Id="rId11" Type="http://schemas.openxmlformats.org/officeDocument/2006/relationships/image" Target="../media/image42.png"/><Relationship Id="rId10" Type="http://schemas.openxmlformats.org/officeDocument/2006/relationships/image" Target="../media/image41.png"/><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png"/><Relationship Id="rId7" Type="http://schemas.openxmlformats.org/officeDocument/2006/relationships/image" Target="../media/image61.png"/><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jpeg"/><Relationship Id="rId3" Type="http://schemas.openxmlformats.org/officeDocument/2006/relationships/image" Target="../media/image57.png"/><Relationship Id="rId2" Type="http://schemas.openxmlformats.org/officeDocument/2006/relationships/image" Target="../media/image56.png"/><Relationship Id="rId10" Type="http://schemas.openxmlformats.org/officeDocument/2006/relationships/slideLayout" Target="../slideLayouts/slideLayout4.xml"/><Relationship Id="rId1" Type="http://schemas.openxmlformats.org/officeDocument/2006/relationships/image" Target="../media/image48.png"/></Relationships>
</file>

<file path=ppt/slides/_rels/slide12.xml.rels><?xml version="1.0" encoding="UTF-8" standalone="yes"?>
<Relationships xmlns="http://schemas.openxmlformats.org/package/2006/relationships"><Relationship Id="rId9" Type="http://schemas.openxmlformats.org/officeDocument/2006/relationships/image" Target="../media/image69.png"/><Relationship Id="rId8" Type="http://schemas.openxmlformats.org/officeDocument/2006/relationships/image" Target="../media/image68.jpeg"/><Relationship Id="rId7" Type="http://schemas.openxmlformats.org/officeDocument/2006/relationships/image" Target="../media/image43.png"/><Relationship Id="rId6" Type="http://schemas.openxmlformats.org/officeDocument/2006/relationships/image" Target="../media/image67.png"/><Relationship Id="rId5" Type="http://schemas.openxmlformats.org/officeDocument/2006/relationships/image" Target="../media/image66.jpeg"/><Relationship Id="rId4" Type="http://schemas.openxmlformats.org/officeDocument/2006/relationships/image" Target="../media/image61.png"/><Relationship Id="rId3" Type="http://schemas.openxmlformats.org/officeDocument/2006/relationships/image" Target="../media/image65.jpeg"/><Relationship Id="rId2" Type="http://schemas.openxmlformats.org/officeDocument/2006/relationships/image" Target="../media/image59.png"/><Relationship Id="rId12" Type="http://schemas.openxmlformats.org/officeDocument/2006/relationships/slideLayout" Target="../slideLayouts/slideLayout4.xml"/><Relationship Id="rId11" Type="http://schemas.openxmlformats.org/officeDocument/2006/relationships/image" Target="../media/image71.png"/><Relationship Id="rId10" Type="http://schemas.openxmlformats.org/officeDocument/2006/relationships/image" Target="../media/image70.png"/><Relationship Id="rId1" Type="http://schemas.openxmlformats.org/officeDocument/2006/relationships/image" Target="../media/image64.png"/></Relationships>
</file>

<file path=ppt/slides/_rels/slide13.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image" Target="../media/image79.png"/><Relationship Id="rId7" Type="http://schemas.openxmlformats.org/officeDocument/2006/relationships/image" Target="../media/image78.png"/><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jpeg"/><Relationship Id="rId11" Type="http://schemas.openxmlformats.org/officeDocument/2006/relationships/slideLayout" Target="../slideLayouts/slideLayout4.xml"/><Relationship Id="rId10" Type="http://schemas.openxmlformats.org/officeDocument/2006/relationships/image" Target="../media/image81.png"/><Relationship Id="rId1" Type="http://schemas.openxmlformats.org/officeDocument/2006/relationships/image" Target="../media/image72.png"/></Relationships>
</file>

<file path=ppt/slides/_rels/slide14.xml.rels><?xml version="1.0" encoding="UTF-8" standalone="yes"?>
<Relationships xmlns="http://schemas.openxmlformats.org/package/2006/relationships"><Relationship Id="rId9" Type="http://schemas.openxmlformats.org/officeDocument/2006/relationships/image" Target="../media/image89.jpeg"/><Relationship Id="rId8" Type="http://schemas.openxmlformats.org/officeDocument/2006/relationships/image" Target="../media/image88.png"/><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 Id="rId3" Type="http://schemas.openxmlformats.org/officeDocument/2006/relationships/image" Target="../media/image59.png"/><Relationship Id="rId2" Type="http://schemas.openxmlformats.org/officeDocument/2006/relationships/image" Target="../media/image83.png"/><Relationship Id="rId13" Type="http://schemas.openxmlformats.org/officeDocument/2006/relationships/slideLayout" Target="../slideLayouts/slideLayout4.xml"/><Relationship Id="rId12" Type="http://schemas.openxmlformats.org/officeDocument/2006/relationships/image" Target="../media/image92.jpeg"/><Relationship Id="rId11" Type="http://schemas.openxmlformats.org/officeDocument/2006/relationships/image" Target="../media/image91.png"/><Relationship Id="rId10" Type="http://schemas.openxmlformats.org/officeDocument/2006/relationships/image" Target="../media/image90.png"/><Relationship Id="rId1" Type="http://schemas.openxmlformats.org/officeDocument/2006/relationships/image" Target="../media/image82.png"/></Relationships>
</file>

<file path=ppt/slides/_rels/slide15.xml.rels><?xml version="1.0" encoding="UTF-8" standalone="yes"?>
<Relationships xmlns="http://schemas.openxmlformats.org/package/2006/relationships"><Relationship Id="rId9" Type="http://schemas.openxmlformats.org/officeDocument/2006/relationships/image" Target="../media/image93.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2" Type="http://schemas.openxmlformats.org/officeDocument/2006/relationships/notesSlide" Target="../notesSlides/notesSlide3.xml"/><Relationship Id="rId11" Type="http://schemas.openxmlformats.org/officeDocument/2006/relationships/slideLayout" Target="../slideLayouts/slideLayout7.xml"/><Relationship Id="rId10" Type="http://schemas.openxmlformats.org/officeDocument/2006/relationships/image" Target="../media/image94.jpeg"/><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98.png"/><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89.jpeg"/><Relationship Id="rId1" Type="http://schemas.openxmlformats.org/officeDocument/2006/relationships/image" Target="../media/image9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99.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0.png"/><Relationship Id="rId2" Type="http://schemas.openxmlformats.org/officeDocument/2006/relationships/image" Target="../media/image26.png"/><Relationship Id="rId1" Type="http://schemas.openxmlformats.org/officeDocument/2006/relationships/image" Target="../media/image10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6.xml"/><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image" Target="../media/image10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6.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1" Type="http://schemas.openxmlformats.org/officeDocument/2006/relationships/slideLayout" Target="../slideLayouts/slideLayout4.xml"/><Relationship Id="rId10" Type="http://schemas.openxmlformats.org/officeDocument/2006/relationships/image" Target="../media/image24.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30.jpeg"/><Relationship Id="rId1"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5019" y="2221479"/>
            <a:ext cx="8568952" cy="771623"/>
          </a:xfrm>
        </p:spPr>
        <p:txBody>
          <a:bodyPr/>
          <a:lstStyle/>
          <a:p>
            <a:r>
              <a:rPr lang="en-US" altLang="zh-CN" sz="4400" b="1" kern="1200" dirty="0" smtClean="0">
                <a:solidFill>
                  <a:srgbClr val="C00000"/>
                </a:solidFill>
                <a:latin typeface="微软雅黑" panose="020B0503020204020204" pitchFamily="34" charset="-122"/>
                <a:ea typeface="微软雅黑" panose="020B0503020204020204" pitchFamily="34" charset="-122"/>
                <a:cs typeface="+mj-cs"/>
              </a:rPr>
              <a:t>WLAN</a:t>
            </a:r>
            <a:r>
              <a:rPr lang="zh-CN" altLang="en-US" sz="4400" b="1" kern="1200" dirty="0" smtClean="0">
                <a:solidFill>
                  <a:srgbClr val="C00000"/>
                </a:solidFill>
                <a:latin typeface="微软雅黑" panose="020B0503020204020204" pitchFamily="34" charset="-122"/>
                <a:ea typeface="微软雅黑" panose="020B0503020204020204" pitchFamily="34" charset="-122"/>
                <a:cs typeface="+mj-cs"/>
              </a:rPr>
              <a:t> </a:t>
            </a:r>
            <a:r>
              <a:rPr lang="en-US" altLang="zh-CN" sz="4400" b="1" kern="1200" dirty="0" smtClean="0">
                <a:solidFill>
                  <a:srgbClr val="C00000"/>
                </a:solidFill>
                <a:latin typeface="微软雅黑" panose="020B0503020204020204" pitchFamily="34" charset="-122"/>
                <a:ea typeface="微软雅黑" panose="020B0503020204020204" pitchFamily="34" charset="-122"/>
                <a:cs typeface="+mj-cs"/>
              </a:rPr>
              <a:t>GTM 2018</a:t>
            </a:r>
            <a:endParaRPr lang="zh-CN" altLang="en-US" sz="4400" b="1" kern="1200" dirty="0">
              <a:solidFill>
                <a:srgbClr val="C00000"/>
              </a:solidFill>
              <a:latin typeface="微软雅黑" panose="020B0503020204020204" pitchFamily="34" charset="-122"/>
              <a:ea typeface="微软雅黑" panose="020B0503020204020204" pitchFamily="34" charset="-122"/>
              <a:cs typeface="+mj-cs"/>
            </a:endParaRPr>
          </a:p>
        </p:txBody>
      </p:sp>
      <p:sp>
        <p:nvSpPr>
          <p:cNvPr id="5" name="Rectangle 13"/>
          <p:cNvSpPr>
            <a:spLocks noChangeArrowheads="1"/>
          </p:cNvSpPr>
          <p:nvPr/>
        </p:nvSpPr>
        <p:spPr bwMode="auto">
          <a:xfrm>
            <a:off x="985019" y="1215666"/>
            <a:ext cx="1953684"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200" b="1" dirty="0" smtClean="0"/>
              <a:t>Day/ Month/ Year</a:t>
            </a:r>
            <a:endParaRPr lang="en-US" altLang="zh-CN" sz="1200" b="1" dirty="0">
              <a:solidFill>
                <a:srgbClr val="666666"/>
              </a:solidFill>
              <a:latin typeface="Arial" panose="020B0604020202020204" pitchFamily="34" charset="0"/>
              <a:ea typeface="MS PGothic" panose="020B0600070205080204" pitchFamily="34" charset="-128"/>
              <a:cs typeface="Arial" panose="020B0604020202020204"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p:cNvGrpSpPr/>
          <p:nvPr/>
        </p:nvGrpSpPr>
        <p:grpSpPr>
          <a:xfrm>
            <a:off x="6998845" y="1269554"/>
            <a:ext cx="2159566" cy="1562643"/>
            <a:chOff x="9371093" y="1833917"/>
            <a:chExt cx="2159566" cy="1562643"/>
          </a:xfrm>
        </p:grpSpPr>
        <p:pic>
          <p:nvPicPr>
            <p:cNvPr id="98" name="Picture 2"/>
            <p:cNvPicPr preferRelativeResize="0">
              <a:picLocks noChangeArrowheads="1"/>
            </p:cNvPicPr>
            <p:nvPr/>
          </p:nvPicPr>
          <p:blipFill>
            <a:blip r:embed="rId1" cstate="print"/>
            <a:srcRect/>
            <a:stretch>
              <a:fillRect/>
            </a:stretch>
          </p:blipFill>
          <p:spPr bwMode="auto">
            <a:xfrm>
              <a:off x="9663657" y="2330960"/>
              <a:ext cx="1746000" cy="106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9" name="矩形 98"/>
            <p:cNvSpPr/>
            <p:nvPr/>
          </p:nvSpPr>
          <p:spPr>
            <a:xfrm>
              <a:off x="9371093" y="1833917"/>
              <a:ext cx="2159566" cy="430887"/>
            </a:xfrm>
            <a:prstGeom prst="rect">
              <a:avLst/>
            </a:prstGeom>
          </p:spPr>
          <p:txBody>
            <a:bodyPr wrap="none">
              <a:spAutoFit/>
            </a:bodyPr>
            <a:lstStyle/>
            <a:p>
              <a:pPr defTabSz="1219200">
                <a:defRPr/>
              </a:pP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电子价签，</a:t>
              </a:r>
              <a:r>
                <a:rPr lang="zh-CN" altLang="en-US" sz="1100" kern="0" dirty="0" smtClean="0">
                  <a:latin typeface="微软雅黑" panose="020B0503020204020204" pitchFamily="34" charset="-122"/>
                  <a:ea typeface="微软雅黑" panose="020B0503020204020204" pitchFamily="34" charset="-122"/>
                  <a:sym typeface="Arial" panose="020B0604020202020204" pitchFamily="34" charset="0"/>
                </a:rPr>
                <a:t>商品价格自动刷新，</a:t>
              </a:r>
              <a:endParaRPr lang="en-US" altLang="zh-CN" sz="1100" kern="0" dirty="0" smtClean="0">
                <a:latin typeface="微软雅黑" panose="020B0503020204020204" pitchFamily="34" charset="-122"/>
                <a:ea typeface="微软雅黑" panose="020B0503020204020204" pitchFamily="34" charset="-122"/>
                <a:sym typeface="Arial" panose="020B0604020202020204" pitchFamily="34" charset="0"/>
              </a:endParaRPr>
            </a:p>
            <a:p>
              <a:pPr defTabSz="1219200">
                <a:defRPr/>
              </a:pPr>
              <a:r>
                <a:rPr lang="zh-CN" altLang="en-US" sz="1100" kern="0" dirty="0" smtClean="0">
                  <a:latin typeface="微软雅黑" panose="020B0503020204020204" pitchFamily="34" charset="-122"/>
                  <a:ea typeface="微软雅黑" panose="020B0503020204020204" pitchFamily="34" charset="-122"/>
                  <a:sym typeface="Arial" panose="020B0604020202020204" pitchFamily="34" charset="0"/>
                </a:rPr>
                <a:t>节省</a:t>
              </a:r>
              <a:r>
                <a:rPr lang="en-US" altLang="zh-CN" sz="1100" kern="0" dirty="0" smtClean="0">
                  <a:latin typeface="微软雅黑" panose="020B0503020204020204" pitchFamily="34" charset="-122"/>
                  <a:ea typeface="微软雅黑" panose="020B0503020204020204" pitchFamily="34" charset="-122"/>
                  <a:sym typeface="Arial" panose="020B0604020202020204" pitchFamily="34" charset="0"/>
                </a:rPr>
                <a:t>90%</a:t>
              </a:r>
              <a:r>
                <a:rPr lang="zh-CN" altLang="en-US" sz="1100" kern="0" dirty="0" smtClean="0">
                  <a:latin typeface="微软雅黑" panose="020B0503020204020204" pitchFamily="34" charset="-122"/>
                  <a:ea typeface="微软雅黑" panose="020B0503020204020204" pitchFamily="34" charset="-122"/>
                  <a:sym typeface="Arial" panose="020B0604020202020204" pitchFamily="34" charset="0"/>
                </a:rPr>
                <a:t>人力</a:t>
              </a:r>
              <a:endParaRPr lang="zh-CN" altLang="en-US" sz="1100" kern="0" dirty="0" smtClean="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7249875" y="8316"/>
            <a:ext cx="4968392" cy="266700"/>
            <a:chOff x="7249875" y="8316"/>
            <a:chExt cx="4968392" cy="266700"/>
          </a:xfrm>
        </p:grpSpPr>
        <p:sp>
          <p:nvSpPr>
            <p:cNvPr id="5" name="五边形 4"/>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燕尾形 5"/>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7" name="燕尾形 6"/>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8" name="燕尾形 7"/>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
        <p:nvSpPr>
          <p:cNvPr id="82" name="矩形 81"/>
          <p:cNvSpPr/>
          <p:nvPr/>
        </p:nvSpPr>
        <p:spPr>
          <a:xfrm>
            <a:off x="7154336" y="3059594"/>
            <a:ext cx="2018501" cy="261610"/>
          </a:xfrm>
          <a:prstGeom prst="rect">
            <a:avLst/>
          </a:prstGeom>
        </p:spPr>
        <p:txBody>
          <a:bodyPr wrap="none">
            <a:spAutoFit/>
          </a:bodyPr>
          <a:lstStyle/>
          <a:p>
            <a:pPr defTabSz="1219200">
              <a:defRPr/>
            </a:pP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智能导购，</a:t>
            </a:r>
            <a:r>
              <a:rPr kumimoji="1" lang="zh-CN" altLang="en-US" sz="1100" dirty="0" smtClean="0">
                <a:sym typeface="Gotham" panose="02000504050000020004" pitchFamily="2" charset="0"/>
              </a:rPr>
              <a:t>人力成本节省</a:t>
            </a:r>
            <a:r>
              <a:rPr kumimoji="1" lang="en-US" altLang="zh-CN" sz="1100" dirty="0" smtClean="0">
                <a:sym typeface="Gotham" panose="02000504050000020004" pitchFamily="2" charset="0"/>
              </a:rPr>
              <a:t>80%</a:t>
            </a:r>
            <a:endParaRPr lang="zh-CN" altLang="en-US" sz="1100" kern="0" dirty="0" smtClean="0">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9251976" y="1269554"/>
            <a:ext cx="2300630" cy="1537308"/>
            <a:chOff x="9506963" y="3953337"/>
            <a:chExt cx="2300630" cy="1537308"/>
          </a:xfrm>
        </p:grpSpPr>
        <p:pic>
          <p:nvPicPr>
            <p:cNvPr id="101" name="Picture 2"/>
            <p:cNvPicPr preferRelativeResize="0">
              <a:picLocks noChangeAspect="1" noChangeArrowheads="1"/>
            </p:cNvPicPr>
            <p:nvPr/>
          </p:nvPicPr>
          <p:blipFill>
            <a:blip r:embed="rId2" cstate="print"/>
            <a:srcRect/>
            <a:stretch>
              <a:fillRect/>
            </a:stretch>
          </p:blipFill>
          <p:spPr bwMode="auto">
            <a:xfrm>
              <a:off x="9768253" y="4426107"/>
              <a:ext cx="1745829" cy="10645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2" name="矩形 101"/>
            <p:cNvSpPr/>
            <p:nvPr/>
          </p:nvSpPr>
          <p:spPr>
            <a:xfrm>
              <a:off x="9506963" y="3953337"/>
              <a:ext cx="2300630" cy="261610"/>
            </a:xfrm>
            <a:prstGeom prst="rect">
              <a:avLst/>
            </a:prstGeom>
          </p:spPr>
          <p:txBody>
            <a:bodyPr wrap="none">
              <a:spAutoFit/>
            </a:bodyPr>
            <a:lstStyle/>
            <a:p>
              <a:pPr defTabSz="1219200">
                <a:defRPr/>
              </a:pP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学生健康管理，</a:t>
              </a:r>
              <a:r>
                <a:rPr lang="zh-CN" altLang="en-US" sz="1100" kern="0" dirty="0" smtClean="0">
                  <a:latin typeface="微软雅黑" panose="020B0503020204020204" pitchFamily="34" charset="-122"/>
                  <a:ea typeface="微软雅黑" panose="020B0503020204020204" pitchFamily="34" charset="-122"/>
                  <a:sym typeface="Arial" panose="020B0604020202020204" pitchFamily="34" charset="0"/>
                </a:rPr>
                <a:t>随时关注身体状态</a:t>
              </a:r>
              <a:endParaRPr lang="zh-CN" altLang="en-US" sz="1100" kern="0" dirty="0" smtClean="0">
                <a:latin typeface="微软雅黑" panose="020B0503020204020204" pitchFamily="34" charset="-122"/>
                <a:ea typeface="微软雅黑" panose="020B0503020204020204" pitchFamily="34" charset="-122"/>
              </a:endParaRPr>
            </a:p>
          </p:txBody>
        </p:sp>
      </p:grpSp>
      <p:pic>
        <p:nvPicPr>
          <p:cNvPr id="103" name="图片 102"/>
          <p:cNvPicPr preferRelativeResize="0"/>
          <p:nvPr/>
        </p:nvPicPr>
        <p:blipFill>
          <a:blip r:embed="rId3" cstate="email">
            <a:extLst>
              <a:ext uri="{28A0092B-C50C-407E-A947-70E740481C1C}">
                <a14:useLocalDpi xmlns:a14="http://schemas.microsoft.com/office/drawing/2010/main" val="0"/>
              </a:ext>
            </a:extLst>
          </a:blip>
          <a:stretch>
            <a:fillRect/>
          </a:stretch>
        </p:blipFill>
        <p:spPr>
          <a:xfrm>
            <a:off x="7292288" y="3388266"/>
            <a:ext cx="1746000" cy="106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4" name="标题 2"/>
          <p:cNvSpPr txBox="1"/>
          <p:nvPr/>
        </p:nvSpPr>
        <p:spPr>
          <a:xfrm>
            <a:off x="617785" y="280435"/>
            <a:ext cx="10088314" cy="888392"/>
          </a:xfrm>
          <a:prstGeom prst="rect">
            <a:avLst/>
          </a:prstGeom>
        </p:spPr>
        <p:txBody>
          <a:bodyPr vert="horz" lIns="121944" tIns="60972" rIns="121944" bIns="60972" rtlCol="0" anchor="ctr">
            <a:noAutofit/>
          </a:bodyPr>
          <a:lstStyle>
            <a:lvl1pPr marL="0" marR="0" indent="0" algn="l" defTabSz="1219200" rtl="0" eaLnBrk="1" fontAlgn="auto" latinLnBrk="0" hangingPunct="1">
              <a:lnSpc>
                <a:spcPct val="100000"/>
              </a:lnSpc>
              <a:spcBef>
                <a:spcPct val="0"/>
              </a:spcBef>
              <a:spcAft>
                <a:spcPts val="0"/>
              </a:spcAft>
              <a:buClrTx/>
              <a:buSzTx/>
              <a:buFontTx/>
              <a:buNone/>
              <a:defRPr sz="3600" b="0" kern="1200">
                <a:solidFill>
                  <a:schemeClr val="bg1">
                    <a:lumMod val="85000"/>
                  </a:schemeClr>
                </a:solidFill>
                <a:latin typeface="+mj-lt"/>
                <a:ea typeface="+mj-ea"/>
                <a:cs typeface="+mj-cs"/>
              </a:defRPr>
            </a:lvl1pPr>
          </a:lstStyle>
          <a:p>
            <a:pPr marL="0" marR="0" lvl="0" indent="0" algn="l" defTabSz="1219200" rtl="0" eaLnBrk="1" fontAlgn="auto" latinLnBrk="0" hangingPunct="1">
              <a:lnSpc>
                <a:spcPct val="100000"/>
              </a:lnSpc>
              <a:spcBef>
                <a:spcPct val="0"/>
              </a:spcBef>
              <a:spcAft>
                <a:spcPts val="0"/>
              </a:spcAft>
              <a:buClrTx/>
              <a:buSzTx/>
              <a:buFontTx/>
              <a:buNone/>
              <a:defRPr/>
            </a:pPr>
            <a:r>
              <a:rPr lang="zh-CN" altLang="en-US" sz="2800" b="1" dirty="0">
                <a:solidFill>
                  <a:srgbClr val="C00000"/>
                </a:solidFill>
                <a:sym typeface="Gotham" panose="02000504050000020004" pitchFamily="2" charset="0"/>
              </a:rPr>
              <a:t>多</a:t>
            </a:r>
            <a:r>
              <a:rPr lang="zh-CN" altLang="en-US" sz="2800" b="1" dirty="0" smtClean="0">
                <a:solidFill>
                  <a:srgbClr val="C00000"/>
                </a:solidFill>
                <a:sym typeface="Gotham" panose="02000504050000020004" pitchFamily="2" charset="0"/>
              </a:rPr>
              <a:t>网合一，开放生态，联合伙伴支撑多行业数字化转型</a:t>
            </a:r>
            <a:endParaRPr lang="zh-CN" altLang="en-US" sz="2800" b="1" dirty="0">
              <a:solidFill>
                <a:srgbClr val="C00000"/>
              </a:solidFill>
              <a:sym typeface="Calibri" panose="020F0502020204030204" pitchFamily="34" charset="0"/>
            </a:endParaRPr>
          </a:p>
        </p:txBody>
      </p:sp>
      <p:sp>
        <p:nvSpPr>
          <p:cNvPr id="105" name="矩形 104"/>
          <p:cNvSpPr/>
          <p:nvPr/>
        </p:nvSpPr>
        <p:spPr>
          <a:xfrm>
            <a:off x="9346832" y="3059594"/>
            <a:ext cx="2520242" cy="261610"/>
          </a:xfrm>
          <a:prstGeom prst="rect">
            <a:avLst/>
          </a:prstGeom>
        </p:spPr>
        <p:txBody>
          <a:bodyPr wrap="none">
            <a:spAutoFit/>
          </a:bodyPr>
          <a:lstStyle/>
          <a:p>
            <a:pPr defTabSz="1219200">
              <a:defRPr/>
            </a:pP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办公资产管理，</a:t>
            </a:r>
            <a:r>
              <a:rPr lang="zh-CN" altLang="en-US" sz="1100" kern="0" dirty="0" smtClean="0">
                <a:latin typeface="微软雅黑" panose="020B0503020204020204" pitchFamily="34" charset="-122"/>
                <a:ea typeface="微软雅黑" panose="020B0503020204020204" pitchFamily="34" charset="-122"/>
                <a:sym typeface="Arial" panose="020B0604020202020204" pitchFamily="34" charset="0"/>
              </a:rPr>
              <a:t>资产使用率提升</a:t>
            </a:r>
            <a:r>
              <a:rPr kumimoji="1" lang="en-US" altLang="zh-CN" sz="1100" dirty="0" smtClean="0">
                <a:sym typeface="Gotham" panose="02000504050000020004" pitchFamily="2" charset="0"/>
              </a:rPr>
              <a:t>100%</a:t>
            </a:r>
            <a:endParaRPr lang="zh-CN" altLang="en-US" sz="1100" kern="0" dirty="0" smtClean="0">
              <a:latin typeface="微软雅黑" panose="020B0503020204020204" pitchFamily="34" charset="-122"/>
              <a:ea typeface="微软雅黑" panose="020B0503020204020204" pitchFamily="34" charset="-122"/>
            </a:endParaRPr>
          </a:p>
        </p:txBody>
      </p:sp>
      <p:sp>
        <p:nvSpPr>
          <p:cNvPr id="120" name="矩形 119"/>
          <p:cNvSpPr/>
          <p:nvPr/>
        </p:nvSpPr>
        <p:spPr>
          <a:xfrm>
            <a:off x="7222362" y="4696346"/>
            <a:ext cx="1899879" cy="261610"/>
          </a:xfrm>
          <a:prstGeom prst="rect">
            <a:avLst/>
          </a:prstGeom>
        </p:spPr>
        <p:txBody>
          <a:bodyPr wrap="none">
            <a:spAutoFit/>
          </a:bodyPr>
          <a:lstStyle/>
          <a:p>
            <a:pPr defTabSz="1219200">
              <a:defRPr/>
            </a:pP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医疗物联网，降低</a:t>
            </a:r>
            <a:r>
              <a:rPr lang="en-US" altLang="zh-CN" sz="1100" b="1" kern="0" dirty="0" smtClean="0">
                <a:latin typeface="微软雅黑" panose="020B0503020204020204" pitchFamily="34" charset="-122"/>
                <a:ea typeface="微软雅黑" panose="020B0503020204020204" pitchFamily="34" charset="-122"/>
                <a:sym typeface="Arial" panose="020B0604020202020204" pitchFamily="34" charset="0"/>
              </a:rPr>
              <a:t>30%</a:t>
            </a:r>
            <a:r>
              <a:rPr lang="zh-CN" altLang="en-US" sz="1100" b="1" kern="0" dirty="0" smtClean="0">
                <a:latin typeface="微软雅黑" panose="020B0503020204020204" pitchFamily="34" charset="-122"/>
                <a:ea typeface="微软雅黑" panose="020B0503020204020204" pitchFamily="34" charset="-122"/>
                <a:sym typeface="Arial" panose="020B0604020202020204" pitchFamily="34" charset="0"/>
              </a:rPr>
              <a:t>能耗</a:t>
            </a:r>
            <a:endParaRPr lang="zh-CN" altLang="en-US" sz="1100" b="1" kern="0" dirty="0" smtClean="0">
              <a:latin typeface="微软雅黑" panose="020B0503020204020204" pitchFamily="34" charset="-122"/>
              <a:ea typeface="微软雅黑" panose="020B0503020204020204" pitchFamily="34" charset="-122"/>
            </a:endParaRPr>
          </a:p>
        </p:txBody>
      </p:sp>
      <p:grpSp>
        <p:nvGrpSpPr>
          <p:cNvPr id="177" name="组合 496"/>
          <p:cNvGrpSpPr/>
          <p:nvPr/>
        </p:nvGrpSpPr>
        <p:grpSpPr>
          <a:xfrm>
            <a:off x="2720262" y="1794969"/>
            <a:ext cx="4611621" cy="2202319"/>
            <a:chOff x="2716216" y="3670048"/>
            <a:chExt cx="4506146" cy="1455946"/>
          </a:xfrm>
        </p:grpSpPr>
        <p:sp>
          <p:nvSpPr>
            <p:cNvPr id="227" name="圆角矩形标注 226"/>
            <p:cNvSpPr/>
            <p:nvPr/>
          </p:nvSpPr>
          <p:spPr>
            <a:xfrm flipV="1">
              <a:off x="4441195" y="4064718"/>
              <a:ext cx="2080666" cy="460490"/>
            </a:xfrm>
            <a:prstGeom prst="wedgeRoundRectCallout">
              <a:avLst>
                <a:gd name="adj1" fmla="val -89968"/>
                <a:gd name="adj2" fmla="val -46853"/>
                <a:gd name="adj3" fmla="val 16667"/>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8" name="组合 31"/>
            <p:cNvGrpSpPr/>
            <p:nvPr/>
          </p:nvGrpSpPr>
          <p:grpSpPr>
            <a:xfrm>
              <a:off x="2716216" y="3670048"/>
              <a:ext cx="1076726" cy="324910"/>
              <a:chOff x="5593358" y="642110"/>
              <a:chExt cx="1905000" cy="2252868"/>
            </a:xfrm>
          </p:grpSpPr>
          <p:pic>
            <p:nvPicPr>
              <p:cNvPr id="279" name="图片 7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5593358" y="642110"/>
                <a:ext cx="1905000" cy="2252868"/>
              </a:xfrm>
              <a:prstGeom prst="rect">
                <a:avLst/>
              </a:prstGeom>
            </p:spPr>
          </p:pic>
          <p:pic>
            <p:nvPicPr>
              <p:cNvPr id="280" name="图片 279"/>
              <p:cNvPicPr>
                <a:picLocks noChangeAspect="1"/>
              </p:cNvPicPr>
              <p:nvPr/>
            </p:nvPicPr>
            <p:blipFill>
              <a:blip r:embed="rId5" cstate="print"/>
              <a:stretch>
                <a:fillRect/>
              </a:stretch>
            </p:blipFill>
            <p:spPr>
              <a:xfrm>
                <a:off x="6175717" y="1498217"/>
                <a:ext cx="723901" cy="704850"/>
              </a:xfrm>
              <a:prstGeom prst="rect">
                <a:avLst/>
              </a:prstGeom>
            </p:spPr>
          </p:pic>
        </p:grpSp>
        <p:sp>
          <p:nvSpPr>
            <p:cNvPr id="229" name="文本框 35"/>
            <p:cNvSpPr txBox="1"/>
            <p:nvPr/>
          </p:nvSpPr>
          <p:spPr>
            <a:xfrm>
              <a:off x="3177787" y="3737173"/>
              <a:ext cx="1900687" cy="133532"/>
            </a:xfrm>
            <a:prstGeom prst="rect">
              <a:avLst/>
            </a:prstGeom>
            <a:noFill/>
          </p:spPr>
          <p:txBody>
            <a:bodyPr wrap="square" lIns="91434" tIns="45717" rIns="91434" bIns="45717" rtlCol="0">
              <a:spAutoFit/>
            </a:bodyPr>
            <a:lstStyle/>
            <a:p>
              <a:pPr algn="ctr"/>
              <a:r>
                <a:rPr lang="zh-CN" altLang="en-US" sz="800" b="1" dirty="0" smtClean="0">
                  <a:latin typeface="FrutigerNext LT Regular" pitchFamily="34" charset="0"/>
                  <a:ea typeface="微软雅黑" panose="020B0503020204020204" pitchFamily="34" charset="-122"/>
                  <a:sym typeface="FrutigerNext LT Regular" pitchFamily="34" charset="0"/>
                </a:rPr>
                <a:t>融合管理平台</a:t>
              </a:r>
              <a:endParaRPr lang="en-US" altLang="zh-CN" sz="800" b="1" dirty="0" smtClean="0">
                <a:latin typeface="FrutigerNext LT Regular" pitchFamily="34" charset="0"/>
                <a:ea typeface="微软雅黑" panose="020B0503020204020204" pitchFamily="34" charset="-122"/>
                <a:sym typeface="FrutigerNext LT Regular" pitchFamily="34" charset="0"/>
              </a:endParaRPr>
            </a:p>
          </p:txBody>
        </p:sp>
        <p:cxnSp>
          <p:nvCxnSpPr>
            <p:cNvPr id="230" name="直接连接符 229"/>
            <p:cNvCxnSpPr/>
            <p:nvPr/>
          </p:nvCxnSpPr>
          <p:spPr>
            <a:xfrm flipH="1">
              <a:off x="3401883" y="4166691"/>
              <a:ext cx="42546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1" name="矩形 230"/>
            <p:cNvSpPr/>
            <p:nvPr/>
          </p:nvSpPr>
          <p:spPr>
            <a:xfrm>
              <a:off x="3729253" y="4197265"/>
              <a:ext cx="637745" cy="143051"/>
            </a:xfrm>
            <a:prstGeom prst="rect">
              <a:avLst/>
            </a:prstGeom>
          </p:spPr>
          <p:txBody>
            <a:bodyPr wrap="square" lIns="91410" tIns="45702" rIns="91410" bIns="45702">
              <a:spAutoFit/>
            </a:bodyPr>
            <a:lstStyle/>
            <a:p>
              <a:pPr algn="ctr">
                <a:buClr>
                  <a:srgbClr val="CC9900"/>
                </a:buClr>
              </a:pPr>
              <a:r>
                <a:rPr lang="en-US" altLang="zh-CN" sz="900" b="1" dirty="0" smtClean="0">
                  <a:latin typeface="微软雅黑" panose="020B0503020204020204" pitchFamily="34" charset="-122"/>
                  <a:ea typeface="微软雅黑" panose="020B0503020204020204" pitchFamily="34" charset="-122"/>
                </a:rPr>
                <a:t>AC</a:t>
              </a:r>
              <a:endParaRPr lang="zh-CN" altLang="en-US" sz="900" b="1" dirty="0">
                <a:latin typeface="微软雅黑" panose="020B0503020204020204" pitchFamily="34" charset="-122"/>
                <a:ea typeface="微软雅黑" panose="020B0503020204020204" pitchFamily="34" charset="-122"/>
              </a:endParaRPr>
            </a:p>
          </p:txBody>
        </p:sp>
        <p:sp>
          <p:nvSpPr>
            <p:cNvPr id="232" name="矩形 231"/>
            <p:cNvSpPr/>
            <p:nvPr/>
          </p:nvSpPr>
          <p:spPr>
            <a:xfrm>
              <a:off x="2999958" y="4670347"/>
              <a:ext cx="637745" cy="136124"/>
            </a:xfrm>
            <a:prstGeom prst="rect">
              <a:avLst/>
            </a:prstGeom>
          </p:spPr>
          <p:txBody>
            <a:bodyPr wrap="square" lIns="91410" tIns="45702" rIns="91410" bIns="45702">
              <a:spAutoFit/>
            </a:bodyPr>
            <a:lstStyle/>
            <a:p>
              <a:pPr algn="ctr">
                <a:buClr>
                  <a:srgbClr val="CC9900"/>
                </a:buClr>
              </a:pPr>
              <a:r>
                <a:rPr lang="en-US" altLang="zh-CN" sz="1200" dirty="0" smtClean="0">
                  <a:solidFill>
                    <a:srgbClr val="990000"/>
                  </a:solidFill>
                  <a:latin typeface="微软雅黑" panose="020B0503020204020204" pitchFamily="34" charset="-122"/>
                  <a:ea typeface="微软雅黑" panose="020B0503020204020204" pitchFamily="34" charset="-122"/>
                </a:rPr>
                <a:t>AP</a:t>
              </a:r>
              <a:endParaRPr lang="zh-CN" altLang="en-US" sz="1200" dirty="0">
                <a:solidFill>
                  <a:srgbClr val="990000"/>
                </a:solidFill>
                <a:latin typeface="微软雅黑" panose="020B0503020204020204" pitchFamily="34" charset="-122"/>
                <a:ea typeface="微软雅黑" panose="020B0503020204020204" pitchFamily="34" charset="-122"/>
              </a:endParaRPr>
            </a:p>
          </p:txBody>
        </p:sp>
        <p:cxnSp>
          <p:nvCxnSpPr>
            <p:cNvPr id="233" name="直接连接符 232"/>
            <p:cNvCxnSpPr/>
            <p:nvPr/>
          </p:nvCxnSpPr>
          <p:spPr>
            <a:xfrm flipV="1">
              <a:off x="3246860" y="4243495"/>
              <a:ext cx="0" cy="18572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34" name="Picture 2" descr="http://image.cntronics.com/kbupload/kb_1360590128.jpg"/>
            <p:cNvPicPr>
              <a:picLocks noChangeAspect="1" noChangeArrowheads="1"/>
            </p:cNvPicPr>
            <p:nvPr/>
          </p:nvPicPr>
          <p:blipFill>
            <a:blip r:embed="rId6" cstate="print"/>
            <a:srcRect/>
            <a:stretch>
              <a:fillRect/>
            </a:stretch>
          </p:blipFill>
          <p:spPr bwMode="auto">
            <a:xfrm>
              <a:off x="5300866" y="4165997"/>
              <a:ext cx="377870" cy="238884"/>
            </a:xfrm>
            <a:prstGeom prst="rect">
              <a:avLst/>
            </a:prstGeom>
            <a:noFill/>
          </p:spPr>
        </p:pic>
        <p:pic>
          <p:nvPicPr>
            <p:cNvPr id="235" name="Picture 2"/>
            <p:cNvPicPr>
              <a:picLocks noChangeAspect="1" noChangeArrowheads="1"/>
            </p:cNvPicPr>
            <p:nvPr/>
          </p:nvPicPr>
          <p:blipFill>
            <a:blip r:embed="rId7" cstate="print"/>
            <a:srcRect/>
            <a:stretch>
              <a:fillRect/>
            </a:stretch>
          </p:blipFill>
          <p:spPr bwMode="auto">
            <a:xfrm>
              <a:off x="4526914" y="4145300"/>
              <a:ext cx="444628" cy="270035"/>
            </a:xfrm>
            <a:prstGeom prst="rect">
              <a:avLst/>
            </a:prstGeom>
            <a:noFill/>
            <a:ln w="9525">
              <a:noFill/>
              <a:miter lim="800000"/>
              <a:headEnd/>
              <a:tailEnd/>
            </a:ln>
          </p:spPr>
        </p:pic>
        <p:pic>
          <p:nvPicPr>
            <p:cNvPr id="236" name="Picture 3"/>
            <p:cNvPicPr>
              <a:picLocks noChangeAspect="1" noChangeArrowheads="1"/>
            </p:cNvPicPr>
            <p:nvPr/>
          </p:nvPicPr>
          <p:blipFill>
            <a:blip r:embed="rId8" cstate="print"/>
            <a:srcRect/>
            <a:stretch>
              <a:fillRect/>
            </a:stretch>
          </p:blipFill>
          <p:spPr bwMode="auto">
            <a:xfrm>
              <a:off x="5971733" y="4143260"/>
              <a:ext cx="433171" cy="262078"/>
            </a:xfrm>
            <a:prstGeom prst="rect">
              <a:avLst/>
            </a:prstGeom>
            <a:noFill/>
            <a:ln w="9525">
              <a:noFill/>
              <a:miter lim="800000"/>
              <a:headEnd/>
              <a:tailEnd/>
            </a:ln>
          </p:spPr>
        </p:pic>
        <p:grpSp>
          <p:nvGrpSpPr>
            <p:cNvPr id="237" name="组合 96"/>
            <p:cNvGrpSpPr/>
            <p:nvPr/>
          </p:nvGrpSpPr>
          <p:grpSpPr>
            <a:xfrm>
              <a:off x="3498076" y="4635219"/>
              <a:ext cx="249961" cy="179356"/>
              <a:chOff x="1993230" y="4497760"/>
              <a:chExt cx="279104" cy="364972"/>
            </a:xfrm>
          </p:grpSpPr>
          <p:sp>
            <p:nvSpPr>
              <p:cNvPr id="274" name="弧形 273"/>
              <p:cNvSpPr/>
              <p:nvPr/>
            </p:nvSpPr>
            <p:spPr bwMode="auto">
              <a:xfrm rot="8230901">
                <a:off x="2027414" y="4692799"/>
                <a:ext cx="244920" cy="169933"/>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5" name="弧形 68"/>
              <p:cNvSpPr/>
              <p:nvPr/>
            </p:nvSpPr>
            <p:spPr bwMode="auto">
              <a:xfrm rot="8230901">
                <a:off x="2021458" y="4683188"/>
                <a:ext cx="195936" cy="11111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6" name="弧形 275"/>
              <p:cNvSpPr/>
              <p:nvPr/>
            </p:nvSpPr>
            <p:spPr bwMode="auto">
              <a:xfrm rot="8230901">
                <a:off x="2002366" y="4625334"/>
                <a:ext cx="146951" cy="11111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7" name="弧形 276"/>
              <p:cNvSpPr/>
              <p:nvPr/>
            </p:nvSpPr>
            <p:spPr bwMode="auto">
              <a:xfrm rot="8230901">
                <a:off x="2002443" y="4604945"/>
                <a:ext cx="97968" cy="55554"/>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8" name="弧形 277"/>
              <p:cNvSpPr/>
              <p:nvPr/>
            </p:nvSpPr>
            <p:spPr bwMode="auto">
              <a:xfrm rot="8230901">
                <a:off x="1993230" y="4497760"/>
                <a:ext cx="45064" cy="11111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238" name="组合 97"/>
            <p:cNvGrpSpPr/>
            <p:nvPr/>
          </p:nvGrpSpPr>
          <p:grpSpPr>
            <a:xfrm>
              <a:off x="2835805" y="4639929"/>
              <a:ext cx="331152" cy="170994"/>
              <a:chOff x="1253738" y="4507343"/>
              <a:chExt cx="369762" cy="347955"/>
            </a:xfrm>
          </p:grpSpPr>
          <p:sp>
            <p:nvSpPr>
              <p:cNvPr id="269" name="弧形 268"/>
              <p:cNvSpPr/>
              <p:nvPr/>
            </p:nvSpPr>
            <p:spPr bwMode="auto">
              <a:xfrm rot="12580819">
                <a:off x="1253738" y="4679660"/>
                <a:ext cx="322669" cy="175638"/>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0" name="弧形 68"/>
              <p:cNvSpPr/>
              <p:nvPr/>
            </p:nvSpPr>
            <p:spPr bwMode="auto">
              <a:xfrm rot="12580819">
                <a:off x="1313573" y="4666600"/>
                <a:ext cx="258134" cy="11484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1" name="弧形 270"/>
              <p:cNvSpPr/>
              <p:nvPr/>
            </p:nvSpPr>
            <p:spPr bwMode="auto">
              <a:xfrm rot="12580819">
                <a:off x="1387476" y="4603965"/>
                <a:ext cx="193600" cy="11484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2" name="弧形 271"/>
              <p:cNvSpPr/>
              <p:nvPr/>
            </p:nvSpPr>
            <p:spPr bwMode="auto">
              <a:xfrm rot="12580819">
                <a:off x="1460248" y="4594201"/>
                <a:ext cx="129068" cy="57419"/>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3" name="弧形 272"/>
              <p:cNvSpPr/>
              <p:nvPr/>
            </p:nvSpPr>
            <p:spPr bwMode="auto">
              <a:xfrm rot="12580819">
                <a:off x="1564130" y="4507343"/>
                <a:ext cx="59370" cy="114840"/>
              </a:xfrm>
              <a:prstGeom prst="arc">
                <a:avLst>
                  <a:gd name="adj1" fmla="val 11588799"/>
                  <a:gd name="adj2" fmla="val 21373195"/>
                </a:avLst>
              </a:prstGeom>
              <a:solidFill>
                <a:srgbClr val="777777">
                  <a:lumMod val="20000"/>
                  <a:lumOff val="80000"/>
                </a:srgbClr>
              </a:solidFill>
              <a:ln w="12700">
                <a:solidFill>
                  <a:srgbClr val="FFE2CA">
                    <a:lumMod val="50000"/>
                  </a:srgbClr>
                </a:solidFill>
              </a:ln>
              <a:effectLst/>
            </p:spPr>
            <p:txBody>
              <a:bodyPr/>
              <a:lstStyle/>
              <a:p>
                <a:pPr fontAlgn="auto">
                  <a:spcBef>
                    <a:spcPts val="0"/>
                  </a:spcBef>
                  <a:spcAft>
                    <a:spcPts val="0"/>
                  </a:spcAft>
                  <a:buClr>
                    <a:srgbClr val="CC9900"/>
                  </a:buClr>
                  <a:buFont typeface="Wingdings" panose="05000000000000000000" pitchFamily="2" charset="2"/>
                  <a:buChar char="n"/>
                  <a:defRPr/>
                </a:pPr>
                <a:endParaRPr lang="zh-CN" altLang="en-US" sz="1200" kern="0" dirty="0">
                  <a:solidFill>
                    <a:srgbClr val="000000"/>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239" name="TextBox 111"/>
            <p:cNvSpPr txBox="1"/>
            <p:nvPr/>
          </p:nvSpPr>
          <p:spPr>
            <a:xfrm>
              <a:off x="4921372" y="4211197"/>
              <a:ext cx="243598" cy="136124"/>
            </a:xfrm>
            <a:prstGeom prst="rect">
              <a:avLst/>
            </a:prstGeom>
            <a:noFill/>
          </p:spPr>
          <p:txBody>
            <a:bodyPr wrap="square" lIns="91410" tIns="45702" rIns="91410" bIns="45702" rtlCol="0">
              <a:spAutoFit/>
            </a:bodyPr>
            <a:lstStyle/>
            <a:p>
              <a:r>
                <a:rPr lang="en-US" altLang="zh-CN" sz="1200" b="1" dirty="0" smtClean="0">
                  <a:solidFill>
                    <a:srgbClr val="000000"/>
                  </a:solidFill>
                  <a:latin typeface="微软雅黑" panose="020B0503020204020204" pitchFamily="34" charset="-122"/>
                  <a:ea typeface="微软雅黑" panose="020B0503020204020204" pitchFamily="34" charset="-122"/>
                </a:rPr>
                <a:t>+</a:t>
              </a:r>
              <a:endParaRPr lang="zh-CN" altLang="en-US" sz="1200" b="1" dirty="0">
                <a:solidFill>
                  <a:srgbClr val="000000"/>
                </a:solidFill>
                <a:latin typeface="微软雅黑" panose="020B0503020204020204" pitchFamily="34" charset="-122"/>
                <a:ea typeface="微软雅黑" panose="020B0503020204020204" pitchFamily="34" charset="-122"/>
              </a:endParaRPr>
            </a:p>
          </p:txBody>
        </p:sp>
        <p:sp>
          <p:nvSpPr>
            <p:cNvPr id="240" name="TextBox 114"/>
            <p:cNvSpPr txBox="1"/>
            <p:nvPr/>
          </p:nvSpPr>
          <p:spPr>
            <a:xfrm>
              <a:off x="5695237" y="4211197"/>
              <a:ext cx="243598" cy="136124"/>
            </a:xfrm>
            <a:prstGeom prst="rect">
              <a:avLst/>
            </a:prstGeom>
            <a:noFill/>
          </p:spPr>
          <p:txBody>
            <a:bodyPr wrap="square" lIns="91410" tIns="45702" rIns="91410" bIns="45702" rtlCol="0">
              <a:spAutoFit/>
            </a:bodyPr>
            <a:lstStyle/>
            <a:p>
              <a:r>
                <a:rPr lang="en-US" altLang="zh-CN" sz="1200" b="1" dirty="0" smtClean="0">
                  <a:solidFill>
                    <a:srgbClr val="000000"/>
                  </a:solidFill>
                  <a:latin typeface="微软雅黑" panose="020B0503020204020204" pitchFamily="34" charset="-122"/>
                  <a:ea typeface="微软雅黑" panose="020B0503020204020204" pitchFamily="34" charset="-122"/>
                </a:rPr>
                <a:t>+</a:t>
              </a:r>
              <a:endParaRPr lang="zh-CN" altLang="en-US" sz="1200" b="1" dirty="0">
                <a:solidFill>
                  <a:srgbClr val="000000"/>
                </a:solidFill>
                <a:latin typeface="微软雅黑" panose="020B0503020204020204" pitchFamily="34" charset="-122"/>
                <a:ea typeface="微软雅黑" panose="020B0503020204020204" pitchFamily="34" charset="-122"/>
              </a:endParaRPr>
            </a:p>
          </p:txBody>
        </p:sp>
        <p:grpSp>
          <p:nvGrpSpPr>
            <p:cNvPr id="241" name="组合 100"/>
            <p:cNvGrpSpPr/>
            <p:nvPr/>
          </p:nvGrpSpPr>
          <p:grpSpPr>
            <a:xfrm>
              <a:off x="3827351" y="4001156"/>
              <a:ext cx="387103" cy="211196"/>
              <a:chOff x="3987173" y="3358854"/>
              <a:chExt cx="432238" cy="429762"/>
            </a:xfrm>
          </p:grpSpPr>
          <p:cxnSp>
            <p:nvCxnSpPr>
              <p:cNvPr id="250" name="直接连接符 249"/>
              <p:cNvCxnSpPr/>
              <p:nvPr/>
            </p:nvCxnSpPr>
            <p:spPr bwMode="auto">
              <a:xfrm>
                <a:off x="3987173" y="3407126"/>
                <a:ext cx="342075" cy="650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250"/>
              <p:cNvCxnSpPr/>
              <p:nvPr/>
            </p:nvCxnSpPr>
            <p:spPr bwMode="auto">
              <a:xfrm>
                <a:off x="3993115" y="3723528"/>
                <a:ext cx="335094" cy="650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 name="直接连接符 251"/>
              <p:cNvCxnSpPr/>
              <p:nvPr/>
            </p:nvCxnSpPr>
            <p:spPr bwMode="auto">
              <a:xfrm>
                <a:off x="4324057" y="3467260"/>
                <a:ext cx="0" cy="319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3" name="直接连接符 252"/>
              <p:cNvCxnSpPr/>
              <p:nvPr/>
            </p:nvCxnSpPr>
            <p:spPr bwMode="auto">
              <a:xfrm>
                <a:off x="3988929" y="3408429"/>
                <a:ext cx="0" cy="319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4" name="直接连接符 253"/>
              <p:cNvCxnSpPr/>
              <p:nvPr/>
            </p:nvCxnSpPr>
            <p:spPr bwMode="auto">
              <a:xfrm>
                <a:off x="4410656" y="3426761"/>
                <a:ext cx="0" cy="319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直接连接符 254"/>
              <p:cNvCxnSpPr/>
              <p:nvPr/>
            </p:nvCxnSpPr>
            <p:spPr bwMode="auto">
              <a:xfrm flipV="1">
                <a:off x="3991659" y="3358854"/>
                <a:ext cx="87217" cy="4481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直接箭头连接符 255"/>
              <p:cNvCxnSpPr/>
              <p:nvPr/>
            </p:nvCxnSpPr>
            <p:spPr bwMode="auto">
              <a:xfrm rot="21060000">
                <a:off x="3995762" y="3481085"/>
                <a:ext cx="216415" cy="68850"/>
              </a:xfrm>
              <a:prstGeom prst="straightConnector1">
                <a:avLst/>
              </a:prstGeom>
              <a:noFill/>
              <a:ln w="19050">
                <a:solidFill>
                  <a:schemeClr val="bg1">
                    <a:lumMod val="50000"/>
                  </a:schemeClr>
                </a:solidFill>
                <a:headEnd w="sm" len="sm"/>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7" name="直接箭头连接符 256"/>
              <p:cNvCxnSpPr/>
              <p:nvPr/>
            </p:nvCxnSpPr>
            <p:spPr bwMode="auto">
              <a:xfrm rot="21060000">
                <a:off x="3995762" y="3549050"/>
                <a:ext cx="216415" cy="68850"/>
              </a:xfrm>
              <a:prstGeom prst="straightConnector1">
                <a:avLst/>
              </a:prstGeom>
              <a:noFill/>
              <a:ln w="19050">
                <a:solidFill>
                  <a:schemeClr val="bg1">
                    <a:lumMod val="50000"/>
                  </a:schemeClr>
                </a:solidFill>
                <a:headEnd w="sm" len="sm"/>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8" name="直接箭头连接符 257"/>
              <p:cNvCxnSpPr/>
              <p:nvPr/>
            </p:nvCxnSpPr>
            <p:spPr bwMode="auto">
              <a:xfrm rot="21060000">
                <a:off x="3995762" y="3617839"/>
                <a:ext cx="216415" cy="68850"/>
              </a:xfrm>
              <a:prstGeom prst="straightConnector1">
                <a:avLst/>
              </a:prstGeom>
              <a:noFill/>
              <a:ln w="19050">
                <a:solidFill>
                  <a:schemeClr val="bg1">
                    <a:lumMod val="50000"/>
                  </a:schemeClr>
                </a:solidFill>
                <a:headEnd w="sm" len="sm"/>
                <a:tailEnd type="arrow"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9" name="直接连接符 258"/>
              <p:cNvCxnSpPr/>
              <p:nvPr/>
            </p:nvCxnSpPr>
            <p:spPr bwMode="auto">
              <a:xfrm flipV="1">
                <a:off x="4322257" y="3426219"/>
                <a:ext cx="87217" cy="4481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0" name="直接连接符 259"/>
              <p:cNvCxnSpPr/>
              <p:nvPr/>
            </p:nvCxnSpPr>
            <p:spPr bwMode="auto">
              <a:xfrm flipV="1">
                <a:off x="4328268" y="3738792"/>
                <a:ext cx="87217" cy="4481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1" name="直接连接符 260"/>
              <p:cNvCxnSpPr/>
              <p:nvPr/>
            </p:nvCxnSpPr>
            <p:spPr bwMode="auto">
              <a:xfrm>
                <a:off x="4077336" y="3361318"/>
                <a:ext cx="342075" cy="650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2" name="组合 206"/>
              <p:cNvGrpSpPr/>
              <p:nvPr/>
            </p:nvGrpSpPr>
            <p:grpSpPr>
              <a:xfrm>
                <a:off x="4213349" y="3506046"/>
                <a:ext cx="78171" cy="213196"/>
                <a:chOff x="10085415" y="1807488"/>
                <a:chExt cx="403112" cy="1226223"/>
              </a:xfrm>
            </p:grpSpPr>
            <p:cxnSp>
              <p:nvCxnSpPr>
                <p:cNvPr id="263" name="直接连接符 262"/>
                <p:cNvCxnSpPr/>
                <p:nvPr/>
              </p:nvCxnSpPr>
              <p:spPr bwMode="auto">
                <a:xfrm>
                  <a:off x="10100902" y="1825758"/>
                  <a:ext cx="0" cy="1044000"/>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263"/>
                <p:cNvCxnSpPr/>
                <p:nvPr/>
              </p:nvCxnSpPr>
              <p:spPr bwMode="auto">
                <a:xfrm>
                  <a:off x="10474025" y="1986295"/>
                  <a:ext cx="0" cy="1044000"/>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264"/>
                <p:cNvCxnSpPr/>
                <p:nvPr/>
              </p:nvCxnSpPr>
              <p:spPr bwMode="auto">
                <a:xfrm>
                  <a:off x="10085415" y="1807488"/>
                  <a:ext cx="387614" cy="193811"/>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265"/>
                <p:cNvCxnSpPr/>
                <p:nvPr/>
              </p:nvCxnSpPr>
              <p:spPr bwMode="auto">
                <a:xfrm>
                  <a:off x="10085415" y="2159574"/>
                  <a:ext cx="387614" cy="193811"/>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7" name="直接连接符 266"/>
                <p:cNvCxnSpPr/>
                <p:nvPr/>
              </p:nvCxnSpPr>
              <p:spPr bwMode="auto">
                <a:xfrm>
                  <a:off x="10100913" y="2498936"/>
                  <a:ext cx="387614" cy="193811"/>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8" name="直接连接符 267"/>
                <p:cNvCxnSpPr/>
                <p:nvPr/>
              </p:nvCxnSpPr>
              <p:spPr bwMode="auto">
                <a:xfrm>
                  <a:off x="10100913" y="2839900"/>
                  <a:ext cx="387614" cy="193811"/>
                </a:xfrm>
                <a:prstGeom prst="line">
                  <a:avLst/>
                </a:prstGeom>
                <a:noFill/>
                <a:ln w="1905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242" name="组合 101"/>
            <p:cNvGrpSpPr/>
            <p:nvPr/>
          </p:nvGrpSpPr>
          <p:grpSpPr>
            <a:xfrm>
              <a:off x="2959849" y="4127241"/>
              <a:ext cx="497130" cy="114952"/>
              <a:chOff x="2970749" y="3445522"/>
              <a:chExt cx="555094" cy="233917"/>
            </a:xfrm>
          </p:grpSpPr>
          <p:sp>
            <p:nvSpPr>
              <p:cNvPr id="248" name="Freeform 13"/>
              <p:cNvSpPr>
                <a:spLocks noEditPoints="1"/>
              </p:cNvSpPr>
              <p:nvPr/>
            </p:nvSpPr>
            <p:spPr bwMode="auto">
              <a:xfrm>
                <a:off x="2970749" y="3445522"/>
                <a:ext cx="555094" cy="118336"/>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9" name="Freeform 13"/>
              <p:cNvSpPr>
                <a:spLocks noEditPoints="1"/>
              </p:cNvSpPr>
              <p:nvPr/>
            </p:nvSpPr>
            <p:spPr bwMode="auto">
              <a:xfrm>
                <a:off x="2970749" y="3561103"/>
                <a:ext cx="555094" cy="118336"/>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243" name="直接连接符 242"/>
            <p:cNvCxnSpPr/>
            <p:nvPr/>
          </p:nvCxnSpPr>
          <p:spPr>
            <a:xfrm flipV="1">
              <a:off x="3228323" y="3923698"/>
              <a:ext cx="0" cy="18572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4" name="文本框 35"/>
            <p:cNvSpPr txBox="1"/>
            <p:nvPr/>
          </p:nvSpPr>
          <p:spPr>
            <a:xfrm>
              <a:off x="4302244" y="3772255"/>
              <a:ext cx="2357610" cy="264507"/>
            </a:xfrm>
            <a:prstGeom prst="rect">
              <a:avLst/>
            </a:prstGeom>
            <a:noFill/>
          </p:spPr>
          <p:txBody>
            <a:bodyPr wrap="square" lIns="91434" tIns="45717" rIns="91434" bIns="45717" rtlCol="0">
              <a:spAutoFit/>
            </a:bodyPr>
            <a:lstStyle/>
            <a:p>
              <a:pPr algn="ctr"/>
              <a:r>
                <a:rPr lang="en-US" altLang="zh-CN" sz="10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sym typeface="FrutigerNext LT Regular" pitchFamily="34" charset="0"/>
                </a:rPr>
                <a:t>AP4050DN-E</a:t>
              </a:r>
              <a:endParaRPr lang="en-US" altLang="zh-CN" sz="10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sym typeface="FrutigerNext LT Regular" pitchFamily="34" charset="0"/>
              </a:endParaRPr>
            </a:p>
            <a:p>
              <a:pPr algn="ctr"/>
              <a:r>
                <a:rPr lang="en-US" altLang="zh-CN" sz="10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sym typeface="FrutigerNext LT Regular" pitchFamily="34" charset="0"/>
                </a:rPr>
                <a:t>AP7X52DN / AP7060DN</a:t>
              </a:r>
              <a:endParaRPr lang="en-US" altLang="zh-CN" sz="10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sym typeface="FrutigerNext LT Regular" pitchFamily="34" charset="0"/>
              </a:endParaRPr>
            </a:p>
          </p:txBody>
        </p:sp>
        <p:pic>
          <p:nvPicPr>
            <p:cNvPr id="245" name="Picture 616" descr="2.png"/>
            <p:cNvPicPr>
              <a:picLocks noChangeAspect="1"/>
            </p:cNvPicPr>
            <p:nvPr/>
          </p:nvPicPr>
          <p:blipFill rotWithShape="1">
            <a:blip r:embed="rId9" cstate="print"/>
            <a:srcRect l="3731" t="3442" r="2539" b="7171"/>
            <a:stretch>
              <a:fillRect/>
            </a:stretch>
          </p:blipFill>
          <p:spPr>
            <a:xfrm>
              <a:off x="2903008" y="4417307"/>
              <a:ext cx="687704" cy="263338"/>
            </a:xfrm>
            <a:prstGeom prst="rect">
              <a:avLst/>
            </a:prstGeom>
          </p:spPr>
        </p:pic>
        <p:sp>
          <p:nvSpPr>
            <p:cNvPr id="246" name="TextBox 122"/>
            <p:cNvSpPr txBox="1">
              <a:spLocks noChangeArrowheads="1"/>
            </p:cNvSpPr>
            <p:nvPr/>
          </p:nvSpPr>
          <p:spPr bwMode="auto">
            <a:xfrm>
              <a:off x="3084202" y="4505019"/>
              <a:ext cx="386885" cy="65257"/>
            </a:xfrm>
            <a:prstGeom prst="rect">
              <a:avLst/>
            </a:prstGeom>
            <a:noFill/>
            <a:ln w="9525">
              <a:noFill/>
              <a:miter lim="800000"/>
            </a:ln>
          </p:spPr>
          <p:txBody>
            <a:bodyPr wrap="square" lIns="0" tIns="0" rIns="0" bIns="0">
              <a:spAutoFit/>
            </a:bodyPr>
            <a:lstStyle/>
            <a:p>
              <a:pPr algn="ctr" eaLnBrk="0" hangingPunct="0">
                <a:buFont typeface="Wingdings" panose="05000000000000000000" pitchFamily="2" charset="2"/>
                <a:buNone/>
              </a:pPr>
              <a:r>
                <a:rPr lang="zh-CN" altLang="en-US" sz="685" b="1" dirty="0" smtClean="0">
                  <a:solidFill>
                    <a:srgbClr val="C00000"/>
                  </a:solidFill>
                  <a:cs typeface="Arial" panose="020B0604020202020204" pitchFamily="34" charset="0"/>
                </a:rPr>
                <a:t>插卡</a:t>
              </a:r>
              <a:r>
                <a:rPr lang="en-US" altLang="zh-CN" sz="685" b="1" dirty="0" smtClean="0">
                  <a:solidFill>
                    <a:srgbClr val="C00000"/>
                  </a:solidFill>
                  <a:cs typeface="Arial" panose="020B0604020202020204" pitchFamily="34" charset="0"/>
                </a:rPr>
                <a:t> </a:t>
              </a:r>
              <a:endParaRPr lang="zh-CN" altLang="en-US" sz="685" b="1" dirty="0">
                <a:solidFill>
                  <a:srgbClr val="C00000"/>
                </a:solidFill>
                <a:cs typeface="Arial" panose="020B0604020202020204" pitchFamily="34" charset="0"/>
              </a:endParaRPr>
            </a:p>
          </p:txBody>
        </p:sp>
        <p:sp>
          <p:nvSpPr>
            <p:cNvPr id="247" name="矩形 246"/>
            <p:cNvSpPr/>
            <p:nvPr/>
          </p:nvSpPr>
          <p:spPr>
            <a:xfrm>
              <a:off x="3702126" y="4505410"/>
              <a:ext cx="3520236" cy="620584"/>
            </a:xfrm>
            <a:prstGeom prst="rect">
              <a:avLst/>
            </a:prstGeom>
          </p:spPr>
          <p:txBody>
            <a:bodyPr wrap="square">
              <a:spAutoFit/>
            </a:bodyPr>
            <a:lstStyle/>
            <a:p>
              <a:pPr>
                <a:lnSpc>
                  <a:spcPct val="150000"/>
                </a:lnSpc>
                <a:buFont typeface="Arial" panose="020B0604020202020204" pitchFamily="34" charset="0"/>
                <a:buChar char="•"/>
                <a:defRPr/>
              </a:pPr>
              <a:r>
                <a:rPr lang="zh-CN" altLang="en-US" sz="1000" kern="0" dirty="0" smtClean="0">
                  <a:latin typeface="微软雅黑" panose="020B0503020204020204" pitchFamily="34" charset="-122"/>
                  <a:ea typeface="微软雅黑" panose="020B0503020204020204" pitchFamily="34" charset="-122"/>
                  <a:sym typeface="FrutigerNext LT Regular" pitchFamily="34" charset="0"/>
                </a:rPr>
                <a:t>  灵活扩展：</a:t>
              </a:r>
              <a:r>
                <a:rPr lang="zh-CN" altLang="en-US" sz="1000" b="1" kern="0" dirty="0" smtClean="0">
                  <a:solidFill>
                    <a:srgbClr val="FF0000"/>
                  </a:solidFill>
                  <a:latin typeface="微软雅黑" panose="020B0503020204020204" pitchFamily="34" charset="-122"/>
                  <a:ea typeface="微软雅黑" panose="020B0503020204020204" pitchFamily="34" charset="-122"/>
                  <a:sym typeface="FrutigerNext LT Regular" pitchFamily="34" charset="0"/>
                </a:rPr>
                <a:t>扩展</a:t>
              </a:r>
              <a:r>
                <a:rPr lang="en-US" altLang="zh-CN" sz="1000" b="1" kern="0" dirty="0" smtClean="0">
                  <a:solidFill>
                    <a:srgbClr val="FF0000"/>
                  </a:solidFill>
                  <a:latin typeface="微软雅黑" panose="020B0503020204020204" pitchFamily="34" charset="-122"/>
                  <a:ea typeface="微软雅黑" panose="020B0503020204020204" pitchFamily="34" charset="-122"/>
                  <a:sym typeface="FrutigerNext LT Regular" pitchFamily="34" charset="0"/>
                </a:rPr>
                <a:t>IoT</a:t>
              </a:r>
              <a:r>
                <a:rPr lang="zh-CN" altLang="en-US" sz="1000" kern="0" dirty="0" smtClean="0">
                  <a:latin typeface="微软雅黑" panose="020B0503020204020204" pitchFamily="34" charset="-122"/>
                  <a:ea typeface="微软雅黑" panose="020B0503020204020204" pitchFamily="34" charset="-122"/>
                  <a:sym typeface="FrutigerNext LT Regular" pitchFamily="34" charset="0"/>
                </a:rPr>
                <a:t>物联网应用（内置</a:t>
              </a:r>
              <a:r>
                <a:rPr lang="en-US" altLang="zh-CN" sz="1000" kern="0" dirty="0" smtClean="0">
                  <a:latin typeface="微软雅黑" panose="020B0503020204020204" pitchFamily="34" charset="-122"/>
                  <a:ea typeface="微软雅黑" panose="020B0503020204020204" pitchFamily="34" charset="-122"/>
                  <a:sym typeface="FrutigerNext LT Regular" pitchFamily="34" charset="0"/>
                </a:rPr>
                <a:t>/</a:t>
              </a:r>
              <a:r>
                <a:rPr lang="zh-CN" altLang="en-US" sz="1000" kern="0" dirty="0" smtClean="0">
                  <a:latin typeface="微软雅黑" panose="020B0503020204020204" pitchFamily="34" charset="-122"/>
                  <a:ea typeface="微软雅黑" panose="020B0503020204020204" pitchFamily="34" charset="-122"/>
                  <a:sym typeface="FrutigerNext LT Regular" pitchFamily="34" charset="0"/>
                </a:rPr>
                <a:t>外置）</a:t>
              </a:r>
              <a:endParaRPr lang="en-US" altLang="zh-CN" sz="1000" kern="0" dirty="0" smtClean="0">
                <a:latin typeface="微软雅黑" panose="020B0503020204020204" pitchFamily="34" charset="-122"/>
                <a:ea typeface="微软雅黑" panose="020B0503020204020204" pitchFamily="34" charset="-122"/>
                <a:sym typeface="FrutigerNext LT Regular" pitchFamily="34" charset="0"/>
              </a:endParaRPr>
            </a:p>
            <a:p>
              <a:pPr>
                <a:lnSpc>
                  <a:spcPct val="150000"/>
                </a:lnSpc>
                <a:buFont typeface="Arial" panose="020B0604020202020204" pitchFamily="34" charset="0"/>
                <a:buChar char="•"/>
                <a:defRPr/>
              </a:pPr>
              <a:r>
                <a:rPr lang="en-US" altLang="zh-CN" sz="1000" kern="0" dirty="0" smtClean="0">
                  <a:latin typeface="微软雅黑" panose="020B0503020204020204" pitchFamily="34" charset="-122"/>
                  <a:ea typeface="微软雅黑" panose="020B0503020204020204" pitchFamily="34" charset="-122"/>
                </a:rPr>
                <a:t>  </a:t>
              </a:r>
              <a:r>
                <a:rPr lang="zh-CN" altLang="zh-CN" sz="1000" kern="0" dirty="0" smtClean="0">
                  <a:latin typeface="微软雅黑" panose="020B0503020204020204" pitchFamily="34" charset="-122"/>
                  <a:ea typeface="微软雅黑" panose="020B0503020204020204" pitchFamily="34" charset="-122"/>
                </a:rPr>
                <a:t>多网融合：</a:t>
              </a:r>
              <a:r>
                <a:rPr lang="en-US" altLang="zh-CN" sz="1000" kern="0" dirty="0" smtClean="0">
                  <a:latin typeface="微软雅黑" panose="020B0503020204020204" pitchFamily="34" charset="-122"/>
                  <a:ea typeface="微软雅黑" panose="020B0503020204020204" pitchFamily="34" charset="-122"/>
                </a:rPr>
                <a:t>IoT/WiFi</a:t>
              </a:r>
              <a:r>
                <a:rPr lang="zh-CN" altLang="zh-CN" sz="1000" kern="0" dirty="0" smtClean="0">
                  <a:latin typeface="微软雅黑" panose="020B0503020204020204" pitchFamily="34" charset="-122"/>
                  <a:ea typeface="微软雅黑" panose="020B0503020204020204" pitchFamily="34" charset="-122"/>
                </a:rPr>
                <a:t>融合部署，共回传</a:t>
              </a:r>
              <a:r>
                <a:rPr lang="en-US" altLang="zh-CN" sz="1000" kern="0" dirty="0" smtClean="0">
                  <a:latin typeface="微软雅黑" panose="020B0503020204020204" pitchFamily="34" charset="-122"/>
                  <a:ea typeface="微软雅黑" panose="020B0503020204020204" pitchFamily="34" charset="-122"/>
                </a:rPr>
                <a:t>/</a:t>
              </a:r>
              <a:r>
                <a:rPr lang="zh-CN" altLang="zh-CN" sz="1000" kern="0" dirty="0" smtClean="0">
                  <a:latin typeface="微软雅黑" panose="020B0503020204020204" pitchFamily="34" charset="-122"/>
                  <a:ea typeface="微软雅黑" panose="020B0503020204020204" pitchFamily="34" charset="-122"/>
                </a:rPr>
                <a:t>站址</a:t>
              </a:r>
              <a:endParaRPr lang="en-US" altLang="zh-CN" sz="1000" kern="0" dirty="0" smtClean="0">
                <a:latin typeface="微软雅黑" panose="020B0503020204020204" pitchFamily="34" charset="-122"/>
                <a:ea typeface="微软雅黑" panose="020B0503020204020204" pitchFamily="34" charset="-122"/>
              </a:endParaRPr>
            </a:p>
            <a:p>
              <a:pPr>
                <a:lnSpc>
                  <a:spcPct val="150000"/>
                </a:lnSpc>
                <a:defRPr/>
              </a:pPr>
              <a:r>
                <a:rPr lang="zh-CN" altLang="en-US" sz="1000" kern="0" dirty="0" smtClean="0">
                  <a:latin typeface="微软雅黑" panose="020B0503020204020204" pitchFamily="34" charset="-122"/>
                  <a:ea typeface="微软雅黑" panose="020B0503020204020204" pitchFamily="34" charset="-122"/>
                </a:rPr>
                <a:t> ，</a:t>
              </a:r>
              <a:r>
                <a:rPr lang="en-US" altLang="zh-CN" sz="1000" b="1" kern="0" dirty="0" smtClean="0">
                  <a:solidFill>
                    <a:srgbClr val="FF0000"/>
                  </a:solidFill>
                  <a:latin typeface="微软雅黑" panose="020B0503020204020204" pitchFamily="34" charset="-122"/>
                  <a:ea typeface="微软雅黑" panose="020B0503020204020204" pitchFamily="34" charset="-122"/>
                  <a:sym typeface="Arial" panose="020B0604020202020204"/>
                </a:rPr>
                <a:t>50% ↓ TCO</a:t>
              </a:r>
              <a:endParaRPr lang="zh-CN" altLang="zh-CN" sz="1000" b="1" kern="0" dirty="0" smtClean="0">
                <a:solidFill>
                  <a:srgbClr val="FF0000"/>
                </a:solidFill>
                <a:latin typeface="微软雅黑" panose="020B0503020204020204" pitchFamily="34" charset="-122"/>
                <a:ea typeface="微软雅黑" panose="020B0503020204020204" pitchFamily="34" charset="-122"/>
              </a:endParaRPr>
            </a:p>
            <a:p>
              <a:endParaRPr lang="zh-CN" altLang="en-US" sz="1000" dirty="0" smtClean="0">
                <a:latin typeface="微软雅黑" panose="020B0503020204020204" pitchFamily="34" charset="-122"/>
                <a:ea typeface="微软雅黑" panose="020B0503020204020204" pitchFamily="34" charset="-122"/>
                <a:sym typeface="FrutigerNext LT Regular" pitchFamily="34" charset="0"/>
              </a:endParaRPr>
            </a:p>
          </p:txBody>
        </p:sp>
      </p:grpSp>
      <p:sp>
        <p:nvSpPr>
          <p:cNvPr id="181" name="圆角矩形 180"/>
          <p:cNvSpPr/>
          <p:nvPr/>
        </p:nvSpPr>
        <p:spPr>
          <a:xfrm>
            <a:off x="569218" y="1320354"/>
            <a:ext cx="6317138" cy="2520000"/>
          </a:xfrm>
          <a:prstGeom prst="roundRect">
            <a:avLst>
              <a:gd name="adj" fmla="val 2225"/>
            </a:avLst>
          </a:prstGeom>
          <a:noFill/>
          <a:ln w="3175" cap="flat" cmpd="sng" algn="ctr">
            <a:solidFill>
              <a:srgbClr val="1F497D">
                <a:lumMod val="60000"/>
                <a:lumOff val="40000"/>
              </a:srgbClr>
            </a:solidFill>
            <a:prstDash val="dash"/>
          </a:ln>
          <a:effectLst/>
        </p:spPr>
        <p:txBody>
          <a:bodyPr rtlCol="0" anchor="ctr"/>
          <a:lstStyle/>
          <a:p>
            <a:pPr algn="ctr" fontAlgn="auto">
              <a:spcBef>
                <a:spcPts val="0"/>
              </a:spcBef>
              <a:spcAft>
                <a:spcPts val="0"/>
              </a:spcAft>
              <a:defRPr/>
            </a:pPr>
            <a:endParaRPr lang="zh-CN" altLang="en-US" kern="0">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sp>
        <p:nvSpPr>
          <p:cNvPr id="182" name="矩形 181"/>
          <p:cNvSpPr/>
          <p:nvPr/>
        </p:nvSpPr>
        <p:spPr>
          <a:xfrm>
            <a:off x="1234309" y="4399354"/>
            <a:ext cx="628849" cy="215407"/>
          </a:xfrm>
          <a:prstGeom prst="rect">
            <a:avLst/>
          </a:prstGeom>
        </p:spPr>
        <p:txBody>
          <a:bodyPr wrap="square" lIns="91410" tIns="45702" rIns="91410" bIns="45702">
            <a:spAutoFit/>
          </a:bodyPr>
          <a:lstStyle/>
          <a:p>
            <a:pPr algn="ctr">
              <a:buClr>
                <a:srgbClr val="CC9900"/>
              </a:buClr>
            </a:pPr>
            <a:r>
              <a:rPr lang="zh-CN" altLang="en-US" sz="800" dirty="0" smtClean="0">
                <a:solidFill>
                  <a:srgbClr val="FFFFFF">
                    <a:lumMod val="50000"/>
                  </a:srgbClr>
                </a:solidFill>
                <a:latin typeface="微软雅黑" panose="020B0503020204020204" pitchFamily="34" charset="-122"/>
                <a:ea typeface="微软雅黑" panose="020B0503020204020204" pitchFamily="34" charset="-122"/>
              </a:rPr>
              <a:t>电子价签</a:t>
            </a:r>
            <a:endParaRPr lang="zh-CN" altLang="en-US" sz="8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83" name="矩形 182"/>
          <p:cNvSpPr/>
          <p:nvPr/>
        </p:nvSpPr>
        <p:spPr>
          <a:xfrm>
            <a:off x="4803718" y="4399354"/>
            <a:ext cx="628850" cy="215407"/>
          </a:xfrm>
          <a:prstGeom prst="rect">
            <a:avLst/>
          </a:prstGeom>
        </p:spPr>
        <p:txBody>
          <a:bodyPr wrap="square" lIns="91410" tIns="45702" rIns="91410" bIns="45702">
            <a:spAutoFit/>
          </a:bodyPr>
          <a:lstStyle/>
          <a:p>
            <a:pPr algn="ctr">
              <a:buClr>
                <a:srgbClr val="CC9900"/>
              </a:buClr>
            </a:pPr>
            <a:r>
              <a:rPr lang="zh-CN" altLang="en-US" sz="800" dirty="0" smtClean="0">
                <a:solidFill>
                  <a:srgbClr val="FFFFFF">
                    <a:lumMod val="50000"/>
                  </a:srgbClr>
                </a:solidFill>
                <a:latin typeface="微软雅黑" panose="020B0503020204020204" pitchFamily="34" charset="-122"/>
                <a:ea typeface="微软雅黑" panose="020B0503020204020204" pitchFamily="34" charset="-122"/>
                <a:sym typeface="FrutigerNext LT Regular" pitchFamily="34" charset="0"/>
              </a:rPr>
              <a:t>液体标签</a:t>
            </a:r>
            <a:endParaRPr lang="zh-CN" altLang="en-US" sz="8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85" name="椭圆 184"/>
          <p:cNvSpPr>
            <a:spLocks noChangeAspect="1"/>
          </p:cNvSpPr>
          <p:nvPr/>
        </p:nvSpPr>
        <p:spPr bwMode="auto">
          <a:xfrm>
            <a:off x="4826725" y="4025164"/>
            <a:ext cx="590891" cy="620749"/>
          </a:xfrm>
          <a:prstGeom prst="ellipse">
            <a:avLst/>
          </a:prstGeom>
          <a:noFill/>
          <a:ln w="6350" cap="flat" cmpd="sng" algn="ctr">
            <a:solidFill>
              <a:srgbClr val="3366FF"/>
            </a:solidFill>
            <a:prstDash val="dash"/>
            <a:round/>
            <a:headEnd type="none" w="med" len="med"/>
            <a:tailEnd type="none" w="med" len="med"/>
          </a:ln>
          <a:effectLst/>
        </p:spPr>
        <p:txBody>
          <a:bodyPr vert="horz" wrap="square" lIns="91428" tIns="45714" rIns="91428" bIns="45714" numCol="1" rtlCol="0" anchor="t" anchorCtr="0" compatLnSpc="1"/>
          <a:lstStyle/>
          <a:p>
            <a:pPr algn="ctr" defTabSz="801370"/>
            <a:endParaRPr lang="zh-CN" altLang="en-US" sz="2800" b="1" dirty="0" smtClean="0">
              <a:solidFill>
                <a:srgbClr val="000000"/>
              </a:solidFill>
              <a:latin typeface="Trebuchet MS" panose="020B0603020202020204" pitchFamily="34" charset="0"/>
              <a:ea typeface="华文细黑" panose="02010600040101010101" pitchFamily="2" charset="-122"/>
            </a:endParaRPr>
          </a:p>
        </p:txBody>
      </p:sp>
      <p:sp>
        <p:nvSpPr>
          <p:cNvPr id="186" name="TextBox 185"/>
          <p:cNvSpPr txBox="1"/>
          <p:nvPr/>
        </p:nvSpPr>
        <p:spPr>
          <a:xfrm>
            <a:off x="4847587" y="4662555"/>
            <a:ext cx="1218721" cy="246209"/>
          </a:xfrm>
          <a:prstGeom prst="rect">
            <a:avLst/>
          </a:prstGeom>
          <a:noFill/>
        </p:spPr>
        <p:txBody>
          <a:bodyPr wrap="square" lIns="91428" tIns="45714" rIns="91428" bIns="45714" rtlCol="0">
            <a:spAutoFit/>
          </a:bodyPr>
          <a:lstStyle/>
          <a:p>
            <a:r>
              <a:rPr lang="zh-CN" altLang="en-US" sz="1000" dirty="0" smtClean="0">
                <a:latin typeface="微软雅黑" panose="020B0503020204020204" pitchFamily="34" charset="-122"/>
                <a:ea typeface="微软雅黑" panose="020B0503020204020204" pitchFamily="34" charset="-122"/>
              </a:rPr>
              <a:t>输液管理</a:t>
            </a:r>
            <a:endParaRPr lang="zh-CN" altLang="en-US" sz="1000" dirty="0">
              <a:latin typeface="微软雅黑" panose="020B0503020204020204" pitchFamily="34" charset="-122"/>
              <a:ea typeface="微软雅黑" panose="020B0503020204020204" pitchFamily="34" charset="-122"/>
            </a:endParaRPr>
          </a:p>
        </p:txBody>
      </p:sp>
      <p:sp>
        <p:nvSpPr>
          <p:cNvPr id="188" name="TextBox 187"/>
          <p:cNvSpPr txBox="1"/>
          <p:nvPr/>
        </p:nvSpPr>
        <p:spPr>
          <a:xfrm>
            <a:off x="3639155" y="4662555"/>
            <a:ext cx="1062916" cy="246209"/>
          </a:xfrm>
          <a:prstGeom prst="rect">
            <a:avLst/>
          </a:prstGeom>
          <a:noFill/>
        </p:spPr>
        <p:txBody>
          <a:bodyPr wrap="square" lIns="91428" tIns="45714" rIns="91428" bIns="45714" rtlCol="0">
            <a:spAutoFit/>
          </a:bodyPr>
          <a:lstStyle/>
          <a:p>
            <a:r>
              <a:rPr lang="zh-CN" altLang="en-US" sz="1000" dirty="0" smtClean="0">
                <a:latin typeface="微软雅黑" panose="020B0503020204020204" pitchFamily="34" charset="-122"/>
                <a:ea typeface="微软雅黑" panose="020B0503020204020204" pitchFamily="34" charset="-122"/>
              </a:rPr>
              <a:t>婴儿防盗</a:t>
            </a:r>
            <a:endParaRPr lang="zh-CN" altLang="en-US" sz="1000" dirty="0">
              <a:latin typeface="微软雅黑" panose="020B0503020204020204" pitchFamily="34" charset="-122"/>
              <a:ea typeface="微软雅黑" panose="020B0503020204020204" pitchFamily="34" charset="-122"/>
            </a:endParaRPr>
          </a:p>
        </p:txBody>
      </p:sp>
      <p:sp>
        <p:nvSpPr>
          <p:cNvPr id="189" name="椭圆 188"/>
          <p:cNvSpPr>
            <a:spLocks noChangeAspect="1"/>
          </p:cNvSpPr>
          <p:nvPr/>
        </p:nvSpPr>
        <p:spPr bwMode="auto">
          <a:xfrm>
            <a:off x="3641584" y="4025164"/>
            <a:ext cx="590891" cy="620749"/>
          </a:xfrm>
          <a:prstGeom prst="ellipse">
            <a:avLst/>
          </a:prstGeom>
          <a:noFill/>
          <a:ln w="6350" cap="flat" cmpd="sng" algn="ctr">
            <a:solidFill>
              <a:srgbClr val="3366FF"/>
            </a:solidFill>
            <a:prstDash val="dash"/>
            <a:round/>
            <a:headEnd type="none" w="med" len="med"/>
            <a:tailEnd type="none" w="med" len="med"/>
          </a:ln>
          <a:effectLst/>
        </p:spPr>
        <p:txBody>
          <a:bodyPr vert="horz" wrap="square" lIns="91428" tIns="45714" rIns="91428" bIns="45714" numCol="1" rtlCol="0" anchor="t" anchorCtr="0" compatLnSpc="1"/>
          <a:lstStyle/>
          <a:p>
            <a:pPr algn="ctr" defTabSz="801370"/>
            <a:endParaRPr lang="zh-CN" altLang="en-US" sz="2800" b="1" dirty="0" smtClean="0">
              <a:solidFill>
                <a:srgbClr val="000000"/>
              </a:solidFill>
              <a:latin typeface="Trebuchet MS" panose="020B0603020202020204" pitchFamily="34" charset="0"/>
              <a:ea typeface="华文细黑" panose="02010600040101010101" pitchFamily="2" charset="-122"/>
            </a:endParaRPr>
          </a:p>
        </p:txBody>
      </p:sp>
      <p:sp>
        <p:nvSpPr>
          <p:cNvPr id="190" name="TextBox 189"/>
          <p:cNvSpPr txBox="1"/>
          <p:nvPr/>
        </p:nvSpPr>
        <p:spPr>
          <a:xfrm>
            <a:off x="1247674" y="4662555"/>
            <a:ext cx="1062916" cy="246209"/>
          </a:xfrm>
          <a:prstGeom prst="rect">
            <a:avLst/>
          </a:prstGeom>
          <a:noFill/>
        </p:spPr>
        <p:txBody>
          <a:bodyPr wrap="square" lIns="91428" tIns="45714" rIns="91428" bIns="45714" rtlCol="0">
            <a:spAutoFit/>
          </a:bodyPr>
          <a:lstStyle/>
          <a:p>
            <a:r>
              <a:rPr lang="zh-CN" altLang="en-US" sz="1000" dirty="0" smtClean="0">
                <a:latin typeface="微软雅黑" panose="020B0503020204020204" pitchFamily="34" charset="-122"/>
                <a:ea typeface="微软雅黑" panose="020B0503020204020204" pitchFamily="34" charset="-122"/>
              </a:rPr>
              <a:t>电子价签</a:t>
            </a:r>
            <a:endParaRPr lang="zh-CN" altLang="en-US" sz="1000" dirty="0">
              <a:latin typeface="微软雅黑" panose="020B0503020204020204" pitchFamily="34" charset="-122"/>
              <a:ea typeface="微软雅黑" panose="020B0503020204020204" pitchFamily="34" charset="-122"/>
            </a:endParaRPr>
          </a:p>
        </p:txBody>
      </p:sp>
      <p:sp>
        <p:nvSpPr>
          <p:cNvPr id="191" name="椭圆 190"/>
          <p:cNvSpPr>
            <a:spLocks noChangeAspect="1"/>
          </p:cNvSpPr>
          <p:nvPr/>
        </p:nvSpPr>
        <p:spPr bwMode="auto">
          <a:xfrm>
            <a:off x="1254269" y="4025164"/>
            <a:ext cx="590891" cy="620749"/>
          </a:xfrm>
          <a:prstGeom prst="ellipse">
            <a:avLst/>
          </a:prstGeom>
          <a:noFill/>
          <a:ln w="6350" cap="flat" cmpd="sng" algn="ctr">
            <a:solidFill>
              <a:srgbClr val="3366FF"/>
            </a:solidFill>
            <a:prstDash val="dash"/>
            <a:round/>
            <a:headEnd type="none" w="med" len="med"/>
            <a:tailEnd type="none" w="med" len="med"/>
          </a:ln>
          <a:effectLst/>
        </p:spPr>
        <p:txBody>
          <a:bodyPr vert="horz" wrap="square" lIns="91428" tIns="45714" rIns="91428" bIns="45714" numCol="1" rtlCol="0" anchor="t" anchorCtr="0" compatLnSpc="1"/>
          <a:lstStyle/>
          <a:p>
            <a:pPr algn="ctr" defTabSz="801370"/>
            <a:endParaRPr lang="zh-CN" altLang="en-US" sz="2800" b="1" dirty="0" smtClean="0">
              <a:solidFill>
                <a:srgbClr val="000000"/>
              </a:solidFill>
              <a:latin typeface="Trebuchet MS" panose="020B0603020202020204" pitchFamily="34" charset="0"/>
              <a:ea typeface="华文细黑" panose="02010600040101010101" pitchFamily="2" charset="-122"/>
            </a:endParaRPr>
          </a:p>
        </p:txBody>
      </p:sp>
      <p:sp>
        <p:nvSpPr>
          <p:cNvPr id="192" name="TextBox 191"/>
          <p:cNvSpPr txBox="1"/>
          <p:nvPr/>
        </p:nvSpPr>
        <p:spPr>
          <a:xfrm>
            <a:off x="2410585" y="4662555"/>
            <a:ext cx="1062916" cy="246209"/>
          </a:xfrm>
          <a:prstGeom prst="rect">
            <a:avLst/>
          </a:prstGeom>
          <a:noFill/>
        </p:spPr>
        <p:txBody>
          <a:bodyPr wrap="square" lIns="91428" tIns="45714" rIns="91428" bIns="45714" rtlCol="0">
            <a:spAutoFit/>
          </a:bodyPr>
          <a:lstStyle/>
          <a:p>
            <a:r>
              <a:rPr lang="zh-CN" altLang="en-US" sz="1000" dirty="0" smtClean="0">
                <a:latin typeface="微软雅黑" panose="020B0503020204020204" pitchFamily="34" charset="-122"/>
                <a:ea typeface="微软雅黑" panose="020B0503020204020204" pitchFamily="34" charset="-122"/>
              </a:rPr>
              <a:t>资产管理</a:t>
            </a:r>
            <a:endParaRPr lang="zh-CN" altLang="en-US" sz="1000" dirty="0">
              <a:latin typeface="微软雅黑" panose="020B0503020204020204" pitchFamily="34" charset="-122"/>
              <a:ea typeface="微软雅黑" panose="020B0503020204020204" pitchFamily="34" charset="-122"/>
            </a:endParaRPr>
          </a:p>
        </p:txBody>
      </p:sp>
      <p:sp>
        <p:nvSpPr>
          <p:cNvPr id="193" name="椭圆 192"/>
          <p:cNvSpPr>
            <a:spLocks noChangeAspect="1"/>
          </p:cNvSpPr>
          <p:nvPr/>
        </p:nvSpPr>
        <p:spPr bwMode="auto">
          <a:xfrm>
            <a:off x="2393996" y="4025164"/>
            <a:ext cx="590015" cy="620749"/>
          </a:xfrm>
          <a:prstGeom prst="ellipse">
            <a:avLst/>
          </a:prstGeom>
          <a:noFill/>
          <a:ln w="6350" cap="flat" cmpd="sng" algn="ctr">
            <a:solidFill>
              <a:srgbClr val="3366FF"/>
            </a:solidFill>
            <a:prstDash val="dash"/>
            <a:round/>
            <a:headEnd type="none" w="med" len="med"/>
            <a:tailEnd type="none" w="med" len="med"/>
          </a:ln>
          <a:effectLst/>
        </p:spPr>
        <p:txBody>
          <a:bodyPr vert="horz" wrap="square" lIns="91428" tIns="45714" rIns="91428" bIns="45714" numCol="1" rtlCol="0" anchor="t" anchorCtr="0" compatLnSpc="1"/>
          <a:lstStyle/>
          <a:p>
            <a:pPr algn="ctr" defTabSz="801370"/>
            <a:endParaRPr lang="zh-CN" altLang="en-US" sz="2800" b="1" dirty="0" smtClean="0">
              <a:solidFill>
                <a:srgbClr val="000000"/>
              </a:solidFill>
              <a:latin typeface="Trebuchet MS" panose="020B0603020202020204" pitchFamily="34" charset="0"/>
              <a:ea typeface="华文细黑" panose="02010600040101010101" pitchFamily="2" charset="-122"/>
            </a:endParaRPr>
          </a:p>
        </p:txBody>
      </p:sp>
      <p:sp>
        <p:nvSpPr>
          <p:cNvPr id="194" name="椭圆 193"/>
          <p:cNvSpPr>
            <a:spLocks noChangeAspect="1"/>
          </p:cNvSpPr>
          <p:nvPr/>
        </p:nvSpPr>
        <p:spPr bwMode="auto">
          <a:xfrm>
            <a:off x="5907582" y="4025164"/>
            <a:ext cx="590891" cy="620749"/>
          </a:xfrm>
          <a:prstGeom prst="ellipse">
            <a:avLst/>
          </a:prstGeom>
          <a:noFill/>
          <a:ln w="6350" cap="flat" cmpd="sng" algn="ctr">
            <a:solidFill>
              <a:srgbClr val="3366FF"/>
            </a:solidFill>
            <a:prstDash val="dash"/>
            <a:round/>
            <a:headEnd type="none" w="med" len="med"/>
            <a:tailEnd type="none" w="med" len="med"/>
          </a:ln>
          <a:effectLst/>
        </p:spPr>
        <p:txBody>
          <a:bodyPr vert="horz" wrap="square" lIns="91428" tIns="45714" rIns="91428" bIns="45714" numCol="1" rtlCol="0" anchor="t" anchorCtr="0" compatLnSpc="1"/>
          <a:lstStyle/>
          <a:p>
            <a:pPr algn="ctr" defTabSz="801370"/>
            <a:endParaRPr lang="zh-CN" altLang="en-US" sz="2800" b="1" dirty="0" smtClean="0">
              <a:solidFill>
                <a:srgbClr val="000000"/>
              </a:solidFill>
              <a:latin typeface="Trebuchet MS" panose="020B0603020202020204" pitchFamily="34" charset="0"/>
              <a:ea typeface="华文细黑" panose="02010600040101010101" pitchFamily="2" charset="-122"/>
            </a:endParaRPr>
          </a:p>
        </p:txBody>
      </p:sp>
      <p:sp>
        <p:nvSpPr>
          <p:cNvPr id="195" name="TextBox 194"/>
          <p:cNvSpPr txBox="1"/>
          <p:nvPr/>
        </p:nvSpPr>
        <p:spPr>
          <a:xfrm>
            <a:off x="5789629" y="4662553"/>
            <a:ext cx="965118" cy="246209"/>
          </a:xfrm>
          <a:prstGeom prst="rect">
            <a:avLst/>
          </a:prstGeom>
          <a:noFill/>
        </p:spPr>
        <p:txBody>
          <a:bodyPr wrap="square" lIns="91428" tIns="45714" rIns="91428" bIns="45714" rtlCol="0">
            <a:spAutoFit/>
          </a:bodyPr>
          <a:lstStyle/>
          <a:p>
            <a:r>
              <a:rPr lang="zh-CN" altLang="en-US" sz="1000" dirty="0" smtClean="0">
                <a:latin typeface="微软雅黑" panose="020B0503020204020204" pitchFamily="34" charset="-122"/>
                <a:ea typeface="微软雅黑" panose="020B0503020204020204" pitchFamily="34" charset="-122"/>
              </a:rPr>
              <a:t>学生健康管理</a:t>
            </a:r>
            <a:endParaRPr lang="zh-CN" altLang="en-US" sz="1000" dirty="0">
              <a:latin typeface="微软雅黑" panose="020B0503020204020204" pitchFamily="34" charset="-122"/>
              <a:ea typeface="微软雅黑" panose="020B0503020204020204" pitchFamily="34" charset="-122"/>
            </a:endParaRPr>
          </a:p>
        </p:txBody>
      </p:sp>
      <p:sp>
        <p:nvSpPr>
          <p:cNvPr id="196" name="矩形 195"/>
          <p:cNvSpPr/>
          <p:nvPr/>
        </p:nvSpPr>
        <p:spPr>
          <a:xfrm>
            <a:off x="5906552" y="4394568"/>
            <a:ext cx="628850" cy="215407"/>
          </a:xfrm>
          <a:prstGeom prst="rect">
            <a:avLst/>
          </a:prstGeom>
        </p:spPr>
        <p:txBody>
          <a:bodyPr wrap="square" lIns="91410" tIns="45702" rIns="91410" bIns="45702">
            <a:spAutoFit/>
          </a:bodyPr>
          <a:lstStyle/>
          <a:p>
            <a:pPr algn="ctr">
              <a:buClr>
                <a:srgbClr val="CC9900"/>
              </a:buClr>
            </a:pPr>
            <a:r>
              <a:rPr lang="zh-CN" altLang="en-US" sz="800" dirty="0" smtClean="0">
                <a:solidFill>
                  <a:srgbClr val="FFFFFF">
                    <a:lumMod val="50000"/>
                  </a:srgbClr>
                </a:solidFill>
                <a:latin typeface="微软雅黑" panose="020B0503020204020204" pitchFamily="34" charset="-122"/>
                <a:ea typeface="微软雅黑" panose="020B0503020204020204" pitchFamily="34" charset="-122"/>
              </a:rPr>
              <a:t>智能手环</a:t>
            </a:r>
            <a:endParaRPr lang="zh-CN" altLang="en-US" sz="800" dirty="0">
              <a:solidFill>
                <a:srgbClr val="FFFFFF">
                  <a:lumMod val="50000"/>
                </a:srgbClr>
              </a:solidFill>
              <a:latin typeface="微软雅黑" panose="020B0503020204020204" pitchFamily="34" charset="-122"/>
              <a:ea typeface="微软雅黑" panose="020B0503020204020204" pitchFamily="34" charset="-122"/>
            </a:endParaRPr>
          </a:p>
        </p:txBody>
      </p:sp>
      <p:pic>
        <p:nvPicPr>
          <p:cNvPr id="197" name="图片 23" descr="未标题-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52843" y="4185899"/>
            <a:ext cx="301245" cy="20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 name="矩形 197"/>
          <p:cNvSpPr/>
          <p:nvPr/>
        </p:nvSpPr>
        <p:spPr>
          <a:xfrm>
            <a:off x="3639155" y="4399353"/>
            <a:ext cx="628850" cy="215407"/>
          </a:xfrm>
          <a:prstGeom prst="rect">
            <a:avLst/>
          </a:prstGeom>
        </p:spPr>
        <p:txBody>
          <a:bodyPr wrap="square" lIns="91410" tIns="45702" rIns="91410" bIns="45702">
            <a:spAutoFit/>
          </a:bodyPr>
          <a:lstStyle/>
          <a:p>
            <a:pPr algn="ctr">
              <a:buClr>
                <a:srgbClr val="CC9900"/>
              </a:buClr>
            </a:pPr>
            <a:r>
              <a:rPr lang="zh-CN" altLang="en-US" sz="800" dirty="0" smtClean="0">
                <a:solidFill>
                  <a:srgbClr val="FFFFFF">
                    <a:lumMod val="50000"/>
                  </a:srgbClr>
                </a:solidFill>
                <a:latin typeface="微软雅黑" panose="020B0503020204020204" pitchFamily="34" charset="-122"/>
                <a:ea typeface="微软雅黑" panose="020B0503020204020204" pitchFamily="34" charset="-122"/>
              </a:rPr>
              <a:t>婴儿标签</a:t>
            </a:r>
            <a:endParaRPr lang="zh-CN" altLang="en-US" sz="800" dirty="0">
              <a:solidFill>
                <a:srgbClr val="FFFFFF">
                  <a:lumMod val="50000"/>
                </a:srgbClr>
              </a:solidFill>
              <a:latin typeface="微软雅黑" panose="020B0503020204020204" pitchFamily="34" charset="-122"/>
              <a:ea typeface="微软雅黑" panose="020B0503020204020204" pitchFamily="34" charset="-122"/>
            </a:endParaRPr>
          </a:p>
        </p:txBody>
      </p:sp>
      <p:pic>
        <p:nvPicPr>
          <p:cNvPr id="201" name="图片 200"/>
          <p:cNvPicPr>
            <a:picLocks noChangeAspect="1"/>
          </p:cNvPicPr>
          <p:nvPr/>
        </p:nvPicPr>
        <p:blipFill>
          <a:blip r:embed="rId11" cstate="print"/>
          <a:stretch>
            <a:fillRect/>
          </a:stretch>
        </p:blipFill>
        <p:spPr>
          <a:xfrm>
            <a:off x="3757671" y="4160760"/>
            <a:ext cx="316920" cy="201379"/>
          </a:xfrm>
          <a:prstGeom prst="rect">
            <a:avLst/>
          </a:prstGeom>
        </p:spPr>
      </p:pic>
      <p:pic>
        <p:nvPicPr>
          <p:cNvPr id="202" name="图片 20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539323" y="4182304"/>
            <a:ext cx="294114" cy="199925"/>
          </a:xfrm>
          <a:prstGeom prst="rect">
            <a:avLst/>
          </a:prstGeom>
        </p:spPr>
      </p:pic>
      <p:sp>
        <p:nvSpPr>
          <p:cNvPr id="203" name="矩形 202"/>
          <p:cNvSpPr/>
          <p:nvPr/>
        </p:nvSpPr>
        <p:spPr>
          <a:xfrm>
            <a:off x="2393811" y="4399353"/>
            <a:ext cx="628850" cy="215407"/>
          </a:xfrm>
          <a:prstGeom prst="rect">
            <a:avLst/>
          </a:prstGeom>
        </p:spPr>
        <p:txBody>
          <a:bodyPr wrap="square" lIns="91410" tIns="45702" rIns="91410" bIns="45702">
            <a:spAutoFit/>
          </a:bodyPr>
          <a:lstStyle/>
          <a:p>
            <a:pPr algn="ctr">
              <a:buClr>
                <a:srgbClr val="CC9900"/>
              </a:buClr>
            </a:pPr>
            <a:r>
              <a:rPr lang="zh-CN" altLang="en-US" sz="800" dirty="0" smtClean="0">
                <a:solidFill>
                  <a:srgbClr val="FFFFFF">
                    <a:lumMod val="50000"/>
                  </a:srgbClr>
                </a:solidFill>
                <a:latin typeface="微软雅黑" panose="020B0503020204020204" pitchFamily="34" charset="-122"/>
                <a:ea typeface="微软雅黑" panose="020B0503020204020204" pitchFamily="34" charset="-122"/>
              </a:rPr>
              <a:t>资产标签</a:t>
            </a:r>
            <a:endParaRPr lang="zh-CN" altLang="en-US" sz="800" dirty="0">
              <a:solidFill>
                <a:srgbClr val="FFFFFF">
                  <a:lumMod val="50000"/>
                </a:srgbClr>
              </a:solidFill>
              <a:latin typeface="微软雅黑" panose="020B0503020204020204" pitchFamily="34" charset="-122"/>
              <a:ea typeface="微软雅黑" panose="020B0503020204020204" pitchFamily="34" charset="-122"/>
            </a:endParaRPr>
          </a:p>
        </p:txBody>
      </p:sp>
      <p:pic>
        <p:nvPicPr>
          <p:cNvPr id="204" name="Picture 3"/>
          <p:cNvPicPr>
            <a:picLocks noChangeAspect="1" noChangeArrowheads="1"/>
          </p:cNvPicPr>
          <p:nvPr/>
        </p:nvPicPr>
        <p:blipFill>
          <a:blip r:embed="rId13" cstate="print"/>
          <a:srcRect/>
          <a:stretch>
            <a:fillRect/>
          </a:stretch>
        </p:blipFill>
        <p:spPr bwMode="auto">
          <a:xfrm>
            <a:off x="1341226" y="4205280"/>
            <a:ext cx="406930" cy="125234"/>
          </a:xfrm>
          <a:prstGeom prst="rect">
            <a:avLst/>
          </a:prstGeom>
          <a:noFill/>
          <a:ln w="9525">
            <a:noFill/>
            <a:miter lim="800000"/>
            <a:headEnd/>
            <a:tailEnd/>
          </a:ln>
        </p:spPr>
      </p:pic>
      <p:pic>
        <p:nvPicPr>
          <p:cNvPr id="205" name="Picture 1"/>
          <p:cNvPicPr>
            <a:picLocks noChangeAspect="1" noChangeArrowheads="1"/>
          </p:cNvPicPr>
          <p:nvPr/>
        </p:nvPicPr>
        <p:blipFill>
          <a:blip r:embed="rId14" cstate="print"/>
          <a:srcRect/>
          <a:stretch>
            <a:fillRect/>
          </a:stretch>
        </p:blipFill>
        <p:spPr bwMode="auto">
          <a:xfrm>
            <a:off x="5006398" y="4117687"/>
            <a:ext cx="267396" cy="279417"/>
          </a:xfrm>
          <a:prstGeom prst="rect">
            <a:avLst/>
          </a:prstGeom>
          <a:noFill/>
          <a:ln w="9525">
            <a:noFill/>
            <a:miter lim="800000"/>
            <a:headEnd/>
            <a:tailEnd/>
          </a:ln>
        </p:spPr>
      </p:pic>
      <p:sp>
        <p:nvSpPr>
          <p:cNvPr id="206" name="圆角矩形 205"/>
          <p:cNvSpPr/>
          <p:nvPr/>
        </p:nvSpPr>
        <p:spPr>
          <a:xfrm>
            <a:off x="569218" y="3980655"/>
            <a:ext cx="6317136" cy="938910"/>
          </a:xfrm>
          <a:prstGeom prst="roundRect">
            <a:avLst>
              <a:gd name="adj" fmla="val 2225"/>
            </a:avLst>
          </a:prstGeom>
          <a:noFill/>
          <a:ln w="3175" cap="flat" cmpd="sng" algn="ctr">
            <a:solidFill>
              <a:srgbClr val="1F497D">
                <a:lumMod val="60000"/>
                <a:lumOff val="40000"/>
              </a:srgbClr>
            </a:solidFill>
            <a:prstDash val="dash"/>
          </a:ln>
          <a:effectLst/>
        </p:spPr>
        <p:txBody>
          <a:bodyPr rtlCol="0" anchor="ctr"/>
          <a:lstStyle/>
          <a:p>
            <a:pPr algn="ctr" fontAlgn="auto">
              <a:spcBef>
                <a:spcPts val="0"/>
              </a:spcBef>
              <a:spcAft>
                <a:spcPts val="0"/>
              </a:spcAft>
              <a:defRPr/>
            </a:pPr>
            <a:endParaRPr lang="zh-CN" altLang="en-US" sz="2800" kern="0">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sp>
        <p:nvSpPr>
          <p:cNvPr id="207" name="TextBox 206"/>
          <p:cNvSpPr txBox="1"/>
          <p:nvPr/>
        </p:nvSpPr>
        <p:spPr>
          <a:xfrm>
            <a:off x="629705" y="4184819"/>
            <a:ext cx="570297" cy="481414"/>
          </a:xfrm>
          <a:prstGeom prst="rect">
            <a:avLst/>
          </a:prstGeom>
          <a:noFill/>
        </p:spPr>
        <p:txBody>
          <a:bodyPr vert="horz" wrap="square" rtlCol="0">
            <a:spAutoFit/>
          </a:bodyPr>
          <a:lstStyle/>
          <a:p>
            <a:pPr marL="179705" indent="-179705">
              <a:lnSpc>
                <a:spcPct val="120000"/>
              </a:lnSpc>
            </a:pPr>
            <a:r>
              <a:rPr lang="en-US" altLang="zh-CN" sz="1100" b="1" dirty="0" smtClean="0">
                <a:latin typeface="微软雅黑" panose="020B0503020204020204" pitchFamily="34" charset="-122"/>
                <a:ea typeface="微软雅黑" panose="020B0503020204020204" pitchFamily="34" charset="-122"/>
              </a:rPr>
              <a:t>IOT</a:t>
            </a:r>
            <a:endParaRPr lang="en-US" altLang="zh-CN" sz="1100" b="1" dirty="0" smtClean="0">
              <a:latin typeface="微软雅黑" panose="020B0503020204020204" pitchFamily="34" charset="-122"/>
              <a:ea typeface="微软雅黑" panose="020B0503020204020204" pitchFamily="34" charset="-122"/>
            </a:endParaRPr>
          </a:p>
          <a:p>
            <a:pPr marL="179705" indent="-179705">
              <a:lnSpc>
                <a:spcPct val="120000"/>
              </a:lnSpc>
            </a:pPr>
            <a:r>
              <a:rPr lang="zh-CN" altLang="en-US" sz="1100" b="1" dirty="0" smtClean="0">
                <a:latin typeface="微软雅黑" panose="020B0503020204020204" pitchFamily="34" charset="-122"/>
                <a:ea typeface="微软雅黑" panose="020B0503020204020204" pitchFamily="34" charset="-122"/>
              </a:rPr>
              <a:t>应用</a:t>
            </a:r>
            <a:endParaRPr lang="zh-CN" altLang="en-US" sz="1100" b="1" dirty="0" smtClean="0">
              <a:latin typeface="微软雅黑" panose="020B0503020204020204" pitchFamily="34" charset="-122"/>
              <a:ea typeface="微软雅黑" panose="020B0503020204020204" pitchFamily="34" charset="-122"/>
            </a:endParaRPr>
          </a:p>
        </p:txBody>
      </p:sp>
      <p:grpSp>
        <p:nvGrpSpPr>
          <p:cNvPr id="208" name="组合 345"/>
          <p:cNvGrpSpPr/>
          <p:nvPr/>
        </p:nvGrpSpPr>
        <p:grpSpPr>
          <a:xfrm>
            <a:off x="708045" y="1496045"/>
            <a:ext cx="1789142" cy="1430810"/>
            <a:chOff x="629488" y="7025710"/>
            <a:chExt cx="1835472" cy="849601"/>
          </a:xfrm>
        </p:grpSpPr>
        <p:sp>
          <p:nvSpPr>
            <p:cNvPr id="218" name="1935875021"/>
            <p:cNvSpPr/>
            <p:nvPr/>
          </p:nvSpPr>
          <p:spPr>
            <a:xfrm>
              <a:off x="629687" y="7034435"/>
              <a:ext cx="1800000" cy="840876"/>
            </a:xfrm>
            <a:prstGeom prst="rect">
              <a:avLst/>
            </a:prstGeom>
            <a:solidFill>
              <a:schemeClr val="tx1">
                <a:alpha val="40000"/>
              </a:schemeClr>
            </a:solidFill>
            <a:ln w="3175">
              <a:miter lim="400000"/>
            </a:ln>
          </p:spPr>
          <p:txBody>
            <a:bodyPr lIns="0" tIns="0" rIns="0" bIns="0" anchor="ctr"/>
            <a:lstStyle/>
            <a:p>
              <a:pPr lvl="0">
                <a:defRPr sz="1800">
                  <a:solidFill>
                    <a:srgbClr val="53585F"/>
                  </a:solidFill>
                </a:defRPr>
              </a:pPr>
              <a:endParaRPr dirty="0">
                <a:latin typeface="Arial" panose="020B0604020202020204"/>
                <a:ea typeface="微软雅黑" panose="020B0503020204020204" pitchFamily="34" charset="-122"/>
                <a:sym typeface="Arial" panose="020B0604020202020204"/>
              </a:endParaRPr>
            </a:p>
          </p:txBody>
        </p:sp>
        <p:pic>
          <p:nvPicPr>
            <p:cNvPr id="219" name="图片 218"/>
            <p:cNvPicPr preferRelativeResize="0"/>
            <p:nvPr/>
          </p:nvPicPr>
          <p:blipFill>
            <a:blip r:embed="rId15" cstate="print"/>
            <a:stretch>
              <a:fillRect/>
            </a:stretch>
          </p:blipFill>
          <p:spPr>
            <a:xfrm>
              <a:off x="631670" y="7475711"/>
              <a:ext cx="900099" cy="397255"/>
            </a:xfrm>
            <a:prstGeom prst="rect">
              <a:avLst/>
            </a:prstGeom>
          </p:spPr>
        </p:pic>
        <p:pic>
          <p:nvPicPr>
            <p:cNvPr id="220" name="Picture 2" descr="“资产扫描”的图片搜索结果"/>
            <p:cNvPicPr preferRelativeResize="0">
              <a:picLocks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529587" y="7025710"/>
              <a:ext cx="889679" cy="460800"/>
            </a:xfrm>
            <a:prstGeom prst="rect">
              <a:avLst/>
            </a:prstGeom>
            <a:noFill/>
            <a:effectLst>
              <a:outerShdw blurRad="50800" dist="50800" dir="5400000" algn="ctr" rotWithShape="0">
                <a:srgbClr val="7F7F7F"/>
              </a:outerShdw>
            </a:effectLst>
            <a:extLst>
              <a:ext uri="{909E8E84-426E-40DD-AFC4-6F175D3DCCD1}">
                <a14:hiddenFill xmlns:a14="http://schemas.microsoft.com/office/drawing/2010/main">
                  <a:solidFill>
                    <a:srgbClr val="FFFFFF"/>
                  </a:solidFill>
                </a14:hiddenFill>
              </a:ext>
            </a:extLst>
          </p:spPr>
        </p:pic>
        <p:pic>
          <p:nvPicPr>
            <p:cNvPr id="221" name="图片 24"/>
            <p:cNvPicPr preferRelativeResize="0"/>
            <p:nvPr/>
          </p:nvPicPr>
          <p:blipFill>
            <a:blip r:embed="rId17" cstate="print"/>
            <a:stretch>
              <a:fillRect/>
            </a:stretch>
          </p:blipFill>
          <p:spPr>
            <a:xfrm>
              <a:off x="629488" y="7025710"/>
              <a:ext cx="900099" cy="462335"/>
            </a:xfrm>
            <a:prstGeom prst="rect">
              <a:avLst/>
            </a:prstGeom>
            <a:effectLst>
              <a:outerShdw blurRad="50800" dist="50800" dir="5400000" algn="ctr" rotWithShape="0">
                <a:schemeClr val="bg1">
                  <a:lumMod val="75000"/>
                </a:schemeClr>
              </a:outerShdw>
            </a:effectLst>
          </p:spPr>
        </p:pic>
        <p:pic>
          <p:nvPicPr>
            <p:cNvPr id="222" name="Picture 2"/>
            <p:cNvPicPr preferRelativeResize="0">
              <a:picLocks noChangeArrowheads="1"/>
            </p:cNvPicPr>
            <p:nvPr/>
          </p:nvPicPr>
          <p:blipFill>
            <a:blip r:embed="rId2" cstate="print"/>
            <a:srcRect/>
            <a:stretch>
              <a:fillRect/>
            </a:stretch>
          </p:blipFill>
          <p:spPr bwMode="auto">
            <a:xfrm>
              <a:off x="1529587" y="7475711"/>
              <a:ext cx="900586" cy="396000"/>
            </a:xfrm>
            <a:prstGeom prst="rect">
              <a:avLst/>
            </a:prstGeom>
            <a:noFill/>
            <a:ln w="9525">
              <a:noFill/>
              <a:miter lim="800000"/>
              <a:headEnd/>
              <a:tailEnd/>
            </a:ln>
          </p:spPr>
        </p:pic>
        <p:sp>
          <p:nvSpPr>
            <p:cNvPr id="223" name="矩形 222"/>
            <p:cNvSpPr/>
            <p:nvPr/>
          </p:nvSpPr>
          <p:spPr>
            <a:xfrm>
              <a:off x="1754613" y="7541147"/>
              <a:ext cx="710347" cy="181803"/>
            </a:xfrm>
            <a:prstGeom prst="rect">
              <a:avLst/>
            </a:prstGeom>
          </p:spPr>
          <p:txBody>
            <a:bodyPr wrap="square">
              <a:spAutoFit/>
            </a:bodyPr>
            <a:lstStyle/>
            <a:p>
              <a:pPr>
                <a:lnSpc>
                  <a:spcPct val="150000"/>
                </a:lnSpc>
              </a:pPr>
              <a:r>
                <a:rPr lang="zh-CN" altLang="en-US" sz="1000" b="1" dirty="0" smtClean="0">
                  <a:solidFill>
                    <a:schemeClr val="bg1"/>
                  </a:solidFill>
                  <a:latin typeface="微软雅黑" panose="020B0503020204020204" pitchFamily="34" charset="-122"/>
                  <a:ea typeface="微软雅黑" panose="020B0503020204020204" pitchFamily="34" charset="-122"/>
                </a:rPr>
                <a:t>教育</a:t>
              </a:r>
              <a:endParaRPr lang="en-US" altLang="zh-CN" sz="1000" b="1" dirty="0" smtClean="0">
                <a:solidFill>
                  <a:schemeClr val="bg1"/>
                </a:solidFill>
                <a:latin typeface="微软雅黑" panose="020B0503020204020204" pitchFamily="34" charset="-122"/>
                <a:ea typeface="微软雅黑" panose="020B0503020204020204" pitchFamily="34" charset="-122"/>
              </a:endParaRPr>
            </a:p>
          </p:txBody>
        </p:sp>
        <p:sp>
          <p:nvSpPr>
            <p:cNvPr id="224" name="矩形 223"/>
            <p:cNvSpPr/>
            <p:nvPr/>
          </p:nvSpPr>
          <p:spPr>
            <a:xfrm>
              <a:off x="1754613" y="7156725"/>
              <a:ext cx="710347" cy="187857"/>
            </a:xfrm>
            <a:prstGeom prst="rect">
              <a:avLst/>
            </a:prstGeom>
          </p:spPr>
          <p:txBody>
            <a:bodyPr wrap="square">
              <a:spAutoFit/>
            </a:bodyPr>
            <a:lstStyle/>
            <a:p>
              <a:pPr>
                <a:lnSpc>
                  <a:spcPct val="150000"/>
                </a:lnSpc>
              </a:pPr>
              <a:r>
                <a:rPr lang="zh-CN" altLang="en-US" sz="1100" b="1" dirty="0" smtClean="0">
                  <a:solidFill>
                    <a:schemeClr val="bg1"/>
                  </a:solidFill>
                  <a:latin typeface="微软雅黑" panose="020B0503020204020204" pitchFamily="34" charset="-122"/>
                  <a:ea typeface="微软雅黑" panose="020B0503020204020204" pitchFamily="34" charset="-122"/>
                </a:rPr>
                <a:t>企业</a:t>
              </a:r>
              <a:endParaRPr lang="en-US" altLang="zh-CN" sz="1100" b="1" dirty="0" smtClean="0">
                <a:solidFill>
                  <a:schemeClr val="bg1"/>
                </a:solidFill>
                <a:latin typeface="微软雅黑" panose="020B0503020204020204" pitchFamily="34" charset="-122"/>
                <a:ea typeface="微软雅黑" panose="020B0503020204020204" pitchFamily="34" charset="-122"/>
              </a:endParaRPr>
            </a:p>
          </p:txBody>
        </p:sp>
        <p:sp>
          <p:nvSpPr>
            <p:cNvPr id="225" name="矩形 224"/>
            <p:cNvSpPr/>
            <p:nvPr/>
          </p:nvSpPr>
          <p:spPr>
            <a:xfrm>
              <a:off x="809508" y="7541147"/>
              <a:ext cx="710347" cy="187857"/>
            </a:xfrm>
            <a:prstGeom prst="rect">
              <a:avLst/>
            </a:prstGeom>
          </p:spPr>
          <p:txBody>
            <a:bodyPr wrap="square">
              <a:spAutoFit/>
            </a:bodyPr>
            <a:lstStyle/>
            <a:p>
              <a:pPr>
                <a:lnSpc>
                  <a:spcPct val="150000"/>
                </a:lnSpc>
              </a:pPr>
              <a:r>
                <a:rPr lang="zh-CN" altLang="en-US" sz="1100" b="1" dirty="0" smtClean="0">
                  <a:solidFill>
                    <a:schemeClr val="bg1"/>
                  </a:solidFill>
                  <a:latin typeface="微软雅黑" panose="020B0503020204020204" pitchFamily="34" charset="-122"/>
                  <a:ea typeface="微软雅黑" panose="020B0503020204020204" pitchFamily="34" charset="-122"/>
                </a:rPr>
                <a:t>医疗</a:t>
              </a:r>
              <a:endParaRPr lang="en-US" altLang="zh-CN" sz="1100" b="1" dirty="0" smtClean="0">
                <a:solidFill>
                  <a:schemeClr val="bg1"/>
                </a:solidFill>
                <a:latin typeface="微软雅黑" panose="020B0503020204020204" pitchFamily="34" charset="-122"/>
                <a:ea typeface="微软雅黑" panose="020B0503020204020204" pitchFamily="34" charset="-122"/>
              </a:endParaRPr>
            </a:p>
          </p:txBody>
        </p:sp>
        <p:sp>
          <p:nvSpPr>
            <p:cNvPr id="226" name="矩形 225"/>
            <p:cNvSpPr/>
            <p:nvPr/>
          </p:nvSpPr>
          <p:spPr>
            <a:xfrm>
              <a:off x="674493" y="7140399"/>
              <a:ext cx="868650" cy="187857"/>
            </a:xfrm>
            <a:prstGeom prst="rect">
              <a:avLst/>
            </a:prstGeom>
          </p:spPr>
          <p:txBody>
            <a:bodyPr wrap="square">
              <a:spAutoFit/>
            </a:bodyPr>
            <a:lstStyle/>
            <a:p>
              <a:pPr>
                <a:lnSpc>
                  <a:spcPct val="150000"/>
                </a:lnSpc>
              </a:pPr>
              <a:r>
                <a:rPr lang="zh-CN" altLang="en-US" sz="1100" b="1" dirty="0" smtClean="0">
                  <a:solidFill>
                    <a:schemeClr val="bg1"/>
                  </a:solidFill>
                  <a:latin typeface="微软雅黑" panose="020B0503020204020204" pitchFamily="34" charset="-122"/>
                  <a:ea typeface="微软雅黑" panose="020B0503020204020204" pitchFamily="34" charset="-122"/>
                </a:rPr>
                <a:t>商超</a:t>
              </a:r>
              <a:r>
                <a:rPr lang="en-US" altLang="zh-CN" sz="1100" b="1" dirty="0" smtClean="0">
                  <a:solidFill>
                    <a:schemeClr val="bg1"/>
                  </a:solidFill>
                  <a:latin typeface="微软雅黑" panose="020B0503020204020204" pitchFamily="34" charset="-122"/>
                  <a:ea typeface="微软雅黑" panose="020B0503020204020204" pitchFamily="34" charset="-122"/>
                </a:rPr>
                <a:t>/</a:t>
              </a:r>
              <a:r>
                <a:rPr lang="zh-CN" altLang="en-US" sz="1100" b="1" dirty="0" smtClean="0">
                  <a:solidFill>
                    <a:schemeClr val="bg1"/>
                  </a:solidFill>
                  <a:latin typeface="微软雅黑" panose="020B0503020204020204" pitchFamily="34" charset="-122"/>
                  <a:ea typeface="微软雅黑" panose="020B0503020204020204" pitchFamily="34" charset="-122"/>
                </a:rPr>
                <a:t>零售</a:t>
              </a:r>
              <a:endParaRPr lang="en-US" altLang="zh-CN" sz="1100" b="1" dirty="0" smtClean="0">
                <a:solidFill>
                  <a:schemeClr val="bg1"/>
                </a:solidFill>
                <a:latin typeface="微软雅黑" panose="020B0503020204020204" pitchFamily="34" charset="-122"/>
                <a:ea typeface="微软雅黑" panose="020B0503020204020204" pitchFamily="34" charset="-122"/>
              </a:endParaRPr>
            </a:p>
          </p:txBody>
        </p:sp>
      </p:grpSp>
      <p:sp>
        <p:nvSpPr>
          <p:cNvPr id="209" name="矩形 208"/>
          <p:cNvSpPr/>
          <p:nvPr/>
        </p:nvSpPr>
        <p:spPr>
          <a:xfrm>
            <a:off x="541923" y="3081363"/>
            <a:ext cx="2223798" cy="707886"/>
          </a:xfrm>
          <a:prstGeom prst="rect">
            <a:avLst/>
          </a:prstGeom>
        </p:spPr>
        <p:txBody>
          <a:bodyPr wrap="square">
            <a:spAutoFit/>
          </a:bodyPr>
          <a:lstStyle/>
          <a:p>
            <a:pPr>
              <a:lnSpc>
                <a:spcPct val="150000"/>
              </a:lnSpc>
              <a:buFont typeface="Arial" panose="020B0604020202020204" pitchFamily="34" charset="0"/>
              <a:buChar char="•"/>
              <a:defRPr/>
            </a:pPr>
            <a:r>
              <a:rPr lang="en-US" altLang="zh-CN" sz="1000" kern="0" dirty="0" smtClean="0">
                <a:solidFill>
                  <a:srgbClr val="FF0000"/>
                </a:solidFill>
                <a:latin typeface="微软雅黑" panose="020B0503020204020204" pitchFamily="34" charset="-122"/>
                <a:ea typeface="微软雅黑" panose="020B0503020204020204" pitchFamily="34" charset="-122"/>
                <a:sym typeface="FrutigerNext LT Regular" pitchFamily="34" charset="0"/>
              </a:rPr>
              <a:t> Wi-Fi</a:t>
            </a:r>
            <a:r>
              <a:rPr lang="zh-CN" altLang="en-US" sz="1000" kern="0" dirty="0" smtClean="0">
                <a:solidFill>
                  <a:srgbClr val="FF0000"/>
                </a:solidFill>
                <a:latin typeface="微软雅黑" panose="020B0503020204020204" pitchFamily="34" charset="-122"/>
                <a:ea typeface="微软雅黑" panose="020B0503020204020204" pitchFamily="34" charset="-122"/>
                <a:sym typeface="FrutigerNext LT Regular" pitchFamily="34" charset="0"/>
              </a:rPr>
              <a:t>与物联网单独部署，成本高</a:t>
            </a:r>
            <a:endParaRPr lang="en-US" altLang="zh-CN" sz="1000" kern="0" dirty="0" smtClean="0">
              <a:solidFill>
                <a:srgbClr val="FF0000"/>
              </a:solidFill>
              <a:latin typeface="微软雅黑" panose="020B0503020204020204" pitchFamily="34" charset="-122"/>
              <a:ea typeface="微软雅黑" panose="020B0503020204020204" pitchFamily="34" charset="-122"/>
              <a:sym typeface="FrutigerNext LT Regular" pitchFamily="34" charset="0"/>
            </a:endParaRPr>
          </a:p>
          <a:p>
            <a:pPr>
              <a:lnSpc>
                <a:spcPct val="150000"/>
              </a:lnSpc>
              <a:buFont typeface="Arial" panose="020B0604020202020204" pitchFamily="34" charset="0"/>
              <a:buChar char="•"/>
              <a:defRPr/>
            </a:pPr>
            <a:r>
              <a:rPr lang="zh-CN" altLang="en-US" sz="1000" kern="0" dirty="0" smtClean="0">
                <a:solidFill>
                  <a:srgbClr val="FF0000"/>
                </a:solidFill>
                <a:latin typeface="微软雅黑" panose="020B0503020204020204" pitchFamily="34" charset="-122"/>
                <a:ea typeface="微软雅黑" panose="020B0503020204020204" pitchFamily="34" charset="-122"/>
              </a:rPr>
              <a:t> 业务扩展不灵活</a:t>
            </a:r>
            <a:endParaRPr lang="zh-CN" altLang="zh-CN" sz="1000" b="1" kern="0" dirty="0" smtClean="0">
              <a:solidFill>
                <a:srgbClr val="FF0000"/>
              </a:solidFill>
              <a:latin typeface="微软雅黑" panose="020B0503020204020204" pitchFamily="34" charset="-122"/>
              <a:ea typeface="微软雅黑" panose="020B0503020204020204" pitchFamily="34" charset="-122"/>
            </a:endParaRPr>
          </a:p>
          <a:p>
            <a:endParaRPr lang="zh-CN" altLang="en-US" sz="1000" dirty="0" smtClean="0">
              <a:solidFill>
                <a:srgbClr val="FF0000"/>
              </a:solidFill>
              <a:latin typeface="微软雅黑" panose="020B0503020204020204" pitchFamily="34" charset="-122"/>
              <a:ea typeface="微软雅黑" panose="020B0503020204020204" pitchFamily="34" charset="-122"/>
              <a:sym typeface="FrutigerNext LT Regular" pitchFamily="34" charset="0"/>
            </a:endParaRPr>
          </a:p>
        </p:txBody>
      </p:sp>
      <p:sp>
        <p:nvSpPr>
          <p:cNvPr id="210" name="圆角矩形 209"/>
          <p:cNvSpPr/>
          <p:nvPr/>
        </p:nvSpPr>
        <p:spPr>
          <a:xfrm>
            <a:off x="569217" y="5049683"/>
            <a:ext cx="6317136" cy="930871"/>
          </a:xfrm>
          <a:prstGeom prst="roundRect">
            <a:avLst>
              <a:gd name="adj" fmla="val 2225"/>
            </a:avLst>
          </a:prstGeom>
          <a:noFill/>
          <a:ln w="3175" cap="flat" cmpd="sng" algn="ctr">
            <a:solidFill>
              <a:srgbClr val="1F497D">
                <a:lumMod val="60000"/>
                <a:lumOff val="40000"/>
              </a:srgbClr>
            </a:solidFill>
            <a:prstDash val="dash"/>
          </a:ln>
          <a:effectLst/>
        </p:spPr>
        <p:txBody>
          <a:bodyPr rtlCol="0" anchor="ctr"/>
          <a:lstStyle/>
          <a:p>
            <a:pPr algn="ctr" fontAlgn="auto">
              <a:spcBef>
                <a:spcPts val="0"/>
              </a:spcBef>
              <a:spcAft>
                <a:spcPts val="0"/>
              </a:spcAft>
              <a:defRPr/>
            </a:pPr>
            <a:endParaRPr lang="zh-CN" altLang="en-US" kern="0">
              <a:solidFill>
                <a:srgbClr val="1F497D"/>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TextBox 210"/>
          <p:cNvSpPr txBox="1"/>
          <p:nvPr/>
        </p:nvSpPr>
        <p:spPr>
          <a:xfrm>
            <a:off x="552971" y="5253576"/>
            <a:ext cx="570297" cy="481414"/>
          </a:xfrm>
          <a:prstGeom prst="rect">
            <a:avLst/>
          </a:prstGeom>
          <a:noFill/>
        </p:spPr>
        <p:txBody>
          <a:bodyPr vert="horz" wrap="square" rtlCol="0">
            <a:spAutoFit/>
          </a:bodyPr>
          <a:lstStyle/>
          <a:p>
            <a:pPr marL="179705" indent="-179705">
              <a:lnSpc>
                <a:spcPct val="120000"/>
              </a:lnSpc>
            </a:pPr>
            <a:r>
              <a:rPr lang="zh-CN" altLang="en-US" sz="1100" b="1" dirty="0" smtClean="0">
                <a:latin typeface="微软雅黑" panose="020B0503020204020204" pitchFamily="34" charset="-122"/>
                <a:ea typeface="微软雅黑" panose="020B0503020204020204" pitchFamily="34" charset="-122"/>
              </a:rPr>
              <a:t>生态</a:t>
            </a:r>
            <a:endParaRPr lang="en-US" altLang="zh-CN" sz="1100" b="1" dirty="0" smtClean="0">
              <a:latin typeface="微软雅黑" panose="020B0503020204020204" pitchFamily="34" charset="-122"/>
              <a:ea typeface="微软雅黑" panose="020B0503020204020204" pitchFamily="34" charset="-122"/>
            </a:endParaRPr>
          </a:p>
          <a:p>
            <a:pPr marL="179705" indent="-179705">
              <a:lnSpc>
                <a:spcPct val="120000"/>
              </a:lnSpc>
            </a:pPr>
            <a:r>
              <a:rPr lang="zh-CN" altLang="en-US" sz="1100" b="1" dirty="0" smtClean="0">
                <a:latin typeface="微软雅黑" panose="020B0503020204020204" pitchFamily="34" charset="-122"/>
                <a:ea typeface="微软雅黑" panose="020B0503020204020204" pitchFamily="34" charset="-122"/>
              </a:rPr>
              <a:t>合作</a:t>
            </a:r>
            <a:endParaRPr lang="en-US" altLang="zh-CN" sz="1100" b="1" dirty="0" smtClean="0">
              <a:latin typeface="微软雅黑" panose="020B0503020204020204" pitchFamily="34" charset="-122"/>
              <a:ea typeface="微软雅黑" panose="020B0503020204020204" pitchFamily="34" charset="-122"/>
            </a:endParaRPr>
          </a:p>
        </p:txBody>
      </p:sp>
      <p:sp>
        <p:nvSpPr>
          <p:cNvPr id="282" name="TextBox 281"/>
          <p:cNvSpPr txBox="1"/>
          <p:nvPr/>
        </p:nvSpPr>
        <p:spPr>
          <a:xfrm>
            <a:off x="3731040" y="1486138"/>
            <a:ext cx="2294539" cy="295145"/>
          </a:xfrm>
          <a:prstGeom prst="rect">
            <a:avLst/>
          </a:prstGeom>
          <a:noFill/>
        </p:spPr>
        <p:txBody>
          <a:bodyPr vert="horz" wrap="square" rtlCol="0">
            <a:spAutoFit/>
          </a:bodyPr>
          <a:lstStyle/>
          <a:p>
            <a:pPr marL="179705" indent="-179705">
              <a:lnSpc>
                <a:spcPct val="120000"/>
              </a:lnSpc>
            </a:pPr>
            <a:r>
              <a:rPr lang="en-US" altLang="zh-CN" sz="1200" b="1" dirty="0" err="1" smtClean="0">
                <a:latin typeface="微软雅黑" panose="020B0503020204020204" pitchFamily="34" charset="-122"/>
                <a:ea typeface="微软雅黑" panose="020B0503020204020204" pitchFamily="34" charset="-122"/>
              </a:rPr>
              <a:t>IoT</a:t>
            </a:r>
            <a:r>
              <a:rPr lang="en-US" altLang="zh-CN" sz="1200" b="1" dirty="0" smtClean="0">
                <a:latin typeface="微软雅黑" panose="020B0503020204020204" pitchFamily="34" charset="-122"/>
                <a:ea typeface="微软雅黑" panose="020B0503020204020204" pitchFamily="34" charset="-122"/>
              </a:rPr>
              <a:t> Wi-Fi</a:t>
            </a:r>
            <a:r>
              <a:rPr lang="zh-CN" altLang="en-US" sz="1200" b="1" dirty="0" smtClean="0">
                <a:latin typeface="微软雅黑" panose="020B0503020204020204" pitchFamily="34" charset="-122"/>
                <a:ea typeface="微软雅黑" panose="020B0503020204020204" pitchFamily="34" charset="-122"/>
              </a:rPr>
              <a:t>融合</a:t>
            </a:r>
            <a:endParaRPr lang="zh-CN" altLang="en-US" sz="1200" b="1" dirty="0" smtClean="0">
              <a:latin typeface="微软雅黑" panose="020B0503020204020204" pitchFamily="34" charset="-122"/>
              <a:ea typeface="微软雅黑" panose="020B0503020204020204" pitchFamily="34" charset="-122"/>
            </a:endParaRPr>
          </a:p>
        </p:txBody>
      </p:sp>
      <p:cxnSp>
        <p:nvCxnSpPr>
          <p:cNvPr id="284" name="直接连接符 283"/>
          <p:cNvCxnSpPr/>
          <p:nvPr/>
        </p:nvCxnSpPr>
        <p:spPr>
          <a:xfrm>
            <a:off x="2661523" y="1546553"/>
            <a:ext cx="0" cy="2039127"/>
          </a:xfrm>
          <a:prstGeom prst="line">
            <a:avLst/>
          </a:prstGeom>
          <a:ln w="3175">
            <a:prstDash val="dash"/>
          </a:ln>
        </p:spPr>
        <p:style>
          <a:lnRef idx="1">
            <a:schemeClr val="accent1"/>
          </a:lnRef>
          <a:fillRef idx="0">
            <a:schemeClr val="accent1"/>
          </a:fillRef>
          <a:effectRef idx="0">
            <a:schemeClr val="accent1"/>
          </a:effectRef>
          <a:fontRef idx="minor">
            <a:schemeClr val="tx1"/>
          </a:fontRef>
        </p:style>
      </p:cxnSp>
      <p:pic>
        <p:nvPicPr>
          <p:cNvPr id="285" name="Picture 3"/>
          <p:cNvPicPr preferRelativeResize="0">
            <a:picLocks noChangeArrowheads="1"/>
          </p:cNvPicPr>
          <p:nvPr/>
        </p:nvPicPr>
        <p:blipFill>
          <a:blip r:embed="rId18" cstate="print"/>
          <a:srcRect/>
          <a:stretch>
            <a:fillRect/>
          </a:stretch>
        </p:blipFill>
        <p:spPr bwMode="auto">
          <a:xfrm>
            <a:off x="7292288" y="5037070"/>
            <a:ext cx="1746000" cy="106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87" name="图片 286"/>
          <p:cNvPicPr preferRelativeResize="0"/>
          <p:nvPr/>
        </p:nvPicPr>
        <p:blipFill>
          <a:blip r:embed="rId19" cstate="print">
            <a:extLst>
              <a:ext uri="{28A0092B-C50C-407E-A947-70E740481C1C}">
                <a14:useLocalDpi xmlns:a14="http://schemas.microsoft.com/office/drawing/2010/main" val="0"/>
              </a:ext>
            </a:extLst>
          </a:blip>
          <a:stretch>
            <a:fillRect/>
          </a:stretch>
        </p:blipFill>
        <p:spPr>
          <a:xfrm>
            <a:off x="9513095" y="3385767"/>
            <a:ext cx="1746000" cy="106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13" name="组合 112"/>
          <p:cNvGrpSpPr/>
          <p:nvPr/>
        </p:nvGrpSpPr>
        <p:grpSpPr>
          <a:xfrm>
            <a:off x="966401" y="5192616"/>
            <a:ext cx="5573394" cy="675075"/>
            <a:chOff x="1221777" y="8775412"/>
            <a:chExt cx="5573394" cy="675075"/>
          </a:xfrm>
        </p:grpSpPr>
        <p:pic>
          <p:nvPicPr>
            <p:cNvPr id="114" name="Picture 8" descr="C:\Users\l00201884\Desktop\下载.jpg"/>
            <p:cNvPicPr>
              <a:picLocks noChangeAspect="1" noChangeArrowheads="1"/>
            </p:cNvPicPr>
            <p:nvPr/>
          </p:nvPicPr>
          <p:blipFill>
            <a:blip r:embed="rId20" cstate="print"/>
            <a:srcRect/>
            <a:stretch>
              <a:fillRect/>
            </a:stretch>
          </p:blipFill>
          <p:spPr bwMode="auto">
            <a:xfrm>
              <a:off x="1574592" y="8775412"/>
              <a:ext cx="675075" cy="315034"/>
            </a:xfrm>
            <a:prstGeom prst="rect">
              <a:avLst/>
            </a:prstGeom>
            <a:noFill/>
          </p:spPr>
        </p:pic>
        <p:pic>
          <p:nvPicPr>
            <p:cNvPr id="115" name="Picture 3" descr="C:\Users\l00201884\Desktop\u=2963311642,3977671188&amp;fm=96.jpg"/>
            <p:cNvPicPr>
              <a:picLocks noChangeAspect="1" noChangeArrowheads="1"/>
            </p:cNvPicPr>
            <p:nvPr/>
          </p:nvPicPr>
          <p:blipFill>
            <a:blip r:embed="rId21" cstate="print"/>
            <a:srcRect/>
            <a:stretch>
              <a:fillRect/>
            </a:stretch>
          </p:blipFill>
          <p:spPr bwMode="auto">
            <a:xfrm>
              <a:off x="3734832" y="8775412"/>
              <a:ext cx="798689" cy="315035"/>
            </a:xfrm>
            <a:prstGeom prst="rect">
              <a:avLst/>
            </a:prstGeom>
            <a:noFill/>
          </p:spPr>
        </p:pic>
        <p:pic>
          <p:nvPicPr>
            <p:cNvPr id="116" name="Picture 5" descr="C:\Users\l00201884\Desktop\top_03.jpg"/>
            <p:cNvPicPr>
              <a:picLocks noChangeAspect="1" noChangeArrowheads="1"/>
            </p:cNvPicPr>
            <p:nvPr/>
          </p:nvPicPr>
          <p:blipFill>
            <a:blip r:embed="rId22" cstate="print"/>
            <a:srcRect/>
            <a:stretch>
              <a:fillRect/>
            </a:stretch>
          </p:blipFill>
          <p:spPr bwMode="auto">
            <a:xfrm>
              <a:off x="2591424" y="8775412"/>
              <a:ext cx="873378" cy="270030"/>
            </a:xfrm>
            <a:prstGeom prst="rect">
              <a:avLst/>
            </a:prstGeom>
            <a:noFill/>
          </p:spPr>
        </p:pic>
        <p:sp>
          <p:nvSpPr>
            <p:cNvPr id="117" name="TextBox 116"/>
            <p:cNvSpPr txBox="1"/>
            <p:nvPr/>
          </p:nvSpPr>
          <p:spPr>
            <a:xfrm>
              <a:off x="1221777" y="8776456"/>
              <a:ext cx="585065" cy="674031"/>
            </a:xfrm>
            <a:prstGeom prst="rect">
              <a:avLst/>
            </a:prstGeom>
            <a:noFill/>
          </p:spPr>
          <p:txBody>
            <a:bodyPr vert="horz" wrap="square" rtlCol="0">
              <a:spAutoFit/>
            </a:bodyPr>
            <a:lstStyle/>
            <a:p>
              <a:pPr marL="179705" indent="-179705">
                <a:lnSpc>
                  <a:spcPct val="120000"/>
                </a:lnSpc>
              </a:pPr>
              <a:r>
                <a:rPr lang="zh-CN" altLang="en-US" sz="1050" dirty="0" smtClean="0">
                  <a:latin typeface="微软雅黑" panose="020B0503020204020204" pitchFamily="34" charset="-122"/>
                  <a:ea typeface="微软雅黑" panose="020B0503020204020204" pitchFamily="34" charset="-122"/>
                </a:rPr>
                <a:t>中国</a:t>
              </a:r>
              <a:endParaRPr lang="en-US" altLang="zh-CN" sz="1050" dirty="0" smtClean="0">
                <a:latin typeface="微软雅黑" panose="020B0503020204020204" pitchFamily="34" charset="-122"/>
                <a:ea typeface="微软雅黑" panose="020B0503020204020204" pitchFamily="34" charset="-122"/>
              </a:endParaRPr>
            </a:p>
            <a:p>
              <a:pPr marL="179705" indent="-179705">
                <a:lnSpc>
                  <a:spcPct val="120000"/>
                </a:lnSpc>
              </a:pPr>
              <a:endParaRPr lang="en-US" altLang="zh-CN" sz="1050" dirty="0" smtClean="0">
                <a:latin typeface="微软雅黑" panose="020B0503020204020204" pitchFamily="34" charset="-122"/>
                <a:ea typeface="微软雅黑" panose="020B0503020204020204" pitchFamily="34" charset="-122"/>
              </a:endParaRPr>
            </a:p>
            <a:p>
              <a:pPr marL="179705" indent="-179705">
                <a:lnSpc>
                  <a:spcPct val="120000"/>
                </a:lnSpc>
              </a:pPr>
              <a:r>
                <a:rPr lang="zh-CN" altLang="en-US" sz="1050" dirty="0" smtClean="0">
                  <a:latin typeface="微软雅黑" panose="020B0503020204020204" pitchFamily="34" charset="-122"/>
                  <a:ea typeface="微软雅黑" panose="020B0503020204020204" pitchFamily="34" charset="-122"/>
                </a:rPr>
                <a:t>海外</a:t>
              </a:r>
              <a:endParaRPr lang="en-US" altLang="zh-CN" sz="1050" dirty="0" smtClean="0">
                <a:latin typeface="微软雅黑" panose="020B0503020204020204" pitchFamily="34" charset="-122"/>
                <a:ea typeface="微软雅黑" panose="020B0503020204020204" pitchFamily="34" charset="-122"/>
              </a:endParaRPr>
            </a:p>
          </p:txBody>
        </p:sp>
        <p:pic>
          <p:nvPicPr>
            <p:cNvPr id="118" name="Picture 8" descr="C:\Users\l00201884\Desktop\下载.jpg"/>
            <p:cNvPicPr>
              <a:picLocks noChangeAspect="1" noChangeArrowheads="1"/>
            </p:cNvPicPr>
            <p:nvPr/>
          </p:nvPicPr>
          <p:blipFill>
            <a:blip r:embed="rId20" cstate="print"/>
            <a:srcRect/>
            <a:stretch>
              <a:fillRect/>
            </a:stretch>
          </p:blipFill>
          <p:spPr bwMode="auto">
            <a:xfrm>
              <a:off x="1574592" y="9135452"/>
              <a:ext cx="675075" cy="315034"/>
            </a:xfrm>
            <a:prstGeom prst="rect">
              <a:avLst/>
            </a:prstGeom>
            <a:noFill/>
          </p:spPr>
        </p:pic>
        <p:pic>
          <p:nvPicPr>
            <p:cNvPr id="119" name="Picture 1" descr="C:\Users\l00201884\Desktop\bluepath-logo-blue.png"/>
            <p:cNvPicPr>
              <a:picLocks noChangeAspect="1" noChangeArrowheads="1"/>
            </p:cNvPicPr>
            <p:nvPr/>
          </p:nvPicPr>
          <p:blipFill>
            <a:blip r:embed="rId23" cstate="print"/>
            <a:srcRect/>
            <a:stretch>
              <a:fillRect/>
            </a:stretch>
          </p:blipFill>
          <p:spPr bwMode="auto">
            <a:xfrm>
              <a:off x="2609707" y="9162487"/>
              <a:ext cx="864000" cy="288000"/>
            </a:xfrm>
            <a:prstGeom prst="rect">
              <a:avLst/>
            </a:prstGeom>
            <a:noFill/>
          </p:spPr>
        </p:pic>
        <p:pic>
          <p:nvPicPr>
            <p:cNvPr id="121" name="Picture 3" descr="C:\Users\l00201884\Desktop\u=2963311642,3977671188&amp;fm=96.jpg"/>
            <p:cNvPicPr>
              <a:picLocks noChangeAspect="1" noChangeArrowheads="1"/>
            </p:cNvPicPr>
            <p:nvPr/>
          </p:nvPicPr>
          <p:blipFill>
            <a:blip r:embed="rId21" cstate="print"/>
            <a:srcRect/>
            <a:stretch>
              <a:fillRect/>
            </a:stretch>
          </p:blipFill>
          <p:spPr bwMode="auto">
            <a:xfrm>
              <a:off x="4904962" y="8775412"/>
              <a:ext cx="798689" cy="315035"/>
            </a:xfrm>
            <a:prstGeom prst="rect">
              <a:avLst/>
            </a:prstGeom>
            <a:noFill/>
          </p:spPr>
        </p:pic>
        <p:pic>
          <p:nvPicPr>
            <p:cNvPr id="122" name="Picture 2" descr="C:\Users\l00201884\Desktop\72f082025aafa40f623b440aa264034f79f01963.jpg"/>
            <p:cNvPicPr>
              <a:picLocks noChangeAspect="1" noChangeArrowheads="1"/>
            </p:cNvPicPr>
            <p:nvPr/>
          </p:nvPicPr>
          <p:blipFill>
            <a:blip r:embed="rId24" cstate="print"/>
            <a:srcRect/>
            <a:stretch>
              <a:fillRect/>
            </a:stretch>
          </p:blipFill>
          <p:spPr bwMode="auto">
            <a:xfrm>
              <a:off x="6075092" y="8775412"/>
              <a:ext cx="720079" cy="270030"/>
            </a:xfrm>
            <a:prstGeom prst="rect">
              <a:avLst/>
            </a:prstGeom>
            <a:noFill/>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255834" y="2521969"/>
            <a:ext cx="2505013" cy="1177181"/>
          </a:xfrm>
          <a:prstGeom prst="rect">
            <a:avLst/>
          </a:prstGeom>
          <a:solidFill>
            <a:srgbClr val="CCECFF"/>
          </a:solidFill>
          <a:ln w="9525" cap="flat" cmpd="sng" algn="ctr">
            <a:solidFill>
              <a:schemeClr val="bg1">
                <a:lumMod val="75000"/>
              </a:schemeClr>
            </a:solidFill>
            <a:prstDash val="dash"/>
            <a:round/>
            <a:headEnd type="none" w="med" len="med"/>
            <a:tailEnd type="none" w="med" len="med"/>
          </a:ln>
          <a:effectLst/>
        </p:spPr>
        <p:txBody>
          <a:bodyPr vert="horz" wrap="square" lIns="79161" tIns="39581" rIns="79161" bIns="39581" numCol="1" rtlCol="0" anchor="t" anchorCtr="0" compatLnSpc="1">
            <a:noAutofit/>
          </a:bodyPr>
          <a:lstStyle/>
          <a:p>
            <a:pPr defTabSz="800735"/>
            <a:endParaRPr lang="en-US" sz="1400">
              <a:solidFill>
                <a:schemeClr val="bg1"/>
              </a:solidFill>
              <a:ea typeface="微软雅黑" panose="020B0503020204020204" pitchFamily="34" charset="-122"/>
              <a:sym typeface="Arial" panose="020B0604020202020204" pitchFamily="34" charset="0"/>
            </a:endParaRPr>
          </a:p>
        </p:txBody>
      </p:sp>
      <p:cxnSp>
        <p:nvCxnSpPr>
          <p:cNvPr id="5" name="直接连接符 4"/>
          <p:cNvCxnSpPr/>
          <p:nvPr/>
        </p:nvCxnSpPr>
        <p:spPr bwMode="auto">
          <a:xfrm>
            <a:off x="7179763" y="3090505"/>
            <a:ext cx="2822369" cy="1"/>
          </a:xfrm>
          <a:prstGeom prst="line">
            <a:avLst/>
          </a:prstGeom>
          <a:noFill/>
          <a:ln w="38100" cap="flat" cmpd="sng" algn="ctr">
            <a:solidFill>
              <a:schemeClr val="bg1">
                <a:lumMod val="65000"/>
              </a:schemeClr>
            </a:solidFill>
            <a:prstDash val="solid"/>
            <a:round/>
            <a:headEnd type="none" w="med" len="med"/>
            <a:tailEnd type="none" w="med" len="med"/>
          </a:ln>
          <a:effectLst/>
        </p:spPr>
      </p:cxnSp>
      <p:sp>
        <p:nvSpPr>
          <p:cNvPr id="6" name="矩形 5"/>
          <p:cNvSpPr/>
          <p:nvPr/>
        </p:nvSpPr>
        <p:spPr>
          <a:xfrm>
            <a:off x="2572592" y="1787958"/>
            <a:ext cx="833666" cy="399877"/>
          </a:xfrm>
          <a:prstGeom prst="rect">
            <a:avLst/>
          </a:prstGeom>
          <a:solidFill>
            <a:srgbClr val="0070C0"/>
          </a:solidFill>
        </p:spPr>
        <p:txBody>
          <a:bodyPr wrap="none" anchor="ctr">
            <a:spAutoFit/>
          </a:bodyPr>
          <a:lstStyle/>
          <a:p>
            <a:pPr>
              <a:defRPr/>
            </a:pPr>
            <a:r>
              <a:rPr lang="en-US" altLang="zh-CN" sz="2000" b="1" kern="0" dirty="0">
                <a:solidFill>
                  <a:schemeClr val="bg1"/>
                </a:solidFill>
                <a:ea typeface="微软雅黑" panose="020B0503020204020204" pitchFamily="34" charset="-122"/>
                <a:sym typeface="Arial" panose="020B0604020202020204" pitchFamily="34" charset="0"/>
              </a:rPr>
              <a:t>As-Is</a:t>
            </a:r>
            <a:endParaRPr lang="zh-CN" altLang="en-US" sz="2000" b="1" kern="0" dirty="0">
              <a:solidFill>
                <a:schemeClr val="bg1"/>
              </a:solidFill>
              <a:ea typeface="微软雅黑" panose="020B0503020204020204" pitchFamily="34" charset="-122"/>
              <a:sym typeface="Arial" panose="020B0604020202020204" pitchFamily="34" charset="0"/>
            </a:endParaRPr>
          </a:p>
        </p:txBody>
      </p:sp>
      <p:sp>
        <p:nvSpPr>
          <p:cNvPr id="7" name="矩形 6"/>
          <p:cNvSpPr/>
          <p:nvPr/>
        </p:nvSpPr>
        <p:spPr>
          <a:xfrm>
            <a:off x="1010859" y="2204372"/>
            <a:ext cx="4362810" cy="738443"/>
          </a:xfrm>
          <a:prstGeom prst="rect">
            <a:avLst/>
          </a:prstGeom>
        </p:spPr>
        <p:txBody>
          <a:bodyPr wrap="square" lIns="91389" tIns="45694" rIns="91389" bIns="45694">
            <a:spAutoFit/>
          </a:bodyPr>
          <a:lstStyle/>
          <a:p>
            <a:pPr marL="0" lvl="1">
              <a:lnSpc>
                <a:spcPct val="150000"/>
              </a:lnSpc>
              <a:buClr>
                <a:srgbClr val="B30000"/>
              </a:buClr>
              <a:buSzPct val="75000"/>
            </a:pPr>
            <a:r>
              <a:rPr lang="zh-CN" altLang="en-US"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传统纸质标签：人工成本高，价格刷新慢</a:t>
            </a:r>
            <a:endParaRPr lang="en-US" altLang="zh-CN" sz="1400" b="1" dirty="0">
              <a:solidFill>
                <a:srgbClr val="990000"/>
              </a:solidFill>
              <a:ea typeface="微软雅黑" panose="020B0503020204020204" pitchFamily="34" charset="-122"/>
              <a:cs typeface="Arial" panose="020B0604020202020204" pitchFamily="34" charset="0"/>
              <a:sym typeface="Arial" panose="020B0604020202020204" pitchFamily="34" charset="0"/>
            </a:endParaRPr>
          </a:p>
          <a:p>
            <a:pPr marL="0" lvl="1">
              <a:lnSpc>
                <a:spcPct val="150000"/>
              </a:lnSpc>
              <a:buClr>
                <a:srgbClr val="B30000"/>
              </a:buClr>
              <a:buSzPct val="75000"/>
            </a:pPr>
            <a:r>
              <a:rPr lang="zh-CN" altLang="en-US"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专用电子价签：额外部署电子价签网络，投入大</a:t>
            </a:r>
            <a:endParaRPr lang="zh-CN" altLang="en-US" sz="1400" b="1" dirty="0">
              <a:solidFill>
                <a:srgbClr val="990000"/>
              </a:solidFill>
              <a:ea typeface="微软雅黑" panose="020B0503020204020204" pitchFamily="34" charset="-122"/>
              <a:cs typeface="Arial" panose="020B0604020202020204" pitchFamily="34" charset="0"/>
              <a:sym typeface="Arial" panose="020B0604020202020204" pitchFamily="34" charset="0"/>
            </a:endParaRPr>
          </a:p>
        </p:txBody>
      </p:sp>
      <p:sp>
        <p:nvSpPr>
          <p:cNvPr id="8" name="矩形 7"/>
          <p:cNvSpPr/>
          <p:nvPr/>
        </p:nvSpPr>
        <p:spPr>
          <a:xfrm>
            <a:off x="8627947" y="1803342"/>
            <a:ext cx="769563" cy="369108"/>
          </a:xfrm>
          <a:prstGeom prst="rect">
            <a:avLst/>
          </a:prstGeom>
          <a:solidFill>
            <a:srgbClr val="0070C0"/>
          </a:solidFill>
        </p:spPr>
        <p:txBody>
          <a:bodyPr wrap="none" anchor="ctr">
            <a:spAutoFit/>
          </a:bodyPr>
          <a:lstStyle/>
          <a:p>
            <a:pPr>
              <a:defRPr/>
            </a:pPr>
            <a:r>
              <a:rPr lang="en-US" altLang="zh-CN" sz="1800" b="1" kern="0" dirty="0">
                <a:solidFill>
                  <a:schemeClr val="bg1"/>
                </a:solidFill>
                <a:ea typeface="微软雅黑" panose="020B0503020204020204" pitchFamily="34" charset="-122"/>
                <a:sym typeface="Arial" panose="020B0604020202020204" pitchFamily="34" charset="0"/>
              </a:rPr>
              <a:t>To Be</a:t>
            </a:r>
            <a:endParaRPr lang="zh-CN" altLang="en-US" sz="1800" b="1" kern="0" dirty="0">
              <a:solidFill>
                <a:schemeClr val="bg1"/>
              </a:solidFill>
              <a:ea typeface="微软雅黑" panose="020B0503020204020204" pitchFamily="34" charset="-122"/>
              <a:sym typeface="Arial" panose="020B0604020202020204" pitchFamily="34" charset="0"/>
            </a:endParaRPr>
          </a:p>
        </p:txBody>
      </p:sp>
      <p:sp>
        <p:nvSpPr>
          <p:cNvPr id="9" name="文本框 77"/>
          <p:cNvSpPr txBox="1"/>
          <p:nvPr/>
        </p:nvSpPr>
        <p:spPr>
          <a:xfrm>
            <a:off x="648340" y="4989911"/>
            <a:ext cx="3098241" cy="307626"/>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纸质价签，人工维护，每年维护费高</a:t>
            </a:r>
            <a:endParaRPr lang="en-US" sz="1400" dirty="0">
              <a:ea typeface="微软雅黑" panose="020B0503020204020204" pitchFamily="34" charset="-122"/>
              <a:sym typeface="Arial" panose="020B0604020202020204" pitchFamily="34" charset="0"/>
            </a:endParaRPr>
          </a:p>
        </p:txBody>
      </p:sp>
      <p:sp>
        <p:nvSpPr>
          <p:cNvPr id="10" name="文本框 78"/>
          <p:cNvSpPr txBox="1"/>
          <p:nvPr/>
        </p:nvSpPr>
        <p:spPr>
          <a:xfrm>
            <a:off x="648465" y="5391311"/>
            <a:ext cx="3096398" cy="307626"/>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人工替换纸质价签刷新价格，速度慢</a:t>
            </a:r>
            <a:endParaRPr lang="en-US" sz="1400" dirty="0">
              <a:ea typeface="微软雅黑" panose="020B0503020204020204" pitchFamily="34" charset="-122"/>
              <a:sym typeface="Arial" panose="020B0604020202020204" pitchFamily="34" charset="0"/>
            </a:endParaRPr>
          </a:p>
        </p:txBody>
      </p:sp>
      <p:sp>
        <p:nvSpPr>
          <p:cNvPr id="11" name="文本框 79"/>
          <p:cNvSpPr txBox="1"/>
          <p:nvPr/>
        </p:nvSpPr>
        <p:spPr>
          <a:xfrm>
            <a:off x="648460" y="5814367"/>
            <a:ext cx="3096398" cy="307626"/>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额外部署电子价签传感网络，投入高</a:t>
            </a:r>
            <a:endParaRPr lang="en-US" sz="1400" dirty="0">
              <a:ea typeface="微软雅黑" panose="020B0503020204020204" pitchFamily="34" charset="-122"/>
              <a:sym typeface="Arial" panose="020B0604020202020204" pitchFamily="34" charset="0"/>
            </a:endParaRPr>
          </a:p>
        </p:txBody>
      </p:sp>
      <p:sp>
        <p:nvSpPr>
          <p:cNvPr id="12" name="文本框 80"/>
          <p:cNvSpPr txBox="1"/>
          <p:nvPr/>
        </p:nvSpPr>
        <p:spPr>
          <a:xfrm>
            <a:off x="7269510" y="5044152"/>
            <a:ext cx="3358922" cy="307626"/>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一次性部署，免除每年价签维护费用</a:t>
            </a:r>
            <a:endParaRPr lang="en-US" sz="1400" dirty="0">
              <a:ea typeface="微软雅黑" panose="020B0503020204020204" pitchFamily="34" charset="-122"/>
              <a:sym typeface="Arial" panose="020B0604020202020204" pitchFamily="34" charset="0"/>
            </a:endParaRPr>
          </a:p>
        </p:txBody>
      </p:sp>
      <p:sp>
        <p:nvSpPr>
          <p:cNvPr id="13" name="文本框 81"/>
          <p:cNvSpPr txBox="1"/>
          <p:nvPr/>
        </p:nvSpPr>
        <p:spPr>
          <a:xfrm>
            <a:off x="7271959" y="5418270"/>
            <a:ext cx="3369341" cy="308886"/>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价格自动全网实时刷新，响应快</a:t>
            </a:r>
            <a:endParaRPr lang="en-US" sz="1400" dirty="0">
              <a:ea typeface="微软雅黑" panose="020B0503020204020204" pitchFamily="34" charset="-122"/>
              <a:sym typeface="Arial" panose="020B0604020202020204" pitchFamily="34" charset="0"/>
            </a:endParaRPr>
          </a:p>
        </p:txBody>
      </p:sp>
      <p:sp>
        <p:nvSpPr>
          <p:cNvPr id="14" name="文本框 82"/>
          <p:cNvSpPr txBox="1"/>
          <p:nvPr/>
        </p:nvSpPr>
        <p:spPr>
          <a:xfrm>
            <a:off x="7271967" y="5841326"/>
            <a:ext cx="3369342" cy="307697"/>
          </a:xfrm>
          <a:prstGeom prst="rect">
            <a:avLst/>
          </a:prstGeom>
          <a:solidFill>
            <a:schemeClr val="bg1">
              <a:lumMod val="85000"/>
            </a:schemeClr>
          </a:solidFill>
        </p:spPr>
        <p:txBody>
          <a:bodyPr wrap="square" rtlCol="0">
            <a:spAutoFit/>
          </a:bodyPr>
          <a:lstStyle/>
          <a:p>
            <a:pPr algn="ctr"/>
            <a:r>
              <a:rPr lang="zh-CN" altLang="en-US" sz="1400" dirty="0">
                <a:ea typeface="微软雅黑" panose="020B0503020204020204" pitchFamily="34" charset="-122"/>
                <a:sym typeface="Arial" panose="020B0604020202020204" pitchFamily="34" charset="0"/>
              </a:rPr>
              <a:t>融合部署，降低</a:t>
            </a:r>
            <a:r>
              <a:rPr lang="en-US" altLang="zh-CN" sz="1400" dirty="0">
                <a:ea typeface="微软雅黑" panose="020B0503020204020204" pitchFamily="34" charset="-122"/>
                <a:sym typeface="Arial" panose="020B0604020202020204" pitchFamily="34" charset="0"/>
              </a:rPr>
              <a:t>TCO 50%</a:t>
            </a:r>
            <a:endParaRPr lang="en-US" sz="1400" dirty="0">
              <a:ea typeface="微软雅黑" panose="020B0503020204020204" pitchFamily="34" charset="-122"/>
              <a:sym typeface="Arial" panose="020B0604020202020204" pitchFamily="34" charset="0"/>
            </a:endParaRPr>
          </a:p>
        </p:txBody>
      </p:sp>
      <p:sp>
        <p:nvSpPr>
          <p:cNvPr id="15" name="右箭头 14"/>
          <p:cNvSpPr/>
          <p:nvPr/>
        </p:nvSpPr>
        <p:spPr bwMode="auto">
          <a:xfrm>
            <a:off x="5532686" y="3283414"/>
            <a:ext cx="752573" cy="817501"/>
          </a:xfrm>
          <a:prstGeom prst="rightArrow">
            <a:avLst/>
          </a:prstGeom>
          <a:solidFill>
            <a:srgbClr val="0070C0"/>
          </a:solidFill>
          <a:ln>
            <a:noFill/>
          </a:ln>
          <a:effectLst/>
        </p:spPr>
        <p:txBody>
          <a:bodyPr vert="horz" wrap="square" lIns="91395" tIns="45697" rIns="91395" bIns="45697" numCol="1" rtlCol="0" anchor="ctr" anchorCtr="0" compatLnSpc="1"/>
          <a:lstStyle/>
          <a:p>
            <a:pPr defTabSz="913765">
              <a:buClr>
                <a:srgbClr val="CC9900"/>
              </a:buClr>
              <a:buFont typeface="Wingdings" panose="05000000000000000000" pitchFamily="2" charset="2"/>
              <a:buChar char="n"/>
            </a:pPr>
            <a:endParaRPr lang="zh-CN" altLang="en-US" sz="1800" dirty="0">
              <a:ea typeface="微软雅黑" panose="020B0503020204020204" pitchFamily="34" charset="-122"/>
              <a:sym typeface="Arial" panose="020B0604020202020204" pitchFamily="34" charset="0"/>
            </a:endParaRPr>
          </a:p>
        </p:txBody>
      </p:sp>
      <p:sp>
        <p:nvSpPr>
          <p:cNvPr id="16" name="TextBox 15"/>
          <p:cNvSpPr txBox="1"/>
          <p:nvPr/>
        </p:nvSpPr>
        <p:spPr>
          <a:xfrm>
            <a:off x="1001899" y="993512"/>
            <a:ext cx="9421747" cy="742400"/>
          </a:xfrm>
          <a:prstGeom prst="rect">
            <a:avLst/>
          </a:prstGeom>
          <a:solidFill>
            <a:schemeClr val="bg1">
              <a:lumMod val="95000"/>
            </a:schemeClr>
          </a:solidFill>
          <a:ln>
            <a:solidFill>
              <a:schemeClr val="bg1">
                <a:lumMod val="65000"/>
              </a:schemeClr>
            </a:solidFill>
          </a:ln>
        </p:spPr>
        <p:txBody>
          <a:bodyPr wrap="square" rtlCol="0" anchor="ctr">
            <a:noAutofit/>
          </a:bodyPr>
          <a:lstStyle/>
          <a:p>
            <a:pPr>
              <a:lnSpc>
                <a:spcPct val="150000"/>
              </a:lnSpc>
            </a:pPr>
            <a:r>
              <a:rPr lang="zh-CN" altLang="en-US" sz="1600" b="1" dirty="0">
                <a:solidFill>
                  <a:srgbClr val="000000"/>
                </a:solidFill>
                <a:ea typeface="微软雅黑" panose="020B0503020204020204" pitchFamily="34" charset="-122"/>
                <a:sym typeface="Arial" panose="020B0604020202020204" pitchFamily="34" charset="0"/>
              </a:rPr>
              <a:t>使用场景：大型商超，大型零售分支，小型零售连锁等</a:t>
            </a:r>
            <a:endParaRPr lang="en-US" altLang="zh-CN" sz="1600" b="1" dirty="0">
              <a:solidFill>
                <a:srgbClr val="000000"/>
              </a:solidFill>
              <a:ea typeface="微软雅黑" panose="020B0503020204020204" pitchFamily="34" charset="-122"/>
              <a:sym typeface="Arial" panose="020B0604020202020204" pitchFamily="34" charset="0"/>
            </a:endParaRPr>
          </a:p>
          <a:p>
            <a:pPr>
              <a:lnSpc>
                <a:spcPct val="150000"/>
              </a:lnSpc>
            </a:pPr>
            <a:r>
              <a:rPr lang="zh-CN" altLang="en-US" sz="1600" b="1" dirty="0">
                <a:solidFill>
                  <a:srgbClr val="000000"/>
                </a:solidFill>
                <a:ea typeface="微软雅黑" panose="020B0503020204020204" pitchFamily="34" charset="-122"/>
                <a:sym typeface="Arial" panose="020B0604020202020204" pitchFamily="34" charset="0"/>
              </a:rPr>
              <a:t>典型客户：德国</a:t>
            </a:r>
            <a:r>
              <a:rPr lang="en-US" altLang="zh-CN" sz="1600" b="1" dirty="0">
                <a:solidFill>
                  <a:srgbClr val="000000"/>
                </a:solidFill>
                <a:ea typeface="微软雅黑" panose="020B0503020204020204" pitchFamily="34" charset="-122"/>
                <a:sym typeface="Arial" panose="020B0604020202020204" pitchFamily="34" charset="0"/>
              </a:rPr>
              <a:t>ALDI</a:t>
            </a:r>
            <a:r>
              <a:rPr lang="zh-CN" altLang="en-US" sz="1600" b="1" dirty="0">
                <a:solidFill>
                  <a:srgbClr val="000000"/>
                </a:solidFill>
                <a:ea typeface="微软雅黑" panose="020B0503020204020204" pitchFamily="34" charset="-122"/>
                <a:sym typeface="Arial" panose="020B0604020202020204" pitchFamily="34" charset="0"/>
              </a:rPr>
              <a:t>（全国小型零售连锁），北欧</a:t>
            </a:r>
            <a:r>
              <a:rPr lang="en-US" altLang="zh-CN" sz="1600" b="1" dirty="0" err="1">
                <a:solidFill>
                  <a:srgbClr val="000000"/>
                </a:solidFill>
                <a:ea typeface="微软雅黑" panose="020B0503020204020204" pitchFamily="34" charset="-122"/>
                <a:sym typeface="Arial" panose="020B0604020202020204" pitchFamily="34" charset="0"/>
              </a:rPr>
              <a:t>Elkjøp</a:t>
            </a:r>
            <a:r>
              <a:rPr lang="zh-CN" altLang="en-US" sz="1600" b="1" dirty="0">
                <a:solidFill>
                  <a:srgbClr val="000000"/>
                </a:solidFill>
                <a:ea typeface="微软雅黑" panose="020B0503020204020204" pitchFamily="34" charset="-122"/>
                <a:sym typeface="Arial" panose="020B0604020202020204" pitchFamily="34" charset="0"/>
              </a:rPr>
              <a:t>（大型零售分支）</a:t>
            </a:r>
            <a:endParaRPr lang="en-US" altLang="zh-CN" sz="1600" dirty="0">
              <a:solidFill>
                <a:srgbClr val="000000"/>
              </a:solidFill>
              <a:ea typeface="微软雅黑" panose="020B0503020204020204" pitchFamily="34" charset="-122"/>
              <a:sym typeface="Arial" panose="020B0604020202020204" pitchFamily="34" charset="0"/>
            </a:endParaRPr>
          </a:p>
        </p:txBody>
      </p:sp>
      <p:cxnSp>
        <p:nvCxnSpPr>
          <p:cNvPr id="17" name="直接箭头连接符 16"/>
          <p:cNvCxnSpPr/>
          <p:nvPr/>
        </p:nvCxnSpPr>
        <p:spPr bwMode="auto">
          <a:xfrm>
            <a:off x="3763570" y="6051730"/>
            <a:ext cx="3497703" cy="0"/>
          </a:xfrm>
          <a:prstGeom prst="straightConnector1">
            <a:avLst/>
          </a:prstGeom>
          <a:noFill/>
          <a:ln>
            <a:solidFill>
              <a:schemeClr val="bg1">
                <a:lumMod val="75000"/>
              </a:schemeClr>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7"/>
          <p:cNvSpPr/>
          <p:nvPr/>
        </p:nvSpPr>
        <p:spPr>
          <a:xfrm>
            <a:off x="3715905" y="5771292"/>
            <a:ext cx="2968310" cy="307697"/>
          </a:xfrm>
          <a:prstGeom prst="rect">
            <a:avLst/>
          </a:prstGeom>
        </p:spPr>
        <p:txBody>
          <a:bodyPr wrap="none">
            <a:spAutoFit/>
          </a:bodyPr>
          <a:lstStyle/>
          <a:p>
            <a:pPr marL="457200" indent="-457200"/>
            <a:r>
              <a:rPr lang="en-US" altLang="zh-CN" sz="1400" b="1" dirty="0">
                <a:solidFill>
                  <a:srgbClr val="9A0000"/>
                </a:solidFill>
                <a:ea typeface="微软雅黑" panose="020B0503020204020204" pitchFamily="34" charset="-122"/>
                <a:sym typeface="Arial" panose="020B0604020202020204" pitchFamily="34" charset="0"/>
              </a:rPr>
              <a:t>3</a:t>
            </a:r>
            <a:r>
              <a:rPr lang="zh-CN" altLang="en-US" sz="1400" b="1" dirty="0">
                <a:solidFill>
                  <a:srgbClr val="9A0000"/>
                </a:solidFill>
                <a:ea typeface="微软雅黑" panose="020B0503020204020204" pitchFamily="34" charset="-122"/>
                <a:sym typeface="Arial" panose="020B0604020202020204" pitchFamily="34" charset="0"/>
              </a:rPr>
              <a:t>、网络变化：多网系统</a:t>
            </a:r>
            <a:r>
              <a:rPr lang="en-US" altLang="zh-CN" sz="1400" b="1" dirty="0">
                <a:solidFill>
                  <a:srgbClr val="9A0000"/>
                </a:solidFill>
                <a:ea typeface="微软雅黑" panose="020B0503020204020204" pitchFamily="34" charset="-122"/>
                <a:sym typeface="Arial" panose="020B0604020202020204" pitchFamily="34" charset="0"/>
              </a:rPr>
              <a:t>-&gt;</a:t>
            </a:r>
            <a:r>
              <a:rPr lang="zh-CN" altLang="en-US" sz="1400" b="1" dirty="0">
                <a:solidFill>
                  <a:srgbClr val="9A0000"/>
                </a:solidFill>
                <a:ea typeface="微软雅黑" panose="020B0503020204020204" pitchFamily="34" charset="-122"/>
                <a:sym typeface="Arial" panose="020B0604020202020204" pitchFamily="34" charset="0"/>
              </a:rPr>
              <a:t>融合网络</a:t>
            </a:r>
            <a:endParaRPr lang="en-US" altLang="zh-CN" sz="1400" b="1" dirty="0">
              <a:solidFill>
                <a:srgbClr val="9A0000"/>
              </a:solidFill>
              <a:ea typeface="微软雅黑" panose="020B0503020204020204" pitchFamily="34" charset="-122"/>
              <a:sym typeface="Arial" panose="020B0604020202020204" pitchFamily="34" charset="0"/>
            </a:endParaRPr>
          </a:p>
        </p:txBody>
      </p:sp>
      <p:sp>
        <p:nvSpPr>
          <p:cNvPr id="19" name="矩形 18"/>
          <p:cNvSpPr/>
          <p:nvPr/>
        </p:nvSpPr>
        <p:spPr>
          <a:xfrm>
            <a:off x="3724191" y="4938809"/>
            <a:ext cx="3506779" cy="307697"/>
          </a:xfrm>
          <a:prstGeom prst="rect">
            <a:avLst/>
          </a:prstGeom>
        </p:spPr>
        <p:txBody>
          <a:bodyPr wrap="none">
            <a:spAutoFit/>
          </a:bodyPr>
          <a:lstStyle/>
          <a:p>
            <a:pPr marL="457200" indent="-457200"/>
            <a:r>
              <a:rPr lang="en-US" altLang="zh-CN" sz="1400" b="1" dirty="0">
                <a:solidFill>
                  <a:srgbClr val="9A0000"/>
                </a:solidFill>
                <a:ea typeface="微软雅黑" panose="020B0503020204020204" pitchFamily="34" charset="-122"/>
                <a:sym typeface="Arial" panose="020B0604020202020204" pitchFamily="34" charset="0"/>
              </a:rPr>
              <a:t>1</a:t>
            </a:r>
            <a:r>
              <a:rPr lang="zh-CN" altLang="en-US" sz="1400" b="1" dirty="0">
                <a:solidFill>
                  <a:srgbClr val="9A0000"/>
                </a:solidFill>
                <a:ea typeface="微软雅黑" panose="020B0503020204020204" pitchFamily="34" charset="-122"/>
                <a:sym typeface="Arial" panose="020B0604020202020204" pitchFamily="34" charset="0"/>
              </a:rPr>
              <a:t>、维护投入变化：每年投入</a:t>
            </a:r>
            <a:r>
              <a:rPr lang="en-US" altLang="zh-CN" sz="1400" b="1" dirty="0">
                <a:solidFill>
                  <a:srgbClr val="9A0000"/>
                </a:solidFill>
                <a:ea typeface="微软雅黑" panose="020B0503020204020204" pitchFamily="34" charset="-122"/>
                <a:sym typeface="Arial" panose="020B0604020202020204" pitchFamily="34" charset="0"/>
              </a:rPr>
              <a:t>-&gt;</a:t>
            </a:r>
            <a:r>
              <a:rPr lang="zh-CN" altLang="en-US" sz="1400" b="1" dirty="0">
                <a:solidFill>
                  <a:srgbClr val="9A0000"/>
                </a:solidFill>
                <a:ea typeface="微软雅黑" panose="020B0503020204020204" pitchFamily="34" charset="-122"/>
                <a:sym typeface="Arial" panose="020B0604020202020204" pitchFamily="34" charset="0"/>
              </a:rPr>
              <a:t>一次性投入</a:t>
            </a:r>
            <a:endParaRPr lang="en-US" altLang="zh-CN" sz="1400" b="1" dirty="0">
              <a:solidFill>
                <a:srgbClr val="9A0000"/>
              </a:solidFill>
              <a:ea typeface="微软雅黑" panose="020B0503020204020204" pitchFamily="34" charset="-122"/>
              <a:sym typeface="Arial" panose="020B0604020202020204" pitchFamily="34" charset="0"/>
            </a:endParaRPr>
          </a:p>
        </p:txBody>
      </p:sp>
      <p:sp>
        <p:nvSpPr>
          <p:cNvPr id="20" name="矩形 19"/>
          <p:cNvSpPr/>
          <p:nvPr/>
        </p:nvSpPr>
        <p:spPr>
          <a:xfrm>
            <a:off x="3721173" y="5331064"/>
            <a:ext cx="3022098" cy="307626"/>
          </a:xfrm>
          <a:prstGeom prst="rect">
            <a:avLst/>
          </a:prstGeom>
        </p:spPr>
        <p:txBody>
          <a:bodyPr wrap="none">
            <a:spAutoFit/>
          </a:bodyPr>
          <a:lstStyle/>
          <a:p>
            <a:pPr marL="457200" indent="-457200"/>
            <a:r>
              <a:rPr lang="en-US" altLang="zh-CN" sz="1400" b="1" dirty="0">
                <a:solidFill>
                  <a:srgbClr val="9A0000"/>
                </a:solidFill>
                <a:ea typeface="微软雅黑" panose="020B0503020204020204" pitchFamily="34" charset="-122"/>
                <a:sym typeface="Arial" panose="020B0604020202020204" pitchFamily="34" charset="0"/>
              </a:rPr>
              <a:t>2</a:t>
            </a:r>
            <a:r>
              <a:rPr lang="zh-CN" altLang="en-US" sz="1400" b="1" dirty="0">
                <a:solidFill>
                  <a:srgbClr val="9A0000"/>
                </a:solidFill>
                <a:ea typeface="微软雅黑" panose="020B0503020204020204" pitchFamily="34" charset="-122"/>
                <a:sym typeface="Arial" panose="020B0604020202020204" pitchFamily="34" charset="0"/>
              </a:rPr>
              <a:t>、效率变化：替换标签</a:t>
            </a:r>
            <a:r>
              <a:rPr lang="en-US" altLang="zh-CN" sz="1400" b="1" dirty="0">
                <a:solidFill>
                  <a:srgbClr val="9A0000"/>
                </a:solidFill>
                <a:ea typeface="微软雅黑" panose="020B0503020204020204" pitchFamily="34" charset="-122"/>
                <a:sym typeface="Arial" panose="020B0604020202020204" pitchFamily="34" charset="0"/>
              </a:rPr>
              <a:t>-&gt;</a:t>
            </a:r>
            <a:r>
              <a:rPr lang="zh-CN" altLang="en-US" sz="1400" b="1" dirty="0">
                <a:solidFill>
                  <a:srgbClr val="9A0000"/>
                </a:solidFill>
                <a:ea typeface="微软雅黑" panose="020B0503020204020204" pitchFamily="34" charset="-122"/>
                <a:sym typeface="Arial" panose="020B0604020202020204" pitchFamily="34" charset="0"/>
              </a:rPr>
              <a:t>实时刷新</a:t>
            </a:r>
            <a:endParaRPr lang="en-US" altLang="zh-CN" sz="1400" b="1" dirty="0">
              <a:solidFill>
                <a:srgbClr val="9A0000"/>
              </a:solidFill>
              <a:ea typeface="微软雅黑" panose="020B0503020204020204" pitchFamily="34" charset="-122"/>
              <a:sym typeface="Arial" panose="020B0604020202020204" pitchFamily="34" charset="0"/>
            </a:endParaRPr>
          </a:p>
        </p:txBody>
      </p:sp>
      <p:cxnSp>
        <p:nvCxnSpPr>
          <p:cNvPr id="21" name="直接箭头连接符 20"/>
          <p:cNvCxnSpPr/>
          <p:nvPr/>
        </p:nvCxnSpPr>
        <p:spPr bwMode="auto">
          <a:xfrm>
            <a:off x="3752199" y="5617479"/>
            <a:ext cx="3509074" cy="0"/>
          </a:xfrm>
          <a:prstGeom prst="straightConnector1">
            <a:avLst/>
          </a:prstGeom>
          <a:noFill/>
          <a:ln>
            <a:solidFill>
              <a:schemeClr val="bg1">
                <a:lumMod val="75000"/>
              </a:schemeClr>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箭头连接符 21"/>
          <p:cNvCxnSpPr/>
          <p:nvPr/>
        </p:nvCxnSpPr>
        <p:spPr bwMode="auto">
          <a:xfrm>
            <a:off x="3740832" y="5297588"/>
            <a:ext cx="3520442" cy="0"/>
          </a:xfrm>
          <a:prstGeom prst="straightConnector1">
            <a:avLst/>
          </a:prstGeom>
          <a:noFill/>
          <a:ln>
            <a:solidFill>
              <a:schemeClr val="bg1">
                <a:lumMod val="75000"/>
              </a:schemeClr>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文本框 70"/>
          <p:cNvSpPr txBox="1"/>
          <p:nvPr/>
        </p:nvSpPr>
        <p:spPr>
          <a:xfrm>
            <a:off x="1422516" y="4425341"/>
            <a:ext cx="824811" cy="276863"/>
          </a:xfrm>
          <a:prstGeom prst="rect">
            <a:avLst/>
          </a:prstGeom>
          <a:noFill/>
        </p:spPr>
        <p:txBody>
          <a:bodyPr wrap="square" rtlCol="0">
            <a:spAutoFit/>
          </a:bodyPr>
          <a:lstStyle/>
          <a:p>
            <a:r>
              <a:rPr lang="zh-CN" altLang="en-US" sz="1200" dirty="0">
                <a:ea typeface="微软雅黑" panose="020B0503020204020204" pitchFamily="34" charset="-122"/>
                <a:sym typeface="Arial" panose="020B0604020202020204" pitchFamily="34" charset="0"/>
              </a:rPr>
              <a:t>纸质价签</a:t>
            </a:r>
            <a:endParaRPr lang="en-US" sz="1200" dirty="0">
              <a:ea typeface="微软雅黑" panose="020B0503020204020204" pitchFamily="34" charset="-122"/>
              <a:sym typeface="Arial" panose="020B0604020202020204" pitchFamily="34" charset="0"/>
            </a:endParaRPr>
          </a:p>
        </p:txBody>
      </p:sp>
      <p:pic>
        <p:nvPicPr>
          <p:cNvPr id="24" name="图片 23"/>
          <p:cNvPicPr>
            <a:picLocks noChangeAspect="1"/>
          </p:cNvPicPr>
          <p:nvPr/>
        </p:nvPicPr>
        <p:blipFill>
          <a:blip r:embed="rId1" cstate="print"/>
          <a:stretch>
            <a:fillRect/>
          </a:stretch>
        </p:blipFill>
        <p:spPr>
          <a:xfrm>
            <a:off x="1133621" y="3161564"/>
            <a:ext cx="1653953" cy="1231024"/>
          </a:xfrm>
          <a:prstGeom prst="rect">
            <a:avLst/>
          </a:prstGeom>
        </p:spPr>
      </p:pic>
      <p:pic>
        <p:nvPicPr>
          <p:cNvPr id="25" name="图片 24"/>
          <p:cNvPicPr>
            <a:picLocks noChangeAspect="1"/>
          </p:cNvPicPr>
          <p:nvPr/>
        </p:nvPicPr>
        <p:blipFill>
          <a:blip r:embed="rId2" cstate="screen">
            <a:lum bright="70000" contrast="-70000"/>
          </a:blip>
          <a:stretch>
            <a:fillRect/>
          </a:stretch>
        </p:blipFill>
        <p:spPr>
          <a:xfrm>
            <a:off x="9976840" y="2382721"/>
            <a:ext cx="957613" cy="986525"/>
          </a:xfrm>
          <a:prstGeom prst="rect">
            <a:avLst/>
          </a:prstGeom>
        </p:spPr>
      </p:pic>
      <p:sp>
        <p:nvSpPr>
          <p:cNvPr id="26" name="文本框 85"/>
          <p:cNvSpPr txBox="1"/>
          <p:nvPr/>
        </p:nvSpPr>
        <p:spPr>
          <a:xfrm>
            <a:off x="9976847" y="3234686"/>
            <a:ext cx="1173599" cy="430675"/>
          </a:xfrm>
          <a:prstGeom prst="rect">
            <a:avLst/>
          </a:prstGeom>
          <a:noFill/>
        </p:spPr>
        <p:txBody>
          <a:bodyPr wrap="square" rtlCol="0">
            <a:spAutoFit/>
          </a:bodyPr>
          <a:lstStyle/>
          <a:p>
            <a:r>
              <a:rPr lang="en-US" altLang="zh-CN" sz="1100" dirty="0">
                <a:ea typeface="微软雅黑" panose="020B0503020204020204" pitchFamily="34" charset="-122"/>
                <a:sym typeface="Arial" panose="020B0604020202020204" pitchFamily="34" charset="0"/>
              </a:rPr>
              <a:t>ESL</a:t>
            </a:r>
            <a:r>
              <a:rPr lang="zh-CN" altLang="en-US" sz="1100" dirty="0">
                <a:ea typeface="微软雅黑" panose="020B0503020204020204" pitchFamily="34" charset="-122"/>
                <a:sym typeface="Arial" panose="020B0604020202020204" pitchFamily="34" charset="0"/>
              </a:rPr>
              <a:t>管理系统（合作伙伴）</a:t>
            </a:r>
            <a:endParaRPr lang="en-US" sz="1100" dirty="0">
              <a:ea typeface="微软雅黑" panose="020B0503020204020204" pitchFamily="34" charset="-122"/>
              <a:sym typeface="Arial" panose="020B0604020202020204" pitchFamily="34" charset="0"/>
            </a:endParaRPr>
          </a:p>
        </p:txBody>
      </p:sp>
      <p:grpSp>
        <p:nvGrpSpPr>
          <p:cNvPr id="27" name="组合 26"/>
          <p:cNvGrpSpPr/>
          <p:nvPr/>
        </p:nvGrpSpPr>
        <p:grpSpPr>
          <a:xfrm>
            <a:off x="7515404" y="2713812"/>
            <a:ext cx="838070" cy="790842"/>
            <a:chOff x="4987630" y="1735413"/>
            <a:chExt cx="988592" cy="988592"/>
          </a:xfrm>
        </p:grpSpPr>
        <p:pic>
          <p:nvPicPr>
            <p:cNvPr id="28" name="Picture 4"/>
            <p:cNvPicPr>
              <a:picLocks noChangeAspect="1" noChangeArrowheads="1"/>
            </p:cNvPicPr>
            <p:nvPr/>
          </p:nvPicPr>
          <p:blipFill>
            <a:blip r:embed="rId3" cstate="screen">
              <a:clrChange>
                <a:clrFrom>
                  <a:srgbClr val="FFFFFF"/>
                </a:clrFrom>
                <a:clrTo>
                  <a:srgbClr val="FFFFFF">
                    <a:alpha val="0"/>
                  </a:srgbClr>
                </a:clrTo>
              </a:clrChange>
            </a:blip>
            <a:srcRect/>
            <a:stretch>
              <a:fillRect/>
            </a:stretch>
          </p:blipFill>
          <p:spPr bwMode="auto">
            <a:xfrm>
              <a:off x="4987630" y="1735413"/>
              <a:ext cx="988592" cy="98859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9" name="Picture 2" descr="http://image.cntronics.com/kbupload/kb_1360590128.jpg"/>
            <p:cNvPicPr>
              <a:picLocks noChangeAspect="1" noChangeArrowheads="1"/>
            </p:cNvPicPr>
            <p:nvPr/>
          </p:nvPicPr>
          <p:blipFill>
            <a:blip r:embed="rId4" cstate="screen"/>
            <a:srcRect/>
            <a:stretch>
              <a:fillRect/>
            </a:stretch>
          </p:blipFill>
          <p:spPr bwMode="auto">
            <a:xfrm>
              <a:off x="5091903" y="2180629"/>
              <a:ext cx="316131" cy="242336"/>
            </a:xfrm>
            <a:prstGeom prst="rect">
              <a:avLst/>
            </a:prstGeom>
            <a:noFill/>
          </p:spPr>
        </p:pic>
        <p:sp>
          <p:nvSpPr>
            <p:cNvPr id="30" name="矩形 29"/>
            <p:cNvSpPr/>
            <p:nvPr/>
          </p:nvSpPr>
          <p:spPr>
            <a:xfrm>
              <a:off x="5375117" y="2166949"/>
              <a:ext cx="601105" cy="307637"/>
            </a:xfrm>
            <a:prstGeom prst="rect">
              <a:avLst/>
            </a:prstGeom>
          </p:spPr>
          <p:txBody>
            <a:bodyPr wrap="square">
              <a:spAutoFit/>
            </a:bodyPr>
            <a:lstStyle/>
            <a:p>
              <a:pPr algn="ctr">
                <a:buClr>
                  <a:srgbClr val="CC9900"/>
                </a:buClr>
                <a:buSzTx/>
                <a:buFontTx/>
                <a:buNone/>
              </a:pPr>
              <a:r>
                <a:rPr lang="en-US" altLang="zh-CN" sz="1000" b="1" dirty="0">
                  <a:solidFill>
                    <a:srgbClr val="990000"/>
                  </a:solidFill>
                  <a:ea typeface="微软雅黑" panose="020B0503020204020204" pitchFamily="34" charset="-122"/>
                  <a:sym typeface="Arial" panose="020B0604020202020204" pitchFamily="34" charset="0"/>
                </a:rPr>
                <a:t>RFID</a:t>
              </a:r>
              <a:endParaRPr lang="zh-CN" altLang="en-US" sz="1000" b="1" dirty="0">
                <a:solidFill>
                  <a:srgbClr val="990000"/>
                </a:solidFill>
                <a:ea typeface="微软雅黑" panose="020B0503020204020204" pitchFamily="34" charset="-122"/>
                <a:sym typeface="Arial" panose="020B0604020202020204" pitchFamily="34" charset="0"/>
              </a:endParaRPr>
            </a:p>
          </p:txBody>
        </p:sp>
      </p:grpSp>
      <p:sp>
        <p:nvSpPr>
          <p:cNvPr id="31" name="圆角矩形 30"/>
          <p:cNvSpPr/>
          <p:nvPr/>
        </p:nvSpPr>
        <p:spPr bwMode="auto">
          <a:xfrm>
            <a:off x="8638815" y="2865399"/>
            <a:ext cx="895476" cy="496955"/>
          </a:xfrm>
          <a:prstGeom prst="roundRect">
            <a:avLst/>
          </a:prstGeom>
          <a:solidFill>
            <a:schemeClr val="bg1">
              <a:lumMod val="65000"/>
            </a:schemeClr>
          </a:solidFill>
          <a:ln w="9525" cap="flat" cmpd="sng" algn="ctr">
            <a:noFill/>
            <a:prstDash val="dash"/>
            <a:round/>
            <a:headEnd type="none" w="med" len="med"/>
            <a:tailEnd type="none" w="med" len="med"/>
          </a:ln>
          <a:effectLst/>
        </p:spPr>
        <p:txBody>
          <a:bodyPr vert="horz" wrap="square" lIns="79161" tIns="39581" rIns="79161" bIns="39581" numCol="1" rtlCol="0" anchor="t" anchorCtr="0" compatLnSpc="1">
            <a:spAutoFit/>
          </a:bodyPr>
          <a:lstStyle/>
          <a:p>
            <a:pPr algn="ctr" defTabSz="800735"/>
            <a:r>
              <a:rPr lang="en-US" sz="1200" dirty="0">
                <a:solidFill>
                  <a:schemeClr val="bg1"/>
                </a:solidFill>
                <a:ea typeface="微软雅黑" panose="020B0503020204020204" pitchFamily="34" charset="-122"/>
                <a:sym typeface="Arial" panose="020B0604020202020204" pitchFamily="34" charset="0"/>
              </a:rPr>
              <a:t>AC/LSW/</a:t>
            </a:r>
            <a:endParaRPr lang="en-US" sz="1200" dirty="0">
              <a:solidFill>
                <a:schemeClr val="bg1"/>
              </a:solidFill>
              <a:ea typeface="微软雅黑" panose="020B0503020204020204" pitchFamily="34" charset="-122"/>
              <a:sym typeface="Arial" panose="020B0604020202020204" pitchFamily="34" charset="0"/>
            </a:endParaRPr>
          </a:p>
          <a:p>
            <a:pPr algn="ctr" defTabSz="800735"/>
            <a:r>
              <a:rPr lang="en-US" sz="1200" dirty="0">
                <a:solidFill>
                  <a:schemeClr val="bg1"/>
                </a:solidFill>
                <a:ea typeface="微软雅黑" panose="020B0503020204020204" pitchFamily="34" charset="-122"/>
                <a:sym typeface="Arial" panose="020B0604020202020204" pitchFamily="34" charset="0"/>
              </a:rPr>
              <a:t>eSight</a:t>
            </a:r>
            <a:endParaRPr lang="en-US" sz="1200" dirty="0">
              <a:solidFill>
                <a:schemeClr val="bg1"/>
              </a:solidFill>
              <a:ea typeface="微软雅黑" panose="020B0503020204020204" pitchFamily="34" charset="-122"/>
              <a:sym typeface="Arial" panose="020B0604020202020204" pitchFamily="34" charset="0"/>
            </a:endParaRPr>
          </a:p>
        </p:txBody>
      </p:sp>
      <p:pic>
        <p:nvPicPr>
          <p:cNvPr id="32" name="图片 31"/>
          <p:cNvPicPr>
            <a:picLocks noChangeAspect="1"/>
          </p:cNvPicPr>
          <p:nvPr/>
        </p:nvPicPr>
        <p:blipFill>
          <a:blip r:embed="rId5" cstate="screen">
            <a:duotone>
              <a:schemeClr val="bg2">
                <a:shade val="45000"/>
                <a:satMod val="135000"/>
              </a:schemeClr>
              <a:prstClr val="white"/>
            </a:duotone>
          </a:blip>
          <a:stretch>
            <a:fillRect/>
          </a:stretch>
        </p:blipFill>
        <p:spPr>
          <a:xfrm rot="10800000">
            <a:off x="7746555" y="3400994"/>
            <a:ext cx="376740" cy="426493"/>
          </a:xfrm>
          <a:prstGeom prst="rect">
            <a:avLst/>
          </a:prstGeom>
        </p:spPr>
      </p:pic>
      <p:sp>
        <p:nvSpPr>
          <p:cNvPr id="33" name="文本框 99"/>
          <p:cNvSpPr txBox="1"/>
          <p:nvPr/>
        </p:nvSpPr>
        <p:spPr>
          <a:xfrm>
            <a:off x="9814333" y="4259773"/>
            <a:ext cx="1495725" cy="261481"/>
          </a:xfrm>
          <a:prstGeom prst="rect">
            <a:avLst/>
          </a:prstGeom>
          <a:noFill/>
        </p:spPr>
        <p:txBody>
          <a:bodyPr wrap="square" rtlCol="0">
            <a:spAutoFit/>
          </a:bodyPr>
          <a:lstStyle/>
          <a:p>
            <a:r>
              <a:rPr lang="zh-CN" altLang="en-US" sz="1100" dirty="0">
                <a:ea typeface="微软雅黑" panose="020B0503020204020204" pitchFamily="34" charset="-122"/>
                <a:sym typeface="Arial" panose="020B0604020202020204" pitchFamily="34" charset="0"/>
              </a:rPr>
              <a:t>电子价签（合作伙伴）</a:t>
            </a:r>
            <a:endParaRPr lang="en-US" sz="1100" dirty="0">
              <a:ea typeface="微软雅黑" panose="020B0503020204020204" pitchFamily="34" charset="-122"/>
              <a:sym typeface="Arial" panose="020B0604020202020204" pitchFamily="34" charset="0"/>
            </a:endParaRPr>
          </a:p>
        </p:txBody>
      </p:sp>
      <p:pic>
        <p:nvPicPr>
          <p:cNvPr id="34" name="图片 33"/>
          <p:cNvPicPr>
            <a:picLocks noChangeAspect="1"/>
          </p:cNvPicPr>
          <p:nvPr/>
        </p:nvPicPr>
        <p:blipFill>
          <a:blip r:embed="rId6" cstate="screen"/>
          <a:stretch>
            <a:fillRect/>
          </a:stretch>
        </p:blipFill>
        <p:spPr>
          <a:xfrm>
            <a:off x="2913569" y="3157095"/>
            <a:ext cx="1756171" cy="1238127"/>
          </a:xfrm>
          <a:prstGeom prst="rect">
            <a:avLst/>
          </a:prstGeom>
        </p:spPr>
      </p:pic>
      <p:sp>
        <p:nvSpPr>
          <p:cNvPr id="35" name="文本框 101"/>
          <p:cNvSpPr txBox="1"/>
          <p:nvPr/>
        </p:nvSpPr>
        <p:spPr>
          <a:xfrm>
            <a:off x="2887515" y="4434303"/>
            <a:ext cx="1808279" cy="276927"/>
          </a:xfrm>
          <a:prstGeom prst="rect">
            <a:avLst/>
          </a:prstGeom>
          <a:noFill/>
        </p:spPr>
        <p:txBody>
          <a:bodyPr wrap="square" rtlCol="0">
            <a:spAutoFit/>
          </a:bodyPr>
          <a:lstStyle/>
          <a:p>
            <a:r>
              <a:rPr lang="zh-CN" altLang="en-US" sz="1200" dirty="0">
                <a:ea typeface="微软雅黑" panose="020B0503020204020204" pitchFamily="34" charset="-122"/>
                <a:sym typeface="Arial" panose="020B0604020202020204" pitchFamily="34" charset="0"/>
              </a:rPr>
              <a:t>专用电子价签</a:t>
            </a:r>
            <a:r>
              <a:rPr lang="en-US" altLang="zh-CN" sz="1200" dirty="0">
                <a:ea typeface="微软雅黑" panose="020B0503020204020204" pitchFamily="34" charset="-122"/>
                <a:sym typeface="Arial" panose="020B0604020202020204" pitchFamily="34" charset="0"/>
              </a:rPr>
              <a:t>+</a:t>
            </a:r>
            <a:r>
              <a:rPr lang="zh-CN" altLang="en-US" sz="1200" dirty="0">
                <a:ea typeface="微软雅黑" panose="020B0503020204020204" pitchFamily="34" charset="-122"/>
                <a:sym typeface="Arial" panose="020B0604020202020204" pitchFamily="34" charset="0"/>
              </a:rPr>
              <a:t>专用网络</a:t>
            </a:r>
            <a:endParaRPr lang="en-US" sz="1200" dirty="0">
              <a:ea typeface="微软雅黑" panose="020B0503020204020204" pitchFamily="34" charset="-122"/>
              <a:sym typeface="Arial" panose="020B0604020202020204" pitchFamily="34" charset="0"/>
            </a:endParaRPr>
          </a:p>
        </p:txBody>
      </p:sp>
      <p:sp>
        <p:nvSpPr>
          <p:cNvPr id="36" name="文本框 104"/>
          <p:cNvSpPr txBox="1"/>
          <p:nvPr/>
        </p:nvSpPr>
        <p:spPr>
          <a:xfrm>
            <a:off x="7637379" y="2567237"/>
            <a:ext cx="1907137" cy="276927"/>
          </a:xfrm>
          <a:prstGeom prst="rect">
            <a:avLst/>
          </a:prstGeom>
          <a:noFill/>
        </p:spPr>
        <p:txBody>
          <a:bodyPr wrap="square" rtlCol="0">
            <a:spAutoFit/>
          </a:bodyPr>
          <a:lstStyle/>
          <a:p>
            <a:r>
              <a:rPr lang="zh-CN" altLang="en-US" sz="1200" b="1" dirty="0">
                <a:solidFill>
                  <a:srgbClr val="FF0000"/>
                </a:solidFill>
                <a:ea typeface="微软雅黑" panose="020B0503020204020204" pitchFamily="34" charset="-122"/>
                <a:sym typeface="Arial" panose="020B0604020202020204" pitchFamily="34" charset="0"/>
              </a:rPr>
              <a:t>华为</a:t>
            </a:r>
            <a:r>
              <a:rPr lang="en-US" altLang="zh-CN" sz="1200" b="1" dirty="0" err="1">
                <a:solidFill>
                  <a:srgbClr val="FF0000"/>
                </a:solidFill>
                <a:ea typeface="微软雅黑" panose="020B0503020204020204" pitchFamily="34" charset="-122"/>
                <a:sym typeface="Arial" panose="020B0604020202020204" pitchFamily="34" charset="0"/>
              </a:rPr>
              <a:t>WiFi</a:t>
            </a:r>
            <a:r>
              <a:rPr lang="zh-CN" altLang="en-US" sz="1200" b="1" dirty="0">
                <a:solidFill>
                  <a:srgbClr val="FF0000"/>
                </a:solidFill>
                <a:ea typeface="微软雅黑" panose="020B0503020204020204" pitchFamily="34" charset="-122"/>
                <a:sym typeface="Arial" panose="020B0604020202020204" pitchFamily="34" charset="0"/>
              </a:rPr>
              <a:t>物联融合网络</a:t>
            </a:r>
            <a:endParaRPr lang="en-US" sz="1200" b="1" dirty="0">
              <a:solidFill>
                <a:srgbClr val="FF0000"/>
              </a:solidFill>
              <a:ea typeface="微软雅黑" panose="020B0503020204020204" pitchFamily="34" charset="-122"/>
              <a:sym typeface="Arial" panose="020B0604020202020204" pitchFamily="34" charset="0"/>
            </a:endParaRPr>
          </a:p>
        </p:txBody>
      </p:sp>
      <p:pic>
        <p:nvPicPr>
          <p:cNvPr id="37" name="图片 36"/>
          <p:cNvPicPr>
            <a:picLocks noChangeAspect="1"/>
          </p:cNvPicPr>
          <p:nvPr/>
        </p:nvPicPr>
        <p:blipFill>
          <a:blip r:embed="rId7" cstate="screen"/>
          <a:stretch>
            <a:fillRect/>
          </a:stretch>
        </p:blipFill>
        <p:spPr>
          <a:xfrm>
            <a:off x="6635996" y="2810058"/>
            <a:ext cx="568393" cy="519826"/>
          </a:xfrm>
          <a:prstGeom prst="rect">
            <a:avLst/>
          </a:prstGeom>
        </p:spPr>
      </p:pic>
      <p:pic>
        <p:nvPicPr>
          <p:cNvPr id="39" name="Picture 6"/>
          <p:cNvPicPr>
            <a:picLocks noChangeAspect="1" noChangeArrowheads="1"/>
          </p:cNvPicPr>
          <p:nvPr/>
        </p:nvPicPr>
        <p:blipFill>
          <a:blip r:embed="rId8" cstate="screen"/>
          <a:srcRect/>
          <a:stretch>
            <a:fillRect/>
          </a:stretch>
        </p:blipFill>
        <p:spPr bwMode="auto">
          <a:xfrm>
            <a:off x="10118261" y="2859370"/>
            <a:ext cx="692542" cy="223735"/>
          </a:xfrm>
          <a:prstGeom prst="rect">
            <a:avLst/>
          </a:prstGeom>
          <a:noFill/>
          <a:ln w="9525">
            <a:noFill/>
            <a:miter lim="800000"/>
            <a:headEnd/>
            <a:tailEnd/>
          </a:ln>
        </p:spPr>
      </p:pic>
      <p:pic>
        <p:nvPicPr>
          <p:cNvPr id="40" name="Picture 1"/>
          <p:cNvPicPr>
            <a:picLocks noChangeAspect="1" noChangeArrowheads="1"/>
          </p:cNvPicPr>
          <p:nvPr/>
        </p:nvPicPr>
        <p:blipFill>
          <a:blip r:embed="rId9" cstate="screen"/>
          <a:srcRect/>
          <a:stretch>
            <a:fillRect/>
          </a:stretch>
        </p:blipFill>
        <p:spPr bwMode="auto">
          <a:xfrm>
            <a:off x="7298786" y="3773625"/>
            <a:ext cx="2481297" cy="1160841"/>
          </a:xfrm>
          <a:prstGeom prst="rect">
            <a:avLst/>
          </a:prstGeom>
          <a:noFill/>
          <a:ln w="9525">
            <a:noFill/>
            <a:miter lim="800000"/>
            <a:headEnd/>
            <a:tailEnd/>
          </a:ln>
        </p:spPr>
      </p:pic>
      <p:sp>
        <p:nvSpPr>
          <p:cNvPr id="41" name="矩形 40"/>
          <p:cNvSpPr/>
          <p:nvPr/>
        </p:nvSpPr>
        <p:spPr>
          <a:xfrm>
            <a:off x="6561943" y="2126632"/>
            <a:ext cx="4820587" cy="415362"/>
          </a:xfrm>
          <a:prstGeom prst="rect">
            <a:avLst/>
          </a:prstGeom>
        </p:spPr>
        <p:txBody>
          <a:bodyPr wrap="square" lIns="91389" tIns="45694" rIns="91389" bIns="45694">
            <a:spAutoFit/>
          </a:bodyPr>
          <a:lstStyle/>
          <a:p>
            <a:pPr marL="0" lvl="1">
              <a:lnSpc>
                <a:spcPct val="150000"/>
              </a:lnSpc>
              <a:buClr>
                <a:srgbClr val="B30000"/>
              </a:buClr>
              <a:buSzPct val="75000"/>
            </a:pPr>
            <a:r>
              <a:rPr lang="zh-CN" altLang="en-US"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华为电子价签：提升</a:t>
            </a:r>
            <a:r>
              <a:rPr lang="en-US" altLang="zh-CN"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35%</a:t>
            </a:r>
            <a:r>
              <a:rPr lang="zh-CN" altLang="en-US"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利润。融合部署，降低</a:t>
            </a:r>
            <a:r>
              <a:rPr lang="en-US" altLang="zh-CN" sz="1400" b="1" dirty="0">
                <a:solidFill>
                  <a:srgbClr val="990000"/>
                </a:solidFill>
                <a:ea typeface="微软雅黑" panose="020B0503020204020204" pitchFamily="34" charset="-122"/>
                <a:cs typeface="Arial" panose="020B0604020202020204" pitchFamily="34" charset="0"/>
                <a:sym typeface="Arial" panose="020B0604020202020204" pitchFamily="34" charset="0"/>
              </a:rPr>
              <a:t>TCO 50%</a:t>
            </a:r>
            <a:endParaRPr lang="en-US" altLang="zh-CN" sz="1400" b="1" dirty="0">
              <a:solidFill>
                <a:srgbClr val="990000"/>
              </a:solidFill>
              <a:ea typeface="微软雅黑" panose="020B0503020204020204" pitchFamily="34" charset="-122"/>
              <a:cs typeface="Arial" panose="020B0604020202020204" pitchFamily="34" charset="0"/>
              <a:sym typeface="Arial" panose="020B0604020202020204" pitchFamily="34" charset="0"/>
            </a:endParaRPr>
          </a:p>
        </p:txBody>
      </p:sp>
      <p:sp>
        <p:nvSpPr>
          <p:cNvPr id="42" name="标题 2"/>
          <p:cNvSpPr txBox="1"/>
          <p:nvPr/>
        </p:nvSpPr>
        <p:spPr>
          <a:xfrm>
            <a:off x="617785" y="280435"/>
            <a:ext cx="10088314" cy="888392"/>
          </a:xfrm>
          <a:prstGeom prst="rect">
            <a:avLst/>
          </a:prstGeom>
        </p:spPr>
        <p:txBody>
          <a:bodyPr vert="horz" lIns="121944" tIns="60972" rIns="121944" bIns="60972" rtlCol="0" anchor="ctr">
            <a:noAutofit/>
          </a:bodyPr>
          <a:lstStyle>
            <a:lvl1pPr marL="0" marR="0" indent="0" algn="l" defTabSz="1219200" rtl="0" eaLnBrk="1" fontAlgn="auto" latinLnBrk="0" hangingPunct="1">
              <a:lnSpc>
                <a:spcPct val="100000"/>
              </a:lnSpc>
              <a:spcBef>
                <a:spcPct val="0"/>
              </a:spcBef>
              <a:spcAft>
                <a:spcPts val="0"/>
              </a:spcAft>
              <a:buClrTx/>
              <a:buSzTx/>
              <a:buFontTx/>
              <a:buNone/>
              <a:defRPr sz="3600" b="0" kern="1200">
                <a:solidFill>
                  <a:schemeClr val="bg1">
                    <a:lumMod val="85000"/>
                  </a:schemeClr>
                </a:solidFill>
                <a:latin typeface="+mj-lt"/>
                <a:ea typeface="+mj-ea"/>
                <a:cs typeface="+mj-cs"/>
              </a:defRPr>
            </a:lvl1pPr>
          </a:lstStyle>
          <a:p>
            <a:pPr marL="629920" indent="-629920" defTabSz="1081405" fontAlgn="ctr">
              <a:defRPr/>
            </a:pPr>
            <a:r>
              <a:rPr lang="zh-CN" altLang="en-US" sz="2800" b="1" dirty="0" smtClean="0">
                <a:solidFill>
                  <a:srgbClr val="C00000"/>
                </a:solidFill>
                <a:sym typeface="Arial" panose="020B0604020202020204" pitchFamily="34" charset="0"/>
              </a:rPr>
              <a:t>零售电子价签：融合部署，降低部署成本</a:t>
            </a:r>
            <a:endParaRPr lang="zh-CN" altLang="en-US" sz="2800" b="1" dirty="0">
              <a:solidFill>
                <a:srgbClr val="C00000"/>
              </a:solidFill>
              <a:sym typeface="Arial" panose="020B0604020202020204" pitchFamily="34" charset="0"/>
            </a:endParaRPr>
          </a:p>
        </p:txBody>
      </p:sp>
      <p:grpSp>
        <p:nvGrpSpPr>
          <p:cNvPr id="43" name="组合 42"/>
          <p:cNvGrpSpPr/>
          <p:nvPr/>
        </p:nvGrpSpPr>
        <p:grpSpPr>
          <a:xfrm>
            <a:off x="7249875" y="8316"/>
            <a:ext cx="4968392" cy="266700"/>
            <a:chOff x="7249875" y="8316"/>
            <a:chExt cx="4968392" cy="266700"/>
          </a:xfrm>
        </p:grpSpPr>
        <p:sp>
          <p:nvSpPr>
            <p:cNvPr id="44" name="五边形 43"/>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5" name="燕尾形 44"/>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46" name="燕尾形 45"/>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47" name="燕尾形 46"/>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p:cNvCxnSpPr/>
          <p:nvPr/>
        </p:nvCxnSpPr>
        <p:spPr bwMode="auto">
          <a:xfrm>
            <a:off x="2011680" y="2255520"/>
            <a:ext cx="1272848" cy="1113768"/>
          </a:xfrm>
          <a:prstGeom prst="straightConnector1">
            <a:avLst/>
          </a:prstGeom>
          <a:noFill/>
          <a:ln w="28575" cap="flat" cmpd="sng" algn="ctr">
            <a:solidFill>
              <a:schemeClr val="bg1">
                <a:lumMod val="65000"/>
              </a:schemeClr>
            </a:solidFill>
            <a:prstDash val="solid"/>
            <a:round/>
            <a:headEnd type="none" w="med" len="med"/>
            <a:tailEnd type="none" w="med" len="med"/>
          </a:ln>
          <a:effectLst/>
        </p:spPr>
      </p:cxnSp>
      <p:sp>
        <p:nvSpPr>
          <p:cNvPr id="3" name="圆角矩形 73"/>
          <p:cNvSpPr>
            <a:spLocks noChangeArrowheads="1"/>
          </p:cNvSpPr>
          <p:nvPr/>
        </p:nvSpPr>
        <p:spPr bwMode="auto">
          <a:xfrm>
            <a:off x="1270570" y="3926617"/>
            <a:ext cx="4001821" cy="2343791"/>
          </a:xfrm>
          <a:prstGeom prst="roundRect">
            <a:avLst>
              <a:gd name="adj" fmla="val 3060"/>
            </a:avLst>
          </a:prstGeom>
          <a:solidFill>
            <a:schemeClr val="bg1"/>
          </a:solidFill>
          <a:ln w="9525" algn="ctr">
            <a:solidFill>
              <a:schemeClr val="bg1">
                <a:lumMod val="65000"/>
              </a:schemeClr>
            </a:solidFill>
            <a:prstDash val="dash"/>
            <a:round/>
          </a:ln>
        </p:spPr>
        <p:txBody>
          <a:bodyPr lIns="0" tIns="0" rIns="0" bIns="0"/>
          <a:lstStyle/>
          <a:p>
            <a:pPr defTabSz="524510">
              <a:buClr>
                <a:srgbClr val="A2A2A2"/>
              </a:buClr>
              <a:buSzPct val="70000"/>
              <a:defRPr/>
            </a:pPr>
            <a:endParaRPr lang="zh-CN" altLang="en-US" sz="3200" dirty="0">
              <a:solidFill>
                <a:srgbClr val="33339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bwMode="auto">
          <a:xfrm>
            <a:off x="719814" y="1089493"/>
            <a:ext cx="7723796" cy="5301576"/>
          </a:xfrm>
          <a:prstGeom prst="rect">
            <a:avLst/>
          </a:prstGeom>
          <a:noFill/>
          <a:ln>
            <a:solidFill>
              <a:srgbClr val="00B0F0"/>
            </a:solidFill>
            <a:prstDash val="dash"/>
          </a:ln>
          <a:effectLst/>
        </p:spPr>
        <p:txBody>
          <a:bodyPr vert="horz" wrap="square" lIns="121920" tIns="60960" rIns="121920" bIns="60960" numCol="1" rtlCol="0" anchor="t" anchorCtr="0" compatLnSpc="1"/>
          <a:lstStyle/>
          <a:p>
            <a:pPr defTabSz="1218565">
              <a:buClr>
                <a:srgbClr val="CC9900"/>
              </a:buClr>
              <a:buFont typeface="Wingdings" panose="05000000000000000000" pitchFamily="2" charset="2"/>
              <a:buChar char="n"/>
            </a:pPr>
            <a:endParaRPr lang="en-US" sz="240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5" name="直接箭头连接符 4"/>
          <p:cNvCxnSpPr/>
          <p:nvPr/>
        </p:nvCxnSpPr>
        <p:spPr bwMode="auto">
          <a:xfrm>
            <a:off x="3400899" y="1998113"/>
            <a:ext cx="25869" cy="2255095"/>
          </a:xfrm>
          <a:prstGeom prst="straightConnector1">
            <a:avLst/>
          </a:prstGeom>
          <a:noFill/>
          <a:ln w="28575" cap="flat" cmpd="sng" algn="ctr">
            <a:solidFill>
              <a:schemeClr val="bg1">
                <a:lumMod val="65000"/>
              </a:schemeClr>
            </a:solidFill>
            <a:prstDash val="solid"/>
            <a:round/>
            <a:headEnd type="none" w="med" len="med"/>
            <a:tailEnd type="none" w="med" len="med"/>
          </a:ln>
          <a:effectLst/>
        </p:spPr>
      </p:cxnSp>
      <p:sp>
        <p:nvSpPr>
          <p:cNvPr id="6" name="矩形 5"/>
          <p:cNvSpPr/>
          <p:nvPr/>
        </p:nvSpPr>
        <p:spPr>
          <a:xfrm>
            <a:off x="2074528" y="5618272"/>
            <a:ext cx="915255" cy="276999"/>
          </a:xfrm>
          <a:prstGeom prst="rect">
            <a:avLst/>
          </a:prstGeom>
        </p:spPr>
        <p:txBody>
          <a:bodyPr wrap="square">
            <a:spAutoFit/>
          </a:bodyPr>
          <a:lstStyle/>
          <a:p>
            <a:r>
              <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资产标签</a:t>
            </a:r>
            <a:endPar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7" name="Picture 4"/>
          <p:cNvPicPr>
            <a:picLocks noChangeAspect="1" noChangeArrowheads="1"/>
          </p:cNvPicPr>
          <p:nvPr/>
        </p:nvPicPr>
        <p:blipFill>
          <a:blip r:embed="rId1" cstate="screen">
            <a:clrChange>
              <a:clrFrom>
                <a:srgbClr val="FFFFFF"/>
              </a:clrFrom>
              <a:clrTo>
                <a:srgbClr val="FFFFFF">
                  <a:alpha val="0"/>
                </a:srgbClr>
              </a:clrTo>
            </a:clrChange>
          </a:blip>
          <a:srcRect/>
          <a:stretch>
            <a:fillRect/>
          </a:stretch>
        </p:blipFill>
        <p:spPr bwMode="auto">
          <a:xfrm>
            <a:off x="3023906" y="4126748"/>
            <a:ext cx="805724" cy="71174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矩形 7"/>
          <p:cNvSpPr/>
          <p:nvPr/>
        </p:nvSpPr>
        <p:spPr>
          <a:xfrm>
            <a:off x="2903577" y="4530717"/>
            <a:ext cx="1067983" cy="276999"/>
          </a:xfrm>
          <a:prstGeom prst="rect">
            <a:avLst/>
          </a:prstGeom>
        </p:spPr>
        <p:txBody>
          <a:bodyPr wrap="square">
            <a:spAutoFit/>
          </a:bodyPr>
          <a:lstStyle/>
          <a:p>
            <a:pPr algn="ctr">
              <a:buClr>
                <a:srgbClr val="CC9900"/>
              </a:buClr>
              <a:buSzTx/>
              <a:buFontTx/>
              <a:buNone/>
            </a:pPr>
            <a:r>
              <a:rPr lang="en-US" altLang="zh-CN" sz="1200" b="1" dirty="0" smtClean="0">
                <a:solidFill>
                  <a:srgbClr val="990000"/>
                </a:solidFill>
                <a:latin typeface="微软雅黑" panose="020B0503020204020204" pitchFamily="34" charset="-122"/>
                <a:ea typeface="微软雅黑" panose="020B0503020204020204" pitchFamily="34" charset="-122"/>
                <a:sym typeface="Arial" panose="020B0604020202020204" pitchFamily="34" charset="0"/>
              </a:rPr>
              <a:t>RFID</a:t>
            </a:r>
            <a:endParaRPr lang="zh-CN" altLang="en-US" sz="1200" b="1" dirty="0">
              <a:solidFill>
                <a:srgbClr val="99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2" cstate="screen">
            <a:duotone>
              <a:schemeClr val="accent3">
                <a:shade val="45000"/>
                <a:satMod val="135000"/>
              </a:schemeClr>
              <a:prstClr val="white"/>
            </a:duotone>
          </a:blip>
          <a:stretch>
            <a:fillRect/>
          </a:stretch>
        </p:blipFill>
        <p:spPr>
          <a:xfrm rot="10800000">
            <a:off x="3288171" y="4995930"/>
            <a:ext cx="361841" cy="361841"/>
          </a:xfrm>
          <a:prstGeom prst="rect">
            <a:avLst/>
          </a:prstGeom>
        </p:spPr>
      </p:pic>
      <p:sp>
        <p:nvSpPr>
          <p:cNvPr id="10" name="矩形 9"/>
          <p:cNvSpPr/>
          <p:nvPr/>
        </p:nvSpPr>
        <p:spPr>
          <a:xfrm>
            <a:off x="4401072" y="2368309"/>
            <a:ext cx="1370576" cy="276999"/>
          </a:xfrm>
          <a:prstGeom prst="rect">
            <a:avLst/>
          </a:prstGeom>
        </p:spPr>
        <p:txBody>
          <a:bodyPr wrap="square">
            <a:spAutoFit/>
          </a:bodyPr>
          <a:lstStyle/>
          <a:p>
            <a:r>
              <a:rPr lang="zh-CN" altLang="en-US" sz="1200" b="1" dirty="0" smtClean="0">
                <a:latin typeface="微软雅黑" panose="020B0503020204020204" pitchFamily="34" charset="-122"/>
                <a:ea typeface="微软雅黑" panose="020B0503020204020204" pitchFamily="34" charset="-122"/>
                <a:cs typeface="+mn-ea"/>
                <a:sym typeface="FrutigerNext LT Regular" pitchFamily="34" charset="0"/>
              </a:rPr>
              <a:t>财务</a:t>
            </a:r>
            <a:r>
              <a:rPr lang="en-US" altLang="zh-CN" sz="1200" b="1" dirty="0" smtClean="0">
                <a:latin typeface="微软雅黑" panose="020B0503020204020204" pitchFamily="34" charset="-122"/>
                <a:ea typeface="微软雅黑" panose="020B0503020204020204" pitchFamily="34" charset="-122"/>
                <a:cs typeface="+mn-ea"/>
                <a:sym typeface="FrutigerNext LT Regular" pitchFamily="34" charset="0"/>
              </a:rPr>
              <a:t>ERP</a:t>
            </a:r>
            <a:r>
              <a:rPr lang="zh-CN" altLang="en-US" sz="1200" b="1" dirty="0" smtClean="0">
                <a:latin typeface="微软雅黑" panose="020B0503020204020204" pitchFamily="34" charset="-122"/>
                <a:ea typeface="微软雅黑" panose="020B0503020204020204" pitchFamily="34" charset="-122"/>
                <a:cs typeface="+mn-ea"/>
                <a:sym typeface="FrutigerNext LT Regular" pitchFamily="34" charset="0"/>
              </a:rPr>
              <a:t>系统</a:t>
            </a:r>
            <a:endParaRPr lang="zh-CN" altLang="en-US" sz="12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1" name="图片 10"/>
          <p:cNvPicPr>
            <a:picLocks noChangeAspect="1"/>
          </p:cNvPicPr>
          <p:nvPr/>
        </p:nvPicPr>
        <p:blipFill>
          <a:blip r:embed="rId3" cstate="screen"/>
          <a:stretch>
            <a:fillRect/>
          </a:stretch>
        </p:blipFill>
        <p:spPr>
          <a:xfrm>
            <a:off x="3124498" y="5502323"/>
            <a:ext cx="312279" cy="396965"/>
          </a:xfrm>
          <a:prstGeom prst="rect">
            <a:avLst/>
          </a:prstGeom>
        </p:spPr>
      </p:pic>
      <p:pic>
        <p:nvPicPr>
          <p:cNvPr id="12" name="图片 11"/>
          <p:cNvPicPr>
            <a:picLocks noChangeAspect="1"/>
          </p:cNvPicPr>
          <p:nvPr/>
        </p:nvPicPr>
        <p:blipFill>
          <a:blip r:embed="rId4" cstate="screen"/>
          <a:stretch>
            <a:fillRect/>
          </a:stretch>
        </p:blipFill>
        <p:spPr>
          <a:xfrm>
            <a:off x="3161874" y="4210531"/>
            <a:ext cx="386339" cy="353327"/>
          </a:xfrm>
          <a:prstGeom prst="rect">
            <a:avLst/>
          </a:prstGeom>
        </p:spPr>
      </p:pic>
      <p:sp>
        <p:nvSpPr>
          <p:cNvPr id="13" name="矩形 12"/>
          <p:cNvSpPr/>
          <p:nvPr/>
        </p:nvSpPr>
        <p:spPr>
          <a:xfrm>
            <a:off x="2886474" y="5935442"/>
            <a:ext cx="825976" cy="276999"/>
          </a:xfrm>
          <a:prstGeom prst="rect">
            <a:avLst/>
          </a:prstGeom>
        </p:spPr>
        <p:txBody>
          <a:bodyPr wrap="square">
            <a:spAutoFit/>
          </a:bodyPr>
          <a:lstStyle/>
          <a:p>
            <a:r>
              <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打印机</a:t>
            </a:r>
            <a:endPar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494092" y="5052825"/>
            <a:ext cx="935443" cy="276999"/>
          </a:xfrm>
          <a:prstGeom prst="rect">
            <a:avLst/>
          </a:prstGeom>
        </p:spPr>
        <p:txBody>
          <a:bodyPr wrap="square">
            <a:spAutoFit/>
          </a:bodyPr>
          <a:lstStyle/>
          <a:p>
            <a:r>
              <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在线盘点</a:t>
            </a:r>
            <a:endPar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128374" y="1264138"/>
            <a:ext cx="4962868" cy="1869981"/>
          </a:xfrm>
          <a:prstGeom prst="roundRect">
            <a:avLst>
              <a:gd name="adj" fmla="val 4627"/>
            </a:avLst>
          </a:prstGeom>
          <a:noFill/>
          <a:ln w="6350" cap="flat" cmpd="sng" algn="ctr">
            <a:solidFill>
              <a:srgbClr val="1F497D">
                <a:lumMod val="60000"/>
                <a:lumOff val="40000"/>
              </a:srgbClr>
            </a:solidFill>
            <a:prstDash val="dash"/>
          </a:ln>
          <a:effectLst/>
        </p:spPr>
        <p:txBody>
          <a:bodyPr lIns="89896" tIns="44948" rIns="89896" bIns="44948" rtlCol="0" anchor="ctr"/>
          <a:lstStyle/>
          <a:p>
            <a:pPr algn="ctr" fontAlgn="auto">
              <a:spcBef>
                <a:spcPts val="0"/>
              </a:spcBef>
              <a:spcAft>
                <a:spcPts val="0"/>
              </a:spcAft>
              <a:defRPr/>
            </a:pPr>
            <a:endParaRPr lang="zh-CN" altLang="en-US" sz="1600" kern="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6" name="图片 15"/>
          <p:cNvPicPr>
            <a:picLocks noChangeAspect="1"/>
          </p:cNvPicPr>
          <p:nvPr/>
        </p:nvPicPr>
        <p:blipFill>
          <a:blip r:embed="rId5" cstate="screen"/>
          <a:stretch>
            <a:fillRect/>
          </a:stretch>
        </p:blipFill>
        <p:spPr>
          <a:xfrm>
            <a:off x="4392474" y="1622688"/>
            <a:ext cx="1164380" cy="721987"/>
          </a:xfrm>
          <a:prstGeom prst="rect">
            <a:avLst/>
          </a:prstGeom>
        </p:spPr>
      </p:pic>
      <p:cxnSp>
        <p:nvCxnSpPr>
          <p:cNvPr id="17" name="直接箭头连接符 16"/>
          <p:cNvCxnSpPr>
            <a:endCxn id="16" idx="1"/>
          </p:cNvCxnSpPr>
          <p:nvPr/>
        </p:nvCxnSpPr>
        <p:spPr bwMode="auto">
          <a:xfrm>
            <a:off x="3404646" y="1945536"/>
            <a:ext cx="987828" cy="38146"/>
          </a:xfrm>
          <a:prstGeom prst="straightConnector1">
            <a:avLst/>
          </a:prstGeom>
          <a:noFill/>
          <a:ln w="28575" cap="flat" cmpd="sng" algn="ctr">
            <a:solidFill>
              <a:schemeClr val="bg1">
                <a:lumMod val="65000"/>
              </a:schemeClr>
            </a:solidFill>
            <a:prstDash val="solid"/>
            <a:round/>
            <a:headEnd type="none" w="med" len="med"/>
            <a:tailEnd type="none" w="med" len="med"/>
          </a:ln>
          <a:effectLst/>
        </p:spPr>
      </p:cxnSp>
      <p:pic>
        <p:nvPicPr>
          <p:cNvPr id="18" name="239704269" descr="图片242"/>
          <p:cNvPicPr>
            <a:picLocks noChangeAspect="1" noChangeArrowheads="1"/>
          </p:cNvPicPr>
          <p:nvPr/>
        </p:nvPicPr>
        <p:blipFill>
          <a:blip r:embed="rId6" cstate="print"/>
          <a:srcRect/>
          <a:stretch>
            <a:fillRect/>
          </a:stretch>
        </p:blipFill>
        <p:spPr bwMode="auto">
          <a:xfrm>
            <a:off x="3076928" y="1558666"/>
            <a:ext cx="488023" cy="788948"/>
          </a:xfrm>
          <a:prstGeom prst="rect">
            <a:avLst/>
          </a:prstGeom>
          <a:noFill/>
          <a:ln w="9525">
            <a:noFill/>
            <a:miter lim="800000"/>
            <a:headEnd/>
            <a:tailEnd/>
          </a:ln>
        </p:spPr>
      </p:pic>
      <p:cxnSp>
        <p:nvCxnSpPr>
          <p:cNvPr id="19" name="直接连接符 18"/>
          <p:cNvCxnSpPr/>
          <p:nvPr/>
        </p:nvCxnSpPr>
        <p:spPr bwMode="auto">
          <a:xfrm>
            <a:off x="3826279" y="1264138"/>
            <a:ext cx="0" cy="1869981"/>
          </a:xfrm>
          <a:prstGeom prst="line">
            <a:avLst/>
          </a:prstGeom>
          <a:solidFill>
            <a:schemeClr val="bg1"/>
          </a:solidFill>
          <a:ln w="9525" algn="ctr">
            <a:solidFill>
              <a:schemeClr val="bg1">
                <a:lumMod val="65000"/>
              </a:schemeClr>
            </a:solidFill>
            <a:prstDash val="dash"/>
            <a:round/>
          </a:ln>
        </p:spPr>
      </p:cxnSp>
      <p:sp>
        <p:nvSpPr>
          <p:cNvPr id="20" name="Text Box 341"/>
          <p:cNvSpPr txBox="1">
            <a:spLocks noChangeArrowheads="1"/>
          </p:cNvSpPr>
          <p:nvPr/>
        </p:nvSpPr>
        <p:spPr bwMode="auto">
          <a:xfrm>
            <a:off x="4258299" y="1246185"/>
            <a:ext cx="1236133" cy="314412"/>
          </a:xfrm>
          <a:prstGeom prst="rect">
            <a:avLst/>
          </a:prstGeom>
          <a:noFill/>
          <a:ln w="9525" algn="ctr">
            <a:noFill/>
            <a:miter lim="800000"/>
          </a:ln>
        </p:spPr>
        <p:txBody>
          <a:bodyPr lIns="108232" tIns="54117" rIns="108232" bIns="54117">
            <a:spAutoFit/>
          </a:bodyPr>
          <a:lstStyle/>
          <a:p>
            <a:pPr algn="ctr" eaLnBrk="0" hangingPunct="0">
              <a:defRPr/>
            </a:pPr>
            <a:r>
              <a:rPr lang="zh-CN" altLang="en-US" sz="133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财务部</a:t>
            </a:r>
            <a:endParaRPr lang="en-US" altLang="zh-CN" sz="133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Text Box 341"/>
          <p:cNvSpPr txBox="1">
            <a:spLocks noChangeArrowheads="1"/>
          </p:cNvSpPr>
          <p:nvPr/>
        </p:nvSpPr>
        <p:spPr bwMode="auto">
          <a:xfrm>
            <a:off x="2630246" y="1285481"/>
            <a:ext cx="1236133" cy="314412"/>
          </a:xfrm>
          <a:prstGeom prst="rect">
            <a:avLst/>
          </a:prstGeom>
          <a:noFill/>
          <a:ln w="9525" algn="ctr">
            <a:noFill/>
            <a:miter lim="800000"/>
          </a:ln>
        </p:spPr>
        <p:txBody>
          <a:bodyPr lIns="108232" tIns="54117" rIns="108232" bIns="54117">
            <a:spAutoFit/>
          </a:bodyPr>
          <a:lstStyle/>
          <a:p>
            <a:pPr algn="ctr" eaLnBrk="0" hangingPunct="0">
              <a:defRPr/>
            </a:pPr>
            <a:r>
              <a:rPr lang="en-US" altLang="zh-CN" sz="133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IT</a:t>
            </a:r>
            <a:r>
              <a:rPr lang="zh-CN" altLang="en-US" sz="133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支撑</a:t>
            </a:r>
            <a:endParaRPr lang="en-US" altLang="zh-CN" sz="133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云形 21"/>
          <p:cNvSpPr/>
          <p:nvPr/>
        </p:nvSpPr>
        <p:spPr bwMode="auto">
          <a:xfrm>
            <a:off x="2373514" y="3278218"/>
            <a:ext cx="2149813" cy="515566"/>
          </a:xfrm>
          <a:prstGeom prst="cloud">
            <a:avLst/>
          </a:prstGeom>
          <a:solidFill>
            <a:schemeClr val="bg1"/>
          </a:solidFill>
          <a:ln>
            <a:solidFill>
              <a:schemeClr val="tx1"/>
            </a:solidFill>
          </a:ln>
          <a:effectLst/>
        </p:spPr>
        <p:txBody>
          <a:bodyPr lIns="121912" tIns="60956" rIns="121912" bIns="60956" anchor="ctr"/>
          <a:lstStyle/>
          <a:p>
            <a:pPr algn="ctr">
              <a:buClr>
                <a:srgbClr val="CC9900"/>
              </a:buClr>
              <a:defRPr/>
            </a:pPr>
            <a:r>
              <a:rPr lang="zh-CN" altLang="en-US" sz="186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园区网络</a:t>
            </a:r>
            <a:endParaRPr lang="zh-CN" altLang="en-US" sz="1865"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3" name="图片 22"/>
          <p:cNvPicPr>
            <a:picLocks noChangeAspect="1"/>
          </p:cNvPicPr>
          <p:nvPr/>
        </p:nvPicPr>
        <p:blipFill>
          <a:blip r:embed="rId2" cstate="screen">
            <a:duotone>
              <a:schemeClr val="accent3">
                <a:shade val="45000"/>
                <a:satMod val="135000"/>
              </a:schemeClr>
              <a:prstClr val="white"/>
            </a:duotone>
          </a:blip>
          <a:stretch>
            <a:fillRect/>
          </a:stretch>
        </p:blipFill>
        <p:spPr>
          <a:xfrm rot="14090179">
            <a:off x="2456327" y="4636738"/>
            <a:ext cx="361841" cy="361841"/>
          </a:xfrm>
          <a:prstGeom prst="rect">
            <a:avLst/>
          </a:prstGeom>
        </p:spPr>
      </p:pic>
      <p:sp>
        <p:nvSpPr>
          <p:cNvPr id="24" name="矩形 23"/>
          <p:cNvSpPr/>
          <p:nvPr/>
        </p:nvSpPr>
        <p:spPr>
          <a:xfrm>
            <a:off x="2484874" y="2379736"/>
            <a:ext cx="1370576" cy="276999"/>
          </a:xfrm>
          <a:prstGeom prst="rect">
            <a:avLst/>
          </a:prstGeom>
        </p:spPr>
        <p:txBody>
          <a:bodyPr wrap="square">
            <a:spAutoFit/>
          </a:bodyPr>
          <a:lstStyle/>
          <a:p>
            <a:r>
              <a:rPr lang="zh-CN" altLang="en-US" sz="1200" b="1" dirty="0">
                <a:solidFill>
                  <a:srgbClr val="990000"/>
                </a:solidFill>
                <a:latin typeface="微软雅黑" panose="020B0503020204020204" pitchFamily="34" charset="-122"/>
                <a:ea typeface="微软雅黑" panose="020B0503020204020204" pitchFamily="34" charset="-122"/>
                <a:sym typeface="Arial" panose="020B0604020202020204" pitchFamily="34" charset="0"/>
              </a:rPr>
              <a:t>资产管理平台</a:t>
            </a:r>
            <a:endParaRPr lang="zh-CN" altLang="en-US" sz="1200" b="1" dirty="0">
              <a:solidFill>
                <a:srgbClr val="99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nvSpPr>
        <p:spPr>
          <a:xfrm>
            <a:off x="3881270" y="1719977"/>
            <a:ext cx="674164" cy="276999"/>
          </a:xfrm>
          <a:prstGeom prst="rect">
            <a:avLst/>
          </a:prstGeom>
        </p:spPr>
        <p:txBody>
          <a:bodyPr wrap="square">
            <a:spAutoFit/>
          </a:bodyPr>
          <a:lstStyle/>
          <a:p>
            <a:r>
              <a:rPr lang="zh-CN" altLang="en-US" sz="12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对接</a:t>
            </a:r>
            <a:endParaRPr lang="zh-CN" altLang="en-US" sz="1200"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6" name="图片 25"/>
          <p:cNvPicPr>
            <a:picLocks noChangeAspect="1"/>
          </p:cNvPicPr>
          <p:nvPr/>
        </p:nvPicPr>
        <p:blipFill>
          <a:blip r:embed="rId7" cstate="print"/>
          <a:stretch>
            <a:fillRect/>
          </a:stretch>
        </p:blipFill>
        <p:spPr>
          <a:xfrm>
            <a:off x="2871945" y="5551827"/>
            <a:ext cx="358460" cy="358460"/>
          </a:xfrm>
          <a:prstGeom prst="rect">
            <a:avLst/>
          </a:prstGeom>
        </p:spPr>
      </p:pic>
      <p:pic>
        <p:nvPicPr>
          <p:cNvPr id="27" name="图片 26"/>
          <p:cNvPicPr>
            <a:picLocks noChangeAspect="1"/>
          </p:cNvPicPr>
          <p:nvPr/>
        </p:nvPicPr>
        <p:blipFill>
          <a:blip r:embed="rId8" cstate="screen"/>
          <a:stretch>
            <a:fillRect/>
          </a:stretch>
        </p:blipFill>
        <p:spPr>
          <a:xfrm>
            <a:off x="1619466" y="4943971"/>
            <a:ext cx="536223" cy="480024"/>
          </a:xfrm>
          <a:prstGeom prst="rect">
            <a:avLst/>
          </a:prstGeom>
        </p:spPr>
      </p:pic>
      <p:sp>
        <p:nvSpPr>
          <p:cNvPr id="28" name="矩形 27"/>
          <p:cNvSpPr/>
          <p:nvPr/>
        </p:nvSpPr>
        <p:spPr>
          <a:xfrm>
            <a:off x="1387347" y="5438152"/>
            <a:ext cx="1018781" cy="276999"/>
          </a:xfrm>
          <a:prstGeom prst="rect">
            <a:avLst/>
          </a:prstGeom>
        </p:spPr>
        <p:txBody>
          <a:bodyPr wrap="square">
            <a:spAutoFit/>
          </a:bodyPr>
          <a:lstStyle/>
          <a:p>
            <a:r>
              <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无线办公</a:t>
            </a:r>
            <a:endPar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9" name="Picture 4"/>
          <p:cNvPicPr>
            <a:picLocks noChangeAspect="1" noChangeArrowheads="1"/>
          </p:cNvPicPr>
          <p:nvPr/>
        </p:nvPicPr>
        <p:blipFill>
          <a:blip r:embed="rId9" cstate="screen">
            <a:lum contrast="-11000"/>
          </a:blip>
          <a:srcRect/>
          <a:stretch>
            <a:fillRect/>
          </a:stretch>
        </p:blipFill>
        <p:spPr bwMode="auto">
          <a:xfrm>
            <a:off x="3551968" y="4193638"/>
            <a:ext cx="436039" cy="312317"/>
          </a:xfrm>
          <a:prstGeom prst="rect">
            <a:avLst/>
          </a:prstGeom>
          <a:noFill/>
          <a:ln w="9525">
            <a:noFill/>
            <a:miter lim="800000"/>
            <a:headEnd/>
            <a:tailEnd/>
          </a:ln>
        </p:spPr>
      </p:pic>
      <p:pic>
        <p:nvPicPr>
          <p:cNvPr id="30" name="图片 29"/>
          <p:cNvPicPr>
            <a:picLocks noChangeAspect="1"/>
          </p:cNvPicPr>
          <p:nvPr/>
        </p:nvPicPr>
        <p:blipFill>
          <a:blip r:embed="rId10" cstate="screen">
            <a:duotone>
              <a:schemeClr val="bg2">
                <a:shade val="45000"/>
                <a:satMod val="135000"/>
              </a:schemeClr>
              <a:prstClr val="white"/>
            </a:duotone>
          </a:blip>
          <a:stretch>
            <a:fillRect/>
          </a:stretch>
        </p:blipFill>
        <p:spPr>
          <a:xfrm>
            <a:off x="5582265" y="1740774"/>
            <a:ext cx="447421" cy="447421"/>
          </a:xfrm>
          <a:prstGeom prst="rect">
            <a:avLst/>
          </a:prstGeom>
        </p:spPr>
      </p:pic>
      <p:sp>
        <p:nvSpPr>
          <p:cNvPr id="31" name="矩形 30"/>
          <p:cNvSpPr/>
          <p:nvPr/>
        </p:nvSpPr>
        <p:spPr>
          <a:xfrm>
            <a:off x="6303564" y="1504983"/>
            <a:ext cx="2091932" cy="769698"/>
          </a:xfrm>
          <a:prstGeom prst="rect">
            <a:avLst/>
          </a:prstGeom>
        </p:spPr>
        <p:txBody>
          <a:bodyPr wrap="square">
            <a:spAutoFit/>
          </a:bodyPr>
          <a:lstStyle/>
          <a:p>
            <a:pPr>
              <a:lnSpc>
                <a:spcPct val="150000"/>
              </a:lnSpc>
            </a:pPr>
            <a:r>
              <a:rPr lang="en-US" altLang="zh-CN" sz="1465" dirty="0">
                <a:latin typeface="微软雅黑" panose="020B0503020204020204" pitchFamily="34" charset="-122"/>
                <a:ea typeface="微软雅黑" panose="020B0503020204020204" pitchFamily="34" charset="-122"/>
                <a:sym typeface="Arial" panose="020B0604020202020204" pitchFamily="34" charset="0"/>
              </a:rPr>
              <a:t>① </a:t>
            </a:r>
            <a:r>
              <a:rPr lang="zh-CN" altLang="en-US" sz="1465" dirty="0">
                <a:latin typeface="微软雅黑" panose="020B0503020204020204" pitchFamily="34" charset="-122"/>
                <a:ea typeface="微软雅黑" panose="020B0503020204020204" pitchFamily="34" charset="-122"/>
                <a:sym typeface="Arial" panose="020B0604020202020204" pitchFamily="34" charset="0"/>
              </a:rPr>
              <a:t>制定盘点计划（全盘或抽盘等）</a:t>
            </a:r>
            <a:endParaRPr lang="zh-CN" altLang="en-US" sz="1465"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32" name="直接箭头连接符 31"/>
          <p:cNvCxnSpPr>
            <a:endCxn id="30" idx="3"/>
          </p:cNvCxnSpPr>
          <p:nvPr/>
        </p:nvCxnSpPr>
        <p:spPr bwMode="auto">
          <a:xfrm flipH="1">
            <a:off x="6029686" y="1866193"/>
            <a:ext cx="458004" cy="98292"/>
          </a:xfrm>
          <a:prstGeom prst="straightConnector1">
            <a:avLst/>
          </a:prstGeom>
          <a:noFill/>
          <a:ln>
            <a:solidFill>
              <a:srgbClr val="00B0F0"/>
            </a:solidFill>
            <a:prstDash val="dash"/>
            <a:headEnd type="none" w="med" len="med"/>
            <a:tailEnd type="triangle" w="med" len="med"/>
          </a:ln>
          <a:effectLst/>
        </p:spPr>
      </p:cxnSp>
      <p:sp>
        <p:nvSpPr>
          <p:cNvPr id="33" name="矩形 32"/>
          <p:cNvSpPr/>
          <p:nvPr/>
        </p:nvSpPr>
        <p:spPr>
          <a:xfrm>
            <a:off x="5807386" y="3575347"/>
            <a:ext cx="1637399" cy="431015"/>
          </a:xfrm>
          <a:prstGeom prst="rect">
            <a:avLst/>
          </a:prstGeom>
        </p:spPr>
        <p:txBody>
          <a:bodyPr wrap="square">
            <a:spAutoFit/>
          </a:bodyPr>
          <a:lstStyle/>
          <a:p>
            <a:pPr>
              <a:lnSpc>
                <a:spcPct val="150000"/>
              </a:lnSpc>
            </a:pPr>
            <a:r>
              <a:rPr lang="zh-CN" altLang="en-US" sz="1465" dirty="0">
                <a:latin typeface="微软雅黑" panose="020B0503020204020204" pitchFamily="34" charset="-122"/>
                <a:ea typeface="微软雅黑" panose="020B0503020204020204" pitchFamily="34" charset="-122"/>
                <a:sym typeface="Arial" panose="020B0604020202020204" pitchFamily="34" charset="0"/>
              </a:rPr>
              <a:t>② 下发盘点计划</a:t>
            </a:r>
            <a:endParaRPr lang="zh-CN" altLang="en-US" sz="1465"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34" name="直接箭头连接符 33"/>
          <p:cNvCxnSpPr>
            <a:stCxn id="33" idx="1"/>
          </p:cNvCxnSpPr>
          <p:nvPr/>
        </p:nvCxnSpPr>
        <p:spPr bwMode="auto">
          <a:xfrm flipH="1" flipV="1">
            <a:off x="3763104" y="2256853"/>
            <a:ext cx="2044282" cy="1534002"/>
          </a:xfrm>
          <a:prstGeom prst="straightConnector1">
            <a:avLst/>
          </a:prstGeom>
          <a:noFill/>
          <a:ln>
            <a:solidFill>
              <a:srgbClr val="00B0F0"/>
            </a:solidFill>
            <a:prstDash val="dash"/>
            <a:headEnd type="none" w="med" len="med"/>
            <a:tailEnd type="triangle" w="med" len="med"/>
          </a:ln>
          <a:effectLst/>
        </p:spPr>
      </p:cxnSp>
      <p:sp>
        <p:nvSpPr>
          <p:cNvPr id="35" name="矩形 34"/>
          <p:cNvSpPr/>
          <p:nvPr/>
        </p:nvSpPr>
        <p:spPr>
          <a:xfrm>
            <a:off x="5786273" y="4503813"/>
            <a:ext cx="2163647" cy="769698"/>
          </a:xfrm>
          <a:prstGeom prst="rect">
            <a:avLst/>
          </a:prstGeom>
        </p:spPr>
        <p:txBody>
          <a:bodyPr wrap="square">
            <a:spAutoFit/>
          </a:bodyPr>
          <a:lstStyle/>
          <a:p>
            <a:pPr>
              <a:lnSpc>
                <a:spcPct val="150000"/>
              </a:lnSpc>
            </a:pPr>
            <a:r>
              <a:rPr lang="zh-CN" altLang="en-US" sz="1465" dirty="0">
                <a:latin typeface="微软雅黑" panose="020B0503020204020204" pitchFamily="34" charset="-122"/>
                <a:ea typeface="微软雅黑" panose="020B0503020204020204" pitchFamily="34" charset="-122"/>
                <a:sym typeface="Arial" panose="020B0604020202020204" pitchFamily="34" charset="0"/>
              </a:rPr>
              <a:t>③ </a:t>
            </a:r>
            <a:r>
              <a:rPr lang="zh-CN" altLang="en-US" sz="1465"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自动在线盘点</a:t>
            </a:r>
            <a:r>
              <a:rPr lang="zh-CN" altLang="en-US" sz="1465" dirty="0">
                <a:latin typeface="微软雅黑" panose="020B0503020204020204" pitchFamily="34" charset="-122"/>
                <a:ea typeface="微软雅黑" panose="020B0503020204020204" pitchFamily="34" charset="-122"/>
                <a:sym typeface="Arial" panose="020B0604020202020204" pitchFamily="34" charset="0"/>
              </a:rPr>
              <a:t>，数万资产数分钟完成盘</a:t>
            </a:r>
            <a:r>
              <a:rPr lang="zh-CN" altLang="en-US" sz="1465" dirty="0" smtClean="0">
                <a:latin typeface="微软雅黑" panose="020B0503020204020204" pitchFamily="34" charset="-122"/>
                <a:ea typeface="微软雅黑" panose="020B0503020204020204" pitchFamily="34" charset="-122"/>
                <a:sym typeface="Arial" panose="020B0604020202020204" pitchFamily="34" charset="0"/>
              </a:rPr>
              <a:t>点</a:t>
            </a:r>
            <a:endParaRPr lang="zh-CN" altLang="en-US" sz="1465"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36" name="直接箭头连接符 35"/>
          <p:cNvCxnSpPr/>
          <p:nvPr/>
        </p:nvCxnSpPr>
        <p:spPr bwMode="auto">
          <a:xfrm flipH="1">
            <a:off x="3861881" y="5019470"/>
            <a:ext cx="1926077" cy="38910"/>
          </a:xfrm>
          <a:prstGeom prst="straightConnector1">
            <a:avLst/>
          </a:prstGeom>
          <a:noFill/>
          <a:ln>
            <a:solidFill>
              <a:srgbClr val="00B0F0"/>
            </a:solidFill>
            <a:prstDash val="dash"/>
            <a:headEnd type="none" w="med" len="med"/>
            <a:tailEnd type="triangle" w="med" len="med"/>
          </a:ln>
          <a:effectLst/>
        </p:spPr>
      </p:cxnSp>
      <p:sp>
        <p:nvSpPr>
          <p:cNvPr id="37" name="矩形 36"/>
          <p:cNvSpPr/>
          <p:nvPr/>
        </p:nvSpPr>
        <p:spPr>
          <a:xfrm>
            <a:off x="6303743" y="2292683"/>
            <a:ext cx="2169048" cy="1108380"/>
          </a:xfrm>
          <a:prstGeom prst="rect">
            <a:avLst/>
          </a:prstGeom>
        </p:spPr>
        <p:txBody>
          <a:bodyPr wrap="square">
            <a:spAutoFit/>
          </a:bodyPr>
          <a:lstStyle/>
          <a:p>
            <a:pPr>
              <a:lnSpc>
                <a:spcPct val="150000"/>
              </a:lnSpc>
            </a:pPr>
            <a:r>
              <a:rPr lang="en-US" altLang="zh-CN" sz="1465" dirty="0">
                <a:latin typeface="微软雅黑" panose="020B0503020204020204" pitchFamily="34" charset="-122"/>
                <a:ea typeface="微软雅黑" panose="020B0503020204020204" pitchFamily="34" charset="-122"/>
                <a:sym typeface="Arial" panose="020B0604020202020204" pitchFamily="34" charset="0"/>
              </a:rPr>
              <a:t>④</a:t>
            </a:r>
            <a:r>
              <a:rPr lang="zh-CN" altLang="en-US" sz="1465"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自动</a:t>
            </a:r>
            <a:r>
              <a:rPr lang="zh-CN" altLang="en-US" sz="1465" dirty="0">
                <a:latin typeface="微软雅黑" panose="020B0503020204020204" pitchFamily="34" charset="-122"/>
                <a:ea typeface="微软雅黑" panose="020B0503020204020204" pitchFamily="34" charset="-122"/>
                <a:sym typeface="Arial" panose="020B0604020202020204" pitchFamily="34" charset="0"/>
              </a:rPr>
              <a:t>刷新盘点结果，输出报</a:t>
            </a:r>
            <a:r>
              <a:rPr lang="zh-CN" altLang="en-US" sz="1465" dirty="0" smtClean="0">
                <a:latin typeface="微软雅黑" panose="020B0503020204020204" pitchFamily="34" charset="-122"/>
                <a:ea typeface="微软雅黑" panose="020B0503020204020204" pitchFamily="34" charset="-122"/>
                <a:sym typeface="Arial" panose="020B0604020202020204" pitchFamily="34" charset="0"/>
              </a:rPr>
              <a:t>表；供</a:t>
            </a:r>
            <a:r>
              <a:rPr lang="zh-CN" altLang="en-US" sz="1465" dirty="0">
                <a:latin typeface="微软雅黑" panose="020B0503020204020204" pitchFamily="34" charset="-122"/>
                <a:ea typeface="微软雅黑" panose="020B0503020204020204" pitchFamily="34" charset="-122"/>
                <a:sym typeface="Arial" panose="020B0604020202020204" pitchFamily="34" charset="0"/>
              </a:rPr>
              <a:t>财务人员检</a:t>
            </a:r>
            <a:r>
              <a:rPr lang="zh-CN" altLang="en-US" sz="1465" dirty="0" smtClean="0">
                <a:latin typeface="微软雅黑" panose="020B0503020204020204" pitchFamily="34" charset="-122"/>
                <a:ea typeface="微软雅黑" panose="020B0503020204020204" pitchFamily="34" charset="-122"/>
                <a:sym typeface="Arial" panose="020B0604020202020204" pitchFamily="34" charset="0"/>
              </a:rPr>
              <a:t>查</a:t>
            </a:r>
            <a:endParaRPr lang="zh-CN" altLang="en-US" sz="1465"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38" name="直接箭头连接符 37"/>
          <p:cNvCxnSpPr/>
          <p:nvPr/>
        </p:nvCxnSpPr>
        <p:spPr bwMode="auto">
          <a:xfrm flipH="1" flipV="1">
            <a:off x="5575399" y="2371978"/>
            <a:ext cx="781625" cy="290140"/>
          </a:xfrm>
          <a:prstGeom prst="straightConnector1">
            <a:avLst/>
          </a:prstGeom>
          <a:noFill/>
          <a:ln>
            <a:solidFill>
              <a:srgbClr val="00B0F0"/>
            </a:solidFill>
            <a:prstDash val="dash"/>
            <a:headEnd type="none" w="med" len="med"/>
            <a:tailEnd type="triangle" w="med" len="med"/>
          </a:ln>
          <a:effectLst/>
        </p:spPr>
      </p:cxnSp>
      <p:sp>
        <p:nvSpPr>
          <p:cNvPr id="39" name="文本框 191"/>
          <p:cNvSpPr txBox="1"/>
          <p:nvPr/>
        </p:nvSpPr>
        <p:spPr>
          <a:xfrm>
            <a:off x="1387347" y="3992890"/>
            <a:ext cx="1775197" cy="318100"/>
          </a:xfrm>
          <a:prstGeom prst="rect">
            <a:avLst/>
          </a:prstGeom>
          <a:noFill/>
        </p:spPr>
        <p:txBody>
          <a:bodyPr wrap="square" rtlCol="0">
            <a:spAutoFit/>
          </a:bodyPr>
          <a:lstStyle/>
          <a:p>
            <a:r>
              <a:rPr lang="zh-CN" altLang="en-US" sz="1465" b="1" dirty="0" smtClean="0">
                <a:latin typeface="微软雅黑" panose="020B0503020204020204" pitchFamily="34" charset="-122"/>
                <a:ea typeface="微软雅黑" panose="020B0503020204020204" pitchFamily="34" charset="-122"/>
                <a:sym typeface="Arial" panose="020B0604020202020204" pitchFamily="34" charset="0"/>
              </a:rPr>
              <a:t>业</a:t>
            </a:r>
            <a:r>
              <a:rPr lang="zh-CN" altLang="en-US" sz="1465" b="1" dirty="0">
                <a:latin typeface="微软雅黑" panose="020B0503020204020204" pitchFamily="34" charset="-122"/>
                <a:ea typeface="微软雅黑" panose="020B0503020204020204" pitchFamily="34" charset="-122"/>
                <a:sym typeface="Arial" panose="020B0604020202020204" pitchFamily="34" charset="0"/>
              </a:rPr>
              <a:t>务部门</a:t>
            </a:r>
            <a:endParaRPr lang="en-US" sz="1465"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TextBox 92"/>
          <p:cNvSpPr txBox="1">
            <a:spLocks noChangeArrowheads="1"/>
          </p:cNvSpPr>
          <p:nvPr/>
        </p:nvSpPr>
        <p:spPr bwMode="auto">
          <a:xfrm>
            <a:off x="1525456" y="2264279"/>
            <a:ext cx="552339" cy="324735"/>
          </a:xfrm>
          <a:prstGeom prst="rect">
            <a:avLst/>
          </a:prstGeom>
          <a:noFill/>
          <a:ln w="9525" algn="ctr">
            <a:noFill/>
            <a:miter lim="800000"/>
          </a:ln>
        </p:spPr>
        <p:txBody>
          <a:bodyPr wrap="square" lIns="108232" tIns="54117" rIns="108232" bIns="54117">
            <a:spAutoFit/>
          </a:bodyPr>
          <a:lstStyle/>
          <a:p>
            <a:pPr algn="ctr" eaLnBrk="0" hangingPunct="0"/>
            <a:r>
              <a:rPr lang="en-US" altLang="zh-CN" sz="1400"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AC</a:t>
            </a:r>
            <a:endParaRPr lang="zh-CN" altLang="en-US" sz="1400"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1" name="Picture 2"/>
          <p:cNvPicPr>
            <a:picLocks noChangeAspect="1" noChangeArrowheads="1"/>
          </p:cNvPicPr>
          <p:nvPr/>
        </p:nvPicPr>
        <p:blipFill>
          <a:blip r:embed="rId11" cstate="screen"/>
          <a:srcRect/>
          <a:stretch>
            <a:fillRect/>
          </a:stretch>
        </p:blipFill>
        <p:spPr bwMode="auto">
          <a:xfrm>
            <a:off x="3979006" y="5506893"/>
            <a:ext cx="554165" cy="392179"/>
          </a:xfrm>
          <a:prstGeom prst="rect">
            <a:avLst/>
          </a:prstGeom>
          <a:noFill/>
          <a:ln w="9525">
            <a:noFill/>
            <a:miter lim="800000"/>
            <a:headEnd/>
            <a:tailEnd/>
          </a:ln>
        </p:spPr>
      </p:pic>
      <p:sp>
        <p:nvSpPr>
          <p:cNvPr id="42" name="矩形 41"/>
          <p:cNvSpPr/>
          <p:nvPr/>
        </p:nvSpPr>
        <p:spPr>
          <a:xfrm>
            <a:off x="3997824" y="5932153"/>
            <a:ext cx="825976" cy="276999"/>
          </a:xfrm>
          <a:prstGeom prst="rect">
            <a:avLst/>
          </a:prstGeom>
        </p:spPr>
        <p:txBody>
          <a:bodyPr wrap="square">
            <a:spAutoFit/>
          </a:bodyPr>
          <a:lstStyle/>
          <a:p>
            <a:r>
              <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仪器</a:t>
            </a:r>
            <a:endParaRPr lang="zh-CN" altLang="en-US" sz="12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标题 1"/>
          <p:cNvSpPr txBox="1"/>
          <p:nvPr/>
        </p:nvSpPr>
        <p:spPr bwMode="auto">
          <a:xfrm>
            <a:off x="265330" y="388988"/>
            <a:ext cx="11157095" cy="887955"/>
          </a:xfrm>
          <a:prstGeom prst="rect">
            <a:avLst/>
          </a:prstGeom>
          <a:noFill/>
          <a:ln w="9525">
            <a:noFill/>
            <a:miter lim="800000"/>
          </a:ln>
        </p:spPr>
        <p:txBody>
          <a:bodyPr vert="horz" wrap="square" lIns="121912" tIns="60956" rIns="121912" bIns="60956" numCol="1" anchor="t" anchorCtr="0" compatLnSpc="1"/>
          <a:lstStyle>
            <a:lvl1pPr algn="l" defTabSz="876935" rtl="0" eaLnBrk="0" fontAlgn="base" hangingPunct="0">
              <a:spcBef>
                <a:spcPct val="0"/>
              </a:spcBef>
              <a:spcAft>
                <a:spcPct val="0"/>
              </a:spcAft>
              <a:defRPr sz="3200">
                <a:solidFill>
                  <a:srgbClr val="990000"/>
                </a:solidFill>
                <a:latin typeface="+mj-lt"/>
                <a:ea typeface="+mj-ea"/>
                <a:cs typeface="+mj-cs"/>
              </a:defRPr>
            </a:lvl1pPr>
            <a:lvl2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2pPr>
            <a:lvl3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3pPr>
            <a:lvl4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4pPr>
            <a:lvl5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5pPr>
            <a:lvl6pPr marL="45656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6pPr>
            <a:lvl7pPr marL="91376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7pPr>
            <a:lvl8pPr marL="1370330"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8pPr>
            <a:lvl9pPr marL="182689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9pPr>
          </a:lstStyle>
          <a:p>
            <a:pPr marL="0" lvl="1">
              <a:lnSpc>
                <a:spcPct val="150000"/>
              </a:lnSpc>
              <a:spcBef>
                <a:spcPts val="0"/>
              </a:spcBef>
              <a:buClr>
                <a:srgbClr val="B30000"/>
              </a:buClr>
              <a:buSzPct val="75000"/>
            </a:pPr>
            <a:r>
              <a:rPr lang="zh-CN" altLang="en-US" sz="2800" b="1" dirty="0" smtClean="0">
                <a:solidFill>
                  <a:srgbClr val="C00000"/>
                </a:solidFill>
                <a:latin typeface="+mj-lt"/>
                <a:ea typeface="+mj-ea"/>
                <a:cs typeface="+mj-cs"/>
                <a:sym typeface="Arial" panose="020B0604020202020204" pitchFamily="34" charset="0"/>
              </a:rPr>
              <a:t>资产传感网和</a:t>
            </a:r>
            <a:r>
              <a:rPr lang="en-US" altLang="zh-CN" sz="2800" b="1" dirty="0" smtClean="0">
                <a:solidFill>
                  <a:srgbClr val="C00000"/>
                </a:solidFill>
                <a:latin typeface="+mj-lt"/>
                <a:ea typeface="+mj-ea"/>
                <a:cs typeface="+mj-cs"/>
                <a:sym typeface="Arial" panose="020B0604020202020204" pitchFamily="34" charset="0"/>
              </a:rPr>
              <a:t>Wi-Fi</a:t>
            </a:r>
            <a:r>
              <a:rPr lang="zh-CN" altLang="en-US" sz="2800" b="1" dirty="0" smtClean="0">
                <a:solidFill>
                  <a:srgbClr val="C00000"/>
                </a:solidFill>
                <a:latin typeface="+mj-lt"/>
                <a:ea typeface="+mj-ea"/>
                <a:cs typeface="+mj-cs"/>
                <a:sym typeface="Arial" panose="020B0604020202020204" pitchFamily="34" charset="0"/>
              </a:rPr>
              <a:t>网双网合一，在线资产盘点</a:t>
            </a:r>
            <a:endParaRPr lang="zh-CN" altLang="en-US" sz="2800" b="1" dirty="0" smtClean="0">
              <a:solidFill>
                <a:srgbClr val="C00000"/>
              </a:solidFill>
              <a:latin typeface="+mj-lt"/>
              <a:ea typeface="+mj-ea"/>
              <a:cs typeface="+mj-cs"/>
              <a:sym typeface="Arial" panose="020B0604020202020204" pitchFamily="34" charset="0"/>
            </a:endParaRPr>
          </a:p>
          <a:p>
            <a:pPr marL="0" lvl="1">
              <a:lnSpc>
                <a:spcPct val="150000"/>
              </a:lnSpc>
              <a:spcBef>
                <a:spcPts val="0"/>
              </a:spcBef>
              <a:buClr>
                <a:srgbClr val="B30000"/>
              </a:buClr>
              <a:buSzPct val="75000"/>
            </a:pPr>
            <a:endParaRPr lang="zh-CN" altLang="en-US" sz="2800" b="1" dirty="0">
              <a:solidFill>
                <a:srgbClr val="C00000"/>
              </a:solidFill>
              <a:latin typeface="+mj-lt"/>
              <a:ea typeface="+mj-ea"/>
              <a:cs typeface="+mj-cs"/>
              <a:sym typeface="FrutigerNext LT Regular" pitchFamily="34" charset="0"/>
            </a:endParaRPr>
          </a:p>
        </p:txBody>
      </p:sp>
      <p:sp>
        <p:nvSpPr>
          <p:cNvPr id="44" name="矩形 43"/>
          <p:cNvSpPr/>
          <p:nvPr/>
        </p:nvSpPr>
        <p:spPr>
          <a:xfrm>
            <a:off x="4076819" y="4261956"/>
            <a:ext cx="1069116" cy="461665"/>
          </a:xfrm>
          <a:prstGeom prst="rect">
            <a:avLst/>
          </a:prstGeom>
        </p:spPr>
        <p:txBody>
          <a:bodyPr wrap="square">
            <a:spAutoFit/>
          </a:bodyPr>
          <a:lstStyle/>
          <a:p>
            <a:pPr>
              <a:spcBef>
                <a:spcPts val="600"/>
              </a:spcBef>
            </a:pPr>
            <a:r>
              <a:rPr lang="zh-CN" altLang="en-US" sz="1200" dirty="0" smtClean="0">
                <a:latin typeface="微软雅黑" panose="020B0503020204020204" pitchFamily="34" charset="-122"/>
                <a:ea typeface="微软雅黑" panose="020B0503020204020204" pitchFamily="34" charset="-122"/>
                <a:cs typeface="+mn-ea"/>
                <a:sym typeface="FrutigerNext LT Regular" pitchFamily="34" charset="0"/>
              </a:rPr>
              <a:t>华为</a:t>
            </a:r>
            <a:r>
              <a:rPr lang="en-US" altLang="zh-CN" sz="1200" dirty="0" smtClean="0">
                <a:latin typeface="微软雅黑" panose="020B0503020204020204" pitchFamily="34" charset="-122"/>
                <a:ea typeface="微软雅黑" panose="020B0503020204020204" pitchFamily="34" charset="-122"/>
                <a:cs typeface="+mn-ea"/>
                <a:sym typeface="FrutigerNext LT Regular" pitchFamily="34" charset="0"/>
              </a:rPr>
              <a:t>WiFi</a:t>
            </a:r>
            <a:r>
              <a:rPr lang="zh-CN" altLang="en-US" sz="1200" dirty="0" smtClean="0">
                <a:latin typeface="微软雅黑" panose="020B0503020204020204" pitchFamily="34" charset="-122"/>
                <a:ea typeface="微软雅黑" panose="020B0503020204020204" pitchFamily="34" charset="-122"/>
                <a:cs typeface="+mn-ea"/>
                <a:sym typeface="FrutigerNext LT Regular" pitchFamily="34" charset="0"/>
              </a:rPr>
              <a:t>物联融合网络</a:t>
            </a:r>
            <a:endParaRPr lang="en-US" altLang="zh-CN" sz="1200" dirty="0" smtClean="0">
              <a:latin typeface="微软雅黑" panose="020B0503020204020204" pitchFamily="34" charset="-122"/>
              <a:ea typeface="微软雅黑" panose="020B0503020204020204" pitchFamily="34" charset="-122"/>
              <a:cs typeface="+mn-ea"/>
              <a:sym typeface="FrutigerNext LT Regular" pitchFamily="34" charset="0"/>
            </a:endParaRPr>
          </a:p>
        </p:txBody>
      </p:sp>
      <p:sp>
        <p:nvSpPr>
          <p:cNvPr id="45" name="圆角矩形 73"/>
          <p:cNvSpPr>
            <a:spLocks noChangeArrowheads="1"/>
          </p:cNvSpPr>
          <p:nvPr/>
        </p:nvSpPr>
        <p:spPr bwMode="auto">
          <a:xfrm>
            <a:off x="2928026" y="4079017"/>
            <a:ext cx="2175752" cy="794537"/>
          </a:xfrm>
          <a:prstGeom prst="roundRect">
            <a:avLst>
              <a:gd name="adj" fmla="val 3060"/>
            </a:avLst>
          </a:prstGeom>
          <a:noFill/>
          <a:ln w="9525" algn="ctr">
            <a:solidFill>
              <a:schemeClr val="bg1">
                <a:lumMod val="65000"/>
              </a:schemeClr>
            </a:solidFill>
            <a:prstDash val="dash"/>
            <a:round/>
          </a:ln>
        </p:spPr>
        <p:txBody>
          <a:bodyPr lIns="0" tIns="0" rIns="0" bIns="0"/>
          <a:lstStyle/>
          <a:p>
            <a:pPr defTabSz="524510">
              <a:buClr>
                <a:srgbClr val="A2A2A2"/>
              </a:buClr>
              <a:buSzPct val="70000"/>
              <a:defRPr/>
            </a:pPr>
            <a:endParaRPr lang="zh-CN" altLang="en-US" sz="3200" dirty="0">
              <a:solidFill>
                <a:srgbClr val="33339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Freeform 13"/>
          <p:cNvSpPr>
            <a:spLocks noChangeAspect="1" noEditPoints="1"/>
          </p:cNvSpPr>
          <p:nvPr/>
        </p:nvSpPr>
        <p:spPr bwMode="auto">
          <a:xfrm>
            <a:off x="1516604" y="1927665"/>
            <a:ext cx="664205" cy="36000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TextBox 46"/>
          <p:cNvSpPr txBox="1"/>
          <p:nvPr/>
        </p:nvSpPr>
        <p:spPr>
          <a:xfrm>
            <a:off x="8575040" y="1188720"/>
            <a:ext cx="3108960" cy="4645887"/>
          </a:xfrm>
          <a:prstGeom prst="rect">
            <a:avLst/>
          </a:prstGeom>
          <a:noFill/>
        </p:spPr>
        <p:txBody>
          <a:bodyPr wrap="square" rtlCol="0">
            <a:spAutoFit/>
          </a:bodyPr>
          <a:lstStyle/>
          <a:p>
            <a:pPr>
              <a:lnSpc>
                <a:spcPts val="2080"/>
              </a:lnSpc>
            </a:pP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1. </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在线盘点资产，</a:t>
            </a:r>
            <a:r>
              <a:rPr lang="zh-CN" altLang="en-US" sz="1400" b="1" dirty="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rPr>
              <a:t>节省</a:t>
            </a:r>
            <a:r>
              <a:rPr lang="en-US" altLang="zh-CN" sz="1400" b="1" dirty="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rPr>
              <a:t>90%</a:t>
            </a:r>
            <a:r>
              <a:rPr lang="zh-CN" altLang="en-US" sz="1400" b="1" dirty="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rPr>
              <a:t>人力</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，账实相符，</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 100%</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准确</a:t>
            </a:r>
            <a:endParaRPr lang="en-US" altLang="zh-CN" sz="1400" b="1" dirty="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a:p>
            <a:pPr>
              <a:lnSpc>
                <a:spcPts val="2080"/>
              </a:lnSpc>
            </a:pPr>
            <a:r>
              <a:rPr lang="zh-CN" altLang="en-US" sz="1400" dirty="0" smtClean="0">
                <a:latin typeface="微软雅黑" panose="020B0503020204020204" pitchFamily="34" charset="-122"/>
                <a:ea typeface="微软雅黑" panose="020B0503020204020204" pitchFamily="34" charset="-122"/>
              </a:rPr>
              <a:t>   资产自动探测，盘点周期短，每年</a:t>
            </a:r>
            <a:r>
              <a:rPr lang="en-US" altLang="zh-CN" sz="1400" dirty="0" err="1" smtClean="0">
                <a:latin typeface="微软雅黑" panose="020B0503020204020204" pitchFamily="34" charset="-122"/>
                <a:ea typeface="微软雅黑" panose="020B0503020204020204" pitchFamily="34" charset="-122"/>
              </a:rPr>
              <a:t>vs</a:t>
            </a:r>
            <a:r>
              <a:rPr lang="zh-CN" altLang="en-US" sz="1400" dirty="0" smtClean="0">
                <a:latin typeface="微软雅黑" panose="020B0503020204020204" pitchFamily="34" charset="-122"/>
                <a:ea typeface="微软雅黑" panose="020B0503020204020204" pitchFamily="34" charset="-122"/>
              </a:rPr>
              <a:t>每周</a:t>
            </a:r>
            <a:endParaRPr lang="en-US" altLang="zh-CN" sz="1400" dirty="0" smtClean="0">
              <a:latin typeface="微软雅黑" panose="020B0503020204020204" pitchFamily="34" charset="-122"/>
              <a:ea typeface="微软雅黑" panose="020B0503020204020204" pitchFamily="34" charset="-122"/>
            </a:endParaRPr>
          </a:p>
          <a:p>
            <a:pPr>
              <a:lnSpc>
                <a:spcPts val="2080"/>
              </a:lnSpc>
            </a:pPr>
            <a:endParaRPr lang="zh-CN" altLang="en-US" sz="1400" dirty="0" smtClean="0">
              <a:latin typeface="微软雅黑" panose="020B0503020204020204" pitchFamily="34" charset="-122"/>
              <a:ea typeface="微软雅黑" panose="020B0503020204020204" pitchFamily="34" charset="-122"/>
            </a:endParaRPr>
          </a:p>
          <a:p>
            <a:pPr>
              <a:lnSpc>
                <a:spcPts val="2080"/>
              </a:lnSpc>
            </a:pP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2. </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资产使用率可视化管理，资产使用率提升</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100%</a:t>
            </a:r>
            <a:endPar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endParaRPr>
          </a:p>
          <a:p>
            <a:pPr>
              <a:lnSpc>
                <a:spcPts val="2080"/>
              </a:lnSpc>
            </a:pPr>
            <a:r>
              <a:rPr lang="zh-CN" altLang="en-US" sz="1400" dirty="0" smtClean="0">
                <a:latin typeface="微软雅黑" panose="020B0503020204020204" pitchFamily="34" charset="-122"/>
                <a:ea typeface="微软雅黑" panose="020B0503020204020204" pitchFamily="34" charset="-122"/>
              </a:rPr>
              <a:t>    统计资产使用率，提升资产共享率；并为资产申购和审计提供量化依据</a:t>
            </a:r>
            <a:endParaRPr lang="en-US" altLang="zh-CN" sz="1400" dirty="0" smtClean="0">
              <a:latin typeface="微软雅黑" panose="020B0503020204020204" pitchFamily="34" charset="-122"/>
              <a:ea typeface="微软雅黑" panose="020B0503020204020204" pitchFamily="34" charset="-122"/>
            </a:endParaRPr>
          </a:p>
          <a:p>
            <a:pPr>
              <a:lnSpc>
                <a:spcPts val="2080"/>
              </a:lnSpc>
            </a:pPr>
            <a:endParaRPr lang="en-US" altLang="zh-CN" sz="1400" dirty="0" smtClean="0">
              <a:latin typeface="微软雅黑" panose="020B0503020204020204" pitchFamily="34" charset="-122"/>
              <a:ea typeface="微软雅黑" panose="020B0503020204020204" pitchFamily="34" charset="-122"/>
            </a:endParaRPr>
          </a:p>
          <a:p>
            <a:pPr>
              <a:lnSpc>
                <a:spcPts val="2080"/>
              </a:lnSpc>
            </a:pP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3. </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电子围栏，资产位置可视化</a:t>
            </a:r>
            <a:endPar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endParaRPr>
          </a:p>
          <a:p>
            <a:pPr>
              <a:lnSpc>
                <a:spcPts val="2080"/>
              </a:lnSpc>
            </a:pP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限定资产使用范围，避免资产流失</a:t>
            </a:r>
            <a:endPar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endParaRPr>
          </a:p>
          <a:p>
            <a:pPr>
              <a:lnSpc>
                <a:spcPts val="2080"/>
              </a:lnSpc>
            </a:pPr>
            <a:endParaRPr lang="zh-CN" altLang="en-US" sz="1400" dirty="0" smtClean="0">
              <a:latin typeface="微软雅黑" panose="020B0503020204020204" pitchFamily="34" charset="-122"/>
              <a:ea typeface="微软雅黑" panose="020B0503020204020204" pitchFamily="34" charset="-122"/>
            </a:endParaRPr>
          </a:p>
          <a:p>
            <a:pPr>
              <a:lnSpc>
                <a:spcPts val="2080"/>
              </a:lnSpc>
            </a:pP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4. </a:t>
            </a:r>
            <a:r>
              <a:rPr lang="en-US" altLang="zh-CN" sz="1400" b="1" dirty="0" err="1" smtClean="0">
                <a:solidFill>
                  <a:srgbClr val="C00000"/>
                </a:solidFill>
                <a:latin typeface="微软雅黑" panose="020B0503020204020204" pitchFamily="34" charset="-122"/>
                <a:ea typeface="微软雅黑" panose="020B0503020204020204" pitchFamily="34" charset="-122"/>
                <a:sym typeface="FrutigerNext LT Regular" pitchFamily="34" charset="0"/>
              </a:rPr>
              <a:t>IoT</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 </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与</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Wi-Fi</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融合部署，</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TCO</a:t>
            </a:r>
            <a:r>
              <a:rPr lang="zh-CN" altLang="en-US"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降低</a:t>
            </a:r>
            <a:r>
              <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rPr>
              <a:t>50%</a:t>
            </a:r>
            <a:endParaRPr lang="en-US" altLang="zh-CN" sz="1400" b="1" dirty="0" smtClean="0">
              <a:solidFill>
                <a:srgbClr val="C00000"/>
              </a:solidFill>
              <a:latin typeface="微软雅黑" panose="020B0503020204020204" pitchFamily="34" charset="-122"/>
              <a:ea typeface="微软雅黑" panose="020B0503020204020204" pitchFamily="34" charset="-122"/>
              <a:sym typeface="FrutigerNext LT Regular" pitchFamily="34" charset="0"/>
            </a:endParaRPr>
          </a:p>
          <a:p>
            <a:pPr>
              <a:lnSpc>
                <a:spcPts val="2080"/>
              </a:lnSpc>
            </a:pPr>
            <a:r>
              <a:rPr lang="en-US" altLang="zh-CN" sz="1400" dirty="0" smtClean="0">
                <a:latin typeface="微软雅黑" panose="020B0503020204020204" pitchFamily="34" charset="-122"/>
                <a:ea typeface="微软雅黑" panose="020B0503020204020204" pitchFamily="34" charset="-122"/>
              </a:rPr>
              <a:t>    Wi-Fi</a:t>
            </a:r>
            <a:r>
              <a:rPr lang="zh-CN" altLang="en-US" sz="1400" dirty="0" smtClean="0">
                <a:latin typeface="微软雅黑" panose="020B0503020204020204" pitchFamily="34" charset="-122"/>
                <a:ea typeface="微软雅黑" panose="020B0503020204020204" pitchFamily="34" charset="-122"/>
              </a:rPr>
              <a:t>无线办公网络与资产管理</a:t>
            </a:r>
            <a:r>
              <a:rPr lang="en-US" altLang="zh-CN" sz="1400" dirty="0" err="1" smtClean="0">
                <a:latin typeface="微软雅黑" panose="020B0503020204020204" pitchFamily="34" charset="-122"/>
                <a:ea typeface="微软雅黑" panose="020B0503020204020204" pitchFamily="34" charset="-122"/>
              </a:rPr>
              <a:t>IoT</a:t>
            </a:r>
            <a:r>
              <a:rPr lang="zh-CN" altLang="en-US" sz="1400" dirty="0" smtClean="0">
                <a:latin typeface="微软雅黑" panose="020B0503020204020204" pitchFamily="34" charset="-122"/>
                <a:ea typeface="微软雅黑" panose="020B0503020204020204" pitchFamily="34" charset="-122"/>
              </a:rPr>
              <a:t>网络融合部署，节省投资</a:t>
            </a:r>
            <a:endParaRPr lang="zh-CN" altLang="en-US" sz="1400" dirty="0" smtClean="0">
              <a:latin typeface="微软雅黑" panose="020B0503020204020204" pitchFamily="34" charset="-122"/>
              <a:ea typeface="微软雅黑" panose="020B0503020204020204" pitchFamily="34" charset="-122"/>
            </a:endParaRPr>
          </a:p>
        </p:txBody>
      </p:sp>
      <p:grpSp>
        <p:nvGrpSpPr>
          <p:cNvPr id="48" name="组合 47"/>
          <p:cNvGrpSpPr/>
          <p:nvPr/>
        </p:nvGrpSpPr>
        <p:grpSpPr>
          <a:xfrm>
            <a:off x="7249875" y="8316"/>
            <a:ext cx="4968392" cy="266700"/>
            <a:chOff x="7249875" y="8316"/>
            <a:chExt cx="4968392" cy="266700"/>
          </a:xfrm>
        </p:grpSpPr>
        <p:sp>
          <p:nvSpPr>
            <p:cNvPr id="49" name="五边形 48"/>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0" name="燕尾形 49"/>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51" name="燕尾形 50"/>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52" name="燕尾形 51"/>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49875" y="8316"/>
            <a:ext cx="4968392" cy="266700"/>
            <a:chOff x="7249875" y="8316"/>
            <a:chExt cx="4968392" cy="266700"/>
          </a:xfrm>
        </p:grpSpPr>
        <p:sp>
          <p:nvSpPr>
            <p:cNvPr id="3" name="五边形 2"/>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 name="燕尾形 3"/>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5" name="燕尾形 4"/>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6" name="燕尾形 5"/>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grpSp>
        <p:nvGrpSpPr>
          <p:cNvPr id="82" name="组合 81"/>
          <p:cNvGrpSpPr/>
          <p:nvPr/>
        </p:nvGrpSpPr>
        <p:grpSpPr>
          <a:xfrm>
            <a:off x="7270035" y="1759536"/>
            <a:ext cx="3329351" cy="1361771"/>
            <a:chOff x="7196408" y="4553536"/>
            <a:chExt cx="3329351" cy="1361771"/>
          </a:xfrm>
        </p:grpSpPr>
        <p:sp>
          <p:nvSpPr>
            <p:cNvPr id="83" name="矩形 82"/>
            <p:cNvSpPr/>
            <p:nvPr/>
          </p:nvSpPr>
          <p:spPr>
            <a:xfrm>
              <a:off x="7226889" y="4553536"/>
              <a:ext cx="3133946" cy="338553"/>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marL="228600" marR="0" lvl="0" indent="-228600" defTabSz="913765" eaLnBrk="1" fontAlgn="base" latinLnBrk="0" hangingPunct="1">
                <a:lnSpc>
                  <a:spcPct val="100000"/>
                </a:lnSpc>
                <a:spcBef>
                  <a:spcPct val="0"/>
                </a:spcBef>
                <a:spcAft>
                  <a:spcPct val="0"/>
                </a:spcAft>
                <a:buClr>
                  <a:srgbClr val="C00000"/>
                </a:buClr>
                <a:buSzTx/>
                <a:buFontTx/>
                <a:buNone/>
                <a:defRPr/>
              </a:pPr>
              <a:r>
                <a:rPr kumimoji="0" lang="zh-CN" altLang="en-US" sz="16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婴儿防盗</a:t>
              </a:r>
              <a:endParaRPr kumimoji="0" lang="zh-CN" altLang="en-US" sz="1600" b="1"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84" name="Rectangle 48"/>
            <p:cNvSpPr>
              <a:spLocks noChangeArrowheads="1"/>
            </p:cNvSpPr>
            <p:nvPr/>
          </p:nvSpPr>
          <p:spPr bwMode="auto">
            <a:xfrm>
              <a:off x="7196408" y="4905283"/>
              <a:ext cx="3329351" cy="1010024"/>
            </a:xfrm>
            <a:prstGeom prst="rect">
              <a:avLst/>
            </a:prstGeom>
            <a:noFill/>
            <a:ln>
              <a:noFill/>
            </a:ln>
            <a:effectLst/>
          </p:spPr>
          <p:txBody>
            <a:bodyPr lIns="91340" tIns="45673" rIns="91340" bIns="45673" anchor="t"/>
            <a:lstStyle/>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母婴分别佩戴防盗手环，实现母婴配对，防止婴儿抱错。部署电子围栏，一旦防盗手环经过电子围栏，则会发出防盗报警</a:t>
              </a:r>
              <a:endParaRPr kumimoji="0" lang="en-US" altLang="zh-CN" sz="14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endParaRPr kumimoji="0" lang="zh-CN" altLang="en-US" sz="14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endParaRPr kumimoji="0" lang="en-US" altLang="zh-CN" sz="1400" b="0" i="0" u="none" strike="noStrike" kern="0" cap="none" spc="0" normalizeH="0" baseline="0" noProof="1"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sp>
        <p:nvSpPr>
          <p:cNvPr id="85" name="矩形 84"/>
          <p:cNvSpPr/>
          <p:nvPr/>
        </p:nvSpPr>
        <p:spPr>
          <a:xfrm>
            <a:off x="996135" y="5952887"/>
            <a:ext cx="1555309" cy="276999"/>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2700000" scaled="1"/>
            <a:tileRect/>
          </a:grad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婴儿防盗</a:t>
            </a:r>
            <a:endParaRPr kumimoji="0" lang="zh-CN" altLang="en-US" sz="12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86" name="矩形 85"/>
          <p:cNvSpPr/>
          <p:nvPr/>
        </p:nvSpPr>
        <p:spPr>
          <a:xfrm>
            <a:off x="2897824" y="5952887"/>
            <a:ext cx="1495697" cy="276999"/>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2700000" scaled="1"/>
            <a:tileRect/>
          </a:grad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输液监控</a:t>
            </a:r>
            <a:endParaRPr kumimoji="0" lang="zh-CN" altLang="en-US" sz="12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87" name="矩形 86"/>
          <p:cNvSpPr/>
          <p:nvPr/>
        </p:nvSpPr>
        <p:spPr>
          <a:xfrm>
            <a:off x="4709997" y="5933687"/>
            <a:ext cx="1664460" cy="276999"/>
          </a:xfrm>
          <a:prstGeom prst="rect">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2700000" scaled="1"/>
            <a:tileRect/>
          </a:grad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资产管理</a:t>
            </a:r>
            <a:endParaRPr kumimoji="0" lang="zh-CN" altLang="en-US" sz="12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nvGrpSpPr>
          <p:cNvPr id="88" name="组合 841"/>
          <p:cNvGrpSpPr/>
          <p:nvPr/>
        </p:nvGrpSpPr>
        <p:grpSpPr>
          <a:xfrm flipV="1">
            <a:off x="4984788" y="4335596"/>
            <a:ext cx="299133" cy="203696"/>
            <a:chOff x="3795474" y="3784198"/>
            <a:chExt cx="187666" cy="86692"/>
          </a:xfrm>
          <a:solidFill>
            <a:srgbClr val="00B050"/>
          </a:solidFill>
        </p:grpSpPr>
        <p:sp>
          <p:nvSpPr>
            <p:cNvPr id="89" name="Freeform 83"/>
            <p:cNvSpPr/>
            <p:nvPr/>
          </p:nvSpPr>
          <p:spPr bwMode="auto">
            <a:xfrm>
              <a:off x="3795474" y="3784198"/>
              <a:ext cx="187666" cy="59040"/>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90" name="Freeform 84"/>
            <p:cNvSpPr/>
            <p:nvPr/>
          </p:nvSpPr>
          <p:spPr bwMode="auto">
            <a:xfrm>
              <a:off x="3835204" y="3829786"/>
              <a:ext cx="104823" cy="41104"/>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pic>
        <p:nvPicPr>
          <p:cNvPr id="91" name="Picture 123" descr="03"/>
          <p:cNvPicPr>
            <a:picLocks noChangeAspect="1" noChangeArrowheads="1"/>
          </p:cNvPicPr>
          <p:nvPr/>
        </p:nvPicPr>
        <p:blipFill>
          <a:blip r:embed="rId1" cstate="print"/>
          <a:srcRect/>
          <a:stretch>
            <a:fillRect/>
          </a:stretch>
        </p:blipFill>
        <p:spPr bwMode="auto">
          <a:xfrm>
            <a:off x="4902644" y="1402665"/>
            <a:ext cx="1268498" cy="628601"/>
          </a:xfrm>
          <a:prstGeom prst="rect">
            <a:avLst/>
          </a:prstGeom>
          <a:noFill/>
          <a:ln w="9525">
            <a:noFill/>
            <a:miter lim="800000"/>
            <a:headEnd/>
            <a:tailEnd/>
          </a:ln>
        </p:spPr>
      </p:pic>
      <p:sp>
        <p:nvSpPr>
          <p:cNvPr id="92" name="TextBox 91"/>
          <p:cNvSpPr txBox="1"/>
          <p:nvPr/>
        </p:nvSpPr>
        <p:spPr>
          <a:xfrm>
            <a:off x="3648564" y="2337709"/>
            <a:ext cx="59345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AC</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93" name="TextBox 92"/>
          <p:cNvSpPr txBox="1"/>
          <p:nvPr/>
        </p:nvSpPr>
        <p:spPr>
          <a:xfrm>
            <a:off x="4945459" y="2095477"/>
            <a:ext cx="1871942" cy="353943"/>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银江医疗应用平台</a:t>
            </a:r>
            <a:endPar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8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HIS/HER</a:t>
            </a:r>
            <a:r>
              <a:rPr kumimoji="0" lang="zh-CN" altLang="en-US" sz="8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集成</a:t>
            </a:r>
            <a:r>
              <a:rPr kumimoji="0" lang="en-US" altLang="zh-CN" sz="8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RFID</a:t>
            </a:r>
            <a:r>
              <a:rPr kumimoji="0" lang="zh-CN" altLang="en-US" sz="8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中间件）</a:t>
            </a:r>
            <a:endParaRPr kumimoji="0" lang="zh-CN" altLang="en-US" sz="105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pic>
        <p:nvPicPr>
          <p:cNvPr id="94" name="Picture 2" descr="http://file.youboy.com/a/52/62/55/3/230956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0800000" flipH="1" flipV="1">
            <a:off x="3206305" y="3643439"/>
            <a:ext cx="550650" cy="387108"/>
          </a:xfrm>
          <a:prstGeom prst="rect">
            <a:avLst/>
          </a:prstGeom>
          <a:noFill/>
        </p:spPr>
      </p:pic>
      <p:sp>
        <p:nvSpPr>
          <p:cNvPr id="95" name="Freeform 13"/>
          <p:cNvSpPr>
            <a:spLocks noEditPoints="1"/>
          </p:cNvSpPr>
          <p:nvPr/>
        </p:nvSpPr>
        <p:spPr bwMode="auto">
          <a:xfrm>
            <a:off x="2908038" y="1717282"/>
            <a:ext cx="773600" cy="18939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0000">
              <a:lumMod val="50000"/>
              <a:lumOff val="50000"/>
            </a:srgbClr>
          </a:solidFill>
          <a:ln w="9525">
            <a:noFill/>
            <a:round/>
          </a:ln>
        </p:spPr>
        <p:txBody>
          <a:bodyPr vert="horz" wrap="square" lIns="121944" tIns="60972" rIns="121944" bIns="609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cxnSp>
        <p:nvCxnSpPr>
          <p:cNvPr id="96" name="肘形连接符 95"/>
          <p:cNvCxnSpPr/>
          <p:nvPr/>
        </p:nvCxnSpPr>
        <p:spPr bwMode="auto">
          <a:xfrm rot="5400000" flipH="1" flipV="1">
            <a:off x="3015389" y="2152660"/>
            <a:ext cx="480000" cy="403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97" name="TextBox 96"/>
          <p:cNvSpPr txBox="1"/>
          <p:nvPr/>
        </p:nvSpPr>
        <p:spPr>
          <a:xfrm>
            <a:off x="3208207" y="1884985"/>
            <a:ext cx="82577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LSW</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98" name="Freeform 13"/>
          <p:cNvSpPr>
            <a:spLocks noEditPoints="1"/>
          </p:cNvSpPr>
          <p:nvPr/>
        </p:nvSpPr>
        <p:spPr bwMode="auto">
          <a:xfrm>
            <a:off x="2052504" y="2992030"/>
            <a:ext cx="773600" cy="18939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0000">
              <a:lumMod val="50000"/>
              <a:lumOff val="50000"/>
            </a:srgbClr>
          </a:solidFill>
          <a:ln w="9525">
            <a:noFill/>
            <a:round/>
          </a:ln>
        </p:spPr>
        <p:txBody>
          <a:bodyPr vert="horz" wrap="square" lIns="121944" tIns="60972" rIns="121944" bIns="609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99" name="Freeform 13"/>
          <p:cNvSpPr>
            <a:spLocks noEditPoints="1"/>
          </p:cNvSpPr>
          <p:nvPr/>
        </p:nvSpPr>
        <p:spPr bwMode="auto">
          <a:xfrm>
            <a:off x="2893415" y="2384506"/>
            <a:ext cx="773600" cy="18939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0000">
              <a:lumMod val="50000"/>
              <a:lumOff val="50000"/>
            </a:srgbClr>
          </a:solidFill>
          <a:ln w="9525">
            <a:noFill/>
            <a:round/>
          </a:ln>
        </p:spPr>
        <p:txBody>
          <a:bodyPr vert="horz" wrap="square" lIns="121944" tIns="60972" rIns="121944" bIns="609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00" name="Freeform 13"/>
          <p:cNvSpPr>
            <a:spLocks noEditPoints="1"/>
          </p:cNvSpPr>
          <p:nvPr/>
        </p:nvSpPr>
        <p:spPr bwMode="auto">
          <a:xfrm>
            <a:off x="4461134" y="3004162"/>
            <a:ext cx="773600" cy="18939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0000">
              <a:lumMod val="50000"/>
              <a:lumOff val="50000"/>
            </a:srgbClr>
          </a:solidFill>
          <a:ln w="9525">
            <a:noFill/>
            <a:round/>
          </a:ln>
        </p:spPr>
        <p:txBody>
          <a:bodyPr vert="horz" wrap="square" lIns="121944" tIns="60972" rIns="121944" bIns="609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pic>
        <p:nvPicPr>
          <p:cNvPr id="101" name="图片 100" descr="07_去盖正面.png"/>
          <p:cNvPicPr>
            <a:picLocks noChangeAspect="1"/>
          </p:cNvPicPr>
          <p:nvPr/>
        </p:nvPicPr>
        <p:blipFill>
          <a:blip r:embed="rId3" cstate="print"/>
          <a:stretch>
            <a:fillRect/>
          </a:stretch>
        </p:blipFill>
        <p:spPr>
          <a:xfrm>
            <a:off x="1413214" y="3527453"/>
            <a:ext cx="554527" cy="580267"/>
          </a:xfrm>
          <a:prstGeom prst="rect">
            <a:avLst/>
          </a:prstGeom>
        </p:spPr>
      </p:pic>
      <p:pic>
        <p:nvPicPr>
          <p:cNvPr id="102" name="Picture 1"/>
          <p:cNvPicPr>
            <a:picLocks noChangeAspect="1" noChangeArrowheads="1"/>
          </p:cNvPicPr>
          <p:nvPr/>
        </p:nvPicPr>
        <p:blipFill>
          <a:blip r:embed="rId4" cstate="print"/>
          <a:srcRect/>
          <a:stretch>
            <a:fillRect/>
          </a:stretch>
        </p:blipFill>
        <p:spPr bwMode="auto">
          <a:xfrm>
            <a:off x="5574783" y="2917086"/>
            <a:ext cx="833927" cy="611249"/>
          </a:xfrm>
          <a:prstGeom prst="rect">
            <a:avLst/>
          </a:prstGeom>
          <a:noFill/>
          <a:ln w="9525">
            <a:noFill/>
            <a:miter lim="800000"/>
            <a:headEnd/>
            <a:tailEnd/>
          </a:ln>
        </p:spPr>
      </p:pic>
      <p:sp>
        <p:nvSpPr>
          <p:cNvPr id="103" name="Freeform 13"/>
          <p:cNvSpPr>
            <a:spLocks noEditPoints="1"/>
          </p:cNvSpPr>
          <p:nvPr/>
        </p:nvSpPr>
        <p:spPr bwMode="auto">
          <a:xfrm>
            <a:off x="4078796" y="1713056"/>
            <a:ext cx="638711" cy="17280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0000">
              <a:lumMod val="50000"/>
              <a:lumOff val="50000"/>
            </a:srgbClr>
          </a:solidFill>
          <a:ln w="9525">
            <a:noFill/>
            <a:round/>
          </a:ln>
        </p:spPr>
        <p:txBody>
          <a:bodyPr vert="horz" wrap="square" lIns="121944" tIns="60972" rIns="121944" bIns="609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04" name="TextBox 103"/>
          <p:cNvSpPr txBox="1"/>
          <p:nvPr/>
        </p:nvSpPr>
        <p:spPr>
          <a:xfrm>
            <a:off x="3727040" y="1924985"/>
            <a:ext cx="1147828"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物联网控制器</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pic>
        <p:nvPicPr>
          <p:cNvPr id="105" name="Picture 2"/>
          <p:cNvPicPr>
            <a:picLocks noChangeAspect="1" noChangeArrowheads="1"/>
          </p:cNvPicPr>
          <p:nvPr/>
        </p:nvPicPr>
        <p:blipFill>
          <a:blip r:embed="rId5" cstate="print"/>
          <a:srcRect/>
          <a:stretch>
            <a:fillRect/>
          </a:stretch>
        </p:blipFill>
        <p:spPr bwMode="auto">
          <a:xfrm>
            <a:off x="2078666" y="3661853"/>
            <a:ext cx="256830" cy="344043"/>
          </a:xfrm>
          <a:prstGeom prst="rect">
            <a:avLst/>
          </a:prstGeom>
          <a:noFill/>
          <a:ln w="9525">
            <a:noFill/>
            <a:miter lim="800000"/>
            <a:headEnd/>
            <a:tailEnd/>
          </a:ln>
        </p:spPr>
      </p:pic>
      <p:sp>
        <p:nvSpPr>
          <p:cNvPr id="106" name="TextBox 105"/>
          <p:cNvSpPr txBox="1"/>
          <p:nvPr/>
        </p:nvSpPr>
        <p:spPr>
          <a:xfrm>
            <a:off x="2017938" y="3995687"/>
            <a:ext cx="906935" cy="3693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RFID</a:t>
            </a: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插卡阅读器</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07" name="TextBox 106"/>
          <p:cNvSpPr txBox="1"/>
          <p:nvPr/>
        </p:nvSpPr>
        <p:spPr>
          <a:xfrm>
            <a:off x="3473332" y="3169920"/>
            <a:ext cx="2003695" cy="3693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AP4050DN-E</a:t>
            </a:r>
            <a:endPar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AP7052DN/AP7152DN</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08" name="TextBox 107"/>
          <p:cNvSpPr txBox="1"/>
          <p:nvPr/>
        </p:nvSpPr>
        <p:spPr>
          <a:xfrm>
            <a:off x="5848870" y="3367944"/>
            <a:ext cx="672461" cy="228696"/>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RFID</a:t>
            </a: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模块</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09" name="TextBox 108"/>
          <p:cNvSpPr txBox="1"/>
          <p:nvPr/>
        </p:nvSpPr>
        <p:spPr>
          <a:xfrm>
            <a:off x="4827465" y="2751224"/>
            <a:ext cx="1323696"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AD9430DN-24</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10" name="TextBox 109"/>
          <p:cNvSpPr txBox="1"/>
          <p:nvPr/>
        </p:nvSpPr>
        <p:spPr>
          <a:xfrm>
            <a:off x="2765429" y="2961785"/>
            <a:ext cx="82577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LSW</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cxnSp>
        <p:nvCxnSpPr>
          <p:cNvPr id="111" name="肘形连接符 110"/>
          <p:cNvCxnSpPr/>
          <p:nvPr/>
        </p:nvCxnSpPr>
        <p:spPr bwMode="auto">
          <a:xfrm rot="5400000" flipH="1" flipV="1">
            <a:off x="2329006" y="3257466"/>
            <a:ext cx="171179"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2" name="肘形连接符 111"/>
          <p:cNvCxnSpPr/>
          <p:nvPr/>
        </p:nvCxnSpPr>
        <p:spPr bwMode="auto">
          <a:xfrm rot="10800000">
            <a:off x="1625774" y="3348273"/>
            <a:ext cx="1851336" cy="6379"/>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3" name="肘形连接符 112"/>
          <p:cNvCxnSpPr/>
          <p:nvPr/>
        </p:nvCxnSpPr>
        <p:spPr bwMode="auto">
          <a:xfrm rot="5400000" flipH="1" flipV="1">
            <a:off x="1562243" y="3431866"/>
            <a:ext cx="171179"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4" name="肘形连接符 113"/>
          <p:cNvCxnSpPr/>
          <p:nvPr/>
        </p:nvCxnSpPr>
        <p:spPr bwMode="auto">
          <a:xfrm rot="5400000" flipH="1" flipV="1">
            <a:off x="3378096" y="3443066"/>
            <a:ext cx="171179"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5" name="肘形连接符 114"/>
          <p:cNvCxnSpPr/>
          <p:nvPr/>
        </p:nvCxnSpPr>
        <p:spPr bwMode="auto">
          <a:xfrm rot="5400000" flipH="1" flipV="1">
            <a:off x="4815144" y="3475476"/>
            <a:ext cx="540000"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nvGrpSpPr>
          <p:cNvPr id="116" name="组合 95"/>
          <p:cNvGrpSpPr/>
          <p:nvPr/>
        </p:nvGrpSpPr>
        <p:grpSpPr>
          <a:xfrm>
            <a:off x="2404878" y="2495473"/>
            <a:ext cx="2314170" cy="499200"/>
            <a:chOff x="1844400" y="1832416"/>
            <a:chExt cx="1800000" cy="374400"/>
          </a:xfrm>
        </p:grpSpPr>
        <p:cxnSp>
          <p:nvCxnSpPr>
            <p:cNvPr id="117" name="肘形连接符 116"/>
            <p:cNvCxnSpPr/>
            <p:nvPr/>
          </p:nvCxnSpPr>
          <p:spPr bwMode="auto">
            <a:xfrm rot="10800000">
              <a:off x="1844400" y="2012416"/>
              <a:ext cx="1800000" cy="4784"/>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8" name="肘形连接符 117"/>
            <p:cNvCxnSpPr/>
            <p:nvPr/>
          </p:nvCxnSpPr>
          <p:spPr bwMode="auto">
            <a:xfrm rot="5400000" flipH="1" flipV="1">
              <a:off x="1763156" y="2106863"/>
              <a:ext cx="180000" cy="3106"/>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19" name="肘形连接符 118"/>
            <p:cNvCxnSpPr/>
            <p:nvPr/>
          </p:nvCxnSpPr>
          <p:spPr bwMode="auto">
            <a:xfrm rot="5400000" flipH="1" flipV="1">
              <a:off x="3542756" y="2115263"/>
              <a:ext cx="180000" cy="3106"/>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20" name="肘形连接符 119"/>
            <p:cNvCxnSpPr/>
            <p:nvPr/>
          </p:nvCxnSpPr>
          <p:spPr bwMode="auto">
            <a:xfrm rot="5400000" flipH="1" flipV="1">
              <a:off x="2419556" y="1920863"/>
              <a:ext cx="180000" cy="3106"/>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cxnSp>
        <p:nvCxnSpPr>
          <p:cNvPr id="121" name="肘形连接符 120"/>
          <p:cNvCxnSpPr/>
          <p:nvPr/>
        </p:nvCxnSpPr>
        <p:spPr bwMode="auto">
          <a:xfrm rot="10800000">
            <a:off x="1989870" y="1786673"/>
            <a:ext cx="925668" cy="6379"/>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pic>
        <p:nvPicPr>
          <p:cNvPr id="122" name="Picture 227" descr="图片767"/>
          <p:cNvPicPr>
            <a:picLocks noChangeAspect="1" noChangeArrowheads="1"/>
          </p:cNvPicPr>
          <p:nvPr/>
        </p:nvPicPr>
        <p:blipFill>
          <a:blip r:embed="rId6" cstate="print"/>
          <a:srcRect/>
          <a:stretch>
            <a:fillRect/>
          </a:stretch>
        </p:blipFill>
        <p:spPr bwMode="auto">
          <a:xfrm>
            <a:off x="1351009" y="1278611"/>
            <a:ext cx="975191" cy="668404"/>
          </a:xfrm>
          <a:prstGeom prst="rect">
            <a:avLst/>
          </a:prstGeom>
          <a:noFill/>
        </p:spPr>
      </p:pic>
      <p:cxnSp>
        <p:nvCxnSpPr>
          <p:cNvPr id="123" name="肘形连接符 122"/>
          <p:cNvCxnSpPr/>
          <p:nvPr/>
        </p:nvCxnSpPr>
        <p:spPr bwMode="auto">
          <a:xfrm rot="10800000">
            <a:off x="3685385" y="1807473"/>
            <a:ext cx="370267" cy="6379"/>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24" name="肘形连接符 123"/>
          <p:cNvCxnSpPr/>
          <p:nvPr/>
        </p:nvCxnSpPr>
        <p:spPr bwMode="auto">
          <a:xfrm rot="10800000">
            <a:off x="4732933" y="1818673"/>
            <a:ext cx="370267" cy="6379"/>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pic>
        <p:nvPicPr>
          <p:cNvPr id="125" name="Picture 2" descr="http://file.youboy.com/a/52/62/55/3/230956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0800000" flipH="1" flipV="1">
            <a:off x="3863234" y="3825053"/>
            <a:ext cx="715421" cy="628525"/>
          </a:xfrm>
          <a:prstGeom prst="rect">
            <a:avLst/>
          </a:prstGeom>
          <a:noFill/>
        </p:spPr>
      </p:pic>
      <p:cxnSp>
        <p:nvCxnSpPr>
          <p:cNvPr id="126" name="肘形连接符 125"/>
          <p:cNvCxnSpPr/>
          <p:nvPr/>
        </p:nvCxnSpPr>
        <p:spPr bwMode="auto">
          <a:xfrm rot="10800000">
            <a:off x="3450883" y="4204273"/>
            <a:ext cx="694251" cy="6379"/>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127" name="肘形连接符 126"/>
          <p:cNvCxnSpPr/>
          <p:nvPr/>
        </p:nvCxnSpPr>
        <p:spPr bwMode="auto">
          <a:xfrm rot="5400000" flipH="1" flipV="1">
            <a:off x="3335969" y="4093476"/>
            <a:ext cx="240000"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pic>
        <p:nvPicPr>
          <p:cNvPr id="128" name="图片 127" descr="07_去盖正面.png"/>
          <p:cNvPicPr>
            <a:picLocks noChangeAspect="1"/>
          </p:cNvPicPr>
          <p:nvPr/>
        </p:nvPicPr>
        <p:blipFill>
          <a:blip r:embed="rId3" cstate="print"/>
          <a:stretch>
            <a:fillRect/>
          </a:stretch>
        </p:blipFill>
        <p:spPr>
          <a:xfrm>
            <a:off x="3190366" y="3519109"/>
            <a:ext cx="555037" cy="580800"/>
          </a:xfrm>
          <a:prstGeom prst="rect">
            <a:avLst/>
          </a:prstGeom>
        </p:spPr>
      </p:pic>
      <p:sp>
        <p:nvSpPr>
          <p:cNvPr id="129" name="TextBox 128"/>
          <p:cNvSpPr txBox="1"/>
          <p:nvPr/>
        </p:nvSpPr>
        <p:spPr>
          <a:xfrm>
            <a:off x="4219203" y="3954424"/>
            <a:ext cx="120490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RFID</a:t>
            </a: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模块</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30" name="TextBox 129"/>
          <p:cNvSpPr txBox="1"/>
          <p:nvPr/>
        </p:nvSpPr>
        <p:spPr>
          <a:xfrm>
            <a:off x="3148389" y="4237578"/>
            <a:ext cx="120490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Poe out/USB</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5207789" y="3106104"/>
            <a:ext cx="550763"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err="1"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PoE</a:t>
            </a: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 </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nvGrpSpPr>
          <p:cNvPr id="132" name="组合 841"/>
          <p:cNvGrpSpPr/>
          <p:nvPr/>
        </p:nvGrpSpPr>
        <p:grpSpPr>
          <a:xfrm flipV="1">
            <a:off x="4022286" y="4385196"/>
            <a:ext cx="299133" cy="203696"/>
            <a:chOff x="3795474" y="3784198"/>
            <a:chExt cx="187666" cy="86692"/>
          </a:xfrm>
          <a:solidFill>
            <a:srgbClr val="00B050"/>
          </a:solidFill>
        </p:grpSpPr>
        <p:sp>
          <p:nvSpPr>
            <p:cNvPr id="133" name="Freeform 83"/>
            <p:cNvSpPr/>
            <p:nvPr/>
          </p:nvSpPr>
          <p:spPr bwMode="auto">
            <a:xfrm>
              <a:off x="3795474" y="3784198"/>
              <a:ext cx="187666" cy="59040"/>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34" name="Freeform 84"/>
            <p:cNvSpPr/>
            <p:nvPr/>
          </p:nvSpPr>
          <p:spPr bwMode="auto">
            <a:xfrm>
              <a:off x="3835204" y="3829786"/>
              <a:ext cx="104823" cy="41104"/>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grpSp>
        <p:nvGrpSpPr>
          <p:cNvPr id="135" name="组合 841"/>
          <p:cNvGrpSpPr/>
          <p:nvPr/>
        </p:nvGrpSpPr>
        <p:grpSpPr>
          <a:xfrm flipV="1">
            <a:off x="1663375" y="4309996"/>
            <a:ext cx="299133" cy="203696"/>
            <a:chOff x="3795474" y="3784198"/>
            <a:chExt cx="187666" cy="86692"/>
          </a:xfrm>
          <a:solidFill>
            <a:srgbClr val="00B050"/>
          </a:solidFill>
        </p:grpSpPr>
        <p:sp>
          <p:nvSpPr>
            <p:cNvPr id="136" name="Freeform 83"/>
            <p:cNvSpPr/>
            <p:nvPr/>
          </p:nvSpPr>
          <p:spPr bwMode="auto">
            <a:xfrm>
              <a:off x="3795474" y="3784198"/>
              <a:ext cx="187666" cy="59040"/>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37" name="Freeform 84"/>
            <p:cNvSpPr/>
            <p:nvPr/>
          </p:nvSpPr>
          <p:spPr bwMode="auto">
            <a:xfrm>
              <a:off x="3835204" y="3829786"/>
              <a:ext cx="104823" cy="41104"/>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grp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cxnSp>
        <p:nvCxnSpPr>
          <p:cNvPr id="138" name="直接箭头连接符 137"/>
          <p:cNvCxnSpPr/>
          <p:nvPr/>
        </p:nvCxnSpPr>
        <p:spPr bwMode="auto">
          <a:xfrm flipH="1" flipV="1">
            <a:off x="1598004" y="3815452"/>
            <a:ext cx="452886" cy="18421"/>
          </a:xfrm>
          <a:prstGeom prst="straightConnector1">
            <a:avLst/>
          </a:prstGeom>
          <a:noFill/>
          <a:ln w="6350">
            <a:solidFill>
              <a:srgbClr val="FF0000"/>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9" name="Picture 2"/>
          <p:cNvPicPr>
            <a:picLocks noChangeArrowheads="1"/>
          </p:cNvPicPr>
          <p:nvPr/>
        </p:nvPicPr>
        <p:blipFill>
          <a:blip r:embed="rId7" cstate="print"/>
          <a:srcRect/>
          <a:stretch>
            <a:fillRect/>
          </a:stretch>
        </p:blipFill>
        <p:spPr bwMode="auto">
          <a:xfrm>
            <a:off x="1088887" y="4686392"/>
            <a:ext cx="1250903" cy="1152000"/>
          </a:xfrm>
          <a:prstGeom prst="rect">
            <a:avLst/>
          </a:prstGeom>
          <a:noFill/>
          <a:ln w="9525">
            <a:noFill/>
            <a:miter lim="800000"/>
            <a:headEnd/>
            <a:tailEnd/>
          </a:ln>
        </p:spPr>
      </p:pic>
      <p:pic>
        <p:nvPicPr>
          <p:cNvPr id="140" name="Picture 3"/>
          <p:cNvPicPr>
            <a:picLocks noChangeArrowheads="1"/>
          </p:cNvPicPr>
          <p:nvPr/>
        </p:nvPicPr>
        <p:blipFill>
          <a:blip r:embed="rId8" cstate="print"/>
          <a:srcRect/>
          <a:stretch>
            <a:fillRect/>
          </a:stretch>
        </p:blipFill>
        <p:spPr bwMode="auto">
          <a:xfrm>
            <a:off x="2986506" y="4686785"/>
            <a:ext cx="1249652" cy="1152000"/>
          </a:xfrm>
          <a:prstGeom prst="rect">
            <a:avLst/>
          </a:prstGeom>
          <a:noFill/>
          <a:ln w="9525">
            <a:noFill/>
            <a:miter lim="800000"/>
            <a:headEnd/>
            <a:tailEnd/>
          </a:ln>
        </p:spPr>
      </p:pic>
      <p:sp>
        <p:nvSpPr>
          <p:cNvPr id="141" name="矩形 140"/>
          <p:cNvSpPr/>
          <p:nvPr/>
        </p:nvSpPr>
        <p:spPr bwMode="auto">
          <a:xfrm>
            <a:off x="913011" y="4561839"/>
            <a:ext cx="5544751" cy="1759087"/>
          </a:xfrm>
          <a:prstGeom prst="rect">
            <a:avLst/>
          </a:prstGeom>
          <a:noFill/>
          <a:ln>
            <a:solidFill>
              <a:srgbClr val="FFFFFF">
                <a:lumMod val="50000"/>
              </a:srgb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
                <a:srgbClr val="CC9900"/>
              </a:buClr>
              <a:buSzTx/>
              <a:buFont typeface="Wingdings" panose="05000000000000000000" pitchFamily="2" charset="2"/>
              <a:buChar char="n"/>
              <a:defRPr/>
            </a:pPr>
            <a:endParaRPr kumimoji="0" lang="zh-CN" altLang="en-US" sz="1800" b="0" i="0" u="none" strike="noStrike" kern="0" cap="none" spc="0" normalizeH="0" baseline="0" noProof="0" smtClean="0">
              <a:ln>
                <a:noFill/>
              </a:ln>
              <a:solidFill>
                <a:srgbClr val="000000">
                  <a:lumMod val="95000"/>
                  <a:lumOff val="5000"/>
                </a:srgbClr>
              </a:solidFill>
              <a:effectLst/>
              <a:uLnTx/>
              <a:uFillTx/>
              <a:latin typeface="Arial" panose="020B0604020202020204" pitchFamily="34" charset="0"/>
              <a:ea typeface="宋体" panose="02010600030101010101" pitchFamily="2" charset="-122"/>
            </a:endParaRPr>
          </a:p>
        </p:txBody>
      </p:sp>
      <p:grpSp>
        <p:nvGrpSpPr>
          <p:cNvPr id="143" name="组合 142"/>
          <p:cNvGrpSpPr/>
          <p:nvPr/>
        </p:nvGrpSpPr>
        <p:grpSpPr>
          <a:xfrm>
            <a:off x="7259875" y="3192096"/>
            <a:ext cx="3380151" cy="1432891"/>
            <a:chOff x="7135448" y="1617296"/>
            <a:chExt cx="3380151" cy="1432891"/>
          </a:xfrm>
        </p:grpSpPr>
        <p:sp>
          <p:nvSpPr>
            <p:cNvPr id="144" name="矩形 143"/>
            <p:cNvSpPr/>
            <p:nvPr/>
          </p:nvSpPr>
          <p:spPr>
            <a:xfrm>
              <a:off x="7165929" y="1617296"/>
              <a:ext cx="3133946" cy="338553"/>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marL="228600" marR="0" lvl="0" indent="-228600" defTabSz="913765" eaLnBrk="1" fontAlgn="base" latinLnBrk="0" hangingPunct="1">
                <a:lnSpc>
                  <a:spcPct val="100000"/>
                </a:lnSpc>
                <a:spcBef>
                  <a:spcPct val="0"/>
                </a:spcBef>
                <a:spcAft>
                  <a:spcPct val="0"/>
                </a:spcAft>
                <a:buClr>
                  <a:srgbClr val="C00000"/>
                </a:buClr>
                <a:buSzTx/>
                <a:buFontTx/>
                <a:buNone/>
                <a:defRPr/>
              </a:pPr>
              <a:r>
                <a:rPr kumimoji="0" lang="zh-CN" altLang="en-US" sz="16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输液监控</a:t>
              </a:r>
              <a:endParaRPr kumimoji="0" lang="zh-CN" altLang="en-US" sz="1600" b="1"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45" name="Rectangle 48"/>
            <p:cNvSpPr>
              <a:spLocks noChangeArrowheads="1"/>
            </p:cNvSpPr>
            <p:nvPr/>
          </p:nvSpPr>
          <p:spPr bwMode="auto">
            <a:xfrm>
              <a:off x="7135448" y="2040163"/>
              <a:ext cx="3380151" cy="1010024"/>
            </a:xfrm>
            <a:prstGeom prst="rect">
              <a:avLst/>
            </a:prstGeom>
            <a:noFill/>
            <a:ln>
              <a:noFill/>
            </a:ln>
            <a:effectLst/>
          </p:spPr>
          <p:txBody>
            <a:bodyPr lIns="91340" tIns="45673" rIns="91340" bIns="45673" anchor="t"/>
            <a:lstStyle/>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扫描枪扫描病人腕带编码匹配病人信息、药品信息与床位信息。输液感应器实时监控病人输液过程，防止输液异常情况的发生，输液完成及时通知护士台</a:t>
              </a:r>
              <a:endParaRPr kumimoji="0" lang="zh-CN" altLang="en-US" sz="14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endParaRPr kumimoji="0" lang="en-US" altLang="zh-CN" sz="1400" b="0" i="0" u="none" strike="noStrike" kern="0" cap="none" spc="0" normalizeH="0" baseline="0" noProof="1"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7249715" y="4797376"/>
            <a:ext cx="3380151" cy="1402411"/>
            <a:chOff x="7145608" y="3314016"/>
            <a:chExt cx="3380151" cy="1402411"/>
          </a:xfrm>
        </p:grpSpPr>
        <p:sp>
          <p:nvSpPr>
            <p:cNvPr id="147" name="矩形 146"/>
            <p:cNvSpPr/>
            <p:nvPr/>
          </p:nvSpPr>
          <p:spPr>
            <a:xfrm>
              <a:off x="7196409" y="3314016"/>
              <a:ext cx="3133946" cy="338553"/>
            </a:xfrm>
            <a:prstGeom prst="rect">
              <a:avLst/>
            </a:prstGeom>
            <a:gradFill flip="none" rotWithShape="1">
              <a:gsLst>
                <a:gs pos="0">
                  <a:srgbClr val="999999">
                    <a:tint val="66000"/>
                    <a:satMod val="160000"/>
                  </a:srgbClr>
                </a:gs>
                <a:gs pos="50000">
                  <a:srgbClr val="999999">
                    <a:tint val="44500"/>
                    <a:satMod val="160000"/>
                  </a:srgbClr>
                </a:gs>
                <a:gs pos="100000">
                  <a:srgbClr val="999999">
                    <a:tint val="23500"/>
                    <a:satMod val="160000"/>
                  </a:srgbClr>
                </a:gs>
              </a:gsLst>
              <a:lin ang="0" scaled="1"/>
              <a:tileRect/>
            </a:gradFill>
          </p:spPr>
          <p:txBody>
            <a:bodyPr wrap="square">
              <a:spAutoFit/>
            </a:bodyPr>
            <a:lstStyle/>
            <a:p>
              <a:pPr marL="228600" marR="0" lvl="0" indent="-228600" defTabSz="913765" eaLnBrk="1" fontAlgn="base" latinLnBrk="0" hangingPunct="1">
                <a:lnSpc>
                  <a:spcPct val="100000"/>
                </a:lnSpc>
                <a:spcBef>
                  <a:spcPct val="0"/>
                </a:spcBef>
                <a:spcAft>
                  <a:spcPct val="0"/>
                </a:spcAft>
                <a:buClr>
                  <a:srgbClr val="C00000"/>
                </a:buClr>
                <a:buSzTx/>
                <a:buFontTx/>
                <a:buNone/>
                <a:defRPr/>
              </a:pPr>
              <a:r>
                <a:rPr kumimoji="0" lang="zh-CN" altLang="en-US" sz="1600" b="1"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资产管理</a:t>
              </a:r>
              <a:endParaRPr kumimoji="0" lang="zh-CN" altLang="en-US" sz="1600" b="1"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48" name="Rectangle 48"/>
            <p:cNvSpPr>
              <a:spLocks noChangeArrowheads="1"/>
            </p:cNvSpPr>
            <p:nvPr/>
          </p:nvSpPr>
          <p:spPr bwMode="auto">
            <a:xfrm>
              <a:off x="7145608" y="3706403"/>
              <a:ext cx="3380151" cy="1010024"/>
            </a:xfrm>
            <a:prstGeom prst="rect">
              <a:avLst/>
            </a:prstGeom>
            <a:noFill/>
            <a:ln>
              <a:noFill/>
            </a:ln>
            <a:effectLst/>
          </p:spPr>
          <p:txBody>
            <a:bodyPr lIns="91340" tIns="45673" rIns="91340" bIns="45673" anchor="t"/>
            <a:lstStyle/>
            <a:p>
              <a:pPr marL="0" marR="0" lvl="1" indent="180975" defTabSz="729615" eaLnBrk="1" fontAlgn="base" latinLnBrk="0" hangingPunct="1">
                <a:lnSpc>
                  <a:spcPts val="1700"/>
                </a:lnSpc>
                <a:spcBef>
                  <a:spcPts val="600"/>
                </a:spcBef>
                <a:spcAft>
                  <a:spcPct val="0"/>
                </a:spcAft>
                <a:buClr>
                  <a:srgbClr val="FFFFFF">
                    <a:lumMod val="75000"/>
                  </a:srgbClr>
                </a:buClr>
                <a:buSzPct val="70000"/>
                <a:buFont typeface="Wingdings" panose="05000000000000000000" pitchFamily="2" charset="2"/>
                <a:buChar char="n"/>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贵重资产上贴付资产标签，</a:t>
              </a:r>
              <a:r>
                <a:rPr kumimoji="0" lang="en-US" altLang="zh-CN"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RFID</a:t>
              </a: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技术实现资产的区域定位及盘点</a:t>
              </a:r>
              <a:endParaRPr kumimoji="0" lang="en-US" altLang="zh-CN" sz="1400" b="0" i="0" u="none" strike="noStrike" kern="0" cap="none" spc="0" normalizeH="0" baseline="0" noProof="1"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grpSp>
      <p:cxnSp>
        <p:nvCxnSpPr>
          <p:cNvPr id="149" name="肘形连接符 148"/>
          <p:cNvCxnSpPr/>
          <p:nvPr/>
        </p:nvCxnSpPr>
        <p:spPr bwMode="auto">
          <a:xfrm rot="10800000" flipH="1" flipV="1">
            <a:off x="5228425" y="3102836"/>
            <a:ext cx="384000"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pic>
        <p:nvPicPr>
          <p:cNvPr id="150" name="Picture 2" descr="http://file.youboy.com/a/52/62/55/3/230956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0800000" flipH="1" flipV="1">
            <a:off x="5397394" y="3814893"/>
            <a:ext cx="715421" cy="628525"/>
          </a:xfrm>
          <a:prstGeom prst="rect">
            <a:avLst/>
          </a:prstGeom>
          <a:noFill/>
        </p:spPr>
      </p:pic>
      <p:sp>
        <p:nvSpPr>
          <p:cNvPr id="151" name="TextBox 150"/>
          <p:cNvSpPr txBox="1"/>
          <p:nvPr/>
        </p:nvSpPr>
        <p:spPr>
          <a:xfrm>
            <a:off x="6141844" y="3984904"/>
            <a:ext cx="1204902"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RFID</a:t>
            </a:r>
            <a:r>
              <a:rPr kumimoji="0" lang="zh-CN" altLang="en-US"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模块</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pic>
        <p:nvPicPr>
          <p:cNvPr id="152" name="图片 151"/>
          <p:cNvPicPr>
            <a:picLocks noChangeAspect="1"/>
          </p:cNvPicPr>
          <p:nvPr/>
        </p:nvPicPr>
        <p:blipFill rotWithShape="1">
          <a:blip r:embed="rId9" cstate="print">
            <a:extLst>
              <a:ext uri="{28A0092B-C50C-407E-A947-70E740481C1C}">
                <a14:useLocalDpi xmlns:a14="http://schemas.microsoft.com/office/drawing/2010/main" val="0"/>
              </a:ext>
            </a:extLst>
          </a:blip>
          <a:srcRect l="40131" t="33711" r="45116" b="15213"/>
          <a:stretch>
            <a:fillRect/>
          </a:stretch>
        </p:blipFill>
        <p:spPr>
          <a:xfrm flipH="1">
            <a:off x="4925461" y="3688080"/>
            <a:ext cx="325870" cy="570106"/>
          </a:xfrm>
          <a:prstGeom prst="rect">
            <a:avLst/>
          </a:prstGeom>
        </p:spPr>
      </p:pic>
      <p:cxnSp>
        <p:nvCxnSpPr>
          <p:cNvPr id="153" name="肘形连接符 152"/>
          <p:cNvCxnSpPr/>
          <p:nvPr/>
        </p:nvCxnSpPr>
        <p:spPr bwMode="auto">
          <a:xfrm rot="10800000" flipH="1" flipV="1">
            <a:off x="5289385" y="4047716"/>
            <a:ext cx="384000" cy="3993"/>
          </a:xfrm>
          <a:prstGeom prst="bentConnector3">
            <a:avLst>
              <a:gd name="adj1" fmla="val 50000"/>
            </a:avLst>
          </a:prstGeom>
          <a:noFill/>
          <a:ln w="25400" cap="flat" cmpd="sng" algn="ctr">
            <a:solidFill>
              <a:srgbClr val="E7B98A"/>
            </a:solidFill>
            <a:prstDash val="solid"/>
            <a:headEnd type="none" w="med" len="med"/>
            <a:tailEnd type="none" w="med" len="med"/>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154" name="TextBox 153"/>
          <p:cNvSpPr txBox="1"/>
          <p:nvPr/>
        </p:nvSpPr>
        <p:spPr>
          <a:xfrm>
            <a:off x="5278909" y="3827464"/>
            <a:ext cx="550763"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USB </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sp>
        <p:nvSpPr>
          <p:cNvPr id="155" name="TextBox 154"/>
          <p:cNvSpPr txBox="1"/>
          <p:nvPr/>
        </p:nvSpPr>
        <p:spPr>
          <a:xfrm>
            <a:off x="4974109" y="4142424"/>
            <a:ext cx="550763" cy="230832"/>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rPr>
              <a:t>RU</a:t>
            </a:r>
            <a:endParaRPr kumimoji="0" lang="zh-CN" altLang="en-US" sz="900" b="0" i="0" u="none" strike="noStrike" kern="0" cap="none" spc="0" normalizeH="0" baseline="0" noProof="0" dirty="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endParaRPr>
          </a:p>
        </p:txBody>
      </p:sp>
      <p:pic>
        <p:nvPicPr>
          <p:cNvPr id="156" name="Picture 2"/>
          <p:cNvPicPr preferRelativeResize="0">
            <a:picLocks noChangeArrowheads="1"/>
          </p:cNvPicPr>
          <p:nvPr/>
        </p:nvPicPr>
        <p:blipFill>
          <a:blip r:embed="rId10" cstate="print"/>
          <a:srcRect/>
          <a:stretch>
            <a:fillRect/>
          </a:stretch>
        </p:blipFill>
        <p:spPr bwMode="auto">
          <a:xfrm>
            <a:off x="4914464" y="4686785"/>
            <a:ext cx="1249200" cy="1152000"/>
          </a:xfrm>
          <a:prstGeom prst="rect">
            <a:avLst/>
          </a:prstGeom>
          <a:noFill/>
          <a:ln w="9525">
            <a:noFill/>
            <a:miter lim="800000"/>
            <a:headEnd/>
            <a:tailEnd/>
          </a:ln>
        </p:spPr>
      </p:pic>
      <p:sp>
        <p:nvSpPr>
          <p:cNvPr id="157" name="标题 1"/>
          <p:cNvSpPr txBox="1"/>
          <p:nvPr/>
        </p:nvSpPr>
        <p:spPr bwMode="auto">
          <a:xfrm>
            <a:off x="265330" y="388988"/>
            <a:ext cx="11157095" cy="887955"/>
          </a:xfrm>
          <a:prstGeom prst="rect">
            <a:avLst/>
          </a:prstGeom>
          <a:noFill/>
          <a:ln w="9525">
            <a:noFill/>
            <a:miter lim="800000"/>
          </a:ln>
        </p:spPr>
        <p:txBody>
          <a:bodyPr vert="horz" wrap="square" lIns="121912" tIns="60956" rIns="121912" bIns="60956" numCol="1" anchor="t" anchorCtr="0" compatLnSpc="1"/>
          <a:lstStyle>
            <a:lvl1pPr algn="l" defTabSz="876935" rtl="0" eaLnBrk="0" fontAlgn="base" hangingPunct="0">
              <a:spcBef>
                <a:spcPct val="0"/>
              </a:spcBef>
              <a:spcAft>
                <a:spcPct val="0"/>
              </a:spcAft>
              <a:defRPr sz="3200">
                <a:solidFill>
                  <a:srgbClr val="990000"/>
                </a:solidFill>
                <a:latin typeface="+mj-lt"/>
                <a:ea typeface="+mj-ea"/>
                <a:cs typeface="+mj-cs"/>
              </a:defRPr>
            </a:lvl1pPr>
            <a:lvl2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2pPr>
            <a:lvl3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3pPr>
            <a:lvl4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4pPr>
            <a:lvl5pPr algn="l" defTabSz="876935" rtl="0" eaLnBrk="0" fontAlgn="base" hangingPunct="0">
              <a:spcBef>
                <a:spcPct val="0"/>
              </a:spcBef>
              <a:spcAft>
                <a:spcPct val="0"/>
              </a:spcAft>
              <a:defRPr sz="3300">
                <a:solidFill>
                  <a:srgbClr val="990000"/>
                </a:solidFill>
                <a:latin typeface="FrutigerNext LT Medium" pitchFamily="34" charset="0"/>
                <a:ea typeface="黑体" panose="02010609060101010101" pitchFamily="49" charset="-122"/>
              </a:defRPr>
            </a:lvl5pPr>
            <a:lvl6pPr marL="45656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6pPr>
            <a:lvl7pPr marL="91376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7pPr>
            <a:lvl8pPr marL="1370330"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8pPr>
            <a:lvl9pPr marL="1826895" algn="l" defTabSz="876935" rtl="0" fontAlgn="base">
              <a:spcBef>
                <a:spcPct val="0"/>
              </a:spcBef>
              <a:spcAft>
                <a:spcPct val="0"/>
              </a:spcAft>
              <a:defRPr sz="3300">
                <a:solidFill>
                  <a:srgbClr val="990000"/>
                </a:solidFill>
                <a:latin typeface="FrutigerNext LT Medium" pitchFamily="34" charset="0"/>
                <a:ea typeface="黑体" panose="02010609060101010101" pitchFamily="49" charset="-122"/>
              </a:defRPr>
            </a:lvl9pPr>
          </a:lstStyle>
          <a:p>
            <a:pPr marL="0" lvl="1">
              <a:lnSpc>
                <a:spcPct val="150000"/>
              </a:lnSpc>
              <a:spcBef>
                <a:spcPts val="0"/>
              </a:spcBef>
              <a:buClr>
                <a:srgbClr val="B30000"/>
              </a:buClr>
              <a:buSzPct val="75000"/>
            </a:pPr>
            <a:r>
              <a:rPr lang="zh-CN" altLang="en-US" sz="2800" b="1" dirty="0" smtClean="0">
                <a:solidFill>
                  <a:srgbClr val="C00000"/>
                </a:solidFill>
                <a:latin typeface="+mj-lt"/>
                <a:ea typeface="+mj-ea"/>
                <a:cs typeface="+mj-cs"/>
                <a:sym typeface="FrutigerNext LT Regular" pitchFamily="34" charset="0"/>
              </a:rPr>
              <a:t>医疗物联网，</a:t>
            </a:r>
            <a:r>
              <a:rPr lang="zh-CN" altLang="zh-CN" sz="2800" b="1" dirty="0" smtClean="0">
                <a:solidFill>
                  <a:srgbClr val="C00000"/>
                </a:solidFill>
                <a:latin typeface="+mj-lt"/>
                <a:ea typeface="+mj-ea"/>
                <a:cs typeface="+mj-cs"/>
                <a:sym typeface="FrutigerNext LT Regular" pitchFamily="34" charset="0"/>
              </a:rPr>
              <a:t>减少护理差错，提升医院社会效应</a:t>
            </a:r>
            <a:endParaRPr lang="zh-CN" altLang="en-US" sz="2800" b="1" dirty="0" smtClean="0">
              <a:solidFill>
                <a:srgbClr val="C00000"/>
              </a:solidFill>
              <a:latin typeface="+mj-lt"/>
              <a:ea typeface="+mj-ea"/>
              <a:cs typeface="+mj-cs"/>
              <a:sym typeface="FrutigerNext LT Regular"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815445" y="3776026"/>
            <a:ext cx="2842145" cy="1893516"/>
            <a:chOff x="841003" y="3591844"/>
            <a:chExt cx="2842885" cy="1894009"/>
          </a:xfrm>
        </p:grpSpPr>
        <p:sp>
          <p:nvSpPr>
            <p:cNvPr id="11" name="TextBox 115"/>
            <p:cNvSpPr txBox="1"/>
            <p:nvPr/>
          </p:nvSpPr>
          <p:spPr>
            <a:xfrm>
              <a:off x="1586835" y="5125814"/>
              <a:ext cx="1007852" cy="276999"/>
            </a:xfrm>
            <a:prstGeom prst="rect">
              <a:avLst/>
            </a:prstGeom>
            <a:noFill/>
          </p:spPr>
          <p:txBody>
            <a:bodyPr wrap="square" rtlCol="0">
              <a:spAutoFit/>
            </a:bodyPr>
            <a:lstStyle/>
            <a:p>
              <a:pPr algn="ctr"/>
              <a:r>
                <a:rPr lang="en-US" altLang="zh-CN" sz="1200" dirty="0" err="1">
                  <a:latin typeface="Arial" panose="020B0604020202020204" pitchFamily="34" charset="0"/>
                  <a:ea typeface="微软雅黑" panose="020B0503020204020204" pitchFamily="34" charset="-122"/>
                  <a:sym typeface="Arial" panose="020B0604020202020204" pitchFamily="34" charset="0"/>
                </a:rPr>
                <a:t>IoT</a:t>
              </a:r>
              <a:r>
                <a:rPr lang="en-US" altLang="zh-CN" sz="1200" dirty="0">
                  <a:latin typeface="Arial" panose="020B0604020202020204" pitchFamily="34" charset="0"/>
                  <a:ea typeface="微软雅黑" panose="020B0503020204020204" pitchFamily="34" charset="-122"/>
                  <a:sym typeface="Arial" panose="020B0604020202020204" pitchFamily="34" charset="0"/>
                </a:rPr>
                <a:t> </a:t>
              </a:r>
              <a:r>
                <a:rPr lang="zh-CN" altLang="en-US" sz="1200" dirty="0">
                  <a:latin typeface="Arial" panose="020B0604020202020204" pitchFamily="34" charset="0"/>
                  <a:ea typeface="微软雅黑" panose="020B0503020204020204" pitchFamily="34" charset="-122"/>
                  <a:sym typeface="Arial" panose="020B0604020202020204" pitchFamily="34" charset="0"/>
                </a:rPr>
                <a:t>网络</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3"/>
            <p:cNvSpPr>
              <a:spLocks noEditPoints="1"/>
            </p:cNvSpPr>
            <p:nvPr/>
          </p:nvSpPr>
          <p:spPr bwMode="auto">
            <a:xfrm>
              <a:off x="1919725" y="3766258"/>
              <a:ext cx="528889" cy="7284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BFE4FF"/>
            </a:solidFill>
            <a:ln w="9525">
              <a:noFill/>
              <a:round/>
            </a:ln>
          </p:spPr>
          <p:txBody>
            <a:bodyPr vert="horz" wrap="square" lIns="91416" tIns="45708" rIns="91416" bIns="45708" numCol="1" anchor="t" anchorCtr="0" compatLnSpc="1"/>
            <a:lstStyle/>
            <a:p>
              <a:endParaRPr lang="zh-CN" altLang="en-US" sz="12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Freeform 13"/>
            <p:cNvSpPr>
              <a:spLocks noEditPoints="1"/>
            </p:cNvSpPr>
            <p:nvPr/>
          </p:nvSpPr>
          <p:spPr bwMode="auto">
            <a:xfrm>
              <a:off x="1919725" y="3837410"/>
              <a:ext cx="528889" cy="7284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BFE4FF"/>
            </a:solidFill>
            <a:ln w="9525">
              <a:noFill/>
              <a:round/>
            </a:ln>
          </p:spPr>
          <p:txBody>
            <a:bodyPr vert="horz" wrap="square" lIns="91416" tIns="45708" rIns="91416" bIns="45708" numCol="1" anchor="t" anchorCtr="0" compatLnSpc="1"/>
            <a:lstStyle/>
            <a:p>
              <a:endParaRPr lang="zh-CN" altLang="en-US" sz="12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TextBox 150"/>
            <p:cNvSpPr txBox="1"/>
            <p:nvPr/>
          </p:nvSpPr>
          <p:spPr>
            <a:xfrm>
              <a:off x="1390433" y="4933109"/>
              <a:ext cx="648000" cy="230820"/>
            </a:xfrm>
            <a:prstGeom prst="rect">
              <a:avLst/>
            </a:prstGeom>
            <a:noFill/>
          </p:spPr>
          <p:txBody>
            <a:bodyPr wrap="square" lIns="91404" tIns="45702" rIns="91404" bIns="45702" rtlCol="0">
              <a:spAutoFit/>
            </a:bodyPr>
            <a:lstStyle/>
            <a:p>
              <a:pPr algn="ctr"/>
              <a:r>
                <a:rPr lang="zh-CN" altLang="en-US" sz="900" dirty="0">
                  <a:latin typeface="Arial" panose="020B0604020202020204" pitchFamily="34" charset="0"/>
                  <a:ea typeface="微软雅黑" panose="020B0503020204020204" pitchFamily="34" charset="-122"/>
                  <a:sym typeface="Arial" panose="020B0604020202020204" pitchFamily="34" charset="0"/>
                </a:rPr>
                <a:t>资产管理</a:t>
              </a:r>
              <a:endParaRPr lang="zh-CN" altLang="en-US" sz="9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bwMode="auto">
            <a:xfrm>
              <a:off x="1093099" y="4333756"/>
              <a:ext cx="576000" cy="57600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bwMode="auto">
            <a:xfrm>
              <a:off x="2806079" y="4333726"/>
              <a:ext cx="576000" cy="57606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2510101" y="4680978"/>
              <a:ext cx="646153" cy="200018"/>
            </a:xfrm>
            <a:prstGeom prst="rect">
              <a:avLst/>
            </a:prstGeom>
          </p:spPr>
          <p:txBody>
            <a:bodyPr wrap="square" lIns="91386" tIns="45690" rIns="91386" bIns="45690">
              <a:spAutoFit/>
            </a:bodyPr>
            <a:lstStyle/>
            <a:p>
              <a:pPr algn="ctr">
                <a:buClr>
                  <a:srgbClr val="CC9900"/>
                </a:buClr>
              </a:pPr>
              <a:r>
                <a:rPr lang="zh-CN" altLang="en-US" sz="700" dirty="0">
                  <a:latin typeface="Arial" panose="020B0604020202020204" pitchFamily="34" charset="0"/>
                  <a:ea typeface="微软雅黑" panose="020B0503020204020204" pitchFamily="34" charset="-122"/>
                  <a:sym typeface="Arial" panose="020B0604020202020204" pitchFamily="34" charset="0"/>
                </a:rPr>
                <a:t>智能手环</a:t>
              </a: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nvSpPr>
          <p:spPr bwMode="auto">
            <a:xfrm>
              <a:off x="1953714" y="4333726"/>
              <a:ext cx="576000" cy="57606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470916" y="4680978"/>
              <a:ext cx="646153" cy="200018"/>
            </a:xfrm>
            <a:prstGeom prst="rect">
              <a:avLst/>
            </a:prstGeom>
          </p:spPr>
          <p:txBody>
            <a:bodyPr wrap="square" lIns="91386" tIns="45690" rIns="91386" bIns="45690">
              <a:spAutoFit/>
            </a:bodyPr>
            <a:lstStyle/>
            <a:p>
              <a:pPr algn="ctr">
                <a:buClr>
                  <a:srgbClr val="CC9900"/>
                </a:buClr>
              </a:pPr>
              <a:r>
                <a:rPr lang="zh-CN" altLang="en-US" sz="700" dirty="0">
                  <a:latin typeface="Arial" panose="020B0604020202020204" pitchFamily="34" charset="0"/>
                  <a:ea typeface="微软雅黑" panose="020B0503020204020204" pitchFamily="34" charset="-122"/>
                  <a:sym typeface="Arial" panose="020B0604020202020204" pitchFamily="34" charset="0"/>
                </a:rPr>
                <a:t>资产标签</a:t>
              </a: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53"/>
            <p:cNvSpPr txBox="1"/>
            <p:nvPr/>
          </p:nvSpPr>
          <p:spPr>
            <a:xfrm>
              <a:off x="2379129" y="4933109"/>
              <a:ext cx="908096" cy="230820"/>
            </a:xfrm>
            <a:prstGeom prst="rect">
              <a:avLst/>
            </a:prstGeom>
            <a:noFill/>
          </p:spPr>
          <p:txBody>
            <a:bodyPr wrap="square" lIns="91404" tIns="45702" rIns="91404" bIns="45702" rtlCol="0">
              <a:spAutoFit/>
            </a:bodyPr>
            <a:lstStyle/>
            <a:p>
              <a:pPr algn="ctr"/>
              <a:r>
                <a:rPr lang="zh-CN" altLang="en-US" sz="900" dirty="0">
                  <a:latin typeface="Arial" panose="020B0604020202020204" pitchFamily="34" charset="0"/>
                  <a:ea typeface="微软雅黑" panose="020B0503020204020204" pitchFamily="34" charset="-122"/>
                  <a:sym typeface="Arial" panose="020B0604020202020204" pitchFamily="34" charset="0"/>
                </a:rPr>
                <a:t>学生健康管理</a:t>
              </a:r>
              <a:endParaRPr lang="zh-CN" altLang="en-US" sz="900" dirty="0">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3"/>
            <p:cNvPicPr>
              <a:picLocks noChangeAspect="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15448" y="4400705"/>
              <a:ext cx="303665" cy="278359"/>
            </a:xfrm>
            <a:prstGeom prst="rect">
              <a:avLst/>
            </a:prstGeom>
          </p:spPr>
        </p:pic>
        <p:pic>
          <p:nvPicPr>
            <p:cNvPr id="25" name="图片 24"/>
            <p:cNvPicPr>
              <a:picLocks noChangeAspect="1"/>
            </p:cNvPicPr>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l="28425" t="11816" r="32423" b="9881"/>
            <a:stretch>
              <a:fillRect/>
            </a:stretch>
          </p:blipFill>
          <p:spPr>
            <a:xfrm>
              <a:off x="2725165" y="4455257"/>
              <a:ext cx="216024" cy="216024"/>
            </a:xfrm>
            <a:prstGeom prst="rect">
              <a:avLst/>
            </a:prstGeom>
          </p:spPr>
        </p:pic>
        <p:pic>
          <p:nvPicPr>
            <p:cNvPr id="26" name="图片 25"/>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1945032" y="3923446"/>
              <a:ext cx="351503" cy="351503"/>
            </a:xfrm>
            <a:prstGeom prst="rect">
              <a:avLst/>
            </a:prstGeom>
          </p:spPr>
        </p:pic>
        <p:sp>
          <p:nvSpPr>
            <p:cNvPr id="27" name="矩形 26"/>
            <p:cNvSpPr/>
            <p:nvPr/>
          </p:nvSpPr>
          <p:spPr>
            <a:xfrm>
              <a:off x="2281163" y="3988414"/>
              <a:ext cx="1227134" cy="246185"/>
            </a:xfrm>
            <a:prstGeom prst="rect">
              <a:avLst/>
            </a:prstGeom>
          </p:spPr>
          <p:txBody>
            <a:bodyPr wrap="square" lIns="91386" tIns="45690" rIns="91386" bIns="45690">
              <a:spAutoFit/>
            </a:bodyPr>
            <a:lstStyle/>
            <a:p>
              <a:pPr algn="ctr">
                <a:buClr>
                  <a:srgbClr val="CC9900"/>
                </a:buClr>
              </a:pPr>
              <a:r>
                <a:rPr lang="en-US" altLang="zh-CN" sz="1000" dirty="0">
                  <a:latin typeface="微软雅黑" panose="020B0503020204020204" pitchFamily="34" charset="-122"/>
                </a:rPr>
                <a:t>BLE/</a:t>
              </a:r>
              <a:r>
                <a:rPr lang="en-US" altLang="zh-CN" sz="1000" dirty="0" err="1">
                  <a:latin typeface="微软雅黑" panose="020B0503020204020204" pitchFamily="34" charset="-122"/>
                </a:rPr>
                <a:t>Zigbee</a:t>
              </a:r>
              <a:r>
                <a:rPr lang="en-US" altLang="zh-CN" sz="1000" dirty="0">
                  <a:latin typeface="微软雅黑" panose="020B0503020204020204" pitchFamily="34" charset="-122"/>
                </a:rPr>
                <a:t>/RFID</a:t>
              </a:r>
              <a:endParaRPr lang="zh-CN" altLang="en-US" sz="1000" dirty="0">
                <a:latin typeface="微软雅黑" panose="020B0503020204020204" pitchFamily="34" charset="-122"/>
                <a:ea typeface="微软雅黑" panose="020B0503020204020204" pitchFamily="34" charset="-122"/>
              </a:endParaRPr>
            </a:p>
          </p:txBody>
        </p:sp>
        <p:sp>
          <p:nvSpPr>
            <p:cNvPr id="28" name="TextBox 207"/>
            <p:cNvSpPr txBox="1"/>
            <p:nvPr/>
          </p:nvSpPr>
          <p:spPr>
            <a:xfrm>
              <a:off x="2416232" y="3721866"/>
              <a:ext cx="776747" cy="261610"/>
            </a:xfrm>
            <a:prstGeom prst="rect">
              <a:avLst/>
            </a:prstGeom>
            <a:noFill/>
          </p:spPr>
          <p:txBody>
            <a:bodyPr wrap="square" rtlCol="0">
              <a:spAutoFit/>
            </a:bodyPr>
            <a:lstStyle/>
            <a:p>
              <a:r>
                <a:rPr lang="zh-CN" altLang="en-US" sz="1100" dirty="0">
                  <a:latin typeface="微软雅黑" panose="020B0503020204020204" pitchFamily="34" charset="-122"/>
                </a:rPr>
                <a:t>物联网关</a:t>
              </a:r>
              <a:endParaRPr lang="zh-CN" altLang="en-US" sz="1100" dirty="0">
                <a:latin typeface="微软雅黑" panose="020B0503020204020204" pitchFamily="34" charset="-122"/>
              </a:endParaRPr>
            </a:p>
          </p:txBody>
        </p:sp>
        <p:sp>
          <p:nvSpPr>
            <p:cNvPr id="29" name="圆角矩形 28"/>
            <p:cNvSpPr/>
            <p:nvPr/>
          </p:nvSpPr>
          <p:spPr>
            <a:xfrm>
              <a:off x="841003" y="3591844"/>
              <a:ext cx="2842885" cy="1894009"/>
            </a:xfrm>
            <a:prstGeom prst="roundRect">
              <a:avLst>
                <a:gd name="adj" fmla="val 3290"/>
              </a:avLst>
            </a:prstGeom>
            <a:noFill/>
            <a:ln w="3175">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grpSp>
      <p:sp>
        <p:nvSpPr>
          <p:cNvPr id="30" name="矩形 29"/>
          <p:cNvSpPr/>
          <p:nvPr/>
        </p:nvSpPr>
        <p:spPr>
          <a:xfrm>
            <a:off x="7269425" y="1485290"/>
            <a:ext cx="3693654" cy="369236"/>
          </a:xfrm>
          <a:prstGeom prst="rect">
            <a:avLst/>
          </a:prstGeom>
        </p:spPr>
        <p:txBody>
          <a:bodyPr wrap="square">
            <a:spAutoFit/>
          </a:bodyPr>
          <a:lstStyle/>
          <a:p>
            <a:pPr algn="ct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如“白炽灯”，覆盖房间每个角落</a:t>
            </a:r>
            <a:endPar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nvSpPr>
        <p:spPr>
          <a:xfrm>
            <a:off x="7234905" y="1989215"/>
            <a:ext cx="3758363" cy="2123977"/>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2" name="矩形 31"/>
          <p:cNvSpPr/>
          <p:nvPr/>
        </p:nvSpPr>
        <p:spPr>
          <a:xfrm>
            <a:off x="7652209" y="5275128"/>
            <a:ext cx="2863234" cy="630778"/>
          </a:xfrm>
          <a:prstGeom prst="rect">
            <a:avLst/>
          </a:prstGeom>
        </p:spPr>
        <p:txBody>
          <a:bodyPr wrap="square">
            <a:spAutoFit/>
          </a:bodyPr>
          <a:lstStyle/>
          <a:p>
            <a:pPr marL="0" lvl="1" algn="ctr">
              <a:lnSpc>
                <a:spcPct val="125000"/>
              </a:lnSpc>
            </a:pP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Wi-Fi IoT </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融合共站</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资产自动盘点</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学生健康管</a:t>
            </a:r>
            <a:r>
              <a:rPr lang="zh-CN" altLang="en-US" sz="1200" dirty="0">
                <a:latin typeface="Arial" panose="020B0604020202020204" pitchFamily="34" charset="0"/>
                <a:ea typeface="微软雅黑" panose="020B0503020204020204" pitchFamily="34" charset="-122"/>
                <a:sym typeface="Arial" panose="020B0604020202020204" pitchFamily="34" charset="0"/>
              </a:rPr>
              <a:t>理</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7235768" y="5232411"/>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4" name="圆角矩形 33"/>
          <p:cNvSpPr/>
          <p:nvPr/>
        </p:nvSpPr>
        <p:spPr>
          <a:xfrm>
            <a:off x="7235768" y="4312210"/>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5" name="矩形 34"/>
          <p:cNvSpPr/>
          <p:nvPr/>
        </p:nvSpPr>
        <p:spPr>
          <a:xfrm>
            <a:off x="7734001" y="4354928"/>
            <a:ext cx="2715665" cy="630778"/>
          </a:xfrm>
          <a:prstGeom prst="rect">
            <a:avLst/>
          </a:prstGeom>
        </p:spPr>
        <p:txBody>
          <a:bodyPr wrap="squar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双</a:t>
            </a: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5G</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60</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终端</a:t>
            </a: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*4M</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办公</a:t>
            </a:r>
            <a:r>
              <a:rPr lang="en-US" altLang="zh-CN" sz="1200" dirty="0">
                <a:latin typeface="Arial" panose="020B0604020202020204" pitchFamily="34" charset="0"/>
                <a:ea typeface="微软雅黑" panose="020B0503020204020204" pitchFamily="34" charset="-122"/>
                <a:sym typeface="Arial" panose="020B0604020202020204" pitchFamily="34" charset="0"/>
              </a:rPr>
              <a:t>+</a:t>
            </a:r>
            <a:r>
              <a:rPr lang="zh-CN" altLang="en-US" sz="1200" dirty="0">
                <a:latin typeface="Arial" panose="020B0604020202020204" pitchFamily="34" charset="0"/>
                <a:ea typeface="微软雅黑" panose="020B0503020204020204" pitchFamily="34" charset="-122"/>
                <a:sym typeface="Arial" panose="020B0604020202020204" pitchFamily="34" charset="0"/>
              </a:rPr>
              <a:t>语音</a:t>
            </a:r>
            <a:r>
              <a:rPr lang="en-US" altLang="zh-CN" sz="1200" dirty="0">
                <a:latin typeface="Arial" panose="020B0604020202020204" pitchFamily="34" charset="0"/>
                <a:ea typeface="微软雅黑" panose="020B0503020204020204" pitchFamily="34" charset="-122"/>
                <a:sym typeface="Arial" panose="020B0604020202020204" pitchFamily="34" charset="0"/>
              </a:rPr>
              <a:t>+</a:t>
            </a:r>
            <a:r>
              <a:rPr lang="zh-CN" altLang="en-US" sz="1200" dirty="0">
                <a:latin typeface="Arial" panose="020B0604020202020204" pitchFamily="34" charset="0"/>
                <a:ea typeface="微软雅黑" panose="020B0503020204020204" pitchFamily="34" charset="-122"/>
                <a:sym typeface="Arial" panose="020B0604020202020204" pitchFamily="34" charset="0"/>
              </a:rPr>
              <a:t>视频全无线</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3793331" y="1823832"/>
            <a:ext cx="2842144" cy="584623"/>
          </a:xfrm>
          <a:prstGeom prst="rect">
            <a:avLst/>
          </a:prstGeom>
        </p:spPr>
        <p:txBody>
          <a:bodyPr wrap="square">
            <a:spAutoFit/>
          </a:bodyPr>
          <a:lstStyle/>
          <a:p>
            <a:pPr algn="ctr"/>
            <a:r>
              <a:rPr lang="en-US" altLang="zh-CN" sz="3200" dirty="0">
                <a:effectLst>
                  <a:outerShdw blurRad="38100" dist="38100" dir="2700000" algn="tl">
                    <a:srgbClr val="000000">
                      <a:alpha val="43137"/>
                    </a:srgbClr>
                  </a:outerShdw>
                  <a:reflection blurRad="6350" stA="55000" endA="300" endPos="45500" dir="5400000" sy="-100000" algn="bl" rotWithShape="0"/>
                </a:effectLst>
                <a:latin typeface="Arial" panose="020B0604020202020204" pitchFamily="34" charset="0"/>
                <a:ea typeface="微软雅黑" panose="020B0503020204020204" pitchFamily="34" charset="-122"/>
                <a:sym typeface="Arial" panose="020B0604020202020204" pitchFamily="34" charset="0"/>
              </a:rPr>
              <a:t>AP7052DN</a:t>
            </a:r>
            <a:endParaRPr lang="zh-CN" altLang="en-US" sz="3200" dirty="0">
              <a:effectLst>
                <a:outerShdw blurRad="38100" dist="38100" dir="2700000" algn="tl">
                  <a:srgbClr val="000000">
                    <a:alpha val="43137"/>
                  </a:srgbClr>
                </a:outerShdw>
                <a:reflection blurRad="6350" stA="55000" endA="300" endPos="45500" dir="5400000" sy="-100000" algn="bl" rotWithShape="0"/>
              </a:effectLst>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26"/>
          <p:cNvSpPr txBox="1"/>
          <p:nvPr/>
        </p:nvSpPr>
        <p:spPr>
          <a:xfrm>
            <a:off x="1412719" y="1557280"/>
            <a:ext cx="1637054" cy="338466"/>
          </a:xfrm>
          <a:prstGeom prst="rect">
            <a:avLst/>
          </a:prstGeom>
          <a:noFill/>
        </p:spPr>
        <p:txBody>
          <a:bodyPr wrap="square" rtlCol="0">
            <a:spAutoFit/>
          </a:bodyPr>
          <a:lstStyle/>
          <a:p>
            <a:pPr algn="ctr"/>
            <a:r>
              <a:rPr lang="en-US" altLang="zh-CN" sz="1600" dirty="0">
                <a:latin typeface="Arial" panose="020B0604020202020204" pitchFamily="34" charset="0"/>
                <a:ea typeface="微软雅黑" panose="020B0503020204020204" pitchFamily="34" charset="-122"/>
                <a:sym typeface="Arial" panose="020B0604020202020204" pitchFamily="34" charset="0"/>
              </a:rPr>
              <a:t>Wi-Fi </a:t>
            </a:r>
            <a:r>
              <a:rPr lang="en-US" altLang="zh-CN" sz="1600" dirty="0" err="1">
                <a:latin typeface="Arial" panose="020B0604020202020204" pitchFamily="34" charset="0"/>
                <a:ea typeface="微软雅黑" panose="020B0503020204020204" pitchFamily="34" charset="-122"/>
                <a:sym typeface="Arial" panose="020B0604020202020204" pitchFamily="34" charset="0"/>
              </a:rPr>
              <a:t>IoT</a:t>
            </a:r>
            <a:r>
              <a:rPr lang="en-US" altLang="zh-CN" sz="1600" dirty="0">
                <a:latin typeface="Arial" panose="020B0604020202020204" pitchFamily="34" charset="0"/>
                <a:ea typeface="微软雅黑" panose="020B0503020204020204" pitchFamily="34" charset="-122"/>
                <a:sym typeface="Arial" panose="020B0604020202020204" pitchFamily="34" charset="0"/>
              </a:rPr>
              <a:t> </a:t>
            </a:r>
            <a:r>
              <a:rPr lang="zh-CN" altLang="en-US" sz="1600" dirty="0">
                <a:latin typeface="Arial" panose="020B0604020202020204" pitchFamily="34" charset="0"/>
                <a:ea typeface="微软雅黑" panose="020B0503020204020204" pitchFamily="34" charset="-122"/>
                <a:sym typeface="Arial" panose="020B0604020202020204" pitchFamily="34" charset="0"/>
              </a:rPr>
              <a:t>融合</a:t>
            </a: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4329526" y="429813"/>
            <a:ext cx="4641929"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a:solidFill>
                  <a:schemeClr val="tx1"/>
                </a:solidFill>
                <a:sym typeface="Arial" panose="020B0604020202020204" pitchFamily="34" charset="0"/>
              </a:rPr>
              <a:t>教育  </a:t>
            </a:r>
            <a:r>
              <a:rPr lang="en-US" altLang="zh-CN" sz="2800" dirty="0">
                <a:solidFill>
                  <a:schemeClr val="tx1"/>
                </a:solidFill>
                <a:sym typeface="Arial" panose="020B0604020202020204" pitchFamily="34" charset="0"/>
              </a:rPr>
              <a:t>+             </a:t>
            </a:r>
            <a:r>
              <a:rPr lang="zh-CN" altLang="en-US" sz="2800" dirty="0">
                <a:solidFill>
                  <a:schemeClr val="tx1"/>
                </a:solidFill>
                <a:sym typeface="Arial" panose="020B0604020202020204" pitchFamily="34" charset="0"/>
              </a:rPr>
              <a:t>开放办公区</a:t>
            </a:r>
            <a:endParaRPr lang="en-US" altLang="zh-CN" sz="2800" dirty="0">
              <a:solidFill>
                <a:schemeClr val="tx1"/>
              </a:solidFill>
              <a:sym typeface="Arial" panose="020B0604020202020204" pitchFamily="34" charset="0"/>
            </a:endParaRP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rcRect t="13701" r="12980" b="1840"/>
          <a:stretch>
            <a:fillRect/>
          </a:stretch>
        </p:blipFill>
        <p:spPr>
          <a:xfrm>
            <a:off x="5877870" y="227224"/>
            <a:ext cx="899766" cy="89976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cxnSp>
        <p:nvCxnSpPr>
          <p:cNvPr id="41" name="直接连接符 40"/>
          <p:cNvCxnSpPr/>
          <p:nvPr/>
        </p:nvCxnSpPr>
        <p:spPr>
          <a:xfrm>
            <a:off x="831583" y="3710990"/>
            <a:ext cx="2826006" cy="1626"/>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97"/>
          <p:cNvGrpSpPr/>
          <p:nvPr/>
        </p:nvGrpSpPr>
        <p:grpSpPr>
          <a:xfrm>
            <a:off x="815445" y="1989216"/>
            <a:ext cx="2842145" cy="1654058"/>
            <a:chOff x="2077577" y="2072109"/>
            <a:chExt cx="2842885" cy="1654489"/>
          </a:xfrm>
        </p:grpSpPr>
        <p:grpSp>
          <p:nvGrpSpPr>
            <p:cNvPr id="4" name="组合 143"/>
            <p:cNvGrpSpPr/>
            <p:nvPr/>
          </p:nvGrpSpPr>
          <p:grpSpPr>
            <a:xfrm>
              <a:off x="2970587" y="2493690"/>
              <a:ext cx="568808" cy="390677"/>
              <a:chOff x="2004632" y="3684853"/>
              <a:chExt cx="1394209" cy="785537"/>
            </a:xfrm>
            <a:solidFill>
              <a:schemeClr val="bg1"/>
            </a:solidFill>
          </p:grpSpPr>
          <p:sp>
            <p:nvSpPr>
              <p:cNvPr id="72" name="Freeform 510"/>
              <p:cNvSpPr>
                <a:spLocks noEditPoints="1"/>
              </p:cNvSpPr>
              <p:nvPr/>
            </p:nvSpPr>
            <p:spPr bwMode="auto">
              <a:xfrm>
                <a:off x="2004632" y="4200549"/>
                <a:ext cx="1394209" cy="269841"/>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BFE4FF"/>
              </a:solidFill>
              <a:ln w="9525">
                <a:noFill/>
                <a:round/>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142"/>
              <p:cNvGrpSpPr/>
              <p:nvPr/>
            </p:nvGrpSpPr>
            <p:grpSpPr>
              <a:xfrm>
                <a:off x="2327272" y="3684853"/>
                <a:ext cx="798212" cy="497713"/>
                <a:chOff x="2327272" y="3684853"/>
                <a:chExt cx="798212" cy="497713"/>
              </a:xfrm>
              <a:grpFill/>
            </p:grpSpPr>
            <p:sp>
              <p:nvSpPr>
                <p:cNvPr id="74"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BFE4FF"/>
                </a:solidFill>
                <a:ln w="9525">
                  <a:noFill/>
                  <a:round/>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BFE4FF"/>
                </a:solidFill>
                <a:ln w="9525">
                  <a:noFill/>
                  <a:round/>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BFE4FF"/>
                </a:solidFill>
                <a:ln w="9525">
                  <a:noFill/>
                  <a:round/>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Rectangle 514"/>
                <p:cNvSpPr>
                  <a:spLocks noChangeArrowheads="1"/>
                </p:cNvSpPr>
                <p:nvPr/>
              </p:nvSpPr>
              <p:spPr bwMode="auto">
                <a:xfrm>
                  <a:off x="2710414" y="4074628"/>
                  <a:ext cx="42571" cy="107938"/>
                </a:xfrm>
                <a:prstGeom prst="rect">
                  <a:avLst/>
                </a:prstGeom>
                <a:solidFill>
                  <a:srgbClr val="BFE4FF"/>
                </a:solidFill>
                <a:ln w="9525">
                  <a:noFill/>
                  <a:miter lim="800000"/>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BFE4FF"/>
                </a:solidFill>
                <a:ln w="9525">
                  <a:noFill/>
                  <a:round/>
                </a:ln>
              </p:spPr>
              <p:txBody>
                <a:bodyPr vert="horz" wrap="square" lIns="91416" tIns="45708" rIns="91416" bIns="45708" numCol="1" anchor="t" anchorCtr="0" compatLnSpc="1"/>
                <a:lstStyle/>
                <a:p>
                  <a:endParaRPr lang="zh-CN" altLang="en-US" sz="9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44" name="圆角矩形 43"/>
            <p:cNvSpPr/>
            <p:nvPr/>
          </p:nvSpPr>
          <p:spPr>
            <a:xfrm>
              <a:off x="2077577" y="2072109"/>
              <a:ext cx="2842885" cy="1654489"/>
            </a:xfrm>
            <a:prstGeom prst="roundRect">
              <a:avLst>
                <a:gd name="adj" fmla="val 3290"/>
              </a:avLst>
            </a:prstGeom>
            <a:noFill/>
            <a:ln w="3175">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45" name="TextBox 206"/>
            <p:cNvSpPr txBox="1"/>
            <p:nvPr/>
          </p:nvSpPr>
          <p:spPr>
            <a:xfrm>
              <a:off x="3551825" y="2638434"/>
              <a:ext cx="878386" cy="261610"/>
            </a:xfrm>
            <a:prstGeom prst="rect">
              <a:avLst/>
            </a:prstGeom>
            <a:noFill/>
          </p:spPr>
          <p:txBody>
            <a:bodyPr wrap="square" rtlCol="0">
              <a:spAutoFit/>
            </a:bodyPr>
            <a:lstStyle/>
            <a:p>
              <a:r>
                <a:rPr lang="en-US" altLang="zh-CN" sz="1100" dirty="0">
                  <a:latin typeface="微软雅黑" panose="020B0503020204020204" pitchFamily="34" charset="-122"/>
                </a:rPr>
                <a:t>WLAN  AP</a:t>
              </a:r>
              <a:endParaRPr lang="zh-CN" altLang="en-US" sz="1100" dirty="0">
                <a:latin typeface="微软雅黑" panose="020B0503020204020204" pitchFamily="34" charset="-122"/>
              </a:endParaRPr>
            </a:p>
          </p:txBody>
        </p:sp>
        <p:sp>
          <p:nvSpPr>
            <p:cNvPr id="46" name="椭圆 45"/>
            <p:cNvSpPr/>
            <p:nvPr/>
          </p:nvSpPr>
          <p:spPr bwMode="auto">
            <a:xfrm>
              <a:off x="2414951" y="3013347"/>
              <a:ext cx="576000" cy="57600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bwMode="auto">
            <a:xfrm>
              <a:off x="4081427" y="3013317"/>
              <a:ext cx="576000" cy="57606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bwMode="auto">
            <a:xfrm>
              <a:off x="3275566" y="3013317"/>
              <a:ext cx="576000" cy="576060"/>
            </a:xfrm>
            <a:prstGeom prst="ellipse">
              <a:avLst/>
            </a:prstGeom>
            <a:noFill/>
            <a:ln w="6350" cap="flat" cmpd="sng" algn="ctr">
              <a:solidFill>
                <a:schemeClr val="bg1"/>
              </a:solidFill>
              <a:prstDash val="dash"/>
              <a:round/>
              <a:headEnd type="none" w="med" len="med"/>
              <a:tailEnd type="none" w="med" len="med"/>
            </a:ln>
            <a:effectLst/>
          </p:spPr>
          <p:txBody>
            <a:bodyPr vert="horz" wrap="square" lIns="91404" tIns="45702" rIns="91404" bIns="45702" numCol="1" rtlCol="0" anchor="t" anchorCtr="0" compatLnSpc="1"/>
            <a:lstStyle/>
            <a:p>
              <a:pPr algn="ctr" defTabSz="800735"/>
              <a:endParaRPr lang="zh-CN" altLang="en-US"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9" name="Picture 7" descr="F:\PIC\16：10_PPT_pic\ICOS\iPad-with-keyboard-icon.png"/>
            <p:cNvPicPr>
              <a:picLocks noChangeAspect="1" noChangeArrowheads="1"/>
            </p:cNvPicPr>
            <p:nvPr/>
          </p:nvPicPr>
          <p:blipFill>
            <a:blip r:embed="rId5" cstate="screen"/>
            <a:srcRect/>
            <a:stretch>
              <a:fillRect/>
            </a:stretch>
          </p:blipFill>
          <p:spPr bwMode="auto">
            <a:xfrm>
              <a:off x="2511184" y="3174941"/>
              <a:ext cx="383535" cy="367724"/>
            </a:xfrm>
            <a:prstGeom prst="rect">
              <a:avLst/>
            </a:prstGeom>
            <a:noFill/>
          </p:spPr>
        </p:pic>
        <p:pic>
          <p:nvPicPr>
            <p:cNvPr id="50" name="Picture 3" descr="F:\PIC\16：10_PPT_pic\ICOS\Devices-computer-laptop-icon.png"/>
            <p:cNvPicPr>
              <a:picLocks noChangeAspect="1" noChangeArrowheads="1"/>
            </p:cNvPicPr>
            <p:nvPr/>
          </p:nvPicPr>
          <p:blipFill>
            <a:blip r:embed="rId6" cstate="screen"/>
            <a:srcRect/>
            <a:stretch>
              <a:fillRect/>
            </a:stretch>
          </p:blipFill>
          <p:spPr bwMode="auto">
            <a:xfrm>
              <a:off x="3419384" y="3256028"/>
              <a:ext cx="288365" cy="276477"/>
            </a:xfrm>
            <a:prstGeom prst="rect">
              <a:avLst/>
            </a:prstGeom>
            <a:noFill/>
          </p:spPr>
        </p:pic>
        <p:grpSp>
          <p:nvGrpSpPr>
            <p:cNvPr id="6" name="组合 142"/>
            <p:cNvGrpSpPr/>
            <p:nvPr/>
          </p:nvGrpSpPr>
          <p:grpSpPr>
            <a:xfrm rot="1320000">
              <a:off x="2597036" y="3032794"/>
              <a:ext cx="211831" cy="149474"/>
              <a:chOff x="2327272" y="3684853"/>
              <a:chExt cx="798212" cy="497713"/>
            </a:xfrm>
            <a:solidFill>
              <a:schemeClr val="bg1"/>
            </a:solidFill>
          </p:grpSpPr>
          <p:sp>
            <p:nvSpPr>
              <p:cNvPr id="67"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8"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9"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70" name="Rectangle 514"/>
              <p:cNvSpPr>
                <a:spLocks noChangeArrowheads="1"/>
              </p:cNvSpPr>
              <p:nvPr/>
            </p:nvSpPr>
            <p:spPr bwMode="auto">
              <a:xfrm>
                <a:off x="2710414" y="4074628"/>
                <a:ext cx="42571" cy="107938"/>
              </a:xfrm>
              <a:prstGeom prst="rect">
                <a:avLst/>
              </a:prstGeom>
              <a:grpFill/>
              <a:ln w="9525">
                <a:noFill/>
                <a:miter lim="800000"/>
              </a:ln>
            </p:spPr>
            <p:txBody>
              <a:bodyPr vert="horz" wrap="square" lIns="91416" tIns="45708" rIns="91416" bIns="45708" numCol="1" anchor="t" anchorCtr="0" compatLnSpc="1"/>
              <a:lstStyle/>
              <a:p>
                <a:endParaRPr lang="zh-CN" altLang="en-US" sz="900">
                  <a:solidFill>
                    <a:prstClr val="black"/>
                  </a:solidFill>
                </a:endParaRPr>
              </a:p>
            </p:txBody>
          </p:sp>
          <p:sp>
            <p:nvSpPr>
              <p:cNvPr id="71"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grpSp>
        <p:grpSp>
          <p:nvGrpSpPr>
            <p:cNvPr id="7" name="组合 142"/>
            <p:cNvGrpSpPr/>
            <p:nvPr/>
          </p:nvGrpSpPr>
          <p:grpSpPr>
            <a:xfrm>
              <a:off x="3457651" y="3038609"/>
              <a:ext cx="211831" cy="149474"/>
              <a:chOff x="2327272" y="3684853"/>
              <a:chExt cx="798212" cy="497713"/>
            </a:xfrm>
            <a:solidFill>
              <a:schemeClr val="bg1"/>
            </a:solidFill>
          </p:grpSpPr>
          <p:sp>
            <p:nvSpPr>
              <p:cNvPr id="62"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3"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4"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5" name="Rectangle 514"/>
              <p:cNvSpPr>
                <a:spLocks noChangeArrowheads="1"/>
              </p:cNvSpPr>
              <p:nvPr/>
            </p:nvSpPr>
            <p:spPr bwMode="auto">
              <a:xfrm>
                <a:off x="2710414" y="4074628"/>
                <a:ext cx="42571" cy="107938"/>
              </a:xfrm>
              <a:prstGeom prst="rect">
                <a:avLst/>
              </a:prstGeom>
              <a:grpFill/>
              <a:ln w="9525">
                <a:noFill/>
                <a:miter lim="800000"/>
              </a:ln>
            </p:spPr>
            <p:txBody>
              <a:bodyPr vert="horz" wrap="square" lIns="91416" tIns="45708" rIns="91416" bIns="45708" numCol="1" anchor="t" anchorCtr="0" compatLnSpc="1"/>
              <a:lstStyle/>
              <a:p>
                <a:endParaRPr lang="zh-CN" altLang="en-US" sz="900">
                  <a:solidFill>
                    <a:prstClr val="black"/>
                  </a:solidFill>
                </a:endParaRPr>
              </a:p>
            </p:txBody>
          </p:sp>
          <p:sp>
            <p:nvSpPr>
              <p:cNvPr id="66"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grpSp>
        <p:grpSp>
          <p:nvGrpSpPr>
            <p:cNvPr id="8" name="组合 34"/>
            <p:cNvGrpSpPr/>
            <p:nvPr/>
          </p:nvGrpSpPr>
          <p:grpSpPr>
            <a:xfrm>
              <a:off x="4160654" y="3060268"/>
              <a:ext cx="417546" cy="481162"/>
              <a:chOff x="2677964" y="2803381"/>
              <a:chExt cx="417546" cy="481162"/>
            </a:xfrm>
          </p:grpSpPr>
          <p:pic>
            <p:nvPicPr>
              <p:cNvPr id="55" name="Picture 10" descr="F:\PIC\16：10_PPT_pic\ICOS\Computer-icon.png"/>
              <p:cNvPicPr>
                <a:picLocks noChangeAspect="1" noChangeArrowheads="1"/>
              </p:cNvPicPr>
              <p:nvPr/>
            </p:nvPicPr>
            <p:blipFill>
              <a:blip r:embed="rId7" cstate="screen"/>
              <a:srcRect/>
              <a:stretch>
                <a:fillRect/>
              </a:stretch>
            </p:blipFill>
            <p:spPr bwMode="auto">
              <a:xfrm>
                <a:off x="2677964" y="2884210"/>
                <a:ext cx="417546" cy="400333"/>
              </a:xfrm>
              <a:prstGeom prst="rect">
                <a:avLst/>
              </a:prstGeom>
              <a:noFill/>
            </p:spPr>
          </p:pic>
          <p:grpSp>
            <p:nvGrpSpPr>
              <p:cNvPr id="9" name="组合 36"/>
              <p:cNvGrpSpPr/>
              <p:nvPr/>
            </p:nvGrpSpPr>
            <p:grpSpPr>
              <a:xfrm rot="-1740000">
                <a:off x="2700918" y="2803381"/>
                <a:ext cx="211831" cy="149474"/>
                <a:chOff x="2327272" y="3684853"/>
                <a:chExt cx="798212" cy="497713"/>
              </a:xfrm>
              <a:solidFill>
                <a:schemeClr val="bg1"/>
              </a:solidFill>
            </p:grpSpPr>
            <p:sp>
              <p:nvSpPr>
                <p:cNvPr id="57"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58"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59"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sp>
              <p:nvSpPr>
                <p:cNvPr id="60" name="Rectangle 514"/>
                <p:cNvSpPr>
                  <a:spLocks noChangeArrowheads="1"/>
                </p:cNvSpPr>
                <p:nvPr/>
              </p:nvSpPr>
              <p:spPr bwMode="auto">
                <a:xfrm>
                  <a:off x="2710414" y="4074628"/>
                  <a:ext cx="42571" cy="107938"/>
                </a:xfrm>
                <a:prstGeom prst="rect">
                  <a:avLst/>
                </a:prstGeom>
                <a:grpFill/>
                <a:ln w="9525">
                  <a:noFill/>
                  <a:miter lim="800000"/>
                </a:ln>
              </p:spPr>
              <p:txBody>
                <a:bodyPr vert="horz" wrap="square" lIns="91416" tIns="45708" rIns="91416" bIns="45708" numCol="1" anchor="t" anchorCtr="0" compatLnSpc="1"/>
                <a:lstStyle/>
                <a:p>
                  <a:endParaRPr lang="zh-CN" altLang="en-US" sz="900">
                    <a:solidFill>
                      <a:prstClr val="black"/>
                    </a:solidFill>
                  </a:endParaRPr>
                </a:p>
              </p:txBody>
            </p:sp>
            <p:sp>
              <p:nvSpPr>
                <p:cNvPr id="61"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ln>
              </p:spPr>
              <p:txBody>
                <a:bodyPr vert="horz" wrap="square" lIns="91416" tIns="45708" rIns="91416" bIns="45708" numCol="1" anchor="t" anchorCtr="0" compatLnSpc="1"/>
                <a:lstStyle/>
                <a:p>
                  <a:endParaRPr lang="zh-CN" altLang="en-US" sz="900">
                    <a:solidFill>
                      <a:prstClr val="black"/>
                    </a:solidFill>
                  </a:endParaRPr>
                </a:p>
              </p:txBody>
            </p:sp>
          </p:grpSp>
        </p:grpSp>
        <p:sp>
          <p:nvSpPr>
            <p:cNvPr id="54" name="TextBox 115"/>
            <p:cNvSpPr txBox="1"/>
            <p:nvPr/>
          </p:nvSpPr>
          <p:spPr>
            <a:xfrm>
              <a:off x="3028876" y="2127078"/>
              <a:ext cx="1007852" cy="276999"/>
            </a:xfrm>
            <a:prstGeom prst="rect">
              <a:avLst/>
            </a:prstGeom>
            <a:noFill/>
          </p:spPr>
          <p:txBody>
            <a:bodyPr wrap="square" rtlCol="0">
              <a:spAutoFit/>
            </a:bodyPr>
            <a:lstStyle/>
            <a:p>
              <a:pPr algn="ctr"/>
              <a:r>
                <a:rPr lang="zh-CN" altLang="en-US" sz="1200" dirty="0">
                  <a:latin typeface="Arial" panose="020B0604020202020204" pitchFamily="34" charset="0"/>
                  <a:ea typeface="微软雅黑" panose="020B0503020204020204" pitchFamily="34" charset="-122"/>
                  <a:sym typeface="Arial" panose="020B0604020202020204" pitchFamily="34" charset="0"/>
                </a:rPr>
                <a:t>办公网络</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grpSp>
      <p:pic>
        <p:nvPicPr>
          <p:cNvPr id="79" name="图片 78"/>
          <p:cNvPicPr>
            <a:picLocks noChangeAspect="1"/>
          </p:cNvPicPr>
          <p:nvPr/>
        </p:nvPicPr>
        <p:blipFill rotWithShape="1">
          <a:blip r:embed="rId8" cstate="print">
            <a:extLst>
              <a:ext uri="{28A0092B-C50C-407E-A947-70E740481C1C}">
                <a14:useLocalDpi xmlns:a14="http://schemas.microsoft.com/office/drawing/2010/main" val="0"/>
              </a:ext>
            </a:extLst>
          </a:blip>
          <a:srcRect l="12604" t="22700" r="55644" b="31101"/>
          <a:stretch>
            <a:fillRect/>
          </a:stretch>
        </p:blipFill>
        <p:spPr>
          <a:xfrm>
            <a:off x="3937347" y="2708920"/>
            <a:ext cx="2670301" cy="2610960"/>
          </a:xfrm>
          <a:prstGeom prst="rect">
            <a:avLst/>
          </a:prstGeom>
          <a:effectLst>
            <a:reflection blurRad="6350" stA="52000" endA="300" endPos="35000" dir="5400000" sy="-100000" algn="bl" rotWithShape="0"/>
          </a:effectLst>
        </p:spPr>
      </p:pic>
      <p:pic>
        <p:nvPicPr>
          <p:cNvPr id="80" name="图片 79"/>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l="27321" t="9788" r="34879" b="9788"/>
          <a:stretch>
            <a:fillRect/>
          </a:stretch>
        </p:blipFill>
        <p:spPr>
          <a:xfrm>
            <a:off x="1162956" y="3994957"/>
            <a:ext cx="581188" cy="774915"/>
          </a:xfrm>
          <a:prstGeom prst="rect">
            <a:avLst/>
          </a:prstGeom>
        </p:spPr>
      </p:pic>
      <p:grpSp>
        <p:nvGrpSpPr>
          <p:cNvPr id="10" name="组合 96"/>
          <p:cNvGrpSpPr/>
          <p:nvPr/>
        </p:nvGrpSpPr>
        <p:grpSpPr>
          <a:xfrm>
            <a:off x="5881563" y="3334724"/>
            <a:ext cx="1458624" cy="1079160"/>
            <a:chOff x="4801105" y="3335493"/>
            <a:chExt cx="1459004" cy="1079441"/>
          </a:xfrm>
        </p:grpSpPr>
        <p:sp>
          <p:nvSpPr>
            <p:cNvPr id="82" name="TextBox 52"/>
            <p:cNvSpPr txBox="1"/>
            <p:nvPr/>
          </p:nvSpPr>
          <p:spPr>
            <a:xfrm>
              <a:off x="4801105" y="4107157"/>
              <a:ext cx="1459004" cy="307777"/>
            </a:xfrm>
            <a:prstGeom prst="rect">
              <a:avLst/>
            </a:prstGeom>
            <a:noFill/>
          </p:spPr>
          <p:txBody>
            <a:bodyPr wrap="square" rtlCol="0">
              <a:spAutoFit/>
            </a:bodyPr>
            <a:lstStyle/>
            <a:p>
              <a:pPr algn="ctr" defTabSz="853440" fontAlgn="auto">
                <a:spcBef>
                  <a:spcPts val="0"/>
                </a:spcBef>
                <a:spcAft>
                  <a:spcPts val="0"/>
                </a:spcAft>
                <a:defRPr/>
              </a:pPr>
              <a:r>
                <a:rPr lang="zh-CN" altLang="en-US" sz="1400" kern="0" dirty="0">
                  <a:solidFill>
                    <a:srgbClr val="2155A8"/>
                  </a:solidFill>
                  <a:latin typeface="Arial" panose="020B0604020202020204" pitchFamily="34" charset="0"/>
                  <a:ea typeface="微软雅黑" panose="020B0503020204020204" pitchFamily="34" charset="-122"/>
                  <a:sym typeface="Arial" panose="020B0604020202020204" pitchFamily="34" charset="0"/>
                </a:rPr>
                <a:t>物联接口插卡</a:t>
              </a:r>
              <a:endParaRPr lang="zh-CN" altLang="en-US" sz="1400" kern="0" dirty="0">
                <a:solidFill>
                  <a:srgbClr val="2155A8"/>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234"/>
            <p:cNvGrpSpPr>
              <a:grpSpLocks noChangeAspect="1"/>
            </p:cNvGrpSpPr>
            <p:nvPr/>
          </p:nvGrpSpPr>
          <p:grpSpPr>
            <a:xfrm>
              <a:off x="5377332" y="3335493"/>
              <a:ext cx="487136" cy="739734"/>
              <a:chOff x="12990192" y="2344738"/>
              <a:chExt cx="457200" cy="882650"/>
            </a:xfrm>
            <a:solidFill>
              <a:schemeClr val="bg1"/>
            </a:solidFill>
          </p:grpSpPr>
          <p:sp>
            <p:nvSpPr>
              <p:cNvPr id="84" name="Freeform 605"/>
              <p:cNvSpPr>
                <a:spLocks noEditPoints="1"/>
              </p:cNvSpPr>
              <p:nvPr/>
            </p:nvSpPr>
            <p:spPr bwMode="auto">
              <a:xfrm>
                <a:off x="13067705" y="2468563"/>
                <a:ext cx="330200" cy="612775"/>
              </a:xfrm>
              <a:custGeom>
                <a:avLst/>
                <a:gdLst/>
                <a:ahLst/>
                <a:cxnLst>
                  <a:cxn ang="0">
                    <a:pos x="208" y="386"/>
                  </a:cxn>
                  <a:cxn ang="0">
                    <a:pos x="0" y="386"/>
                  </a:cxn>
                  <a:cxn ang="0">
                    <a:pos x="0" y="0"/>
                  </a:cxn>
                  <a:cxn ang="0">
                    <a:pos x="208" y="0"/>
                  </a:cxn>
                  <a:cxn ang="0">
                    <a:pos x="208" y="386"/>
                  </a:cxn>
                  <a:cxn ang="0">
                    <a:pos x="8" y="378"/>
                  </a:cxn>
                  <a:cxn ang="0">
                    <a:pos x="200" y="378"/>
                  </a:cxn>
                  <a:cxn ang="0">
                    <a:pos x="200" y="9"/>
                  </a:cxn>
                  <a:cxn ang="0">
                    <a:pos x="8" y="9"/>
                  </a:cxn>
                  <a:cxn ang="0">
                    <a:pos x="8" y="378"/>
                  </a:cxn>
                </a:cxnLst>
                <a:rect l="0" t="0" r="r" b="b"/>
                <a:pathLst>
                  <a:path w="208" h="386">
                    <a:moveTo>
                      <a:pt x="208" y="386"/>
                    </a:moveTo>
                    <a:lnTo>
                      <a:pt x="0" y="386"/>
                    </a:lnTo>
                    <a:lnTo>
                      <a:pt x="0" y="0"/>
                    </a:lnTo>
                    <a:lnTo>
                      <a:pt x="208" y="0"/>
                    </a:lnTo>
                    <a:lnTo>
                      <a:pt x="208" y="386"/>
                    </a:lnTo>
                    <a:close/>
                    <a:moveTo>
                      <a:pt x="8" y="378"/>
                    </a:moveTo>
                    <a:lnTo>
                      <a:pt x="200" y="378"/>
                    </a:lnTo>
                    <a:lnTo>
                      <a:pt x="200" y="9"/>
                    </a:lnTo>
                    <a:lnTo>
                      <a:pt x="8" y="9"/>
                    </a:lnTo>
                    <a:lnTo>
                      <a:pt x="8" y="378"/>
                    </a:lnTo>
                    <a:close/>
                  </a:path>
                </a:pathLst>
              </a:custGeom>
              <a:grpFill/>
              <a:ln w="9525">
                <a:solidFill>
                  <a:srgbClr val="2155A8"/>
                </a:solidFill>
                <a:round/>
              </a:ln>
            </p:spPr>
            <p:txBody>
              <a:bodyPr vert="horz" wrap="square" lIns="91416" tIns="45708" rIns="91416" bIns="45708" numCol="1" anchor="t" anchorCtr="0" compatLnSpc="1"/>
              <a:lstStyle/>
              <a:p>
                <a:pPr defTabSz="853440" fontAlgn="auto">
                  <a:spcBef>
                    <a:spcPts val="0"/>
                  </a:spcBef>
                  <a:spcAft>
                    <a:spcPts val="0"/>
                  </a:spcAft>
                  <a:defRPr/>
                </a:pPr>
                <a:endParaRPr lang="zh-CN" altLang="en-US" sz="8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606"/>
              <p:cNvSpPr>
                <a:spLocks noEditPoints="1"/>
              </p:cNvSpPr>
              <p:nvPr/>
            </p:nvSpPr>
            <p:spPr bwMode="auto">
              <a:xfrm>
                <a:off x="13331917" y="3092450"/>
                <a:ext cx="61913" cy="61913"/>
              </a:xfrm>
              <a:custGeom>
                <a:avLst/>
                <a:gdLst/>
                <a:ahLst/>
                <a:cxnLst>
                  <a:cxn ang="0">
                    <a:pos x="20" y="39"/>
                  </a:cxn>
                  <a:cxn ang="0">
                    <a:pos x="13" y="38"/>
                  </a:cxn>
                  <a:cxn ang="0">
                    <a:pos x="7" y="35"/>
                  </a:cxn>
                  <a:cxn ang="0">
                    <a:pos x="2" y="30"/>
                  </a:cxn>
                  <a:cxn ang="0">
                    <a:pos x="0" y="23"/>
                  </a:cxn>
                  <a:cxn ang="0">
                    <a:pos x="0" y="18"/>
                  </a:cxn>
                  <a:cxn ang="0">
                    <a:pos x="2" y="12"/>
                  </a:cxn>
                  <a:cxn ang="0">
                    <a:pos x="5" y="5"/>
                  </a:cxn>
                  <a:cxn ang="0">
                    <a:pos x="12" y="2"/>
                  </a:cxn>
                  <a:cxn ang="0">
                    <a:pos x="18" y="0"/>
                  </a:cxn>
                  <a:cxn ang="0">
                    <a:pos x="18" y="0"/>
                  </a:cxn>
                  <a:cxn ang="0">
                    <a:pos x="26" y="2"/>
                  </a:cxn>
                  <a:cxn ang="0">
                    <a:pos x="33" y="5"/>
                  </a:cxn>
                  <a:cxn ang="0">
                    <a:pos x="36" y="10"/>
                  </a:cxn>
                  <a:cxn ang="0">
                    <a:pos x="38" y="16"/>
                  </a:cxn>
                  <a:cxn ang="0">
                    <a:pos x="39" y="20"/>
                  </a:cxn>
                  <a:cxn ang="0">
                    <a:pos x="36" y="28"/>
                  </a:cxn>
                  <a:cxn ang="0">
                    <a:pos x="33" y="35"/>
                  </a:cxn>
                  <a:cxn ang="0">
                    <a:pos x="26" y="38"/>
                  </a:cxn>
                  <a:cxn ang="0">
                    <a:pos x="20" y="39"/>
                  </a:cxn>
                  <a:cxn ang="0">
                    <a:pos x="18" y="8"/>
                  </a:cxn>
                  <a:cxn ang="0">
                    <a:pos x="13" y="10"/>
                  </a:cxn>
                  <a:cxn ang="0">
                    <a:pos x="8" y="15"/>
                  </a:cxn>
                  <a:cxn ang="0">
                    <a:pos x="8" y="20"/>
                  </a:cxn>
                  <a:cxn ang="0">
                    <a:pos x="10" y="26"/>
                  </a:cxn>
                  <a:cxn ang="0">
                    <a:pos x="15" y="30"/>
                  </a:cxn>
                  <a:cxn ang="0">
                    <a:pos x="18" y="31"/>
                  </a:cxn>
                  <a:cxn ang="0">
                    <a:pos x="26" y="28"/>
                  </a:cxn>
                  <a:cxn ang="0">
                    <a:pos x="30" y="23"/>
                  </a:cxn>
                  <a:cxn ang="0">
                    <a:pos x="30" y="20"/>
                  </a:cxn>
                  <a:cxn ang="0">
                    <a:pos x="28" y="13"/>
                  </a:cxn>
                  <a:cxn ang="0">
                    <a:pos x="23" y="8"/>
                  </a:cxn>
                  <a:cxn ang="0">
                    <a:pos x="18" y="8"/>
                  </a:cxn>
                </a:cxnLst>
                <a:rect l="0" t="0" r="r" b="b"/>
                <a:pathLst>
                  <a:path w="39" h="39">
                    <a:moveTo>
                      <a:pt x="20" y="39"/>
                    </a:moveTo>
                    <a:lnTo>
                      <a:pt x="13" y="38"/>
                    </a:lnTo>
                    <a:lnTo>
                      <a:pt x="7" y="35"/>
                    </a:lnTo>
                    <a:lnTo>
                      <a:pt x="2" y="30"/>
                    </a:lnTo>
                    <a:lnTo>
                      <a:pt x="0" y="23"/>
                    </a:lnTo>
                    <a:lnTo>
                      <a:pt x="0" y="18"/>
                    </a:lnTo>
                    <a:lnTo>
                      <a:pt x="2" y="12"/>
                    </a:lnTo>
                    <a:lnTo>
                      <a:pt x="5" y="5"/>
                    </a:lnTo>
                    <a:lnTo>
                      <a:pt x="12" y="2"/>
                    </a:lnTo>
                    <a:lnTo>
                      <a:pt x="18" y="0"/>
                    </a:lnTo>
                    <a:lnTo>
                      <a:pt x="18" y="0"/>
                    </a:lnTo>
                    <a:lnTo>
                      <a:pt x="26" y="2"/>
                    </a:lnTo>
                    <a:lnTo>
                      <a:pt x="33" y="5"/>
                    </a:lnTo>
                    <a:lnTo>
                      <a:pt x="36" y="10"/>
                    </a:lnTo>
                    <a:lnTo>
                      <a:pt x="38" y="16"/>
                    </a:lnTo>
                    <a:lnTo>
                      <a:pt x="39" y="20"/>
                    </a:lnTo>
                    <a:lnTo>
                      <a:pt x="36" y="28"/>
                    </a:lnTo>
                    <a:lnTo>
                      <a:pt x="33" y="35"/>
                    </a:lnTo>
                    <a:lnTo>
                      <a:pt x="26" y="38"/>
                    </a:lnTo>
                    <a:lnTo>
                      <a:pt x="20" y="39"/>
                    </a:lnTo>
                    <a:close/>
                    <a:moveTo>
                      <a:pt x="18" y="8"/>
                    </a:moveTo>
                    <a:lnTo>
                      <a:pt x="13" y="10"/>
                    </a:lnTo>
                    <a:lnTo>
                      <a:pt x="8" y="15"/>
                    </a:lnTo>
                    <a:lnTo>
                      <a:pt x="8" y="20"/>
                    </a:lnTo>
                    <a:lnTo>
                      <a:pt x="10" y="26"/>
                    </a:lnTo>
                    <a:lnTo>
                      <a:pt x="15" y="30"/>
                    </a:lnTo>
                    <a:lnTo>
                      <a:pt x="18" y="31"/>
                    </a:lnTo>
                    <a:lnTo>
                      <a:pt x="26" y="28"/>
                    </a:lnTo>
                    <a:lnTo>
                      <a:pt x="30" y="23"/>
                    </a:lnTo>
                    <a:lnTo>
                      <a:pt x="30" y="20"/>
                    </a:lnTo>
                    <a:lnTo>
                      <a:pt x="28" y="13"/>
                    </a:lnTo>
                    <a:lnTo>
                      <a:pt x="23" y="8"/>
                    </a:lnTo>
                    <a:lnTo>
                      <a:pt x="18" y="8"/>
                    </a:lnTo>
                    <a:close/>
                  </a:path>
                </a:pathLst>
              </a:custGeom>
              <a:grpFill/>
              <a:ln w="9525">
                <a:solidFill>
                  <a:srgbClr val="2155A8"/>
                </a:solidFill>
                <a:round/>
              </a:ln>
            </p:spPr>
            <p:txBody>
              <a:bodyPr vert="horz" wrap="square" lIns="91416" tIns="45708" rIns="91416" bIns="45708" numCol="1" anchor="t" anchorCtr="0" compatLnSpc="1"/>
              <a:lstStyle/>
              <a:p>
                <a:pPr defTabSz="853440" fontAlgn="auto">
                  <a:spcBef>
                    <a:spcPts val="0"/>
                  </a:spcBef>
                  <a:spcAft>
                    <a:spcPts val="0"/>
                  </a:spcAft>
                  <a:defRPr/>
                </a:pPr>
                <a:endParaRPr lang="zh-CN" altLang="en-US" sz="8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607"/>
              <p:cNvSpPr>
                <a:spLocks noEditPoints="1"/>
              </p:cNvSpPr>
              <p:nvPr/>
            </p:nvSpPr>
            <p:spPr bwMode="auto">
              <a:xfrm>
                <a:off x="12990192" y="2344738"/>
                <a:ext cx="457200" cy="882650"/>
              </a:xfrm>
              <a:custGeom>
                <a:avLst/>
                <a:gdLst/>
                <a:ahLst/>
                <a:cxnLst>
                  <a:cxn ang="0">
                    <a:pos x="36" y="556"/>
                  </a:cxn>
                  <a:cxn ang="0">
                    <a:pos x="20" y="552"/>
                  </a:cxn>
                  <a:cxn ang="0">
                    <a:pos x="7" y="538"/>
                  </a:cxn>
                  <a:cxn ang="0">
                    <a:pos x="2" y="525"/>
                  </a:cxn>
                  <a:cxn ang="0">
                    <a:pos x="0" y="515"/>
                  </a:cxn>
                  <a:cxn ang="0">
                    <a:pos x="2" y="32"/>
                  </a:cxn>
                  <a:cxn ang="0">
                    <a:pos x="8" y="18"/>
                  </a:cxn>
                  <a:cxn ang="0">
                    <a:pos x="20" y="6"/>
                  </a:cxn>
                  <a:cxn ang="0">
                    <a:pos x="35" y="1"/>
                  </a:cxn>
                  <a:cxn ang="0">
                    <a:pos x="250" y="0"/>
                  </a:cxn>
                  <a:cxn ang="0">
                    <a:pos x="266" y="4"/>
                  </a:cxn>
                  <a:cxn ang="0">
                    <a:pos x="278" y="16"/>
                  </a:cxn>
                  <a:cxn ang="0">
                    <a:pos x="286" y="29"/>
                  </a:cxn>
                  <a:cxn ang="0">
                    <a:pos x="288" y="42"/>
                  </a:cxn>
                  <a:cxn ang="0">
                    <a:pos x="286" y="525"/>
                  </a:cxn>
                  <a:cxn ang="0">
                    <a:pos x="279" y="540"/>
                  </a:cxn>
                  <a:cxn ang="0">
                    <a:pos x="268" y="552"/>
                  </a:cxn>
                  <a:cxn ang="0">
                    <a:pos x="253" y="556"/>
                  </a:cxn>
                  <a:cxn ang="0">
                    <a:pos x="247" y="9"/>
                  </a:cxn>
                  <a:cxn ang="0">
                    <a:pos x="31" y="9"/>
                  </a:cxn>
                  <a:cxn ang="0">
                    <a:pos x="18" y="19"/>
                  </a:cxn>
                  <a:cxn ang="0">
                    <a:pos x="10" y="31"/>
                  </a:cxn>
                  <a:cxn ang="0">
                    <a:pos x="8" y="42"/>
                  </a:cxn>
                  <a:cxn ang="0">
                    <a:pos x="10" y="525"/>
                  </a:cxn>
                  <a:cxn ang="0">
                    <a:pos x="18" y="538"/>
                  </a:cxn>
                  <a:cxn ang="0">
                    <a:pos x="33" y="548"/>
                  </a:cxn>
                  <a:cxn ang="0">
                    <a:pos x="250" y="548"/>
                  </a:cxn>
                  <a:cxn ang="0">
                    <a:pos x="261" y="545"/>
                  </a:cxn>
                  <a:cxn ang="0">
                    <a:pos x="273" y="535"/>
                  </a:cxn>
                  <a:cxn ang="0">
                    <a:pos x="279" y="520"/>
                  </a:cxn>
                  <a:cxn ang="0">
                    <a:pos x="279" y="41"/>
                  </a:cxn>
                  <a:cxn ang="0">
                    <a:pos x="275" y="24"/>
                  </a:cxn>
                  <a:cxn ang="0">
                    <a:pos x="263" y="14"/>
                  </a:cxn>
                  <a:cxn ang="0">
                    <a:pos x="252" y="9"/>
                  </a:cxn>
                </a:cxnLst>
                <a:rect l="0" t="0" r="r" b="b"/>
                <a:pathLst>
                  <a:path w="288" h="556">
                    <a:moveTo>
                      <a:pt x="247" y="556"/>
                    </a:moveTo>
                    <a:lnTo>
                      <a:pt x="36" y="556"/>
                    </a:lnTo>
                    <a:lnTo>
                      <a:pt x="28" y="555"/>
                    </a:lnTo>
                    <a:lnTo>
                      <a:pt x="20" y="552"/>
                    </a:lnTo>
                    <a:lnTo>
                      <a:pt x="13" y="545"/>
                    </a:lnTo>
                    <a:lnTo>
                      <a:pt x="7" y="538"/>
                    </a:lnTo>
                    <a:lnTo>
                      <a:pt x="3" y="532"/>
                    </a:lnTo>
                    <a:lnTo>
                      <a:pt x="2" y="525"/>
                    </a:lnTo>
                    <a:lnTo>
                      <a:pt x="0" y="517"/>
                    </a:lnTo>
                    <a:lnTo>
                      <a:pt x="0" y="515"/>
                    </a:lnTo>
                    <a:lnTo>
                      <a:pt x="0" y="41"/>
                    </a:lnTo>
                    <a:lnTo>
                      <a:pt x="2" y="32"/>
                    </a:lnTo>
                    <a:lnTo>
                      <a:pt x="5" y="24"/>
                    </a:lnTo>
                    <a:lnTo>
                      <a:pt x="8" y="18"/>
                    </a:lnTo>
                    <a:lnTo>
                      <a:pt x="13" y="11"/>
                    </a:lnTo>
                    <a:lnTo>
                      <a:pt x="20" y="6"/>
                    </a:lnTo>
                    <a:lnTo>
                      <a:pt x="28" y="3"/>
                    </a:lnTo>
                    <a:lnTo>
                      <a:pt x="35" y="1"/>
                    </a:lnTo>
                    <a:lnTo>
                      <a:pt x="41" y="0"/>
                    </a:lnTo>
                    <a:lnTo>
                      <a:pt x="250" y="0"/>
                    </a:lnTo>
                    <a:lnTo>
                      <a:pt x="258" y="1"/>
                    </a:lnTo>
                    <a:lnTo>
                      <a:pt x="266" y="4"/>
                    </a:lnTo>
                    <a:lnTo>
                      <a:pt x="273" y="9"/>
                    </a:lnTo>
                    <a:lnTo>
                      <a:pt x="278" y="16"/>
                    </a:lnTo>
                    <a:lnTo>
                      <a:pt x="283" y="23"/>
                    </a:lnTo>
                    <a:lnTo>
                      <a:pt x="286" y="29"/>
                    </a:lnTo>
                    <a:lnTo>
                      <a:pt x="288" y="37"/>
                    </a:lnTo>
                    <a:lnTo>
                      <a:pt x="288" y="42"/>
                    </a:lnTo>
                    <a:lnTo>
                      <a:pt x="288" y="517"/>
                    </a:lnTo>
                    <a:lnTo>
                      <a:pt x="286" y="525"/>
                    </a:lnTo>
                    <a:lnTo>
                      <a:pt x="284" y="532"/>
                    </a:lnTo>
                    <a:lnTo>
                      <a:pt x="279" y="540"/>
                    </a:lnTo>
                    <a:lnTo>
                      <a:pt x="275" y="547"/>
                    </a:lnTo>
                    <a:lnTo>
                      <a:pt x="268" y="552"/>
                    </a:lnTo>
                    <a:lnTo>
                      <a:pt x="261" y="555"/>
                    </a:lnTo>
                    <a:lnTo>
                      <a:pt x="253" y="556"/>
                    </a:lnTo>
                    <a:lnTo>
                      <a:pt x="247" y="556"/>
                    </a:lnTo>
                    <a:close/>
                    <a:moveTo>
                      <a:pt x="247" y="9"/>
                    </a:moveTo>
                    <a:lnTo>
                      <a:pt x="38" y="9"/>
                    </a:lnTo>
                    <a:lnTo>
                      <a:pt x="31" y="9"/>
                    </a:lnTo>
                    <a:lnTo>
                      <a:pt x="25" y="14"/>
                    </a:lnTo>
                    <a:lnTo>
                      <a:pt x="18" y="19"/>
                    </a:lnTo>
                    <a:lnTo>
                      <a:pt x="13" y="26"/>
                    </a:lnTo>
                    <a:lnTo>
                      <a:pt x="10" y="31"/>
                    </a:lnTo>
                    <a:lnTo>
                      <a:pt x="8" y="37"/>
                    </a:lnTo>
                    <a:lnTo>
                      <a:pt x="8" y="42"/>
                    </a:lnTo>
                    <a:lnTo>
                      <a:pt x="8" y="517"/>
                    </a:lnTo>
                    <a:lnTo>
                      <a:pt x="10" y="525"/>
                    </a:lnTo>
                    <a:lnTo>
                      <a:pt x="13" y="532"/>
                    </a:lnTo>
                    <a:lnTo>
                      <a:pt x="18" y="538"/>
                    </a:lnTo>
                    <a:lnTo>
                      <a:pt x="26" y="545"/>
                    </a:lnTo>
                    <a:lnTo>
                      <a:pt x="33" y="548"/>
                    </a:lnTo>
                    <a:lnTo>
                      <a:pt x="41" y="548"/>
                    </a:lnTo>
                    <a:lnTo>
                      <a:pt x="250" y="548"/>
                    </a:lnTo>
                    <a:lnTo>
                      <a:pt x="256" y="547"/>
                    </a:lnTo>
                    <a:lnTo>
                      <a:pt x="261" y="545"/>
                    </a:lnTo>
                    <a:lnTo>
                      <a:pt x="268" y="540"/>
                    </a:lnTo>
                    <a:lnTo>
                      <a:pt x="273" y="535"/>
                    </a:lnTo>
                    <a:lnTo>
                      <a:pt x="276" y="529"/>
                    </a:lnTo>
                    <a:lnTo>
                      <a:pt x="279" y="520"/>
                    </a:lnTo>
                    <a:lnTo>
                      <a:pt x="279" y="515"/>
                    </a:lnTo>
                    <a:lnTo>
                      <a:pt x="279" y="41"/>
                    </a:lnTo>
                    <a:lnTo>
                      <a:pt x="278" y="32"/>
                    </a:lnTo>
                    <a:lnTo>
                      <a:pt x="275" y="24"/>
                    </a:lnTo>
                    <a:lnTo>
                      <a:pt x="270" y="19"/>
                    </a:lnTo>
                    <a:lnTo>
                      <a:pt x="263" y="14"/>
                    </a:lnTo>
                    <a:lnTo>
                      <a:pt x="258" y="11"/>
                    </a:lnTo>
                    <a:lnTo>
                      <a:pt x="252" y="9"/>
                    </a:lnTo>
                    <a:lnTo>
                      <a:pt x="247" y="9"/>
                    </a:lnTo>
                    <a:close/>
                  </a:path>
                </a:pathLst>
              </a:custGeom>
              <a:grpFill/>
              <a:ln w="9525">
                <a:solidFill>
                  <a:srgbClr val="2155A8"/>
                </a:solidFill>
                <a:round/>
              </a:ln>
            </p:spPr>
            <p:txBody>
              <a:bodyPr vert="horz" wrap="square" lIns="91416" tIns="45708" rIns="91416" bIns="45708" numCol="1" anchor="t" anchorCtr="0" compatLnSpc="1"/>
              <a:lstStyle/>
              <a:p>
                <a:pPr defTabSz="853440" fontAlgn="auto">
                  <a:spcBef>
                    <a:spcPts val="0"/>
                  </a:spcBef>
                  <a:spcAft>
                    <a:spcPts val="0"/>
                  </a:spcAft>
                  <a:defRPr/>
                </a:pPr>
                <a:endParaRPr lang="zh-CN" altLang="en-US" sz="8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608"/>
              <p:cNvSpPr/>
              <p:nvPr/>
            </p:nvSpPr>
            <p:spPr bwMode="auto">
              <a:xfrm>
                <a:off x="13032781" y="3141663"/>
                <a:ext cx="401638" cy="63500"/>
              </a:xfrm>
              <a:custGeom>
                <a:avLst/>
                <a:gdLst/>
                <a:ahLst/>
                <a:cxnLst>
                  <a:cxn ang="0">
                    <a:pos x="192" y="40"/>
                  </a:cxn>
                  <a:cxn ang="0">
                    <a:pos x="189" y="40"/>
                  </a:cxn>
                  <a:cxn ang="0">
                    <a:pos x="184" y="20"/>
                  </a:cxn>
                  <a:cxn ang="0">
                    <a:pos x="68" y="20"/>
                  </a:cxn>
                  <a:cxn ang="0">
                    <a:pos x="63" y="40"/>
                  </a:cxn>
                  <a:cxn ang="0">
                    <a:pos x="30" y="38"/>
                  </a:cxn>
                  <a:cxn ang="0">
                    <a:pos x="22" y="36"/>
                  </a:cxn>
                  <a:cxn ang="0">
                    <a:pos x="17" y="33"/>
                  </a:cxn>
                  <a:cxn ang="0">
                    <a:pos x="8" y="27"/>
                  </a:cxn>
                  <a:cxn ang="0">
                    <a:pos x="5" y="20"/>
                  </a:cxn>
                  <a:cxn ang="0">
                    <a:pos x="2" y="12"/>
                  </a:cxn>
                  <a:cxn ang="0">
                    <a:pos x="0" y="4"/>
                  </a:cxn>
                  <a:cxn ang="0">
                    <a:pos x="0" y="0"/>
                  </a:cxn>
                  <a:cxn ang="0">
                    <a:pos x="8" y="0"/>
                  </a:cxn>
                  <a:cxn ang="0">
                    <a:pos x="8" y="8"/>
                  </a:cxn>
                  <a:cxn ang="0">
                    <a:pos x="12" y="15"/>
                  </a:cxn>
                  <a:cxn ang="0">
                    <a:pos x="15" y="22"/>
                  </a:cxn>
                  <a:cxn ang="0">
                    <a:pos x="22" y="27"/>
                  </a:cxn>
                  <a:cxn ang="0">
                    <a:pos x="28" y="30"/>
                  </a:cxn>
                  <a:cxn ang="0">
                    <a:pos x="35" y="31"/>
                  </a:cxn>
                  <a:cxn ang="0">
                    <a:pos x="56" y="31"/>
                  </a:cxn>
                  <a:cxn ang="0">
                    <a:pos x="61" y="12"/>
                  </a:cxn>
                  <a:cxn ang="0">
                    <a:pos x="191" y="12"/>
                  </a:cxn>
                  <a:cxn ang="0">
                    <a:pos x="196" y="31"/>
                  </a:cxn>
                  <a:cxn ang="0">
                    <a:pos x="222" y="30"/>
                  </a:cxn>
                  <a:cxn ang="0">
                    <a:pos x="227" y="28"/>
                  </a:cxn>
                  <a:cxn ang="0">
                    <a:pos x="234" y="23"/>
                  </a:cxn>
                  <a:cxn ang="0">
                    <a:pos x="238" y="17"/>
                  </a:cxn>
                  <a:cxn ang="0">
                    <a:pos x="242" y="10"/>
                  </a:cxn>
                  <a:cxn ang="0">
                    <a:pos x="243" y="5"/>
                  </a:cxn>
                  <a:cxn ang="0">
                    <a:pos x="243" y="0"/>
                  </a:cxn>
                  <a:cxn ang="0">
                    <a:pos x="253" y="0"/>
                  </a:cxn>
                  <a:cxn ang="0">
                    <a:pos x="252" y="8"/>
                  </a:cxn>
                  <a:cxn ang="0">
                    <a:pos x="250" y="15"/>
                  </a:cxn>
                  <a:cxn ang="0">
                    <a:pos x="245" y="23"/>
                  </a:cxn>
                  <a:cxn ang="0">
                    <a:pos x="238" y="30"/>
                  </a:cxn>
                  <a:cxn ang="0">
                    <a:pos x="234" y="35"/>
                  </a:cxn>
                  <a:cxn ang="0">
                    <a:pos x="227" y="38"/>
                  </a:cxn>
                  <a:cxn ang="0">
                    <a:pos x="219" y="40"/>
                  </a:cxn>
                  <a:cxn ang="0">
                    <a:pos x="215" y="40"/>
                  </a:cxn>
                  <a:cxn ang="0">
                    <a:pos x="192" y="40"/>
                  </a:cxn>
                </a:cxnLst>
                <a:rect l="0" t="0" r="r" b="b"/>
                <a:pathLst>
                  <a:path w="253" h="40">
                    <a:moveTo>
                      <a:pt x="192" y="40"/>
                    </a:moveTo>
                    <a:lnTo>
                      <a:pt x="189" y="40"/>
                    </a:lnTo>
                    <a:lnTo>
                      <a:pt x="184" y="20"/>
                    </a:lnTo>
                    <a:lnTo>
                      <a:pt x="68" y="20"/>
                    </a:lnTo>
                    <a:lnTo>
                      <a:pt x="63" y="40"/>
                    </a:lnTo>
                    <a:lnTo>
                      <a:pt x="30" y="38"/>
                    </a:lnTo>
                    <a:lnTo>
                      <a:pt x="22" y="36"/>
                    </a:lnTo>
                    <a:lnTo>
                      <a:pt x="17" y="33"/>
                    </a:lnTo>
                    <a:lnTo>
                      <a:pt x="8" y="27"/>
                    </a:lnTo>
                    <a:lnTo>
                      <a:pt x="5" y="20"/>
                    </a:lnTo>
                    <a:lnTo>
                      <a:pt x="2" y="12"/>
                    </a:lnTo>
                    <a:lnTo>
                      <a:pt x="0" y="4"/>
                    </a:lnTo>
                    <a:lnTo>
                      <a:pt x="0" y="0"/>
                    </a:lnTo>
                    <a:lnTo>
                      <a:pt x="8" y="0"/>
                    </a:lnTo>
                    <a:lnTo>
                      <a:pt x="8" y="8"/>
                    </a:lnTo>
                    <a:lnTo>
                      <a:pt x="12" y="15"/>
                    </a:lnTo>
                    <a:lnTo>
                      <a:pt x="15" y="22"/>
                    </a:lnTo>
                    <a:lnTo>
                      <a:pt x="22" y="27"/>
                    </a:lnTo>
                    <a:lnTo>
                      <a:pt x="28" y="30"/>
                    </a:lnTo>
                    <a:lnTo>
                      <a:pt x="35" y="31"/>
                    </a:lnTo>
                    <a:lnTo>
                      <a:pt x="56" y="31"/>
                    </a:lnTo>
                    <a:lnTo>
                      <a:pt x="61" y="12"/>
                    </a:lnTo>
                    <a:lnTo>
                      <a:pt x="191" y="12"/>
                    </a:lnTo>
                    <a:lnTo>
                      <a:pt x="196" y="31"/>
                    </a:lnTo>
                    <a:lnTo>
                      <a:pt x="222" y="30"/>
                    </a:lnTo>
                    <a:lnTo>
                      <a:pt x="227" y="28"/>
                    </a:lnTo>
                    <a:lnTo>
                      <a:pt x="234" y="23"/>
                    </a:lnTo>
                    <a:lnTo>
                      <a:pt x="238" y="17"/>
                    </a:lnTo>
                    <a:lnTo>
                      <a:pt x="242" y="10"/>
                    </a:lnTo>
                    <a:lnTo>
                      <a:pt x="243" y="5"/>
                    </a:lnTo>
                    <a:lnTo>
                      <a:pt x="243" y="0"/>
                    </a:lnTo>
                    <a:lnTo>
                      <a:pt x="253" y="0"/>
                    </a:lnTo>
                    <a:lnTo>
                      <a:pt x="252" y="8"/>
                    </a:lnTo>
                    <a:lnTo>
                      <a:pt x="250" y="15"/>
                    </a:lnTo>
                    <a:lnTo>
                      <a:pt x="245" y="23"/>
                    </a:lnTo>
                    <a:lnTo>
                      <a:pt x="238" y="30"/>
                    </a:lnTo>
                    <a:lnTo>
                      <a:pt x="234" y="35"/>
                    </a:lnTo>
                    <a:lnTo>
                      <a:pt x="227" y="38"/>
                    </a:lnTo>
                    <a:lnTo>
                      <a:pt x="219" y="40"/>
                    </a:lnTo>
                    <a:lnTo>
                      <a:pt x="215" y="40"/>
                    </a:lnTo>
                    <a:lnTo>
                      <a:pt x="192" y="40"/>
                    </a:lnTo>
                    <a:close/>
                  </a:path>
                </a:pathLst>
              </a:custGeom>
              <a:grpFill/>
              <a:ln w="9525">
                <a:solidFill>
                  <a:srgbClr val="2155A8"/>
                </a:solidFill>
                <a:round/>
              </a:ln>
            </p:spPr>
            <p:txBody>
              <a:bodyPr vert="horz" wrap="square" lIns="91416" tIns="45708" rIns="91416" bIns="45708" numCol="1" anchor="t" anchorCtr="0" compatLnSpc="1"/>
              <a:lstStyle/>
              <a:p>
                <a:pPr defTabSz="853440" fontAlgn="auto">
                  <a:spcBef>
                    <a:spcPts val="0"/>
                  </a:spcBef>
                  <a:spcAft>
                    <a:spcPts val="0"/>
                  </a:spcAft>
                  <a:defRPr/>
                </a:pPr>
                <a:endParaRPr lang="zh-CN" altLang="en-US" sz="8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609"/>
              <p:cNvSpPr/>
              <p:nvPr/>
            </p:nvSpPr>
            <p:spPr bwMode="auto">
              <a:xfrm>
                <a:off x="13032781" y="2386013"/>
                <a:ext cx="401638" cy="61913"/>
              </a:xfrm>
              <a:custGeom>
                <a:avLst/>
                <a:gdLst/>
                <a:ahLst/>
                <a:cxnLst>
                  <a:cxn ang="0">
                    <a:pos x="243" y="39"/>
                  </a:cxn>
                  <a:cxn ang="0">
                    <a:pos x="243" y="31"/>
                  </a:cxn>
                  <a:cxn ang="0">
                    <a:pos x="240" y="23"/>
                  </a:cxn>
                  <a:cxn ang="0">
                    <a:pos x="235" y="16"/>
                  </a:cxn>
                  <a:cxn ang="0">
                    <a:pos x="229" y="13"/>
                  </a:cxn>
                  <a:cxn ang="0">
                    <a:pos x="222" y="10"/>
                  </a:cxn>
                  <a:cxn ang="0">
                    <a:pos x="215" y="8"/>
                  </a:cxn>
                  <a:cxn ang="0">
                    <a:pos x="196" y="8"/>
                  </a:cxn>
                  <a:cxn ang="0">
                    <a:pos x="191" y="28"/>
                  </a:cxn>
                  <a:cxn ang="0">
                    <a:pos x="61" y="28"/>
                  </a:cxn>
                  <a:cxn ang="0">
                    <a:pos x="56" y="8"/>
                  </a:cxn>
                  <a:cxn ang="0">
                    <a:pos x="31" y="10"/>
                  </a:cxn>
                  <a:cxn ang="0">
                    <a:pos x="25" y="11"/>
                  </a:cxn>
                  <a:cxn ang="0">
                    <a:pos x="18" y="16"/>
                  </a:cxn>
                  <a:cxn ang="0">
                    <a:pos x="13" y="21"/>
                  </a:cxn>
                  <a:cxn ang="0">
                    <a:pos x="10" y="28"/>
                  </a:cxn>
                  <a:cxn ang="0">
                    <a:pos x="8" y="34"/>
                  </a:cxn>
                  <a:cxn ang="0">
                    <a:pos x="8" y="39"/>
                  </a:cxn>
                  <a:cxn ang="0">
                    <a:pos x="0" y="39"/>
                  </a:cxn>
                  <a:cxn ang="0">
                    <a:pos x="0" y="29"/>
                  </a:cxn>
                  <a:cxn ang="0">
                    <a:pos x="4" y="23"/>
                  </a:cxn>
                  <a:cxn ang="0">
                    <a:pos x="8" y="15"/>
                  </a:cxn>
                  <a:cxn ang="0">
                    <a:pos x="13" y="10"/>
                  </a:cxn>
                  <a:cxn ang="0">
                    <a:pos x="18" y="5"/>
                  </a:cxn>
                  <a:cxn ang="0">
                    <a:pos x="25" y="1"/>
                  </a:cxn>
                  <a:cxn ang="0">
                    <a:pos x="31" y="0"/>
                  </a:cxn>
                  <a:cxn ang="0">
                    <a:pos x="36" y="0"/>
                  </a:cxn>
                  <a:cxn ang="0">
                    <a:pos x="63" y="0"/>
                  </a:cxn>
                  <a:cxn ang="0">
                    <a:pos x="68" y="20"/>
                  </a:cxn>
                  <a:cxn ang="0">
                    <a:pos x="184" y="20"/>
                  </a:cxn>
                  <a:cxn ang="0">
                    <a:pos x="189" y="0"/>
                  </a:cxn>
                  <a:cxn ang="0">
                    <a:pos x="220" y="0"/>
                  </a:cxn>
                  <a:cxn ang="0">
                    <a:pos x="229" y="3"/>
                  </a:cxn>
                  <a:cxn ang="0">
                    <a:pos x="235" y="6"/>
                  </a:cxn>
                  <a:cxn ang="0">
                    <a:pos x="242" y="11"/>
                  </a:cxn>
                  <a:cxn ang="0">
                    <a:pos x="247" y="20"/>
                  </a:cxn>
                  <a:cxn ang="0">
                    <a:pos x="252" y="28"/>
                  </a:cxn>
                  <a:cxn ang="0">
                    <a:pos x="252" y="36"/>
                  </a:cxn>
                  <a:cxn ang="0">
                    <a:pos x="253" y="39"/>
                  </a:cxn>
                  <a:cxn ang="0">
                    <a:pos x="243" y="39"/>
                  </a:cxn>
                </a:cxnLst>
                <a:rect l="0" t="0" r="r" b="b"/>
                <a:pathLst>
                  <a:path w="253" h="39">
                    <a:moveTo>
                      <a:pt x="243" y="39"/>
                    </a:moveTo>
                    <a:lnTo>
                      <a:pt x="243" y="31"/>
                    </a:lnTo>
                    <a:lnTo>
                      <a:pt x="240" y="23"/>
                    </a:lnTo>
                    <a:lnTo>
                      <a:pt x="235" y="16"/>
                    </a:lnTo>
                    <a:lnTo>
                      <a:pt x="229" y="13"/>
                    </a:lnTo>
                    <a:lnTo>
                      <a:pt x="222" y="10"/>
                    </a:lnTo>
                    <a:lnTo>
                      <a:pt x="215" y="8"/>
                    </a:lnTo>
                    <a:lnTo>
                      <a:pt x="196" y="8"/>
                    </a:lnTo>
                    <a:lnTo>
                      <a:pt x="191" y="28"/>
                    </a:lnTo>
                    <a:lnTo>
                      <a:pt x="61" y="28"/>
                    </a:lnTo>
                    <a:lnTo>
                      <a:pt x="56" y="8"/>
                    </a:lnTo>
                    <a:lnTo>
                      <a:pt x="31" y="10"/>
                    </a:lnTo>
                    <a:lnTo>
                      <a:pt x="25" y="11"/>
                    </a:lnTo>
                    <a:lnTo>
                      <a:pt x="18" y="16"/>
                    </a:lnTo>
                    <a:lnTo>
                      <a:pt x="13" y="21"/>
                    </a:lnTo>
                    <a:lnTo>
                      <a:pt x="10" y="28"/>
                    </a:lnTo>
                    <a:lnTo>
                      <a:pt x="8" y="34"/>
                    </a:lnTo>
                    <a:lnTo>
                      <a:pt x="8" y="39"/>
                    </a:lnTo>
                    <a:lnTo>
                      <a:pt x="0" y="39"/>
                    </a:lnTo>
                    <a:lnTo>
                      <a:pt x="0" y="29"/>
                    </a:lnTo>
                    <a:lnTo>
                      <a:pt x="4" y="23"/>
                    </a:lnTo>
                    <a:lnTo>
                      <a:pt x="8" y="15"/>
                    </a:lnTo>
                    <a:lnTo>
                      <a:pt x="13" y="10"/>
                    </a:lnTo>
                    <a:lnTo>
                      <a:pt x="18" y="5"/>
                    </a:lnTo>
                    <a:lnTo>
                      <a:pt x="25" y="1"/>
                    </a:lnTo>
                    <a:lnTo>
                      <a:pt x="31" y="0"/>
                    </a:lnTo>
                    <a:lnTo>
                      <a:pt x="36" y="0"/>
                    </a:lnTo>
                    <a:lnTo>
                      <a:pt x="63" y="0"/>
                    </a:lnTo>
                    <a:lnTo>
                      <a:pt x="68" y="20"/>
                    </a:lnTo>
                    <a:lnTo>
                      <a:pt x="184" y="20"/>
                    </a:lnTo>
                    <a:lnTo>
                      <a:pt x="189" y="0"/>
                    </a:lnTo>
                    <a:lnTo>
                      <a:pt x="220" y="0"/>
                    </a:lnTo>
                    <a:lnTo>
                      <a:pt x="229" y="3"/>
                    </a:lnTo>
                    <a:lnTo>
                      <a:pt x="235" y="6"/>
                    </a:lnTo>
                    <a:lnTo>
                      <a:pt x="242" y="11"/>
                    </a:lnTo>
                    <a:lnTo>
                      <a:pt x="247" y="20"/>
                    </a:lnTo>
                    <a:lnTo>
                      <a:pt x="252" y="28"/>
                    </a:lnTo>
                    <a:lnTo>
                      <a:pt x="252" y="36"/>
                    </a:lnTo>
                    <a:lnTo>
                      <a:pt x="253" y="39"/>
                    </a:lnTo>
                    <a:lnTo>
                      <a:pt x="243" y="39"/>
                    </a:lnTo>
                    <a:close/>
                  </a:path>
                </a:pathLst>
              </a:custGeom>
              <a:grpFill/>
              <a:ln w="9525">
                <a:solidFill>
                  <a:srgbClr val="2155A8"/>
                </a:solidFill>
                <a:round/>
              </a:ln>
            </p:spPr>
            <p:txBody>
              <a:bodyPr vert="horz" wrap="square" lIns="91416" tIns="45708" rIns="91416" bIns="45708" numCol="1" anchor="t" anchorCtr="0" compatLnSpc="1"/>
              <a:lstStyle/>
              <a:p>
                <a:pPr defTabSz="853440" fontAlgn="auto">
                  <a:spcBef>
                    <a:spcPts val="0"/>
                  </a:spcBef>
                  <a:spcAft>
                    <a:spcPts val="0"/>
                  </a:spcAft>
                  <a:defRPr/>
                </a:pPr>
                <a:endParaRPr lang="zh-CN" altLang="en-US" sz="8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2" name="组合 104"/>
          <p:cNvGrpSpPr/>
          <p:nvPr/>
        </p:nvGrpSpPr>
        <p:grpSpPr>
          <a:xfrm>
            <a:off x="7322421" y="2152014"/>
            <a:ext cx="3555324" cy="1852901"/>
            <a:chOff x="6568448" y="2152474"/>
            <a:chExt cx="3556250" cy="1853383"/>
          </a:xfrm>
        </p:grpSpPr>
        <p:pic>
          <p:nvPicPr>
            <p:cNvPr id="90" name="Picture 4"/>
            <p:cNvPicPr>
              <a:picLocks noChangeAspect="1" noChangeArrowheads="1"/>
            </p:cNvPicPr>
            <p:nvPr/>
          </p:nvPicPr>
          <p:blipFill>
            <a:blip r:embed="rId10" cstate="print">
              <a:clrChange>
                <a:clrFrom>
                  <a:srgbClr val="FFFFFF"/>
                </a:clrFrom>
                <a:clrTo>
                  <a:srgbClr val="FFFFFF">
                    <a:alpha val="0"/>
                  </a:srgbClr>
                </a:clrTo>
              </a:clrChange>
            </a:blip>
            <a:stretch>
              <a:fillRect/>
            </a:stretch>
          </p:blipFill>
          <p:spPr bwMode="auto">
            <a:xfrm>
              <a:off x="6803333" y="2152474"/>
              <a:ext cx="1037026" cy="870200"/>
            </a:xfrm>
            <a:prstGeom prst="rect">
              <a:avLst/>
            </a:prstGeom>
            <a:noFill/>
            <a:ln>
              <a:noFill/>
            </a:ln>
            <a:effectLst>
              <a:softEdge rad="31750"/>
            </a:effectLst>
          </p:spPr>
        </p:pic>
        <p:sp>
          <p:nvSpPr>
            <p:cNvPr id="91" name="右箭头 90"/>
            <p:cNvSpPr/>
            <p:nvPr/>
          </p:nvSpPr>
          <p:spPr>
            <a:xfrm>
              <a:off x="8265306" y="2490801"/>
              <a:ext cx="277137" cy="216024"/>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sym typeface="Arial" panose="020B0604020202020204" pitchFamily="34" charset="0"/>
              </a:endParaRPr>
            </a:p>
          </p:txBody>
        </p:sp>
        <p:sp>
          <p:nvSpPr>
            <p:cNvPr id="92" name="TextBox 33"/>
            <p:cNvSpPr txBox="1"/>
            <p:nvPr/>
          </p:nvSpPr>
          <p:spPr>
            <a:xfrm>
              <a:off x="6568448" y="3085649"/>
              <a:ext cx="1506796" cy="276999"/>
            </a:xfrm>
            <a:prstGeom prst="rect">
              <a:avLst/>
            </a:prstGeom>
            <a:noFill/>
          </p:spPr>
          <p:txBody>
            <a:bodyPr wrap="square" rtlCol="0">
              <a:spAutoFit/>
            </a:bodyPr>
            <a:lstStyle/>
            <a:p>
              <a:pPr algn="ctr"/>
              <a:r>
                <a:rPr lang="zh-CN" altLang="en-US" sz="1200" dirty="0">
                  <a:latin typeface="Arial" panose="020B0604020202020204" pitchFamily="34" charset="0"/>
                  <a:ea typeface="微软雅黑" panose="020B0503020204020204" pitchFamily="34" charset="-122"/>
                  <a:sym typeface="Arial" panose="020B0604020202020204" pitchFamily="34" charset="0"/>
                </a:rPr>
                <a:t>“核桃”型覆盖</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93" name="TextBox 34"/>
            <p:cNvSpPr txBox="1"/>
            <p:nvPr/>
          </p:nvSpPr>
          <p:spPr>
            <a:xfrm>
              <a:off x="8559729" y="3069234"/>
              <a:ext cx="1508245" cy="276999"/>
            </a:xfrm>
            <a:prstGeom prst="rect">
              <a:avLst/>
            </a:prstGeom>
            <a:noFill/>
          </p:spPr>
          <p:txBody>
            <a:bodyPr wrap="square" rtlCol="0">
              <a:spAutoFit/>
            </a:bodyPr>
            <a:lstStyle/>
            <a:p>
              <a:pPr algn="ctr"/>
              <a:r>
                <a:rPr lang="zh-CN" altLang="en-US" sz="1200" dirty="0">
                  <a:latin typeface="Arial" panose="020B0604020202020204" pitchFamily="34" charset="0"/>
                  <a:ea typeface="微软雅黑" panose="020B0503020204020204" pitchFamily="34" charset="-122"/>
                  <a:sym typeface="Arial" panose="020B0604020202020204" pitchFamily="34" charset="0"/>
                </a:rPr>
                <a:t>“苹果”型覆盖</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pic>
          <p:nvPicPr>
            <p:cNvPr id="94" name="Picture 3" descr="D:\Share\conical_beam_dipole_array_with_monocone_ant\3D pattern.PNG"/>
            <p:cNvPicPr>
              <a:picLocks noChangeAspect="1" noChangeArrowheads="1"/>
            </p:cNvPicPr>
            <p:nvPr/>
          </p:nvPicPr>
          <p:blipFill>
            <a:blip r:embed="rId11" cstate="print">
              <a:clrChange>
                <a:clrFrom>
                  <a:srgbClr val="FFFFFF"/>
                </a:clrFrom>
                <a:clrTo>
                  <a:srgbClr val="FFFFFF">
                    <a:alpha val="0"/>
                  </a:srgbClr>
                </a:clrTo>
              </a:clrChange>
            </a:blip>
            <a:srcRect l="30661" t="16123" r="11261" b="23464"/>
            <a:stretch>
              <a:fillRect/>
            </a:stretch>
          </p:blipFill>
          <p:spPr bwMode="auto">
            <a:xfrm>
              <a:off x="8865119" y="2175268"/>
              <a:ext cx="897465" cy="887134"/>
            </a:xfrm>
            <a:prstGeom prst="rect">
              <a:avLst/>
            </a:prstGeom>
            <a:noFill/>
          </p:spPr>
        </p:pic>
        <p:sp>
          <p:nvSpPr>
            <p:cNvPr id="95" name="矩形 94"/>
            <p:cNvSpPr/>
            <p:nvPr/>
          </p:nvSpPr>
          <p:spPr>
            <a:xfrm>
              <a:off x="7182765" y="3704029"/>
              <a:ext cx="2328408" cy="301828"/>
            </a:xfrm>
            <a:prstGeom prst="rect">
              <a:avLst/>
            </a:prstGeom>
          </p:spPr>
          <p:txBody>
            <a:bodyPr wrap="square">
              <a:spAutoFit/>
            </a:bodyPr>
            <a:lstStyle/>
            <a:p>
              <a:pPr algn="ctr">
                <a:lnSpc>
                  <a:spcPct val="125000"/>
                </a:lnSpc>
              </a:pP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360°</a:t>
              </a:r>
              <a:r>
                <a:rPr lang="zh-CN" altLang="en-US" sz="1200" dirty="0">
                  <a:latin typeface="Arial" panose="020B0604020202020204" pitchFamily="34" charset="0"/>
                  <a:ea typeface="微软雅黑" panose="020B0503020204020204" pitchFamily="34" charset="-122"/>
                  <a:sym typeface="Arial" panose="020B0604020202020204" pitchFamily="34" charset="0"/>
                </a:rPr>
                <a:t>无死角，</a:t>
              </a:r>
              <a:r>
                <a:rPr lang="zh-CN" altLang="en-US"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信号双倍稳定</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TextBox 115"/>
            <p:cNvSpPr txBox="1"/>
            <p:nvPr/>
          </p:nvSpPr>
          <p:spPr>
            <a:xfrm>
              <a:off x="6803333" y="3312311"/>
              <a:ext cx="1007852" cy="338554"/>
            </a:xfrm>
            <a:prstGeom prst="rect">
              <a:avLst/>
            </a:prstGeom>
            <a:noFill/>
          </p:spPr>
          <p:txBody>
            <a:bodyPr wrap="square" rtlCol="0">
              <a:spAutoFit/>
            </a:bodyPr>
            <a:lstStyle/>
            <a:p>
              <a:pPr algn="ctr"/>
              <a:r>
                <a:rPr lang="zh-CN" altLang="en-US" sz="1600" dirty="0">
                  <a:latin typeface="Arial" panose="020B0604020202020204" pitchFamily="34" charset="0"/>
                  <a:ea typeface="微软雅黑" panose="020B0503020204020204" pitchFamily="34" charset="-122"/>
                  <a:sym typeface="Arial" panose="020B0604020202020204" pitchFamily="34" charset="0"/>
                </a:rPr>
                <a:t>传统天线</a:t>
              </a: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97" name="矩形 96"/>
            <p:cNvSpPr/>
            <p:nvPr/>
          </p:nvSpPr>
          <p:spPr>
            <a:xfrm>
              <a:off x="8503319" y="3254066"/>
              <a:ext cx="1621379" cy="371674"/>
            </a:xfrm>
            <a:prstGeom prst="rect">
              <a:avLst/>
            </a:prstGeom>
          </p:spPr>
          <p:txBody>
            <a:bodyPr wrap="non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模组化全向天线</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98" name="图片 97"/>
          <p:cNvPicPr>
            <a:picLocks noChangeAspect="1"/>
          </p:cNvPicPr>
          <p:nvPr/>
        </p:nvPicPr>
        <p:blipFill>
          <a:blip r:embed="rId12" cstate="print">
            <a:extLst>
              <a:ext uri="{28A0092B-C50C-407E-A947-70E740481C1C}">
                <a14:useLocalDpi xmlns:a14="http://schemas.microsoft.com/office/drawing/2010/main" val="0"/>
              </a:ext>
            </a:extLst>
          </a:blip>
          <a:srcRect l="4614" t="8047" r="21559" b="8047"/>
          <a:stretch>
            <a:fillRect/>
          </a:stretch>
        </p:blipFill>
        <p:spPr>
          <a:xfrm>
            <a:off x="3504387" y="232001"/>
            <a:ext cx="899766" cy="89976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grpSp>
        <p:nvGrpSpPr>
          <p:cNvPr id="100" name="组合 99"/>
          <p:cNvGrpSpPr/>
          <p:nvPr/>
        </p:nvGrpSpPr>
        <p:grpSpPr>
          <a:xfrm>
            <a:off x="7249875" y="8316"/>
            <a:ext cx="4968392" cy="266700"/>
            <a:chOff x="7249875" y="8316"/>
            <a:chExt cx="4968392" cy="266700"/>
          </a:xfrm>
        </p:grpSpPr>
        <p:sp>
          <p:nvSpPr>
            <p:cNvPr id="99" name="五边形 98"/>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3" name="燕尾形 102"/>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104" name="燕尾形 103"/>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105" name="燕尾形 104"/>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84"/>
          <p:cNvGrpSpPr/>
          <p:nvPr/>
        </p:nvGrpSpPr>
        <p:grpSpPr>
          <a:xfrm>
            <a:off x="945353" y="1866990"/>
            <a:ext cx="10554440" cy="4717023"/>
            <a:chOff x="708830" y="822037"/>
            <a:chExt cx="7913769" cy="3630027"/>
          </a:xfrm>
        </p:grpSpPr>
        <p:grpSp>
          <p:nvGrpSpPr>
            <p:cNvPr id="3" name="组合 169"/>
            <p:cNvGrpSpPr/>
            <p:nvPr/>
          </p:nvGrpSpPr>
          <p:grpSpPr bwMode="auto">
            <a:xfrm>
              <a:off x="4094045" y="2168277"/>
              <a:ext cx="971264" cy="983197"/>
              <a:chOff x="4029853" y="2206648"/>
              <a:chExt cx="1125162" cy="1163210"/>
            </a:xfrm>
          </p:grpSpPr>
          <p:sp>
            <p:nvSpPr>
              <p:cNvPr id="7" name="Oval 179"/>
              <p:cNvSpPr>
                <a:spLocks noChangeAspect="1"/>
              </p:cNvSpPr>
              <p:nvPr>
                <p:custDataLst>
                  <p:tags r:id="rId1"/>
                </p:custDataLst>
              </p:nvPr>
            </p:nvSpPr>
            <p:spPr>
              <a:xfrm>
                <a:off x="4029853" y="2206648"/>
                <a:ext cx="1125162" cy="1163210"/>
              </a:xfrm>
              <a:prstGeom prst="ellipse">
                <a:avLst/>
              </a:prstGeom>
              <a:solidFill>
                <a:schemeClr val="bg1">
                  <a:lumMod val="50000"/>
                  <a:alpha val="56000"/>
                </a:schemeClr>
              </a:solidFill>
              <a:ln w="508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CC9900"/>
                  </a:buClr>
                  <a:buFont typeface="Wingdings" panose="05000000000000000000" pitchFamily="2" charset="2"/>
                  <a:buChar char="n"/>
                  <a:defRPr/>
                </a:pPr>
                <a:endParaRPr lang="en-US" sz="2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Oval 178"/>
              <p:cNvSpPr/>
              <p:nvPr>
                <p:custDataLst>
                  <p:tags r:id="rId2"/>
                </p:custDataLst>
              </p:nvPr>
            </p:nvSpPr>
            <p:spPr>
              <a:xfrm>
                <a:off x="4131563" y="2308211"/>
                <a:ext cx="932867" cy="966432"/>
              </a:xfrm>
              <a:prstGeom prst="ellipse">
                <a:avLst/>
              </a:prstGeom>
              <a:gradFill>
                <a:gsLst>
                  <a:gs pos="1250">
                    <a:srgbClr val="E60000"/>
                  </a:gs>
                  <a:gs pos="100000">
                    <a:srgbClr val="990000"/>
                  </a:gs>
                </a:gsLst>
                <a:lin ang="5400000" scaled="0"/>
              </a:gradFill>
              <a:ln>
                <a:noFill/>
              </a:ln>
              <a:effectLst>
                <a:outerShdw blurRad="63500" algn="ctr" rotWithShape="0">
                  <a:prstClr val="black">
                    <a:alpha val="70000"/>
                  </a:prstClr>
                </a:outerShdw>
              </a:effectLst>
            </p:spPr>
            <p:txBody>
              <a:bodyPr lIns="0" tIns="0" rIns="0" bIns="0" anchor="ctr"/>
              <a:lstStyle/>
              <a:p>
                <a:pPr algn="ctr">
                  <a:defRPr/>
                </a:pPr>
                <a:endParaRPr lang="en-US" sz="12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9" name="等腰三角形 8"/>
            <p:cNvSpPr/>
            <p:nvPr>
              <p:custDataLst>
                <p:tags r:id="rId3"/>
              </p:custDataLst>
            </p:nvPr>
          </p:nvSpPr>
          <p:spPr bwMode="auto">
            <a:xfrm rot="10800000" flipV="1">
              <a:off x="4546339" y="822037"/>
              <a:ext cx="66675" cy="1176387"/>
            </a:xfrm>
            <a:prstGeom prst="triangle">
              <a:avLst/>
            </a:prstGeom>
            <a:solidFill>
              <a:schemeClr val="bg1">
                <a:lumMod val="75000"/>
              </a:schemeClr>
            </a:solidFill>
            <a:ln>
              <a:noFill/>
            </a:ln>
            <a:effectLst/>
          </p:spPr>
          <p:txBody>
            <a:bodyPr/>
            <a:lstStyle/>
            <a:p>
              <a:pPr>
                <a:buClr>
                  <a:srgbClr val="CC9900"/>
                </a:buClr>
                <a:buFont typeface="Wingdings" panose="05000000000000000000" pitchFamily="2" charset="2"/>
                <a:buChar char="n"/>
                <a:defRPr/>
              </a:pPr>
              <a:endParaRPr lang="zh-CN" altLang="en-US" sz="2800">
                <a:latin typeface="微软雅黑" panose="020B0503020204020204" pitchFamily="34" charset="-122"/>
                <a:ea typeface="微软雅黑" panose="020B0503020204020204" pitchFamily="34" charset="-122"/>
              </a:endParaRPr>
            </a:p>
          </p:txBody>
        </p:sp>
        <p:sp>
          <p:nvSpPr>
            <p:cNvPr id="10" name="TextBox 9"/>
            <p:cNvSpPr txBox="1"/>
            <p:nvPr/>
          </p:nvSpPr>
          <p:spPr>
            <a:xfrm>
              <a:off x="4066944" y="2510943"/>
              <a:ext cx="983913" cy="23685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altLang="zh-CN" sz="1400" b="1" dirty="0" smtClean="0">
                  <a:solidFill>
                    <a:srgbClr val="990000"/>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AP6052DN</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等腰三角形 12"/>
            <p:cNvSpPr/>
            <p:nvPr>
              <p:custDataLst>
                <p:tags r:id="rId4"/>
              </p:custDataLst>
            </p:nvPr>
          </p:nvSpPr>
          <p:spPr bwMode="auto">
            <a:xfrm rot="16200000" flipH="1">
              <a:off x="2256946" y="1091469"/>
              <a:ext cx="58223" cy="3154456"/>
            </a:xfrm>
            <a:prstGeom prst="triangle">
              <a:avLst/>
            </a:prstGeom>
            <a:solidFill>
              <a:schemeClr val="bg1">
                <a:lumMod val="75000"/>
              </a:schemeClr>
            </a:solidFill>
            <a:ln>
              <a:noFill/>
            </a:ln>
            <a:effectLst/>
          </p:spPr>
          <p:txBody>
            <a:bodyPr/>
            <a:lstStyle/>
            <a:p>
              <a:pPr>
                <a:buClr>
                  <a:srgbClr val="CC9900"/>
                </a:buClr>
                <a:buFont typeface="Wingdings" panose="05000000000000000000" pitchFamily="2" charset="2"/>
                <a:buChar char="n"/>
                <a:defRPr/>
              </a:pPr>
              <a:endParaRPr lang="zh-CN" altLang="en-US" sz="2800">
                <a:latin typeface="微软雅黑" panose="020B0503020204020204" pitchFamily="34" charset="-122"/>
                <a:ea typeface="微软雅黑" panose="020B0503020204020204" pitchFamily="34" charset="-122"/>
              </a:endParaRPr>
            </a:p>
          </p:txBody>
        </p:sp>
        <p:sp>
          <p:nvSpPr>
            <p:cNvPr id="102" name="矩形 101"/>
            <p:cNvSpPr/>
            <p:nvPr/>
          </p:nvSpPr>
          <p:spPr>
            <a:xfrm>
              <a:off x="1141052" y="871491"/>
              <a:ext cx="2323589" cy="236853"/>
            </a:xfrm>
            <a:prstGeom prst="rect">
              <a:avLst/>
            </a:prstGeom>
          </p:spPr>
          <p:txBody>
            <a:bodyPr wrap="none">
              <a:spAutoFit/>
            </a:bodyPr>
            <a:lstStyle/>
            <a:p>
              <a:pPr algn="ctr"/>
              <a:r>
                <a:rPr lang="en-US" altLang="zh-CN" sz="1400" b="1" dirty="0" smtClean="0">
                  <a:latin typeface="微软雅黑" panose="020B0503020204020204" pitchFamily="34" charset="-122"/>
                  <a:ea typeface="微软雅黑" panose="020B0503020204020204" pitchFamily="34" charset="-122"/>
                </a:rPr>
                <a:t>MU-MIMO</a:t>
              </a:r>
              <a:r>
                <a:rPr lang="zh-CN" altLang="en-US" sz="1400" b="1" dirty="0" smtClean="0">
                  <a:latin typeface="微软雅黑" panose="020B0503020204020204" pitchFamily="34" charset="-122"/>
                  <a:ea typeface="微软雅黑" panose="020B0503020204020204" pitchFamily="34" charset="-122"/>
                </a:rPr>
                <a:t>，多用户性能提升</a:t>
              </a:r>
              <a:r>
                <a:rPr lang="en-US" altLang="zh-CN" sz="1400" b="1" dirty="0" smtClean="0">
                  <a:latin typeface="微软雅黑" panose="020B0503020204020204" pitchFamily="34" charset="-122"/>
                  <a:ea typeface="微软雅黑" panose="020B0503020204020204" pitchFamily="34" charset="-122"/>
                </a:rPr>
                <a:t>100%</a:t>
              </a:r>
              <a:endParaRPr lang="zh-CN" altLang="en-US" sz="1400" b="1" dirty="0" smtClean="0">
                <a:latin typeface="微软雅黑" panose="020B0503020204020204" pitchFamily="34" charset="-122"/>
                <a:ea typeface="微软雅黑" panose="020B0503020204020204" pitchFamily="34" charset="-122"/>
              </a:endParaRPr>
            </a:p>
          </p:txBody>
        </p:sp>
        <p:sp>
          <p:nvSpPr>
            <p:cNvPr id="104" name="等腰三角形 103"/>
            <p:cNvSpPr/>
            <p:nvPr>
              <p:custDataLst>
                <p:tags r:id="rId5"/>
              </p:custDataLst>
            </p:nvPr>
          </p:nvSpPr>
          <p:spPr bwMode="auto">
            <a:xfrm flipV="1">
              <a:off x="4546339" y="3275677"/>
              <a:ext cx="66675" cy="1176387"/>
            </a:xfrm>
            <a:prstGeom prst="triangle">
              <a:avLst/>
            </a:prstGeom>
            <a:solidFill>
              <a:schemeClr val="bg1">
                <a:lumMod val="75000"/>
              </a:schemeClr>
            </a:solidFill>
            <a:ln>
              <a:noFill/>
            </a:ln>
            <a:effectLst/>
          </p:spPr>
          <p:txBody>
            <a:bodyPr/>
            <a:lstStyle/>
            <a:p>
              <a:pPr>
                <a:buClr>
                  <a:srgbClr val="CC9900"/>
                </a:buClr>
                <a:buFont typeface="Wingdings" panose="05000000000000000000" pitchFamily="2" charset="2"/>
                <a:buChar char="n"/>
                <a:defRPr/>
              </a:pPr>
              <a:endParaRPr lang="zh-CN" altLang="en-US" sz="2800">
                <a:latin typeface="微软雅黑" panose="020B0503020204020204" pitchFamily="34" charset="-122"/>
                <a:ea typeface="微软雅黑" panose="020B0503020204020204" pitchFamily="34" charset="-122"/>
              </a:endParaRPr>
            </a:p>
          </p:txBody>
        </p:sp>
        <p:grpSp>
          <p:nvGrpSpPr>
            <p:cNvPr id="4" name="组合 104"/>
            <p:cNvGrpSpPr/>
            <p:nvPr/>
          </p:nvGrpSpPr>
          <p:grpSpPr>
            <a:xfrm>
              <a:off x="1065169" y="1148260"/>
              <a:ext cx="2651789" cy="1130439"/>
              <a:chOff x="1065169" y="1148260"/>
              <a:chExt cx="2651789" cy="1130439"/>
            </a:xfrm>
          </p:grpSpPr>
          <p:sp>
            <p:nvSpPr>
              <p:cNvPr id="106" name="Rectangle 19"/>
              <p:cNvSpPr>
                <a:spLocks noChangeArrowheads="1"/>
              </p:cNvSpPr>
              <p:nvPr/>
            </p:nvSpPr>
            <p:spPr bwMode="gray">
              <a:xfrm>
                <a:off x="1219662" y="1148260"/>
                <a:ext cx="2497296" cy="208457"/>
              </a:xfrm>
              <a:prstGeom prst="rect">
                <a:avLst/>
              </a:prstGeom>
              <a:noFill/>
              <a:ln w="9525" algn="ctr">
                <a:noFill/>
                <a:miter lim="800000"/>
              </a:ln>
            </p:spPr>
            <p:txBody>
              <a:bodyPr wrap="square" lIns="85378" tIns="42689" rIns="85378" bIns="42689">
                <a:spAutoFit/>
              </a:bodyPr>
              <a:lstStyle/>
              <a:p>
                <a:pPr eaLnBrk="0" hangingPunct="0">
                  <a:buClr>
                    <a:srgbClr val="FF3300"/>
                  </a:buClr>
                  <a:buSzPct val="115000"/>
                  <a:buFont typeface="Wingdings" panose="05000000000000000000" pitchFamily="2" charset="2"/>
                  <a:buNone/>
                </a:pPr>
                <a:r>
                  <a:rPr lang="en-US" altLang="zh-CN" sz="1200" dirty="0" smtClean="0">
                    <a:latin typeface="微软雅黑" panose="020B0503020204020204" pitchFamily="34" charset="-122"/>
                    <a:ea typeface="微软雅黑" panose="020B0503020204020204" pitchFamily="34" charset="-122"/>
                  </a:rPr>
                  <a:t>SU-MIMO                        3MU-MIMO</a:t>
                </a:r>
                <a:endParaRPr lang="en-US" altLang="zh-CN" sz="1200" dirty="0">
                  <a:latin typeface="微软雅黑" panose="020B0503020204020204" pitchFamily="34" charset="-122"/>
                  <a:ea typeface="微软雅黑" panose="020B0503020204020204" pitchFamily="34" charset="-122"/>
                </a:endParaRPr>
              </a:p>
            </p:txBody>
          </p:sp>
          <p:grpSp>
            <p:nvGrpSpPr>
              <p:cNvPr id="5" name="组合 130"/>
              <p:cNvGrpSpPr/>
              <p:nvPr/>
            </p:nvGrpSpPr>
            <p:grpSpPr>
              <a:xfrm>
                <a:off x="1065169" y="1395160"/>
                <a:ext cx="2278498" cy="883539"/>
                <a:chOff x="1065169" y="1395160"/>
                <a:chExt cx="2278498" cy="883539"/>
              </a:xfrm>
            </p:grpSpPr>
            <p:sp>
              <p:nvSpPr>
                <p:cNvPr id="108" name="Freeform 7"/>
                <p:cNvSpPr>
                  <a:spLocks noChangeAspect="1" noEditPoints="1"/>
                </p:cNvSpPr>
                <p:nvPr/>
              </p:nvSpPr>
              <p:spPr bwMode="auto">
                <a:xfrm rot="18840000">
                  <a:off x="1423143" y="1470302"/>
                  <a:ext cx="150072" cy="214895"/>
                </a:xfrm>
                <a:custGeom>
                  <a:avLst/>
                  <a:gdLst/>
                  <a:ahLst/>
                  <a:cxnLst>
                    <a:cxn ang="0">
                      <a:pos x="5443" y="16331"/>
                    </a:cxn>
                    <a:cxn ang="0">
                      <a:pos x="170" y="11568"/>
                    </a:cxn>
                    <a:cxn ang="0">
                      <a:pos x="0" y="10547"/>
                    </a:cxn>
                    <a:cxn ang="0">
                      <a:pos x="10547" y="0"/>
                    </a:cxn>
                    <a:cxn ang="0">
                      <a:pos x="11567" y="170"/>
                    </a:cxn>
                    <a:cxn ang="0">
                      <a:pos x="16331" y="5273"/>
                    </a:cxn>
                    <a:cxn ang="0">
                      <a:pos x="6124" y="15990"/>
                    </a:cxn>
                    <a:cxn ang="0">
                      <a:pos x="8845" y="11397"/>
                    </a:cxn>
                    <a:cxn ang="0">
                      <a:pos x="5102" y="8165"/>
                    </a:cxn>
                    <a:cxn ang="0">
                      <a:pos x="5102" y="7145"/>
                    </a:cxn>
                    <a:cxn ang="0">
                      <a:pos x="10547" y="1700"/>
                    </a:cxn>
                    <a:cxn ang="0">
                      <a:pos x="11567" y="1700"/>
                    </a:cxn>
                    <a:cxn ang="0">
                      <a:pos x="14800" y="5443"/>
                    </a:cxn>
                    <a:cxn ang="0">
                      <a:pos x="9526" y="10888"/>
                    </a:cxn>
                    <a:cxn ang="0">
                      <a:pos x="3742" y="9697"/>
                    </a:cxn>
                    <a:cxn ang="0">
                      <a:pos x="3061" y="8336"/>
                    </a:cxn>
                    <a:cxn ang="0">
                      <a:pos x="4423" y="9016"/>
                    </a:cxn>
                    <a:cxn ang="0">
                      <a:pos x="6124" y="11397"/>
                    </a:cxn>
                    <a:cxn ang="0">
                      <a:pos x="4933" y="10717"/>
                    </a:cxn>
                    <a:cxn ang="0">
                      <a:pos x="5102" y="10036"/>
                    </a:cxn>
                    <a:cxn ang="0">
                      <a:pos x="6293" y="11057"/>
                    </a:cxn>
                    <a:cxn ang="0">
                      <a:pos x="7654" y="13269"/>
                    </a:cxn>
                    <a:cxn ang="0">
                      <a:pos x="6464" y="12078"/>
                    </a:cxn>
                    <a:cxn ang="0">
                      <a:pos x="7145" y="11908"/>
                    </a:cxn>
                    <a:cxn ang="0">
                      <a:pos x="7995" y="13269"/>
                    </a:cxn>
                    <a:cxn ang="0">
                      <a:pos x="2891" y="10717"/>
                    </a:cxn>
                    <a:cxn ang="0">
                      <a:pos x="2041" y="9356"/>
                    </a:cxn>
                    <a:cxn ang="0">
                      <a:pos x="3402" y="10036"/>
                    </a:cxn>
                    <a:cxn ang="0">
                      <a:pos x="5273" y="12418"/>
                    </a:cxn>
                    <a:cxn ang="0">
                      <a:pos x="3912" y="11738"/>
                    </a:cxn>
                    <a:cxn ang="0">
                      <a:pos x="4082" y="11057"/>
                    </a:cxn>
                    <a:cxn ang="0">
                      <a:pos x="5273" y="12078"/>
                    </a:cxn>
                    <a:cxn ang="0">
                      <a:pos x="6634" y="14290"/>
                    </a:cxn>
                    <a:cxn ang="0">
                      <a:pos x="5443" y="13099"/>
                    </a:cxn>
                    <a:cxn ang="0">
                      <a:pos x="6293" y="12929"/>
                    </a:cxn>
                    <a:cxn ang="0">
                      <a:pos x="6974" y="14120"/>
                    </a:cxn>
                    <a:cxn ang="0">
                      <a:pos x="1870" y="11738"/>
                    </a:cxn>
                    <a:cxn ang="0">
                      <a:pos x="1020" y="10377"/>
                    </a:cxn>
                    <a:cxn ang="0">
                      <a:pos x="2381" y="11057"/>
                    </a:cxn>
                    <a:cxn ang="0">
                      <a:pos x="4252" y="13438"/>
                    </a:cxn>
                    <a:cxn ang="0">
                      <a:pos x="2891" y="12758"/>
                    </a:cxn>
                    <a:cxn ang="0">
                      <a:pos x="3232" y="11908"/>
                    </a:cxn>
                    <a:cxn ang="0">
                      <a:pos x="4252" y="13099"/>
                    </a:cxn>
                    <a:cxn ang="0">
                      <a:pos x="5613" y="15311"/>
                    </a:cxn>
                    <a:cxn ang="0">
                      <a:pos x="4423" y="14120"/>
                    </a:cxn>
                    <a:cxn ang="0">
                      <a:pos x="5273" y="13949"/>
                    </a:cxn>
                    <a:cxn ang="0">
                      <a:pos x="5954" y="15140"/>
                    </a:cxn>
                  </a:cxnLst>
                  <a:rect l="0" t="0" r="r" b="b"/>
                  <a:pathLst>
                    <a:path w="16331" h="16331">
                      <a:moveTo>
                        <a:pt x="6124" y="15990"/>
                      </a:moveTo>
                      <a:lnTo>
                        <a:pt x="5784" y="16161"/>
                      </a:lnTo>
                      <a:lnTo>
                        <a:pt x="5443" y="16331"/>
                      </a:lnTo>
                      <a:lnTo>
                        <a:pt x="4933" y="16331"/>
                      </a:lnTo>
                      <a:lnTo>
                        <a:pt x="4763" y="16161"/>
                      </a:lnTo>
                      <a:lnTo>
                        <a:pt x="170" y="11568"/>
                      </a:lnTo>
                      <a:lnTo>
                        <a:pt x="0" y="11227"/>
                      </a:lnTo>
                      <a:lnTo>
                        <a:pt x="0" y="10888"/>
                      </a:lnTo>
                      <a:lnTo>
                        <a:pt x="0" y="10547"/>
                      </a:lnTo>
                      <a:lnTo>
                        <a:pt x="339" y="10206"/>
                      </a:lnTo>
                      <a:lnTo>
                        <a:pt x="10206" y="339"/>
                      </a:lnTo>
                      <a:lnTo>
                        <a:pt x="10547" y="0"/>
                      </a:lnTo>
                      <a:lnTo>
                        <a:pt x="10887" y="0"/>
                      </a:lnTo>
                      <a:lnTo>
                        <a:pt x="11397" y="0"/>
                      </a:lnTo>
                      <a:lnTo>
                        <a:pt x="11567" y="170"/>
                      </a:lnTo>
                      <a:lnTo>
                        <a:pt x="16161" y="4593"/>
                      </a:lnTo>
                      <a:lnTo>
                        <a:pt x="16331" y="4933"/>
                      </a:lnTo>
                      <a:lnTo>
                        <a:pt x="16331" y="5273"/>
                      </a:lnTo>
                      <a:lnTo>
                        <a:pt x="16331" y="5784"/>
                      </a:lnTo>
                      <a:lnTo>
                        <a:pt x="15990" y="6124"/>
                      </a:lnTo>
                      <a:lnTo>
                        <a:pt x="6124" y="15990"/>
                      </a:lnTo>
                      <a:close/>
                      <a:moveTo>
                        <a:pt x="9526" y="10888"/>
                      </a:moveTo>
                      <a:lnTo>
                        <a:pt x="9186" y="11227"/>
                      </a:lnTo>
                      <a:lnTo>
                        <a:pt x="8845" y="11397"/>
                      </a:lnTo>
                      <a:lnTo>
                        <a:pt x="8506" y="11227"/>
                      </a:lnTo>
                      <a:lnTo>
                        <a:pt x="8165" y="11057"/>
                      </a:lnTo>
                      <a:lnTo>
                        <a:pt x="5102" y="8165"/>
                      </a:lnTo>
                      <a:lnTo>
                        <a:pt x="4933" y="7825"/>
                      </a:lnTo>
                      <a:lnTo>
                        <a:pt x="4933" y="7484"/>
                      </a:lnTo>
                      <a:lnTo>
                        <a:pt x="5102" y="7145"/>
                      </a:lnTo>
                      <a:lnTo>
                        <a:pt x="5273" y="6804"/>
                      </a:lnTo>
                      <a:lnTo>
                        <a:pt x="10206" y="1870"/>
                      </a:lnTo>
                      <a:lnTo>
                        <a:pt x="10547" y="1700"/>
                      </a:lnTo>
                      <a:lnTo>
                        <a:pt x="10887" y="1530"/>
                      </a:lnTo>
                      <a:lnTo>
                        <a:pt x="11227" y="1530"/>
                      </a:lnTo>
                      <a:lnTo>
                        <a:pt x="11567" y="1700"/>
                      </a:lnTo>
                      <a:lnTo>
                        <a:pt x="14629" y="4763"/>
                      </a:lnTo>
                      <a:lnTo>
                        <a:pt x="14800" y="5102"/>
                      </a:lnTo>
                      <a:lnTo>
                        <a:pt x="14800" y="5443"/>
                      </a:lnTo>
                      <a:lnTo>
                        <a:pt x="14629" y="5784"/>
                      </a:lnTo>
                      <a:lnTo>
                        <a:pt x="14460" y="6124"/>
                      </a:lnTo>
                      <a:lnTo>
                        <a:pt x="9526" y="10888"/>
                      </a:lnTo>
                      <a:close/>
                      <a:moveTo>
                        <a:pt x="4423" y="9697"/>
                      </a:moveTo>
                      <a:lnTo>
                        <a:pt x="4082" y="9866"/>
                      </a:lnTo>
                      <a:lnTo>
                        <a:pt x="3742" y="9697"/>
                      </a:lnTo>
                      <a:lnTo>
                        <a:pt x="3061" y="9016"/>
                      </a:lnTo>
                      <a:lnTo>
                        <a:pt x="3061" y="8675"/>
                      </a:lnTo>
                      <a:lnTo>
                        <a:pt x="3061" y="8336"/>
                      </a:lnTo>
                      <a:lnTo>
                        <a:pt x="3402" y="8165"/>
                      </a:lnTo>
                      <a:lnTo>
                        <a:pt x="3742" y="8336"/>
                      </a:lnTo>
                      <a:lnTo>
                        <a:pt x="4423" y="9016"/>
                      </a:lnTo>
                      <a:lnTo>
                        <a:pt x="4593" y="9356"/>
                      </a:lnTo>
                      <a:lnTo>
                        <a:pt x="4423" y="9697"/>
                      </a:lnTo>
                      <a:close/>
                      <a:moveTo>
                        <a:pt x="6124" y="11397"/>
                      </a:moveTo>
                      <a:lnTo>
                        <a:pt x="5954" y="11568"/>
                      </a:lnTo>
                      <a:lnTo>
                        <a:pt x="5613" y="11397"/>
                      </a:lnTo>
                      <a:lnTo>
                        <a:pt x="4933" y="10717"/>
                      </a:lnTo>
                      <a:lnTo>
                        <a:pt x="4763" y="10377"/>
                      </a:lnTo>
                      <a:lnTo>
                        <a:pt x="4933" y="10036"/>
                      </a:lnTo>
                      <a:lnTo>
                        <a:pt x="5102" y="10036"/>
                      </a:lnTo>
                      <a:lnTo>
                        <a:pt x="5443" y="10206"/>
                      </a:lnTo>
                      <a:lnTo>
                        <a:pt x="6124" y="10888"/>
                      </a:lnTo>
                      <a:lnTo>
                        <a:pt x="6293" y="11057"/>
                      </a:lnTo>
                      <a:lnTo>
                        <a:pt x="6124" y="11397"/>
                      </a:lnTo>
                      <a:close/>
                      <a:moveTo>
                        <a:pt x="7995" y="13269"/>
                      </a:moveTo>
                      <a:lnTo>
                        <a:pt x="7654" y="13269"/>
                      </a:lnTo>
                      <a:lnTo>
                        <a:pt x="7315" y="13099"/>
                      </a:lnTo>
                      <a:lnTo>
                        <a:pt x="6634" y="12418"/>
                      </a:lnTo>
                      <a:lnTo>
                        <a:pt x="6464" y="12078"/>
                      </a:lnTo>
                      <a:lnTo>
                        <a:pt x="6634" y="11908"/>
                      </a:lnTo>
                      <a:lnTo>
                        <a:pt x="6974" y="11738"/>
                      </a:lnTo>
                      <a:lnTo>
                        <a:pt x="7145" y="11908"/>
                      </a:lnTo>
                      <a:lnTo>
                        <a:pt x="7995" y="12588"/>
                      </a:lnTo>
                      <a:lnTo>
                        <a:pt x="7995" y="12929"/>
                      </a:lnTo>
                      <a:lnTo>
                        <a:pt x="7995" y="13269"/>
                      </a:lnTo>
                      <a:close/>
                      <a:moveTo>
                        <a:pt x="3402" y="10717"/>
                      </a:moveTo>
                      <a:lnTo>
                        <a:pt x="3061" y="10888"/>
                      </a:lnTo>
                      <a:lnTo>
                        <a:pt x="2891" y="10717"/>
                      </a:lnTo>
                      <a:lnTo>
                        <a:pt x="2041" y="10036"/>
                      </a:lnTo>
                      <a:lnTo>
                        <a:pt x="2041" y="9697"/>
                      </a:lnTo>
                      <a:lnTo>
                        <a:pt x="2041" y="9356"/>
                      </a:lnTo>
                      <a:lnTo>
                        <a:pt x="2381" y="9186"/>
                      </a:lnTo>
                      <a:lnTo>
                        <a:pt x="2721" y="9356"/>
                      </a:lnTo>
                      <a:lnTo>
                        <a:pt x="3402" y="10036"/>
                      </a:lnTo>
                      <a:lnTo>
                        <a:pt x="3572" y="10377"/>
                      </a:lnTo>
                      <a:lnTo>
                        <a:pt x="3402" y="10717"/>
                      </a:lnTo>
                      <a:close/>
                      <a:moveTo>
                        <a:pt x="5273" y="12418"/>
                      </a:moveTo>
                      <a:lnTo>
                        <a:pt x="4933" y="12588"/>
                      </a:lnTo>
                      <a:lnTo>
                        <a:pt x="4593" y="12418"/>
                      </a:lnTo>
                      <a:lnTo>
                        <a:pt x="3912" y="11738"/>
                      </a:lnTo>
                      <a:lnTo>
                        <a:pt x="3742" y="11397"/>
                      </a:lnTo>
                      <a:lnTo>
                        <a:pt x="3912" y="11057"/>
                      </a:lnTo>
                      <a:lnTo>
                        <a:pt x="4082" y="11057"/>
                      </a:lnTo>
                      <a:lnTo>
                        <a:pt x="4423" y="11057"/>
                      </a:lnTo>
                      <a:lnTo>
                        <a:pt x="5102" y="11738"/>
                      </a:lnTo>
                      <a:lnTo>
                        <a:pt x="5273" y="12078"/>
                      </a:lnTo>
                      <a:lnTo>
                        <a:pt x="5273" y="12418"/>
                      </a:lnTo>
                      <a:close/>
                      <a:moveTo>
                        <a:pt x="6974" y="14120"/>
                      </a:moveTo>
                      <a:lnTo>
                        <a:pt x="6634" y="14290"/>
                      </a:lnTo>
                      <a:lnTo>
                        <a:pt x="6293" y="14120"/>
                      </a:lnTo>
                      <a:lnTo>
                        <a:pt x="5613" y="13438"/>
                      </a:lnTo>
                      <a:lnTo>
                        <a:pt x="5443" y="13099"/>
                      </a:lnTo>
                      <a:lnTo>
                        <a:pt x="5613" y="12929"/>
                      </a:lnTo>
                      <a:lnTo>
                        <a:pt x="5954" y="12758"/>
                      </a:lnTo>
                      <a:lnTo>
                        <a:pt x="6293" y="12929"/>
                      </a:lnTo>
                      <a:lnTo>
                        <a:pt x="6974" y="13609"/>
                      </a:lnTo>
                      <a:lnTo>
                        <a:pt x="6974" y="13949"/>
                      </a:lnTo>
                      <a:lnTo>
                        <a:pt x="6974" y="14120"/>
                      </a:lnTo>
                      <a:close/>
                      <a:moveTo>
                        <a:pt x="2381" y="11738"/>
                      </a:moveTo>
                      <a:lnTo>
                        <a:pt x="2211" y="11908"/>
                      </a:lnTo>
                      <a:lnTo>
                        <a:pt x="1870" y="11738"/>
                      </a:lnTo>
                      <a:lnTo>
                        <a:pt x="1190" y="11057"/>
                      </a:lnTo>
                      <a:lnTo>
                        <a:pt x="1020" y="10717"/>
                      </a:lnTo>
                      <a:lnTo>
                        <a:pt x="1020" y="10377"/>
                      </a:lnTo>
                      <a:lnTo>
                        <a:pt x="1361" y="10206"/>
                      </a:lnTo>
                      <a:lnTo>
                        <a:pt x="1700" y="10377"/>
                      </a:lnTo>
                      <a:lnTo>
                        <a:pt x="2381" y="11057"/>
                      </a:lnTo>
                      <a:lnTo>
                        <a:pt x="2551" y="11397"/>
                      </a:lnTo>
                      <a:lnTo>
                        <a:pt x="2381" y="11738"/>
                      </a:lnTo>
                      <a:close/>
                      <a:moveTo>
                        <a:pt x="4252" y="13438"/>
                      </a:moveTo>
                      <a:lnTo>
                        <a:pt x="3912" y="13609"/>
                      </a:lnTo>
                      <a:lnTo>
                        <a:pt x="3572" y="13438"/>
                      </a:lnTo>
                      <a:lnTo>
                        <a:pt x="2891" y="12758"/>
                      </a:lnTo>
                      <a:lnTo>
                        <a:pt x="2721" y="12418"/>
                      </a:lnTo>
                      <a:lnTo>
                        <a:pt x="2891" y="12078"/>
                      </a:lnTo>
                      <a:lnTo>
                        <a:pt x="3232" y="11908"/>
                      </a:lnTo>
                      <a:lnTo>
                        <a:pt x="3402" y="12078"/>
                      </a:lnTo>
                      <a:lnTo>
                        <a:pt x="4252" y="12758"/>
                      </a:lnTo>
                      <a:lnTo>
                        <a:pt x="4252" y="13099"/>
                      </a:lnTo>
                      <a:lnTo>
                        <a:pt x="4252" y="13438"/>
                      </a:lnTo>
                      <a:close/>
                      <a:moveTo>
                        <a:pt x="5954" y="15140"/>
                      </a:moveTo>
                      <a:lnTo>
                        <a:pt x="5613" y="15311"/>
                      </a:lnTo>
                      <a:lnTo>
                        <a:pt x="5273" y="15140"/>
                      </a:lnTo>
                      <a:lnTo>
                        <a:pt x="4593" y="14460"/>
                      </a:lnTo>
                      <a:lnTo>
                        <a:pt x="4423" y="14120"/>
                      </a:lnTo>
                      <a:lnTo>
                        <a:pt x="4593" y="13779"/>
                      </a:lnTo>
                      <a:lnTo>
                        <a:pt x="4933" y="13779"/>
                      </a:lnTo>
                      <a:lnTo>
                        <a:pt x="5273" y="13949"/>
                      </a:lnTo>
                      <a:lnTo>
                        <a:pt x="5954" y="14629"/>
                      </a:lnTo>
                      <a:lnTo>
                        <a:pt x="6124" y="14970"/>
                      </a:lnTo>
                      <a:lnTo>
                        <a:pt x="5954" y="1514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nvGrpSpPr>
                <p:cNvPr id="6" name="组合 537"/>
                <p:cNvGrpSpPr>
                  <a:grpSpLocks noChangeAspect="1"/>
                </p:cNvGrpSpPr>
                <p:nvPr/>
              </p:nvGrpSpPr>
              <p:grpSpPr>
                <a:xfrm>
                  <a:off x="1065169" y="2130020"/>
                  <a:ext cx="264354" cy="112554"/>
                  <a:chOff x="7486650" y="2914651"/>
                  <a:chExt cx="981075" cy="723899"/>
                </a:xfrm>
                <a:solidFill>
                  <a:schemeClr val="tx1">
                    <a:lumMod val="50000"/>
                    <a:lumOff val="50000"/>
                  </a:schemeClr>
                </a:solidFill>
              </p:grpSpPr>
              <p:grpSp>
                <p:nvGrpSpPr>
                  <p:cNvPr id="11" name="组合 211"/>
                  <p:cNvGrpSpPr/>
                  <p:nvPr/>
                </p:nvGrpSpPr>
                <p:grpSpPr>
                  <a:xfrm>
                    <a:off x="7817900" y="3037261"/>
                    <a:ext cx="284795" cy="259481"/>
                    <a:chOff x="6903500" y="3599236"/>
                    <a:chExt cx="284795" cy="259481"/>
                  </a:xfrm>
                  <a:grpFill/>
                </p:grpSpPr>
                <p:sp>
                  <p:nvSpPr>
                    <p:cNvPr id="172" name="Freeform 52"/>
                    <p:cNvSpPr/>
                    <p:nvPr/>
                  </p:nvSpPr>
                  <p:spPr bwMode="auto">
                    <a:xfrm>
                      <a:off x="6903500" y="3599236"/>
                      <a:ext cx="75946" cy="259481"/>
                    </a:xfrm>
                    <a:custGeom>
                      <a:avLst/>
                      <a:gdLst/>
                      <a:ahLst/>
                      <a:cxnLst>
                        <a:cxn ang="0">
                          <a:pos x="16" y="0"/>
                        </a:cxn>
                        <a:cxn ang="0">
                          <a:pos x="16" y="0"/>
                        </a:cxn>
                        <a:cxn ang="0">
                          <a:pos x="10" y="8"/>
                        </a:cxn>
                        <a:cxn ang="0">
                          <a:pos x="4" y="18"/>
                        </a:cxn>
                        <a:cxn ang="0">
                          <a:pos x="2" y="28"/>
                        </a:cxn>
                        <a:cxn ang="0">
                          <a:pos x="0" y="38"/>
                        </a:cxn>
                        <a:cxn ang="0">
                          <a:pos x="0" y="38"/>
                        </a:cxn>
                        <a:cxn ang="0">
                          <a:pos x="2" y="50"/>
                        </a:cxn>
                        <a:cxn ang="0">
                          <a:pos x="6" y="60"/>
                        </a:cxn>
                        <a:cxn ang="0">
                          <a:pos x="12" y="72"/>
                        </a:cxn>
                        <a:cxn ang="0">
                          <a:pos x="18" y="80"/>
                        </a:cxn>
                        <a:cxn ang="0">
                          <a:pos x="18" y="80"/>
                        </a:cxn>
                        <a:cxn ang="0">
                          <a:pos x="22" y="82"/>
                        </a:cxn>
                        <a:cxn ang="0">
                          <a:pos x="24" y="80"/>
                        </a:cxn>
                        <a:cxn ang="0">
                          <a:pos x="24" y="80"/>
                        </a:cxn>
                        <a:cxn ang="0">
                          <a:pos x="24" y="78"/>
                        </a:cxn>
                        <a:cxn ang="0">
                          <a:pos x="24" y="76"/>
                        </a:cxn>
                        <a:cxn ang="0">
                          <a:pos x="24" y="76"/>
                        </a:cxn>
                        <a:cxn ang="0">
                          <a:pos x="16" y="68"/>
                        </a:cxn>
                        <a:cxn ang="0">
                          <a:pos x="12" y="58"/>
                        </a:cxn>
                        <a:cxn ang="0">
                          <a:pos x="8" y="48"/>
                        </a:cxn>
                        <a:cxn ang="0">
                          <a:pos x="8" y="38"/>
                        </a:cxn>
                        <a:cxn ang="0">
                          <a:pos x="8" y="38"/>
                        </a:cxn>
                        <a:cxn ang="0">
                          <a:pos x="8" y="30"/>
                        </a:cxn>
                        <a:cxn ang="0">
                          <a:pos x="12" y="20"/>
                        </a:cxn>
                        <a:cxn ang="0">
                          <a:pos x="16" y="12"/>
                        </a:cxn>
                        <a:cxn ang="0">
                          <a:pos x="22" y="6"/>
                        </a:cxn>
                        <a:cxn ang="0">
                          <a:pos x="22" y="6"/>
                        </a:cxn>
                        <a:cxn ang="0">
                          <a:pos x="22" y="2"/>
                        </a:cxn>
                        <a:cxn ang="0">
                          <a:pos x="22" y="0"/>
                        </a:cxn>
                        <a:cxn ang="0">
                          <a:pos x="22" y="0"/>
                        </a:cxn>
                        <a:cxn ang="0">
                          <a:pos x="18" y="0"/>
                        </a:cxn>
                        <a:cxn ang="0">
                          <a:pos x="16" y="0"/>
                        </a:cxn>
                        <a:cxn ang="0">
                          <a:pos x="16" y="0"/>
                        </a:cxn>
                      </a:cxnLst>
                      <a:rect l="0" t="0" r="r" b="b"/>
                      <a:pathLst>
                        <a:path w="24" h="82">
                          <a:moveTo>
                            <a:pt x="16" y="0"/>
                          </a:moveTo>
                          <a:lnTo>
                            <a:pt x="16" y="0"/>
                          </a:lnTo>
                          <a:lnTo>
                            <a:pt x="10" y="8"/>
                          </a:lnTo>
                          <a:lnTo>
                            <a:pt x="4" y="18"/>
                          </a:lnTo>
                          <a:lnTo>
                            <a:pt x="2" y="28"/>
                          </a:lnTo>
                          <a:lnTo>
                            <a:pt x="0" y="38"/>
                          </a:lnTo>
                          <a:lnTo>
                            <a:pt x="0" y="38"/>
                          </a:lnTo>
                          <a:lnTo>
                            <a:pt x="2" y="50"/>
                          </a:lnTo>
                          <a:lnTo>
                            <a:pt x="6" y="60"/>
                          </a:lnTo>
                          <a:lnTo>
                            <a:pt x="12" y="72"/>
                          </a:lnTo>
                          <a:lnTo>
                            <a:pt x="18" y="80"/>
                          </a:lnTo>
                          <a:lnTo>
                            <a:pt x="18" y="80"/>
                          </a:lnTo>
                          <a:lnTo>
                            <a:pt x="22" y="82"/>
                          </a:lnTo>
                          <a:lnTo>
                            <a:pt x="24" y="80"/>
                          </a:lnTo>
                          <a:lnTo>
                            <a:pt x="24" y="80"/>
                          </a:lnTo>
                          <a:lnTo>
                            <a:pt x="24" y="78"/>
                          </a:lnTo>
                          <a:lnTo>
                            <a:pt x="24" y="76"/>
                          </a:lnTo>
                          <a:lnTo>
                            <a:pt x="24" y="76"/>
                          </a:lnTo>
                          <a:lnTo>
                            <a:pt x="16" y="68"/>
                          </a:lnTo>
                          <a:lnTo>
                            <a:pt x="12" y="58"/>
                          </a:lnTo>
                          <a:lnTo>
                            <a:pt x="8" y="48"/>
                          </a:lnTo>
                          <a:lnTo>
                            <a:pt x="8" y="38"/>
                          </a:lnTo>
                          <a:lnTo>
                            <a:pt x="8" y="38"/>
                          </a:lnTo>
                          <a:lnTo>
                            <a:pt x="8" y="30"/>
                          </a:lnTo>
                          <a:lnTo>
                            <a:pt x="12" y="20"/>
                          </a:lnTo>
                          <a:lnTo>
                            <a:pt x="16" y="12"/>
                          </a:lnTo>
                          <a:lnTo>
                            <a:pt x="22" y="6"/>
                          </a:lnTo>
                          <a:lnTo>
                            <a:pt x="22" y="6"/>
                          </a:lnTo>
                          <a:lnTo>
                            <a:pt x="22" y="2"/>
                          </a:lnTo>
                          <a:lnTo>
                            <a:pt x="22" y="0"/>
                          </a:lnTo>
                          <a:lnTo>
                            <a:pt x="22" y="0"/>
                          </a:lnTo>
                          <a:lnTo>
                            <a:pt x="18" y="0"/>
                          </a:lnTo>
                          <a:lnTo>
                            <a:pt x="16" y="0"/>
                          </a:lnTo>
                          <a:lnTo>
                            <a:pt x="16"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73" name="Freeform 53"/>
                    <p:cNvSpPr/>
                    <p:nvPr/>
                  </p:nvSpPr>
                  <p:spPr bwMode="auto">
                    <a:xfrm>
                      <a:off x="6973116" y="3618222"/>
                      <a:ext cx="69617" cy="221508"/>
                    </a:xfrm>
                    <a:custGeom>
                      <a:avLst/>
                      <a:gdLst/>
                      <a:ahLst/>
                      <a:cxnLst>
                        <a:cxn ang="0">
                          <a:pos x="14" y="0"/>
                        </a:cxn>
                        <a:cxn ang="0">
                          <a:pos x="14" y="0"/>
                        </a:cxn>
                        <a:cxn ang="0">
                          <a:pos x="8" y="8"/>
                        </a:cxn>
                        <a:cxn ang="0">
                          <a:pos x="4" y="16"/>
                        </a:cxn>
                        <a:cxn ang="0">
                          <a:pos x="0" y="24"/>
                        </a:cxn>
                        <a:cxn ang="0">
                          <a:pos x="0" y="32"/>
                        </a:cxn>
                        <a:cxn ang="0">
                          <a:pos x="0" y="32"/>
                        </a:cxn>
                        <a:cxn ang="0">
                          <a:pos x="2" y="42"/>
                        </a:cxn>
                        <a:cxn ang="0">
                          <a:pos x="4" y="52"/>
                        </a:cxn>
                        <a:cxn ang="0">
                          <a:pos x="8" y="60"/>
                        </a:cxn>
                        <a:cxn ang="0">
                          <a:pos x="16" y="68"/>
                        </a:cxn>
                        <a:cxn ang="0">
                          <a:pos x="16" y="68"/>
                        </a:cxn>
                        <a:cxn ang="0">
                          <a:pos x="18" y="70"/>
                        </a:cxn>
                        <a:cxn ang="0">
                          <a:pos x="20" y="68"/>
                        </a:cxn>
                        <a:cxn ang="0">
                          <a:pos x="20" y="68"/>
                        </a:cxn>
                        <a:cxn ang="0">
                          <a:pos x="22" y="66"/>
                        </a:cxn>
                        <a:cxn ang="0">
                          <a:pos x="20" y="64"/>
                        </a:cxn>
                        <a:cxn ang="0">
                          <a:pos x="20" y="64"/>
                        </a:cxn>
                        <a:cxn ang="0">
                          <a:pos x="14" y="56"/>
                        </a:cxn>
                        <a:cxn ang="0">
                          <a:pos x="10" y="48"/>
                        </a:cxn>
                        <a:cxn ang="0">
                          <a:pos x="8" y="40"/>
                        </a:cxn>
                        <a:cxn ang="0">
                          <a:pos x="8" y="32"/>
                        </a:cxn>
                        <a:cxn ang="0">
                          <a:pos x="8" y="32"/>
                        </a:cxn>
                        <a:cxn ang="0">
                          <a:pos x="8" y="26"/>
                        </a:cxn>
                        <a:cxn ang="0">
                          <a:pos x="10" y="18"/>
                        </a:cxn>
                        <a:cxn ang="0">
                          <a:pos x="14" y="12"/>
                        </a:cxn>
                        <a:cxn ang="0">
                          <a:pos x="18" y="6"/>
                        </a:cxn>
                        <a:cxn ang="0">
                          <a:pos x="18" y="6"/>
                        </a:cxn>
                        <a:cxn ang="0">
                          <a:pos x="20" y="4"/>
                        </a:cxn>
                        <a:cxn ang="0">
                          <a:pos x="18" y="0"/>
                        </a:cxn>
                        <a:cxn ang="0">
                          <a:pos x="18" y="0"/>
                        </a:cxn>
                        <a:cxn ang="0">
                          <a:pos x="16" y="0"/>
                        </a:cxn>
                        <a:cxn ang="0">
                          <a:pos x="14" y="0"/>
                        </a:cxn>
                        <a:cxn ang="0">
                          <a:pos x="14" y="0"/>
                        </a:cxn>
                      </a:cxnLst>
                      <a:rect l="0" t="0" r="r" b="b"/>
                      <a:pathLst>
                        <a:path w="22" h="70">
                          <a:moveTo>
                            <a:pt x="14" y="0"/>
                          </a:moveTo>
                          <a:lnTo>
                            <a:pt x="14" y="0"/>
                          </a:lnTo>
                          <a:lnTo>
                            <a:pt x="8" y="8"/>
                          </a:lnTo>
                          <a:lnTo>
                            <a:pt x="4" y="16"/>
                          </a:lnTo>
                          <a:lnTo>
                            <a:pt x="0" y="24"/>
                          </a:lnTo>
                          <a:lnTo>
                            <a:pt x="0" y="32"/>
                          </a:lnTo>
                          <a:lnTo>
                            <a:pt x="0" y="32"/>
                          </a:lnTo>
                          <a:lnTo>
                            <a:pt x="2" y="42"/>
                          </a:lnTo>
                          <a:lnTo>
                            <a:pt x="4" y="52"/>
                          </a:lnTo>
                          <a:lnTo>
                            <a:pt x="8" y="60"/>
                          </a:lnTo>
                          <a:lnTo>
                            <a:pt x="16" y="68"/>
                          </a:lnTo>
                          <a:lnTo>
                            <a:pt x="16" y="68"/>
                          </a:lnTo>
                          <a:lnTo>
                            <a:pt x="18" y="70"/>
                          </a:lnTo>
                          <a:lnTo>
                            <a:pt x="20" y="68"/>
                          </a:lnTo>
                          <a:lnTo>
                            <a:pt x="20" y="68"/>
                          </a:lnTo>
                          <a:lnTo>
                            <a:pt x="22" y="66"/>
                          </a:lnTo>
                          <a:lnTo>
                            <a:pt x="20" y="64"/>
                          </a:lnTo>
                          <a:lnTo>
                            <a:pt x="20" y="64"/>
                          </a:lnTo>
                          <a:lnTo>
                            <a:pt x="14" y="56"/>
                          </a:lnTo>
                          <a:lnTo>
                            <a:pt x="10" y="48"/>
                          </a:lnTo>
                          <a:lnTo>
                            <a:pt x="8" y="40"/>
                          </a:lnTo>
                          <a:lnTo>
                            <a:pt x="8" y="32"/>
                          </a:lnTo>
                          <a:lnTo>
                            <a:pt x="8" y="32"/>
                          </a:lnTo>
                          <a:lnTo>
                            <a:pt x="8" y="26"/>
                          </a:lnTo>
                          <a:lnTo>
                            <a:pt x="10" y="18"/>
                          </a:lnTo>
                          <a:lnTo>
                            <a:pt x="14" y="12"/>
                          </a:lnTo>
                          <a:lnTo>
                            <a:pt x="18" y="6"/>
                          </a:lnTo>
                          <a:lnTo>
                            <a:pt x="18" y="6"/>
                          </a:lnTo>
                          <a:lnTo>
                            <a:pt x="20" y="4"/>
                          </a:lnTo>
                          <a:lnTo>
                            <a:pt x="18" y="0"/>
                          </a:lnTo>
                          <a:lnTo>
                            <a:pt x="18" y="0"/>
                          </a:lnTo>
                          <a:lnTo>
                            <a:pt x="16" y="0"/>
                          </a:lnTo>
                          <a:lnTo>
                            <a:pt x="14" y="0"/>
                          </a:lnTo>
                          <a:lnTo>
                            <a:pt x="14"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74" name="Freeform 54"/>
                    <p:cNvSpPr/>
                    <p:nvPr/>
                  </p:nvSpPr>
                  <p:spPr bwMode="auto">
                    <a:xfrm>
                      <a:off x="7042733" y="3637209"/>
                      <a:ext cx="56959" cy="183535"/>
                    </a:xfrm>
                    <a:custGeom>
                      <a:avLst/>
                      <a:gdLst/>
                      <a:ahLst/>
                      <a:cxnLst>
                        <a:cxn ang="0">
                          <a:pos x="10" y="0"/>
                        </a:cxn>
                        <a:cxn ang="0">
                          <a:pos x="10" y="0"/>
                        </a:cxn>
                        <a:cxn ang="0">
                          <a:pos x="6" y="6"/>
                        </a:cxn>
                        <a:cxn ang="0">
                          <a:pos x="2" y="14"/>
                        </a:cxn>
                        <a:cxn ang="0">
                          <a:pos x="0" y="20"/>
                        </a:cxn>
                        <a:cxn ang="0">
                          <a:pos x="0" y="26"/>
                        </a:cxn>
                        <a:cxn ang="0">
                          <a:pos x="0" y="26"/>
                        </a:cxn>
                        <a:cxn ang="0">
                          <a:pos x="0" y="34"/>
                        </a:cxn>
                        <a:cxn ang="0">
                          <a:pos x="2" y="42"/>
                        </a:cxn>
                        <a:cxn ang="0">
                          <a:pos x="6" y="50"/>
                        </a:cxn>
                        <a:cxn ang="0">
                          <a:pos x="12" y="56"/>
                        </a:cxn>
                        <a:cxn ang="0">
                          <a:pos x="12" y="56"/>
                        </a:cxn>
                        <a:cxn ang="0">
                          <a:pos x="14" y="58"/>
                        </a:cxn>
                        <a:cxn ang="0">
                          <a:pos x="16" y="56"/>
                        </a:cxn>
                        <a:cxn ang="0">
                          <a:pos x="16" y="56"/>
                        </a:cxn>
                        <a:cxn ang="0">
                          <a:pos x="18" y="54"/>
                        </a:cxn>
                        <a:cxn ang="0">
                          <a:pos x="16" y="52"/>
                        </a:cxn>
                        <a:cxn ang="0">
                          <a:pos x="16" y="52"/>
                        </a:cxn>
                        <a:cxn ang="0">
                          <a:pos x="12" y="46"/>
                        </a:cxn>
                        <a:cxn ang="0">
                          <a:pos x="10" y="40"/>
                        </a:cxn>
                        <a:cxn ang="0">
                          <a:pos x="8" y="34"/>
                        </a:cxn>
                        <a:cxn ang="0">
                          <a:pos x="6" y="26"/>
                        </a:cxn>
                        <a:cxn ang="0">
                          <a:pos x="6" y="26"/>
                        </a:cxn>
                        <a:cxn ang="0">
                          <a:pos x="8" y="16"/>
                        </a:cxn>
                        <a:cxn ang="0">
                          <a:pos x="12" y="10"/>
                        </a:cxn>
                        <a:cxn ang="0">
                          <a:pos x="16" y="6"/>
                        </a:cxn>
                        <a:cxn ang="0">
                          <a:pos x="16" y="6"/>
                        </a:cxn>
                        <a:cxn ang="0">
                          <a:pos x="16" y="4"/>
                        </a:cxn>
                        <a:cxn ang="0">
                          <a:pos x="16" y="0"/>
                        </a:cxn>
                        <a:cxn ang="0">
                          <a:pos x="16" y="0"/>
                        </a:cxn>
                        <a:cxn ang="0">
                          <a:pos x="12" y="0"/>
                        </a:cxn>
                        <a:cxn ang="0">
                          <a:pos x="10" y="0"/>
                        </a:cxn>
                        <a:cxn ang="0">
                          <a:pos x="10" y="0"/>
                        </a:cxn>
                      </a:cxnLst>
                      <a:rect l="0" t="0" r="r" b="b"/>
                      <a:pathLst>
                        <a:path w="18" h="58">
                          <a:moveTo>
                            <a:pt x="10" y="0"/>
                          </a:moveTo>
                          <a:lnTo>
                            <a:pt x="10" y="0"/>
                          </a:lnTo>
                          <a:lnTo>
                            <a:pt x="6" y="6"/>
                          </a:lnTo>
                          <a:lnTo>
                            <a:pt x="2" y="14"/>
                          </a:lnTo>
                          <a:lnTo>
                            <a:pt x="0" y="20"/>
                          </a:lnTo>
                          <a:lnTo>
                            <a:pt x="0" y="26"/>
                          </a:lnTo>
                          <a:lnTo>
                            <a:pt x="0" y="26"/>
                          </a:lnTo>
                          <a:lnTo>
                            <a:pt x="0" y="34"/>
                          </a:lnTo>
                          <a:lnTo>
                            <a:pt x="2" y="42"/>
                          </a:lnTo>
                          <a:lnTo>
                            <a:pt x="6" y="50"/>
                          </a:lnTo>
                          <a:lnTo>
                            <a:pt x="12" y="56"/>
                          </a:lnTo>
                          <a:lnTo>
                            <a:pt x="12" y="56"/>
                          </a:lnTo>
                          <a:lnTo>
                            <a:pt x="14" y="58"/>
                          </a:lnTo>
                          <a:lnTo>
                            <a:pt x="16" y="56"/>
                          </a:lnTo>
                          <a:lnTo>
                            <a:pt x="16" y="56"/>
                          </a:lnTo>
                          <a:lnTo>
                            <a:pt x="18" y="54"/>
                          </a:lnTo>
                          <a:lnTo>
                            <a:pt x="16" y="52"/>
                          </a:lnTo>
                          <a:lnTo>
                            <a:pt x="16" y="52"/>
                          </a:lnTo>
                          <a:lnTo>
                            <a:pt x="12" y="46"/>
                          </a:lnTo>
                          <a:lnTo>
                            <a:pt x="10" y="40"/>
                          </a:lnTo>
                          <a:lnTo>
                            <a:pt x="8" y="34"/>
                          </a:lnTo>
                          <a:lnTo>
                            <a:pt x="6" y="26"/>
                          </a:lnTo>
                          <a:lnTo>
                            <a:pt x="6" y="26"/>
                          </a:lnTo>
                          <a:lnTo>
                            <a:pt x="8" y="16"/>
                          </a:lnTo>
                          <a:lnTo>
                            <a:pt x="12" y="10"/>
                          </a:lnTo>
                          <a:lnTo>
                            <a:pt x="16" y="6"/>
                          </a:lnTo>
                          <a:lnTo>
                            <a:pt x="16" y="6"/>
                          </a:lnTo>
                          <a:lnTo>
                            <a:pt x="16" y="4"/>
                          </a:lnTo>
                          <a:lnTo>
                            <a:pt x="16" y="0"/>
                          </a:lnTo>
                          <a:lnTo>
                            <a:pt x="16" y="0"/>
                          </a:lnTo>
                          <a:lnTo>
                            <a:pt x="12" y="0"/>
                          </a:lnTo>
                          <a:lnTo>
                            <a:pt x="10" y="0"/>
                          </a:lnTo>
                          <a:lnTo>
                            <a:pt x="10"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75" name="Freeform 55"/>
                    <p:cNvSpPr/>
                    <p:nvPr/>
                  </p:nvSpPr>
                  <p:spPr bwMode="auto">
                    <a:xfrm>
                      <a:off x="7106021" y="3687839"/>
                      <a:ext cx="82274" cy="82274"/>
                    </a:xfrm>
                    <a:custGeom>
                      <a:avLst/>
                      <a:gdLst/>
                      <a:ahLst/>
                      <a:cxnLst>
                        <a:cxn ang="0">
                          <a:pos x="14" y="0"/>
                        </a:cxn>
                        <a:cxn ang="0">
                          <a:pos x="14" y="0"/>
                        </a:cxn>
                        <a:cxn ang="0">
                          <a:pos x="18" y="0"/>
                        </a:cxn>
                        <a:cxn ang="0">
                          <a:pos x="22" y="4"/>
                        </a:cxn>
                        <a:cxn ang="0">
                          <a:pos x="24" y="8"/>
                        </a:cxn>
                        <a:cxn ang="0">
                          <a:pos x="26" y="12"/>
                        </a:cxn>
                        <a:cxn ang="0">
                          <a:pos x="26" y="12"/>
                        </a:cxn>
                        <a:cxn ang="0">
                          <a:pos x="24" y="18"/>
                        </a:cxn>
                        <a:cxn ang="0">
                          <a:pos x="22" y="22"/>
                        </a:cxn>
                        <a:cxn ang="0">
                          <a:pos x="18" y="24"/>
                        </a:cxn>
                        <a:cxn ang="0">
                          <a:pos x="14" y="26"/>
                        </a:cxn>
                        <a:cxn ang="0">
                          <a:pos x="14" y="26"/>
                        </a:cxn>
                        <a:cxn ang="0">
                          <a:pos x="8" y="24"/>
                        </a:cxn>
                        <a:cxn ang="0">
                          <a:pos x="4" y="22"/>
                        </a:cxn>
                        <a:cxn ang="0">
                          <a:pos x="2" y="18"/>
                        </a:cxn>
                        <a:cxn ang="0">
                          <a:pos x="0" y="12"/>
                        </a:cxn>
                        <a:cxn ang="0">
                          <a:pos x="0" y="12"/>
                        </a:cxn>
                        <a:cxn ang="0">
                          <a:pos x="2" y="8"/>
                        </a:cxn>
                        <a:cxn ang="0">
                          <a:pos x="4" y="4"/>
                        </a:cxn>
                        <a:cxn ang="0">
                          <a:pos x="8" y="0"/>
                        </a:cxn>
                        <a:cxn ang="0">
                          <a:pos x="14" y="0"/>
                        </a:cxn>
                        <a:cxn ang="0">
                          <a:pos x="14" y="0"/>
                        </a:cxn>
                      </a:cxnLst>
                      <a:rect l="0" t="0" r="r" b="b"/>
                      <a:pathLst>
                        <a:path w="26" h="26">
                          <a:moveTo>
                            <a:pt x="14" y="0"/>
                          </a:moveTo>
                          <a:lnTo>
                            <a:pt x="14" y="0"/>
                          </a:lnTo>
                          <a:lnTo>
                            <a:pt x="18" y="0"/>
                          </a:lnTo>
                          <a:lnTo>
                            <a:pt x="22" y="4"/>
                          </a:lnTo>
                          <a:lnTo>
                            <a:pt x="24" y="8"/>
                          </a:lnTo>
                          <a:lnTo>
                            <a:pt x="26" y="12"/>
                          </a:lnTo>
                          <a:lnTo>
                            <a:pt x="26" y="12"/>
                          </a:lnTo>
                          <a:lnTo>
                            <a:pt x="24" y="18"/>
                          </a:lnTo>
                          <a:lnTo>
                            <a:pt x="22" y="22"/>
                          </a:lnTo>
                          <a:lnTo>
                            <a:pt x="18" y="24"/>
                          </a:lnTo>
                          <a:lnTo>
                            <a:pt x="14" y="26"/>
                          </a:lnTo>
                          <a:lnTo>
                            <a:pt x="14" y="26"/>
                          </a:lnTo>
                          <a:lnTo>
                            <a:pt x="8" y="24"/>
                          </a:lnTo>
                          <a:lnTo>
                            <a:pt x="4" y="22"/>
                          </a:lnTo>
                          <a:lnTo>
                            <a:pt x="2" y="18"/>
                          </a:lnTo>
                          <a:lnTo>
                            <a:pt x="0" y="12"/>
                          </a:lnTo>
                          <a:lnTo>
                            <a:pt x="0" y="12"/>
                          </a:lnTo>
                          <a:lnTo>
                            <a:pt x="2" y="8"/>
                          </a:lnTo>
                          <a:lnTo>
                            <a:pt x="4" y="4"/>
                          </a:lnTo>
                          <a:lnTo>
                            <a:pt x="8" y="0"/>
                          </a:lnTo>
                          <a:lnTo>
                            <a:pt x="14" y="0"/>
                          </a:lnTo>
                          <a:lnTo>
                            <a:pt x="14"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sp>
                <p:nvSpPr>
                  <p:cNvPr id="170" name="Freeform 558"/>
                  <p:cNvSpPr>
                    <a:spLocks noEditPoints="1"/>
                  </p:cNvSpPr>
                  <p:nvPr/>
                </p:nvSpPr>
                <p:spPr bwMode="auto">
                  <a:xfrm>
                    <a:off x="7486650" y="2914651"/>
                    <a:ext cx="981075" cy="723899"/>
                  </a:xfrm>
                  <a:custGeom>
                    <a:avLst/>
                    <a:gdLst/>
                    <a:ahLst/>
                    <a:cxnLst>
                      <a:cxn ang="0">
                        <a:pos x="192" y="110"/>
                      </a:cxn>
                      <a:cxn ang="0">
                        <a:pos x="192" y="16"/>
                      </a:cxn>
                      <a:cxn ang="0">
                        <a:pos x="190" y="10"/>
                      </a:cxn>
                      <a:cxn ang="0">
                        <a:pos x="182" y="2"/>
                      </a:cxn>
                      <a:cxn ang="0">
                        <a:pos x="52" y="0"/>
                      </a:cxn>
                      <a:cxn ang="0">
                        <a:pos x="46" y="2"/>
                      </a:cxn>
                      <a:cxn ang="0">
                        <a:pos x="38" y="10"/>
                      </a:cxn>
                      <a:cxn ang="0">
                        <a:pos x="38" y="108"/>
                      </a:cxn>
                      <a:cxn ang="0">
                        <a:pos x="38" y="110"/>
                      </a:cxn>
                      <a:cxn ang="0">
                        <a:pos x="38" y="112"/>
                      </a:cxn>
                      <a:cxn ang="0">
                        <a:pos x="0" y="146"/>
                      </a:cxn>
                      <a:cxn ang="0">
                        <a:pos x="2" y="160"/>
                      </a:cxn>
                      <a:cxn ang="0">
                        <a:pos x="10" y="166"/>
                      </a:cxn>
                      <a:cxn ang="0">
                        <a:pos x="216" y="166"/>
                      </a:cxn>
                      <a:cxn ang="0">
                        <a:pos x="220" y="166"/>
                      </a:cxn>
                      <a:cxn ang="0">
                        <a:pos x="228" y="160"/>
                      </a:cxn>
                      <a:cxn ang="0">
                        <a:pos x="230" y="146"/>
                      </a:cxn>
                      <a:cxn ang="0">
                        <a:pos x="192" y="112"/>
                      </a:cxn>
                      <a:cxn ang="0">
                        <a:pos x="192" y="110"/>
                      </a:cxn>
                      <a:cxn ang="0">
                        <a:pos x="100" y="136"/>
                      </a:cxn>
                      <a:cxn ang="0">
                        <a:pos x="106" y="128"/>
                      </a:cxn>
                      <a:cxn ang="0">
                        <a:pos x="114" y="126"/>
                      </a:cxn>
                      <a:cxn ang="0">
                        <a:pos x="120" y="126"/>
                      </a:cxn>
                      <a:cxn ang="0">
                        <a:pos x="128" y="132"/>
                      </a:cxn>
                      <a:cxn ang="0">
                        <a:pos x="128" y="136"/>
                      </a:cxn>
                      <a:cxn ang="0">
                        <a:pos x="124" y="144"/>
                      </a:cxn>
                      <a:cxn ang="0">
                        <a:pos x="114" y="148"/>
                      </a:cxn>
                      <a:cxn ang="0">
                        <a:pos x="110" y="146"/>
                      </a:cxn>
                      <a:cxn ang="0">
                        <a:pos x="102" y="140"/>
                      </a:cxn>
                      <a:cxn ang="0">
                        <a:pos x="100" y="136"/>
                      </a:cxn>
                      <a:cxn ang="0">
                        <a:pos x="172" y="88"/>
                      </a:cxn>
                      <a:cxn ang="0">
                        <a:pos x="168" y="94"/>
                      </a:cxn>
                      <a:cxn ang="0">
                        <a:pos x="160" y="98"/>
                      </a:cxn>
                      <a:cxn ang="0">
                        <a:pos x="70" y="98"/>
                      </a:cxn>
                      <a:cxn ang="0">
                        <a:pos x="62" y="94"/>
                      </a:cxn>
                      <a:cxn ang="0">
                        <a:pos x="58" y="88"/>
                      </a:cxn>
                      <a:cxn ang="0">
                        <a:pos x="58" y="26"/>
                      </a:cxn>
                      <a:cxn ang="0">
                        <a:pos x="62" y="18"/>
                      </a:cxn>
                      <a:cxn ang="0">
                        <a:pos x="70" y="16"/>
                      </a:cxn>
                      <a:cxn ang="0">
                        <a:pos x="160" y="16"/>
                      </a:cxn>
                      <a:cxn ang="0">
                        <a:pos x="168" y="18"/>
                      </a:cxn>
                      <a:cxn ang="0">
                        <a:pos x="172" y="26"/>
                      </a:cxn>
                    </a:cxnLst>
                    <a:rect l="0" t="0" r="r" b="b"/>
                    <a:pathLst>
                      <a:path w="230" h="166">
                        <a:moveTo>
                          <a:pt x="192" y="110"/>
                        </a:moveTo>
                        <a:lnTo>
                          <a:pt x="192" y="110"/>
                        </a:lnTo>
                        <a:lnTo>
                          <a:pt x="192" y="108"/>
                        </a:lnTo>
                        <a:lnTo>
                          <a:pt x="192" y="16"/>
                        </a:lnTo>
                        <a:lnTo>
                          <a:pt x="192" y="16"/>
                        </a:lnTo>
                        <a:lnTo>
                          <a:pt x="190" y="10"/>
                        </a:lnTo>
                        <a:lnTo>
                          <a:pt x="188" y="6"/>
                        </a:lnTo>
                        <a:lnTo>
                          <a:pt x="182" y="2"/>
                        </a:lnTo>
                        <a:lnTo>
                          <a:pt x="176" y="0"/>
                        </a:lnTo>
                        <a:lnTo>
                          <a:pt x="52" y="0"/>
                        </a:lnTo>
                        <a:lnTo>
                          <a:pt x="52" y="0"/>
                        </a:lnTo>
                        <a:lnTo>
                          <a:pt x="46" y="2"/>
                        </a:lnTo>
                        <a:lnTo>
                          <a:pt x="42" y="6"/>
                        </a:lnTo>
                        <a:lnTo>
                          <a:pt x="38" y="10"/>
                        </a:lnTo>
                        <a:lnTo>
                          <a:pt x="38" y="16"/>
                        </a:lnTo>
                        <a:lnTo>
                          <a:pt x="38" y="108"/>
                        </a:lnTo>
                        <a:lnTo>
                          <a:pt x="38" y="108"/>
                        </a:lnTo>
                        <a:lnTo>
                          <a:pt x="38" y="110"/>
                        </a:lnTo>
                        <a:lnTo>
                          <a:pt x="38" y="110"/>
                        </a:lnTo>
                        <a:lnTo>
                          <a:pt x="38" y="112"/>
                        </a:lnTo>
                        <a:lnTo>
                          <a:pt x="0" y="146"/>
                        </a:lnTo>
                        <a:lnTo>
                          <a:pt x="0" y="146"/>
                        </a:lnTo>
                        <a:lnTo>
                          <a:pt x="0" y="152"/>
                        </a:lnTo>
                        <a:lnTo>
                          <a:pt x="2" y="160"/>
                        </a:lnTo>
                        <a:lnTo>
                          <a:pt x="6" y="164"/>
                        </a:lnTo>
                        <a:lnTo>
                          <a:pt x="10" y="166"/>
                        </a:lnTo>
                        <a:lnTo>
                          <a:pt x="14" y="166"/>
                        </a:lnTo>
                        <a:lnTo>
                          <a:pt x="216" y="166"/>
                        </a:lnTo>
                        <a:lnTo>
                          <a:pt x="216" y="166"/>
                        </a:lnTo>
                        <a:lnTo>
                          <a:pt x="220" y="166"/>
                        </a:lnTo>
                        <a:lnTo>
                          <a:pt x="224" y="164"/>
                        </a:lnTo>
                        <a:lnTo>
                          <a:pt x="228" y="160"/>
                        </a:lnTo>
                        <a:lnTo>
                          <a:pt x="230" y="152"/>
                        </a:lnTo>
                        <a:lnTo>
                          <a:pt x="230" y="146"/>
                        </a:lnTo>
                        <a:lnTo>
                          <a:pt x="192" y="112"/>
                        </a:lnTo>
                        <a:lnTo>
                          <a:pt x="192" y="112"/>
                        </a:lnTo>
                        <a:lnTo>
                          <a:pt x="192" y="110"/>
                        </a:lnTo>
                        <a:lnTo>
                          <a:pt x="192" y="110"/>
                        </a:lnTo>
                        <a:close/>
                        <a:moveTo>
                          <a:pt x="100" y="136"/>
                        </a:moveTo>
                        <a:lnTo>
                          <a:pt x="100" y="136"/>
                        </a:lnTo>
                        <a:lnTo>
                          <a:pt x="102" y="132"/>
                        </a:lnTo>
                        <a:lnTo>
                          <a:pt x="106" y="128"/>
                        </a:lnTo>
                        <a:lnTo>
                          <a:pt x="110" y="126"/>
                        </a:lnTo>
                        <a:lnTo>
                          <a:pt x="114" y="126"/>
                        </a:lnTo>
                        <a:lnTo>
                          <a:pt x="114" y="126"/>
                        </a:lnTo>
                        <a:lnTo>
                          <a:pt x="120" y="126"/>
                        </a:lnTo>
                        <a:lnTo>
                          <a:pt x="124" y="128"/>
                        </a:lnTo>
                        <a:lnTo>
                          <a:pt x="128" y="132"/>
                        </a:lnTo>
                        <a:lnTo>
                          <a:pt x="128" y="136"/>
                        </a:lnTo>
                        <a:lnTo>
                          <a:pt x="128" y="136"/>
                        </a:lnTo>
                        <a:lnTo>
                          <a:pt x="128" y="140"/>
                        </a:lnTo>
                        <a:lnTo>
                          <a:pt x="124" y="144"/>
                        </a:lnTo>
                        <a:lnTo>
                          <a:pt x="120" y="146"/>
                        </a:lnTo>
                        <a:lnTo>
                          <a:pt x="114" y="148"/>
                        </a:lnTo>
                        <a:lnTo>
                          <a:pt x="114" y="148"/>
                        </a:lnTo>
                        <a:lnTo>
                          <a:pt x="110" y="146"/>
                        </a:lnTo>
                        <a:lnTo>
                          <a:pt x="106" y="144"/>
                        </a:lnTo>
                        <a:lnTo>
                          <a:pt x="102" y="140"/>
                        </a:lnTo>
                        <a:lnTo>
                          <a:pt x="100" y="136"/>
                        </a:lnTo>
                        <a:lnTo>
                          <a:pt x="100" y="136"/>
                        </a:lnTo>
                        <a:close/>
                        <a:moveTo>
                          <a:pt x="172" y="88"/>
                        </a:moveTo>
                        <a:lnTo>
                          <a:pt x="172" y="88"/>
                        </a:lnTo>
                        <a:lnTo>
                          <a:pt x="170" y="92"/>
                        </a:lnTo>
                        <a:lnTo>
                          <a:pt x="168" y="94"/>
                        </a:lnTo>
                        <a:lnTo>
                          <a:pt x="164" y="98"/>
                        </a:lnTo>
                        <a:lnTo>
                          <a:pt x="160" y="98"/>
                        </a:lnTo>
                        <a:lnTo>
                          <a:pt x="70" y="98"/>
                        </a:lnTo>
                        <a:lnTo>
                          <a:pt x="70" y="98"/>
                        </a:lnTo>
                        <a:lnTo>
                          <a:pt x="64" y="98"/>
                        </a:lnTo>
                        <a:lnTo>
                          <a:pt x="62" y="94"/>
                        </a:lnTo>
                        <a:lnTo>
                          <a:pt x="60" y="92"/>
                        </a:lnTo>
                        <a:lnTo>
                          <a:pt x="58" y="88"/>
                        </a:lnTo>
                        <a:lnTo>
                          <a:pt x="58" y="26"/>
                        </a:lnTo>
                        <a:lnTo>
                          <a:pt x="58" y="26"/>
                        </a:lnTo>
                        <a:lnTo>
                          <a:pt x="60" y="22"/>
                        </a:lnTo>
                        <a:lnTo>
                          <a:pt x="62" y="18"/>
                        </a:lnTo>
                        <a:lnTo>
                          <a:pt x="64" y="16"/>
                        </a:lnTo>
                        <a:lnTo>
                          <a:pt x="70" y="16"/>
                        </a:lnTo>
                        <a:lnTo>
                          <a:pt x="160" y="16"/>
                        </a:lnTo>
                        <a:lnTo>
                          <a:pt x="160" y="16"/>
                        </a:lnTo>
                        <a:lnTo>
                          <a:pt x="164" y="16"/>
                        </a:lnTo>
                        <a:lnTo>
                          <a:pt x="168" y="18"/>
                        </a:lnTo>
                        <a:lnTo>
                          <a:pt x="170" y="22"/>
                        </a:lnTo>
                        <a:lnTo>
                          <a:pt x="172" y="26"/>
                        </a:lnTo>
                        <a:lnTo>
                          <a:pt x="172" y="88"/>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71" name="Freeform 559"/>
                  <p:cNvSpPr/>
                  <p:nvPr/>
                </p:nvSpPr>
                <p:spPr bwMode="auto">
                  <a:xfrm>
                    <a:off x="7938798" y="3481560"/>
                    <a:ext cx="76780" cy="61052"/>
                  </a:xfrm>
                  <a:custGeom>
                    <a:avLst/>
                    <a:gdLst/>
                    <a:ahLst/>
                    <a:cxnLst>
                      <a:cxn ang="0">
                        <a:pos x="18" y="6"/>
                      </a:cxn>
                      <a:cxn ang="0">
                        <a:pos x="18" y="6"/>
                      </a:cxn>
                      <a:cxn ang="0">
                        <a:pos x="18" y="4"/>
                      </a:cxn>
                      <a:cxn ang="0">
                        <a:pos x="16" y="2"/>
                      </a:cxn>
                      <a:cxn ang="0">
                        <a:pos x="12" y="0"/>
                      </a:cxn>
                      <a:cxn ang="0">
                        <a:pos x="8" y="0"/>
                      </a:cxn>
                      <a:cxn ang="0">
                        <a:pos x="8" y="0"/>
                      </a:cxn>
                      <a:cxn ang="0">
                        <a:pos x="4" y="0"/>
                      </a:cxn>
                      <a:cxn ang="0">
                        <a:pos x="2" y="2"/>
                      </a:cxn>
                      <a:cxn ang="0">
                        <a:pos x="0" y="4"/>
                      </a:cxn>
                      <a:cxn ang="0">
                        <a:pos x="0" y="6"/>
                      </a:cxn>
                      <a:cxn ang="0">
                        <a:pos x="0" y="6"/>
                      </a:cxn>
                      <a:cxn ang="0">
                        <a:pos x="0" y="10"/>
                      </a:cxn>
                      <a:cxn ang="0">
                        <a:pos x="2" y="12"/>
                      </a:cxn>
                      <a:cxn ang="0">
                        <a:pos x="4" y="12"/>
                      </a:cxn>
                      <a:cxn ang="0">
                        <a:pos x="8" y="14"/>
                      </a:cxn>
                      <a:cxn ang="0">
                        <a:pos x="8" y="14"/>
                      </a:cxn>
                      <a:cxn ang="0">
                        <a:pos x="12" y="12"/>
                      </a:cxn>
                      <a:cxn ang="0">
                        <a:pos x="16" y="12"/>
                      </a:cxn>
                      <a:cxn ang="0">
                        <a:pos x="18" y="10"/>
                      </a:cxn>
                      <a:cxn ang="0">
                        <a:pos x="18" y="6"/>
                      </a:cxn>
                      <a:cxn ang="0">
                        <a:pos x="18" y="6"/>
                      </a:cxn>
                    </a:cxnLst>
                    <a:rect l="0" t="0" r="r" b="b"/>
                    <a:pathLst>
                      <a:path w="18" h="14">
                        <a:moveTo>
                          <a:pt x="18" y="6"/>
                        </a:moveTo>
                        <a:lnTo>
                          <a:pt x="18" y="6"/>
                        </a:lnTo>
                        <a:lnTo>
                          <a:pt x="18" y="4"/>
                        </a:lnTo>
                        <a:lnTo>
                          <a:pt x="16" y="2"/>
                        </a:lnTo>
                        <a:lnTo>
                          <a:pt x="12" y="0"/>
                        </a:lnTo>
                        <a:lnTo>
                          <a:pt x="8" y="0"/>
                        </a:lnTo>
                        <a:lnTo>
                          <a:pt x="8" y="0"/>
                        </a:lnTo>
                        <a:lnTo>
                          <a:pt x="4" y="0"/>
                        </a:lnTo>
                        <a:lnTo>
                          <a:pt x="2" y="2"/>
                        </a:lnTo>
                        <a:lnTo>
                          <a:pt x="0" y="4"/>
                        </a:lnTo>
                        <a:lnTo>
                          <a:pt x="0" y="6"/>
                        </a:lnTo>
                        <a:lnTo>
                          <a:pt x="0" y="6"/>
                        </a:lnTo>
                        <a:lnTo>
                          <a:pt x="0" y="10"/>
                        </a:lnTo>
                        <a:lnTo>
                          <a:pt x="2" y="12"/>
                        </a:lnTo>
                        <a:lnTo>
                          <a:pt x="4" y="12"/>
                        </a:lnTo>
                        <a:lnTo>
                          <a:pt x="8" y="14"/>
                        </a:lnTo>
                        <a:lnTo>
                          <a:pt x="8" y="14"/>
                        </a:lnTo>
                        <a:lnTo>
                          <a:pt x="12" y="12"/>
                        </a:lnTo>
                        <a:lnTo>
                          <a:pt x="16" y="12"/>
                        </a:lnTo>
                        <a:lnTo>
                          <a:pt x="18" y="10"/>
                        </a:lnTo>
                        <a:lnTo>
                          <a:pt x="18" y="6"/>
                        </a:lnTo>
                        <a:lnTo>
                          <a:pt x="18" y="6"/>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grpSp>
              <p:nvGrpSpPr>
                <p:cNvPr id="12" name="组合 229"/>
                <p:cNvGrpSpPr>
                  <a:grpSpLocks noChangeAspect="1"/>
                </p:cNvGrpSpPr>
                <p:nvPr/>
              </p:nvGrpSpPr>
              <p:grpSpPr>
                <a:xfrm>
                  <a:off x="1745568" y="2091110"/>
                  <a:ext cx="136371" cy="187589"/>
                  <a:chOff x="12457113" y="177800"/>
                  <a:chExt cx="898525" cy="993776"/>
                </a:xfrm>
                <a:solidFill>
                  <a:schemeClr val="tx1">
                    <a:lumMod val="50000"/>
                    <a:lumOff val="50000"/>
                  </a:schemeClr>
                </a:solidFill>
              </p:grpSpPr>
              <p:sp>
                <p:nvSpPr>
                  <p:cNvPr id="160" name="Freeform 83"/>
                  <p:cNvSpPr/>
                  <p:nvPr/>
                </p:nvSpPr>
                <p:spPr bwMode="auto">
                  <a:xfrm>
                    <a:off x="12726988" y="177800"/>
                    <a:ext cx="352425" cy="125413"/>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1" name="Freeform 84"/>
                  <p:cNvSpPr/>
                  <p:nvPr/>
                </p:nvSpPr>
                <p:spPr bwMode="auto">
                  <a:xfrm>
                    <a:off x="12801600" y="274638"/>
                    <a:ext cx="196850" cy="87313"/>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2" name="Freeform 85"/>
                  <p:cNvSpPr>
                    <a:spLocks noEditPoints="1"/>
                  </p:cNvSpPr>
                  <p:nvPr/>
                </p:nvSpPr>
                <p:spPr bwMode="auto">
                  <a:xfrm>
                    <a:off x="12457113" y="398463"/>
                    <a:ext cx="898525" cy="639763"/>
                  </a:xfrm>
                  <a:custGeom>
                    <a:avLst/>
                    <a:gdLst/>
                    <a:ahLst/>
                    <a:cxnLst>
                      <a:cxn ang="0">
                        <a:pos x="605" y="804"/>
                      </a:cxn>
                      <a:cxn ang="0">
                        <a:pos x="592" y="771"/>
                      </a:cxn>
                      <a:cxn ang="0">
                        <a:pos x="582" y="742"/>
                      </a:cxn>
                      <a:cxn ang="0">
                        <a:pos x="583" y="713"/>
                      </a:cxn>
                      <a:cxn ang="0">
                        <a:pos x="583" y="707"/>
                      </a:cxn>
                      <a:cxn ang="0">
                        <a:pos x="120" y="707"/>
                      </a:cxn>
                      <a:cxn ang="0">
                        <a:pos x="103" y="700"/>
                      </a:cxn>
                      <a:cxn ang="0">
                        <a:pos x="96" y="683"/>
                      </a:cxn>
                      <a:cxn ang="0">
                        <a:pos x="96" y="120"/>
                      </a:cxn>
                      <a:cxn ang="0">
                        <a:pos x="103" y="103"/>
                      </a:cxn>
                      <a:cxn ang="0">
                        <a:pos x="120" y="96"/>
                      </a:cxn>
                      <a:cxn ang="0">
                        <a:pos x="936" y="96"/>
                      </a:cxn>
                      <a:cxn ang="0">
                        <a:pos x="953" y="103"/>
                      </a:cxn>
                      <a:cxn ang="0">
                        <a:pos x="960" y="120"/>
                      </a:cxn>
                      <a:cxn ang="0">
                        <a:pos x="990" y="661"/>
                      </a:cxn>
                      <a:cxn ang="0">
                        <a:pos x="998" y="664"/>
                      </a:cxn>
                      <a:cxn ang="0">
                        <a:pos x="1014" y="675"/>
                      </a:cxn>
                      <a:cxn ang="0">
                        <a:pos x="1024" y="690"/>
                      </a:cxn>
                      <a:cxn ang="0">
                        <a:pos x="1029" y="707"/>
                      </a:cxn>
                      <a:cxn ang="0">
                        <a:pos x="1030" y="804"/>
                      </a:cxn>
                      <a:cxn ang="0">
                        <a:pos x="1089" y="804"/>
                      </a:cxn>
                      <a:cxn ang="0">
                        <a:pos x="1106" y="801"/>
                      </a:cxn>
                      <a:cxn ang="0">
                        <a:pos x="1120" y="793"/>
                      </a:cxn>
                      <a:cxn ang="0">
                        <a:pos x="1128" y="779"/>
                      </a:cxn>
                      <a:cxn ang="0">
                        <a:pos x="1132" y="762"/>
                      </a:cxn>
                      <a:cxn ang="0">
                        <a:pos x="1132" y="42"/>
                      </a:cxn>
                      <a:cxn ang="0">
                        <a:pos x="1128" y="25"/>
                      </a:cxn>
                      <a:cxn ang="0">
                        <a:pos x="1120" y="12"/>
                      </a:cxn>
                      <a:cxn ang="0">
                        <a:pos x="1106" y="3"/>
                      </a:cxn>
                      <a:cxn ang="0">
                        <a:pos x="1089" y="0"/>
                      </a:cxn>
                      <a:cxn ang="0">
                        <a:pos x="44" y="0"/>
                      </a:cxn>
                      <a:cxn ang="0">
                        <a:pos x="27" y="3"/>
                      </a:cxn>
                      <a:cxn ang="0">
                        <a:pos x="13" y="12"/>
                      </a:cxn>
                      <a:cxn ang="0">
                        <a:pos x="3" y="25"/>
                      </a:cxn>
                      <a:cxn ang="0">
                        <a:pos x="0" y="42"/>
                      </a:cxn>
                      <a:cxn ang="0">
                        <a:pos x="0" y="762"/>
                      </a:cxn>
                      <a:cxn ang="0">
                        <a:pos x="3" y="779"/>
                      </a:cxn>
                      <a:cxn ang="0">
                        <a:pos x="13" y="793"/>
                      </a:cxn>
                      <a:cxn ang="0">
                        <a:pos x="27" y="801"/>
                      </a:cxn>
                      <a:cxn ang="0">
                        <a:pos x="44" y="804"/>
                      </a:cxn>
                      <a:cxn ang="0">
                        <a:pos x="1015" y="384"/>
                      </a:cxn>
                      <a:cxn ang="0">
                        <a:pos x="1017" y="374"/>
                      </a:cxn>
                      <a:cxn ang="0">
                        <a:pos x="1030" y="362"/>
                      </a:cxn>
                      <a:cxn ang="0">
                        <a:pos x="1074" y="361"/>
                      </a:cxn>
                      <a:cxn ang="0">
                        <a:pos x="1084" y="362"/>
                      </a:cxn>
                      <a:cxn ang="0">
                        <a:pos x="1096" y="374"/>
                      </a:cxn>
                      <a:cxn ang="0">
                        <a:pos x="1098" y="418"/>
                      </a:cxn>
                      <a:cxn ang="0">
                        <a:pos x="1096" y="428"/>
                      </a:cxn>
                      <a:cxn ang="0">
                        <a:pos x="1084" y="442"/>
                      </a:cxn>
                      <a:cxn ang="0">
                        <a:pos x="1041" y="443"/>
                      </a:cxn>
                      <a:cxn ang="0">
                        <a:pos x="1030" y="442"/>
                      </a:cxn>
                      <a:cxn ang="0">
                        <a:pos x="1017" y="428"/>
                      </a:cxn>
                      <a:cxn ang="0">
                        <a:pos x="1015" y="384"/>
                      </a:cxn>
                    </a:cxnLst>
                    <a:rect l="0" t="0" r="r" b="b"/>
                    <a:pathLst>
                      <a:path w="1132" h="804">
                        <a:moveTo>
                          <a:pt x="44" y="804"/>
                        </a:moveTo>
                        <a:lnTo>
                          <a:pt x="605" y="804"/>
                        </a:lnTo>
                        <a:lnTo>
                          <a:pt x="592" y="771"/>
                        </a:lnTo>
                        <a:lnTo>
                          <a:pt x="592" y="771"/>
                        </a:lnTo>
                        <a:lnTo>
                          <a:pt x="585" y="757"/>
                        </a:lnTo>
                        <a:lnTo>
                          <a:pt x="582" y="742"/>
                        </a:lnTo>
                        <a:lnTo>
                          <a:pt x="582" y="729"/>
                        </a:lnTo>
                        <a:lnTo>
                          <a:pt x="583" y="713"/>
                        </a:lnTo>
                        <a:lnTo>
                          <a:pt x="583" y="713"/>
                        </a:lnTo>
                        <a:lnTo>
                          <a:pt x="583" y="707"/>
                        </a:lnTo>
                        <a:lnTo>
                          <a:pt x="120" y="707"/>
                        </a:lnTo>
                        <a:lnTo>
                          <a:pt x="120" y="707"/>
                        </a:lnTo>
                        <a:lnTo>
                          <a:pt x="111" y="705"/>
                        </a:lnTo>
                        <a:lnTo>
                          <a:pt x="103" y="700"/>
                        </a:lnTo>
                        <a:lnTo>
                          <a:pt x="98" y="693"/>
                        </a:lnTo>
                        <a:lnTo>
                          <a:pt x="96" y="683"/>
                        </a:lnTo>
                        <a:lnTo>
                          <a:pt x="96" y="120"/>
                        </a:lnTo>
                        <a:lnTo>
                          <a:pt x="96" y="120"/>
                        </a:lnTo>
                        <a:lnTo>
                          <a:pt x="98" y="111"/>
                        </a:lnTo>
                        <a:lnTo>
                          <a:pt x="103" y="103"/>
                        </a:lnTo>
                        <a:lnTo>
                          <a:pt x="111" y="98"/>
                        </a:lnTo>
                        <a:lnTo>
                          <a:pt x="120" y="96"/>
                        </a:lnTo>
                        <a:lnTo>
                          <a:pt x="936" y="96"/>
                        </a:lnTo>
                        <a:lnTo>
                          <a:pt x="936" y="96"/>
                        </a:lnTo>
                        <a:lnTo>
                          <a:pt x="946" y="98"/>
                        </a:lnTo>
                        <a:lnTo>
                          <a:pt x="953" y="103"/>
                        </a:lnTo>
                        <a:lnTo>
                          <a:pt x="958" y="111"/>
                        </a:lnTo>
                        <a:lnTo>
                          <a:pt x="960" y="120"/>
                        </a:lnTo>
                        <a:lnTo>
                          <a:pt x="960" y="651"/>
                        </a:lnTo>
                        <a:lnTo>
                          <a:pt x="990" y="661"/>
                        </a:lnTo>
                        <a:lnTo>
                          <a:pt x="990" y="661"/>
                        </a:lnTo>
                        <a:lnTo>
                          <a:pt x="998" y="664"/>
                        </a:lnTo>
                        <a:lnTo>
                          <a:pt x="1007" y="670"/>
                        </a:lnTo>
                        <a:lnTo>
                          <a:pt x="1014" y="675"/>
                        </a:lnTo>
                        <a:lnTo>
                          <a:pt x="1019" y="681"/>
                        </a:lnTo>
                        <a:lnTo>
                          <a:pt x="1024" y="690"/>
                        </a:lnTo>
                        <a:lnTo>
                          <a:pt x="1027" y="698"/>
                        </a:lnTo>
                        <a:lnTo>
                          <a:pt x="1029" y="707"/>
                        </a:lnTo>
                        <a:lnTo>
                          <a:pt x="1030" y="717"/>
                        </a:lnTo>
                        <a:lnTo>
                          <a:pt x="1030" y="804"/>
                        </a:lnTo>
                        <a:lnTo>
                          <a:pt x="1089" y="804"/>
                        </a:lnTo>
                        <a:lnTo>
                          <a:pt x="1089" y="804"/>
                        </a:lnTo>
                        <a:lnTo>
                          <a:pt x="1098" y="803"/>
                        </a:lnTo>
                        <a:lnTo>
                          <a:pt x="1106" y="801"/>
                        </a:lnTo>
                        <a:lnTo>
                          <a:pt x="1113" y="798"/>
                        </a:lnTo>
                        <a:lnTo>
                          <a:pt x="1120" y="793"/>
                        </a:lnTo>
                        <a:lnTo>
                          <a:pt x="1125" y="786"/>
                        </a:lnTo>
                        <a:lnTo>
                          <a:pt x="1128" y="779"/>
                        </a:lnTo>
                        <a:lnTo>
                          <a:pt x="1132" y="771"/>
                        </a:lnTo>
                        <a:lnTo>
                          <a:pt x="1132" y="762"/>
                        </a:lnTo>
                        <a:lnTo>
                          <a:pt x="1132" y="42"/>
                        </a:lnTo>
                        <a:lnTo>
                          <a:pt x="1132" y="42"/>
                        </a:lnTo>
                        <a:lnTo>
                          <a:pt x="1132" y="34"/>
                        </a:lnTo>
                        <a:lnTo>
                          <a:pt x="1128" y="25"/>
                        </a:lnTo>
                        <a:lnTo>
                          <a:pt x="1125" y="18"/>
                        </a:lnTo>
                        <a:lnTo>
                          <a:pt x="1120" y="12"/>
                        </a:lnTo>
                        <a:lnTo>
                          <a:pt x="1113" y="7"/>
                        </a:lnTo>
                        <a:lnTo>
                          <a:pt x="1106" y="3"/>
                        </a:lnTo>
                        <a:lnTo>
                          <a:pt x="1098" y="0"/>
                        </a:lnTo>
                        <a:lnTo>
                          <a:pt x="1089" y="0"/>
                        </a:lnTo>
                        <a:lnTo>
                          <a:pt x="44" y="0"/>
                        </a:lnTo>
                        <a:lnTo>
                          <a:pt x="44" y="0"/>
                        </a:lnTo>
                        <a:lnTo>
                          <a:pt x="33" y="0"/>
                        </a:lnTo>
                        <a:lnTo>
                          <a:pt x="27" y="3"/>
                        </a:lnTo>
                        <a:lnTo>
                          <a:pt x="18" y="7"/>
                        </a:lnTo>
                        <a:lnTo>
                          <a:pt x="13" y="12"/>
                        </a:lnTo>
                        <a:lnTo>
                          <a:pt x="8" y="18"/>
                        </a:lnTo>
                        <a:lnTo>
                          <a:pt x="3" y="25"/>
                        </a:lnTo>
                        <a:lnTo>
                          <a:pt x="1" y="34"/>
                        </a:lnTo>
                        <a:lnTo>
                          <a:pt x="0" y="42"/>
                        </a:lnTo>
                        <a:lnTo>
                          <a:pt x="0" y="762"/>
                        </a:lnTo>
                        <a:lnTo>
                          <a:pt x="0" y="762"/>
                        </a:lnTo>
                        <a:lnTo>
                          <a:pt x="1" y="771"/>
                        </a:lnTo>
                        <a:lnTo>
                          <a:pt x="3" y="779"/>
                        </a:lnTo>
                        <a:lnTo>
                          <a:pt x="8" y="786"/>
                        </a:lnTo>
                        <a:lnTo>
                          <a:pt x="13" y="793"/>
                        </a:lnTo>
                        <a:lnTo>
                          <a:pt x="18" y="798"/>
                        </a:lnTo>
                        <a:lnTo>
                          <a:pt x="27" y="801"/>
                        </a:lnTo>
                        <a:lnTo>
                          <a:pt x="33" y="803"/>
                        </a:lnTo>
                        <a:lnTo>
                          <a:pt x="44" y="804"/>
                        </a:lnTo>
                        <a:lnTo>
                          <a:pt x="44" y="804"/>
                        </a:lnTo>
                        <a:close/>
                        <a:moveTo>
                          <a:pt x="1015" y="384"/>
                        </a:moveTo>
                        <a:lnTo>
                          <a:pt x="1015" y="384"/>
                        </a:lnTo>
                        <a:lnTo>
                          <a:pt x="1017" y="374"/>
                        </a:lnTo>
                        <a:lnTo>
                          <a:pt x="1022" y="368"/>
                        </a:lnTo>
                        <a:lnTo>
                          <a:pt x="1030" y="362"/>
                        </a:lnTo>
                        <a:lnTo>
                          <a:pt x="1041" y="361"/>
                        </a:lnTo>
                        <a:lnTo>
                          <a:pt x="1074" y="361"/>
                        </a:lnTo>
                        <a:lnTo>
                          <a:pt x="1074" y="361"/>
                        </a:lnTo>
                        <a:lnTo>
                          <a:pt x="1084" y="362"/>
                        </a:lnTo>
                        <a:lnTo>
                          <a:pt x="1091" y="368"/>
                        </a:lnTo>
                        <a:lnTo>
                          <a:pt x="1096" y="374"/>
                        </a:lnTo>
                        <a:lnTo>
                          <a:pt x="1098" y="384"/>
                        </a:lnTo>
                        <a:lnTo>
                          <a:pt x="1098" y="418"/>
                        </a:lnTo>
                        <a:lnTo>
                          <a:pt x="1098" y="418"/>
                        </a:lnTo>
                        <a:lnTo>
                          <a:pt x="1096" y="428"/>
                        </a:lnTo>
                        <a:lnTo>
                          <a:pt x="1091" y="437"/>
                        </a:lnTo>
                        <a:lnTo>
                          <a:pt x="1084" y="442"/>
                        </a:lnTo>
                        <a:lnTo>
                          <a:pt x="1074" y="443"/>
                        </a:lnTo>
                        <a:lnTo>
                          <a:pt x="1041" y="443"/>
                        </a:lnTo>
                        <a:lnTo>
                          <a:pt x="1041" y="443"/>
                        </a:lnTo>
                        <a:lnTo>
                          <a:pt x="1030" y="442"/>
                        </a:lnTo>
                        <a:lnTo>
                          <a:pt x="1022" y="437"/>
                        </a:lnTo>
                        <a:lnTo>
                          <a:pt x="1017" y="428"/>
                        </a:lnTo>
                        <a:lnTo>
                          <a:pt x="1015" y="418"/>
                        </a:lnTo>
                        <a:lnTo>
                          <a:pt x="1015" y="384"/>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3" name="Freeform 86"/>
                  <p:cNvSpPr/>
                  <p:nvPr/>
                </p:nvSpPr>
                <p:spPr bwMode="auto">
                  <a:xfrm>
                    <a:off x="12592050" y="544513"/>
                    <a:ext cx="209550" cy="165100"/>
                  </a:xfrm>
                  <a:custGeom>
                    <a:avLst/>
                    <a:gdLst/>
                    <a:ahLst/>
                    <a:cxnLst>
                      <a:cxn ang="0">
                        <a:pos x="253" y="207"/>
                      </a:cxn>
                      <a:cxn ang="0">
                        <a:pos x="253" y="207"/>
                      </a:cxn>
                      <a:cxn ang="0">
                        <a:pos x="258" y="207"/>
                      </a:cxn>
                      <a:cxn ang="0">
                        <a:pos x="262" y="204"/>
                      </a:cxn>
                      <a:cxn ang="0">
                        <a:pos x="265" y="200"/>
                      </a:cxn>
                      <a:cxn ang="0">
                        <a:pos x="265" y="195"/>
                      </a:cxn>
                      <a:cxn ang="0">
                        <a:pos x="265" y="11"/>
                      </a:cxn>
                      <a:cxn ang="0">
                        <a:pos x="265" y="11"/>
                      </a:cxn>
                      <a:cxn ang="0">
                        <a:pos x="265" y="8"/>
                      </a:cxn>
                      <a:cxn ang="0">
                        <a:pos x="262" y="3"/>
                      </a:cxn>
                      <a:cxn ang="0">
                        <a:pos x="258" y="1"/>
                      </a:cxn>
                      <a:cxn ang="0">
                        <a:pos x="253" y="0"/>
                      </a:cxn>
                      <a:cxn ang="0">
                        <a:pos x="14" y="0"/>
                      </a:cxn>
                      <a:cxn ang="0">
                        <a:pos x="14" y="0"/>
                      </a:cxn>
                      <a:cxn ang="0">
                        <a:pos x="9" y="1"/>
                      </a:cxn>
                      <a:cxn ang="0">
                        <a:pos x="3" y="3"/>
                      </a:cxn>
                      <a:cxn ang="0">
                        <a:pos x="2" y="8"/>
                      </a:cxn>
                      <a:cxn ang="0">
                        <a:pos x="0" y="11"/>
                      </a:cxn>
                      <a:cxn ang="0">
                        <a:pos x="0" y="195"/>
                      </a:cxn>
                      <a:cxn ang="0">
                        <a:pos x="0" y="195"/>
                      </a:cxn>
                      <a:cxn ang="0">
                        <a:pos x="2" y="200"/>
                      </a:cxn>
                      <a:cxn ang="0">
                        <a:pos x="3" y="204"/>
                      </a:cxn>
                      <a:cxn ang="0">
                        <a:pos x="9" y="207"/>
                      </a:cxn>
                      <a:cxn ang="0">
                        <a:pos x="14" y="207"/>
                      </a:cxn>
                      <a:cxn ang="0">
                        <a:pos x="253" y="207"/>
                      </a:cxn>
                    </a:cxnLst>
                    <a:rect l="0" t="0" r="r" b="b"/>
                    <a:pathLst>
                      <a:path w="265" h="207">
                        <a:moveTo>
                          <a:pt x="253" y="207"/>
                        </a:moveTo>
                        <a:lnTo>
                          <a:pt x="253" y="207"/>
                        </a:lnTo>
                        <a:lnTo>
                          <a:pt x="258" y="207"/>
                        </a:lnTo>
                        <a:lnTo>
                          <a:pt x="262" y="204"/>
                        </a:lnTo>
                        <a:lnTo>
                          <a:pt x="265" y="200"/>
                        </a:lnTo>
                        <a:lnTo>
                          <a:pt x="265" y="195"/>
                        </a:lnTo>
                        <a:lnTo>
                          <a:pt x="265" y="11"/>
                        </a:lnTo>
                        <a:lnTo>
                          <a:pt x="265" y="11"/>
                        </a:lnTo>
                        <a:lnTo>
                          <a:pt x="265" y="8"/>
                        </a:lnTo>
                        <a:lnTo>
                          <a:pt x="262" y="3"/>
                        </a:lnTo>
                        <a:lnTo>
                          <a:pt x="258" y="1"/>
                        </a:lnTo>
                        <a:lnTo>
                          <a:pt x="253" y="0"/>
                        </a:lnTo>
                        <a:lnTo>
                          <a:pt x="14" y="0"/>
                        </a:lnTo>
                        <a:lnTo>
                          <a:pt x="14" y="0"/>
                        </a:lnTo>
                        <a:lnTo>
                          <a:pt x="9" y="1"/>
                        </a:lnTo>
                        <a:lnTo>
                          <a:pt x="3" y="3"/>
                        </a:lnTo>
                        <a:lnTo>
                          <a:pt x="2" y="8"/>
                        </a:lnTo>
                        <a:lnTo>
                          <a:pt x="0" y="11"/>
                        </a:lnTo>
                        <a:lnTo>
                          <a:pt x="0" y="195"/>
                        </a:lnTo>
                        <a:lnTo>
                          <a:pt x="0" y="195"/>
                        </a:lnTo>
                        <a:lnTo>
                          <a:pt x="2" y="200"/>
                        </a:lnTo>
                        <a:lnTo>
                          <a:pt x="3" y="204"/>
                        </a:lnTo>
                        <a:lnTo>
                          <a:pt x="9" y="207"/>
                        </a:lnTo>
                        <a:lnTo>
                          <a:pt x="14" y="207"/>
                        </a:lnTo>
                        <a:lnTo>
                          <a:pt x="253" y="207"/>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4" name="Freeform 87"/>
                  <p:cNvSpPr/>
                  <p:nvPr/>
                </p:nvSpPr>
                <p:spPr bwMode="auto">
                  <a:xfrm>
                    <a:off x="12592050" y="755650"/>
                    <a:ext cx="411163" cy="44450"/>
                  </a:xfrm>
                  <a:custGeom>
                    <a:avLst/>
                    <a:gdLst/>
                    <a:ahLst/>
                    <a:cxnLst>
                      <a:cxn ang="0">
                        <a:pos x="518" y="0"/>
                      </a:cxn>
                      <a:cxn ang="0">
                        <a:pos x="0" y="0"/>
                      </a:cxn>
                      <a:cxn ang="0">
                        <a:pos x="0" y="55"/>
                      </a:cxn>
                      <a:cxn ang="0">
                        <a:pos x="493" y="55"/>
                      </a:cxn>
                      <a:cxn ang="0">
                        <a:pos x="493" y="55"/>
                      </a:cxn>
                      <a:cxn ang="0">
                        <a:pos x="494" y="38"/>
                      </a:cxn>
                      <a:cxn ang="0">
                        <a:pos x="499" y="23"/>
                      </a:cxn>
                      <a:cxn ang="0">
                        <a:pos x="508" y="11"/>
                      </a:cxn>
                      <a:cxn ang="0">
                        <a:pos x="518" y="0"/>
                      </a:cxn>
                      <a:cxn ang="0">
                        <a:pos x="518" y="0"/>
                      </a:cxn>
                    </a:cxnLst>
                    <a:rect l="0" t="0" r="r" b="b"/>
                    <a:pathLst>
                      <a:path w="518" h="55">
                        <a:moveTo>
                          <a:pt x="518" y="0"/>
                        </a:moveTo>
                        <a:lnTo>
                          <a:pt x="0" y="0"/>
                        </a:lnTo>
                        <a:lnTo>
                          <a:pt x="0" y="55"/>
                        </a:lnTo>
                        <a:lnTo>
                          <a:pt x="493" y="55"/>
                        </a:lnTo>
                        <a:lnTo>
                          <a:pt x="493" y="55"/>
                        </a:lnTo>
                        <a:lnTo>
                          <a:pt x="494" y="38"/>
                        </a:lnTo>
                        <a:lnTo>
                          <a:pt x="499" y="23"/>
                        </a:lnTo>
                        <a:lnTo>
                          <a:pt x="508" y="11"/>
                        </a:lnTo>
                        <a:lnTo>
                          <a:pt x="518" y="0"/>
                        </a:lnTo>
                        <a:lnTo>
                          <a:pt x="518"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5" name="Rectangle 88"/>
                  <p:cNvSpPr>
                    <a:spLocks noChangeArrowheads="1"/>
                  </p:cNvSpPr>
                  <p:nvPr/>
                </p:nvSpPr>
                <p:spPr bwMode="auto">
                  <a:xfrm>
                    <a:off x="12592050" y="850900"/>
                    <a:ext cx="265113" cy="44450"/>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6" name="Rectangle 89"/>
                  <p:cNvSpPr>
                    <a:spLocks noChangeArrowheads="1"/>
                  </p:cNvSpPr>
                  <p:nvPr/>
                </p:nvSpPr>
                <p:spPr bwMode="auto">
                  <a:xfrm>
                    <a:off x="12847638" y="654050"/>
                    <a:ext cx="298450" cy="42863"/>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7" name="Rectangle 90"/>
                  <p:cNvSpPr>
                    <a:spLocks noChangeArrowheads="1"/>
                  </p:cNvSpPr>
                  <p:nvPr/>
                </p:nvSpPr>
                <p:spPr bwMode="auto">
                  <a:xfrm>
                    <a:off x="12847638" y="557213"/>
                    <a:ext cx="173038" cy="44450"/>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68" name="Freeform 91"/>
                  <p:cNvSpPr/>
                  <p:nvPr/>
                </p:nvSpPr>
                <p:spPr bwMode="auto">
                  <a:xfrm>
                    <a:off x="12954000" y="773113"/>
                    <a:ext cx="284163" cy="398463"/>
                  </a:xfrm>
                  <a:custGeom>
                    <a:avLst/>
                    <a:gdLst/>
                    <a:ahLst/>
                    <a:cxnLst>
                      <a:cxn ang="0">
                        <a:pos x="286" y="503"/>
                      </a:cxn>
                      <a:cxn ang="0">
                        <a:pos x="290" y="501"/>
                      </a:cxn>
                      <a:cxn ang="0">
                        <a:pos x="295" y="496"/>
                      </a:cxn>
                      <a:cxn ang="0">
                        <a:pos x="296" y="471"/>
                      </a:cxn>
                      <a:cxn ang="0">
                        <a:pos x="296" y="466"/>
                      </a:cxn>
                      <a:cxn ang="0">
                        <a:pos x="350" y="421"/>
                      </a:cxn>
                      <a:cxn ang="0">
                        <a:pos x="354" y="417"/>
                      </a:cxn>
                      <a:cxn ang="0">
                        <a:pos x="359" y="409"/>
                      </a:cxn>
                      <a:cxn ang="0">
                        <a:pos x="359" y="334"/>
                      </a:cxn>
                      <a:cxn ang="0">
                        <a:pos x="359" y="247"/>
                      </a:cxn>
                      <a:cxn ang="0">
                        <a:pos x="355" y="238"/>
                      </a:cxn>
                      <a:cxn ang="0">
                        <a:pos x="349" y="233"/>
                      </a:cxn>
                      <a:cxn ang="0">
                        <a:pos x="195" y="184"/>
                      </a:cxn>
                      <a:cxn ang="0">
                        <a:pos x="192" y="181"/>
                      </a:cxn>
                      <a:cxn ang="0">
                        <a:pos x="192" y="34"/>
                      </a:cxn>
                      <a:cxn ang="0">
                        <a:pos x="192" y="33"/>
                      </a:cxn>
                      <a:cxn ang="0">
                        <a:pos x="188" y="21"/>
                      </a:cxn>
                      <a:cxn ang="0">
                        <a:pos x="182" y="11"/>
                      </a:cxn>
                      <a:cxn ang="0">
                        <a:pos x="172" y="4"/>
                      </a:cxn>
                      <a:cxn ang="0">
                        <a:pos x="160" y="0"/>
                      </a:cxn>
                      <a:cxn ang="0">
                        <a:pos x="118" y="0"/>
                      </a:cxn>
                      <a:cxn ang="0">
                        <a:pos x="106" y="4"/>
                      </a:cxn>
                      <a:cxn ang="0">
                        <a:pos x="94" y="11"/>
                      </a:cxn>
                      <a:cxn ang="0">
                        <a:pos x="86" y="21"/>
                      </a:cxn>
                      <a:cxn ang="0">
                        <a:pos x="82" y="34"/>
                      </a:cxn>
                      <a:cxn ang="0">
                        <a:pos x="81" y="38"/>
                      </a:cxn>
                      <a:cxn ang="0">
                        <a:pos x="82" y="159"/>
                      </a:cxn>
                      <a:cxn ang="0">
                        <a:pos x="82" y="237"/>
                      </a:cxn>
                      <a:cxn ang="0">
                        <a:pos x="82" y="280"/>
                      </a:cxn>
                      <a:cxn ang="0">
                        <a:pos x="79" y="287"/>
                      </a:cxn>
                      <a:cxn ang="0">
                        <a:pos x="72" y="291"/>
                      </a:cxn>
                      <a:cxn ang="0">
                        <a:pos x="72" y="291"/>
                      </a:cxn>
                      <a:cxn ang="0">
                        <a:pos x="65" y="287"/>
                      </a:cxn>
                      <a:cxn ang="0">
                        <a:pos x="62" y="280"/>
                      </a:cxn>
                      <a:cxn ang="0">
                        <a:pos x="62" y="218"/>
                      </a:cxn>
                      <a:cxn ang="0">
                        <a:pos x="55" y="216"/>
                      </a:cxn>
                      <a:cxn ang="0">
                        <a:pos x="48" y="216"/>
                      </a:cxn>
                      <a:cxn ang="0">
                        <a:pos x="30" y="221"/>
                      </a:cxn>
                      <a:cxn ang="0">
                        <a:pos x="16" y="230"/>
                      </a:cxn>
                      <a:cxn ang="0">
                        <a:pos x="8" y="237"/>
                      </a:cxn>
                      <a:cxn ang="0">
                        <a:pos x="0" y="259"/>
                      </a:cxn>
                      <a:cxn ang="0">
                        <a:pos x="6" y="279"/>
                      </a:cxn>
                      <a:cxn ang="0">
                        <a:pos x="64" y="415"/>
                      </a:cxn>
                      <a:cxn ang="0">
                        <a:pos x="123" y="461"/>
                      </a:cxn>
                      <a:cxn ang="0">
                        <a:pos x="126" y="471"/>
                      </a:cxn>
                      <a:cxn ang="0">
                        <a:pos x="126" y="493"/>
                      </a:cxn>
                      <a:cxn ang="0">
                        <a:pos x="129" y="500"/>
                      </a:cxn>
                      <a:cxn ang="0">
                        <a:pos x="136" y="503"/>
                      </a:cxn>
                    </a:cxnLst>
                    <a:rect l="0" t="0" r="r" b="b"/>
                    <a:pathLst>
                      <a:path w="359" h="503">
                        <a:moveTo>
                          <a:pt x="136" y="503"/>
                        </a:moveTo>
                        <a:lnTo>
                          <a:pt x="286" y="503"/>
                        </a:lnTo>
                        <a:lnTo>
                          <a:pt x="286" y="503"/>
                        </a:lnTo>
                        <a:lnTo>
                          <a:pt x="290" y="501"/>
                        </a:lnTo>
                        <a:lnTo>
                          <a:pt x="293" y="500"/>
                        </a:lnTo>
                        <a:lnTo>
                          <a:pt x="295" y="496"/>
                        </a:lnTo>
                        <a:lnTo>
                          <a:pt x="296" y="493"/>
                        </a:lnTo>
                        <a:lnTo>
                          <a:pt x="296" y="471"/>
                        </a:lnTo>
                        <a:lnTo>
                          <a:pt x="296" y="471"/>
                        </a:lnTo>
                        <a:lnTo>
                          <a:pt x="296" y="466"/>
                        </a:lnTo>
                        <a:lnTo>
                          <a:pt x="300" y="463"/>
                        </a:lnTo>
                        <a:lnTo>
                          <a:pt x="350" y="421"/>
                        </a:lnTo>
                        <a:lnTo>
                          <a:pt x="350" y="421"/>
                        </a:lnTo>
                        <a:lnTo>
                          <a:pt x="354" y="417"/>
                        </a:lnTo>
                        <a:lnTo>
                          <a:pt x="357" y="414"/>
                        </a:lnTo>
                        <a:lnTo>
                          <a:pt x="359" y="409"/>
                        </a:lnTo>
                        <a:lnTo>
                          <a:pt x="359" y="404"/>
                        </a:lnTo>
                        <a:lnTo>
                          <a:pt x="359" y="334"/>
                        </a:lnTo>
                        <a:lnTo>
                          <a:pt x="359" y="247"/>
                        </a:lnTo>
                        <a:lnTo>
                          <a:pt x="359" y="247"/>
                        </a:lnTo>
                        <a:lnTo>
                          <a:pt x="359" y="243"/>
                        </a:lnTo>
                        <a:lnTo>
                          <a:pt x="355" y="238"/>
                        </a:lnTo>
                        <a:lnTo>
                          <a:pt x="354" y="235"/>
                        </a:lnTo>
                        <a:lnTo>
                          <a:pt x="349" y="233"/>
                        </a:lnTo>
                        <a:lnTo>
                          <a:pt x="330" y="227"/>
                        </a:lnTo>
                        <a:lnTo>
                          <a:pt x="195" y="184"/>
                        </a:lnTo>
                        <a:lnTo>
                          <a:pt x="195" y="184"/>
                        </a:lnTo>
                        <a:lnTo>
                          <a:pt x="192" y="181"/>
                        </a:lnTo>
                        <a:lnTo>
                          <a:pt x="192" y="178"/>
                        </a:lnTo>
                        <a:lnTo>
                          <a:pt x="192" y="34"/>
                        </a:lnTo>
                        <a:lnTo>
                          <a:pt x="192" y="33"/>
                        </a:lnTo>
                        <a:lnTo>
                          <a:pt x="192" y="33"/>
                        </a:lnTo>
                        <a:lnTo>
                          <a:pt x="190" y="26"/>
                        </a:lnTo>
                        <a:lnTo>
                          <a:pt x="188" y="21"/>
                        </a:lnTo>
                        <a:lnTo>
                          <a:pt x="185" y="16"/>
                        </a:lnTo>
                        <a:lnTo>
                          <a:pt x="182" y="11"/>
                        </a:lnTo>
                        <a:lnTo>
                          <a:pt x="177" y="7"/>
                        </a:lnTo>
                        <a:lnTo>
                          <a:pt x="172" y="4"/>
                        </a:lnTo>
                        <a:lnTo>
                          <a:pt x="167" y="2"/>
                        </a:lnTo>
                        <a:lnTo>
                          <a:pt x="160" y="0"/>
                        </a:lnTo>
                        <a:lnTo>
                          <a:pt x="118" y="0"/>
                        </a:lnTo>
                        <a:lnTo>
                          <a:pt x="118" y="0"/>
                        </a:lnTo>
                        <a:lnTo>
                          <a:pt x="111" y="2"/>
                        </a:lnTo>
                        <a:lnTo>
                          <a:pt x="106" y="4"/>
                        </a:lnTo>
                        <a:lnTo>
                          <a:pt x="99" y="7"/>
                        </a:lnTo>
                        <a:lnTo>
                          <a:pt x="94" y="11"/>
                        </a:lnTo>
                        <a:lnTo>
                          <a:pt x="89" y="16"/>
                        </a:lnTo>
                        <a:lnTo>
                          <a:pt x="86" y="21"/>
                        </a:lnTo>
                        <a:lnTo>
                          <a:pt x="84" y="27"/>
                        </a:lnTo>
                        <a:lnTo>
                          <a:pt x="82" y="34"/>
                        </a:lnTo>
                        <a:lnTo>
                          <a:pt x="82" y="34"/>
                        </a:lnTo>
                        <a:lnTo>
                          <a:pt x="81" y="38"/>
                        </a:lnTo>
                        <a:lnTo>
                          <a:pt x="81" y="159"/>
                        </a:lnTo>
                        <a:lnTo>
                          <a:pt x="82" y="159"/>
                        </a:lnTo>
                        <a:lnTo>
                          <a:pt x="82" y="237"/>
                        </a:lnTo>
                        <a:lnTo>
                          <a:pt x="82" y="237"/>
                        </a:lnTo>
                        <a:lnTo>
                          <a:pt x="82" y="280"/>
                        </a:lnTo>
                        <a:lnTo>
                          <a:pt x="82" y="280"/>
                        </a:lnTo>
                        <a:lnTo>
                          <a:pt x="81" y="284"/>
                        </a:lnTo>
                        <a:lnTo>
                          <a:pt x="79" y="287"/>
                        </a:lnTo>
                        <a:lnTo>
                          <a:pt x="75" y="289"/>
                        </a:lnTo>
                        <a:lnTo>
                          <a:pt x="72" y="291"/>
                        </a:lnTo>
                        <a:lnTo>
                          <a:pt x="72" y="291"/>
                        </a:lnTo>
                        <a:lnTo>
                          <a:pt x="72" y="291"/>
                        </a:lnTo>
                        <a:lnTo>
                          <a:pt x="67" y="289"/>
                        </a:lnTo>
                        <a:lnTo>
                          <a:pt x="65" y="287"/>
                        </a:lnTo>
                        <a:lnTo>
                          <a:pt x="62" y="284"/>
                        </a:lnTo>
                        <a:lnTo>
                          <a:pt x="62" y="280"/>
                        </a:lnTo>
                        <a:lnTo>
                          <a:pt x="62" y="237"/>
                        </a:lnTo>
                        <a:lnTo>
                          <a:pt x="62" y="218"/>
                        </a:lnTo>
                        <a:lnTo>
                          <a:pt x="62" y="218"/>
                        </a:lnTo>
                        <a:lnTo>
                          <a:pt x="55" y="216"/>
                        </a:lnTo>
                        <a:lnTo>
                          <a:pt x="48" y="216"/>
                        </a:lnTo>
                        <a:lnTo>
                          <a:pt x="48" y="216"/>
                        </a:lnTo>
                        <a:lnTo>
                          <a:pt x="40" y="218"/>
                        </a:lnTo>
                        <a:lnTo>
                          <a:pt x="30" y="221"/>
                        </a:lnTo>
                        <a:lnTo>
                          <a:pt x="16" y="230"/>
                        </a:lnTo>
                        <a:lnTo>
                          <a:pt x="16" y="230"/>
                        </a:lnTo>
                        <a:lnTo>
                          <a:pt x="8" y="237"/>
                        </a:lnTo>
                        <a:lnTo>
                          <a:pt x="8" y="237"/>
                        </a:lnTo>
                        <a:lnTo>
                          <a:pt x="3" y="247"/>
                        </a:lnTo>
                        <a:lnTo>
                          <a:pt x="0" y="259"/>
                        </a:lnTo>
                        <a:lnTo>
                          <a:pt x="1" y="269"/>
                        </a:lnTo>
                        <a:lnTo>
                          <a:pt x="6" y="279"/>
                        </a:lnTo>
                        <a:lnTo>
                          <a:pt x="28" y="334"/>
                        </a:lnTo>
                        <a:lnTo>
                          <a:pt x="64" y="415"/>
                        </a:lnTo>
                        <a:lnTo>
                          <a:pt x="123" y="461"/>
                        </a:lnTo>
                        <a:lnTo>
                          <a:pt x="123" y="461"/>
                        </a:lnTo>
                        <a:lnTo>
                          <a:pt x="126" y="466"/>
                        </a:lnTo>
                        <a:lnTo>
                          <a:pt x="126" y="471"/>
                        </a:lnTo>
                        <a:lnTo>
                          <a:pt x="126" y="493"/>
                        </a:lnTo>
                        <a:lnTo>
                          <a:pt x="126" y="493"/>
                        </a:lnTo>
                        <a:lnTo>
                          <a:pt x="128" y="496"/>
                        </a:lnTo>
                        <a:lnTo>
                          <a:pt x="129" y="500"/>
                        </a:lnTo>
                        <a:lnTo>
                          <a:pt x="133" y="501"/>
                        </a:lnTo>
                        <a:lnTo>
                          <a:pt x="136" y="503"/>
                        </a:lnTo>
                        <a:lnTo>
                          <a:pt x="136" y="503"/>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grpSp>
              <p:nvGrpSpPr>
                <p:cNvPr id="14" name="组合 143"/>
                <p:cNvGrpSpPr/>
                <p:nvPr/>
              </p:nvGrpSpPr>
              <p:grpSpPr>
                <a:xfrm>
                  <a:off x="1370063" y="1860078"/>
                  <a:ext cx="249777" cy="93756"/>
                  <a:chOff x="2004628" y="3684853"/>
                  <a:chExt cx="1394210" cy="785547"/>
                </a:xfrm>
              </p:grpSpPr>
              <p:sp>
                <p:nvSpPr>
                  <p:cNvPr id="153" name="Freeform 510"/>
                  <p:cNvSpPr>
                    <a:spLocks noEditPoints="1"/>
                  </p:cNvSpPr>
                  <p:nvPr/>
                </p:nvSpPr>
                <p:spPr bwMode="auto">
                  <a:xfrm>
                    <a:off x="2004628" y="4200556"/>
                    <a:ext cx="1394210" cy="269844"/>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nvGrpSpPr>
                  <p:cNvPr id="15" name="组合 142"/>
                  <p:cNvGrpSpPr/>
                  <p:nvPr/>
                </p:nvGrpSpPr>
                <p:grpSpPr>
                  <a:xfrm>
                    <a:off x="2327272" y="3684853"/>
                    <a:ext cx="798212" cy="497713"/>
                    <a:chOff x="2327272" y="3684853"/>
                    <a:chExt cx="798212" cy="497713"/>
                  </a:xfrm>
                </p:grpSpPr>
                <p:sp>
                  <p:nvSpPr>
                    <p:cNvPr id="155"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56"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57"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58"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2800"/>
                    </a:p>
                  </p:txBody>
                </p:sp>
                <p:sp>
                  <p:nvSpPr>
                    <p:cNvPr id="159"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grpSp>
            <p:sp>
              <p:nvSpPr>
                <p:cNvPr id="112" name="椭圆 111"/>
                <p:cNvSpPr/>
                <p:nvPr/>
              </p:nvSpPr>
              <p:spPr bwMode="auto">
                <a:xfrm rot="5587236">
                  <a:off x="1399866" y="1714554"/>
                  <a:ext cx="191609" cy="63915"/>
                </a:xfrm>
                <a:prstGeom prst="ellipse">
                  <a:avLst/>
                </a:prstGeom>
                <a:solidFill>
                  <a:srgbClr val="FFC000"/>
                </a:solidFill>
                <a:ln>
                  <a:solidFill>
                    <a:schemeClr val="accent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grpSp>
              <p:nvGrpSpPr>
                <p:cNvPr id="16" name="组合 129"/>
                <p:cNvGrpSpPr/>
                <p:nvPr/>
              </p:nvGrpSpPr>
              <p:grpSpPr>
                <a:xfrm>
                  <a:off x="2424823" y="1395160"/>
                  <a:ext cx="918844" cy="878448"/>
                  <a:chOff x="2424823" y="1395160"/>
                  <a:chExt cx="918844" cy="878448"/>
                </a:xfrm>
              </p:grpSpPr>
              <p:sp>
                <p:nvSpPr>
                  <p:cNvPr id="114" name="Freeform 7"/>
                  <p:cNvSpPr>
                    <a:spLocks noChangeAspect="1" noEditPoints="1"/>
                  </p:cNvSpPr>
                  <p:nvPr/>
                </p:nvSpPr>
                <p:spPr bwMode="auto">
                  <a:xfrm rot="18840000">
                    <a:off x="2784796" y="1348371"/>
                    <a:ext cx="150072" cy="243649"/>
                  </a:xfrm>
                  <a:custGeom>
                    <a:avLst/>
                    <a:gdLst/>
                    <a:ahLst/>
                    <a:cxnLst>
                      <a:cxn ang="0">
                        <a:pos x="5443" y="16331"/>
                      </a:cxn>
                      <a:cxn ang="0">
                        <a:pos x="170" y="11568"/>
                      </a:cxn>
                      <a:cxn ang="0">
                        <a:pos x="0" y="10547"/>
                      </a:cxn>
                      <a:cxn ang="0">
                        <a:pos x="10547" y="0"/>
                      </a:cxn>
                      <a:cxn ang="0">
                        <a:pos x="11567" y="170"/>
                      </a:cxn>
                      <a:cxn ang="0">
                        <a:pos x="16331" y="5273"/>
                      </a:cxn>
                      <a:cxn ang="0">
                        <a:pos x="6124" y="15990"/>
                      </a:cxn>
                      <a:cxn ang="0">
                        <a:pos x="8845" y="11397"/>
                      </a:cxn>
                      <a:cxn ang="0">
                        <a:pos x="5102" y="8165"/>
                      </a:cxn>
                      <a:cxn ang="0">
                        <a:pos x="5102" y="7145"/>
                      </a:cxn>
                      <a:cxn ang="0">
                        <a:pos x="10547" y="1700"/>
                      </a:cxn>
                      <a:cxn ang="0">
                        <a:pos x="11567" y="1700"/>
                      </a:cxn>
                      <a:cxn ang="0">
                        <a:pos x="14800" y="5443"/>
                      </a:cxn>
                      <a:cxn ang="0">
                        <a:pos x="9526" y="10888"/>
                      </a:cxn>
                      <a:cxn ang="0">
                        <a:pos x="3742" y="9697"/>
                      </a:cxn>
                      <a:cxn ang="0">
                        <a:pos x="3061" y="8336"/>
                      </a:cxn>
                      <a:cxn ang="0">
                        <a:pos x="4423" y="9016"/>
                      </a:cxn>
                      <a:cxn ang="0">
                        <a:pos x="6124" y="11397"/>
                      </a:cxn>
                      <a:cxn ang="0">
                        <a:pos x="4933" y="10717"/>
                      </a:cxn>
                      <a:cxn ang="0">
                        <a:pos x="5102" y="10036"/>
                      </a:cxn>
                      <a:cxn ang="0">
                        <a:pos x="6293" y="11057"/>
                      </a:cxn>
                      <a:cxn ang="0">
                        <a:pos x="7654" y="13269"/>
                      </a:cxn>
                      <a:cxn ang="0">
                        <a:pos x="6464" y="12078"/>
                      </a:cxn>
                      <a:cxn ang="0">
                        <a:pos x="7145" y="11908"/>
                      </a:cxn>
                      <a:cxn ang="0">
                        <a:pos x="7995" y="13269"/>
                      </a:cxn>
                      <a:cxn ang="0">
                        <a:pos x="2891" y="10717"/>
                      </a:cxn>
                      <a:cxn ang="0">
                        <a:pos x="2041" y="9356"/>
                      </a:cxn>
                      <a:cxn ang="0">
                        <a:pos x="3402" y="10036"/>
                      </a:cxn>
                      <a:cxn ang="0">
                        <a:pos x="5273" y="12418"/>
                      </a:cxn>
                      <a:cxn ang="0">
                        <a:pos x="3912" y="11738"/>
                      </a:cxn>
                      <a:cxn ang="0">
                        <a:pos x="4082" y="11057"/>
                      </a:cxn>
                      <a:cxn ang="0">
                        <a:pos x="5273" y="12078"/>
                      </a:cxn>
                      <a:cxn ang="0">
                        <a:pos x="6634" y="14290"/>
                      </a:cxn>
                      <a:cxn ang="0">
                        <a:pos x="5443" y="13099"/>
                      </a:cxn>
                      <a:cxn ang="0">
                        <a:pos x="6293" y="12929"/>
                      </a:cxn>
                      <a:cxn ang="0">
                        <a:pos x="6974" y="14120"/>
                      </a:cxn>
                      <a:cxn ang="0">
                        <a:pos x="1870" y="11738"/>
                      </a:cxn>
                      <a:cxn ang="0">
                        <a:pos x="1020" y="10377"/>
                      </a:cxn>
                      <a:cxn ang="0">
                        <a:pos x="2381" y="11057"/>
                      </a:cxn>
                      <a:cxn ang="0">
                        <a:pos x="4252" y="13438"/>
                      </a:cxn>
                      <a:cxn ang="0">
                        <a:pos x="2891" y="12758"/>
                      </a:cxn>
                      <a:cxn ang="0">
                        <a:pos x="3232" y="11908"/>
                      </a:cxn>
                      <a:cxn ang="0">
                        <a:pos x="4252" y="13099"/>
                      </a:cxn>
                      <a:cxn ang="0">
                        <a:pos x="5613" y="15311"/>
                      </a:cxn>
                      <a:cxn ang="0">
                        <a:pos x="4423" y="14120"/>
                      </a:cxn>
                      <a:cxn ang="0">
                        <a:pos x="5273" y="13949"/>
                      </a:cxn>
                      <a:cxn ang="0">
                        <a:pos x="5954" y="15140"/>
                      </a:cxn>
                    </a:cxnLst>
                    <a:rect l="0" t="0" r="r" b="b"/>
                    <a:pathLst>
                      <a:path w="16331" h="16331">
                        <a:moveTo>
                          <a:pt x="6124" y="15990"/>
                        </a:moveTo>
                        <a:lnTo>
                          <a:pt x="5784" y="16161"/>
                        </a:lnTo>
                        <a:lnTo>
                          <a:pt x="5443" y="16331"/>
                        </a:lnTo>
                        <a:lnTo>
                          <a:pt x="4933" y="16331"/>
                        </a:lnTo>
                        <a:lnTo>
                          <a:pt x="4763" y="16161"/>
                        </a:lnTo>
                        <a:lnTo>
                          <a:pt x="170" y="11568"/>
                        </a:lnTo>
                        <a:lnTo>
                          <a:pt x="0" y="11227"/>
                        </a:lnTo>
                        <a:lnTo>
                          <a:pt x="0" y="10888"/>
                        </a:lnTo>
                        <a:lnTo>
                          <a:pt x="0" y="10547"/>
                        </a:lnTo>
                        <a:lnTo>
                          <a:pt x="339" y="10206"/>
                        </a:lnTo>
                        <a:lnTo>
                          <a:pt x="10206" y="339"/>
                        </a:lnTo>
                        <a:lnTo>
                          <a:pt x="10547" y="0"/>
                        </a:lnTo>
                        <a:lnTo>
                          <a:pt x="10887" y="0"/>
                        </a:lnTo>
                        <a:lnTo>
                          <a:pt x="11397" y="0"/>
                        </a:lnTo>
                        <a:lnTo>
                          <a:pt x="11567" y="170"/>
                        </a:lnTo>
                        <a:lnTo>
                          <a:pt x="16161" y="4593"/>
                        </a:lnTo>
                        <a:lnTo>
                          <a:pt x="16331" y="4933"/>
                        </a:lnTo>
                        <a:lnTo>
                          <a:pt x="16331" y="5273"/>
                        </a:lnTo>
                        <a:lnTo>
                          <a:pt x="16331" y="5784"/>
                        </a:lnTo>
                        <a:lnTo>
                          <a:pt x="15990" y="6124"/>
                        </a:lnTo>
                        <a:lnTo>
                          <a:pt x="6124" y="15990"/>
                        </a:lnTo>
                        <a:close/>
                        <a:moveTo>
                          <a:pt x="9526" y="10888"/>
                        </a:moveTo>
                        <a:lnTo>
                          <a:pt x="9186" y="11227"/>
                        </a:lnTo>
                        <a:lnTo>
                          <a:pt x="8845" y="11397"/>
                        </a:lnTo>
                        <a:lnTo>
                          <a:pt x="8506" y="11227"/>
                        </a:lnTo>
                        <a:lnTo>
                          <a:pt x="8165" y="11057"/>
                        </a:lnTo>
                        <a:lnTo>
                          <a:pt x="5102" y="8165"/>
                        </a:lnTo>
                        <a:lnTo>
                          <a:pt x="4933" y="7825"/>
                        </a:lnTo>
                        <a:lnTo>
                          <a:pt x="4933" y="7484"/>
                        </a:lnTo>
                        <a:lnTo>
                          <a:pt x="5102" y="7145"/>
                        </a:lnTo>
                        <a:lnTo>
                          <a:pt x="5273" y="6804"/>
                        </a:lnTo>
                        <a:lnTo>
                          <a:pt x="10206" y="1870"/>
                        </a:lnTo>
                        <a:lnTo>
                          <a:pt x="10547" y="1700"/>
                        </a:lnTo>
                        <a:lnTo>
                          <a:pt x="10887" y="1530"/>
                        </a:lnTo>
                        <a:lnTo>
                          <a:pt x="11227" y="1530"/>
                        </a:lnTo>
                        <a:lnTo>
                          <a:pt x="11567" y="1700"/>
                        </a:lnTo>
                        <a:lnTo>
                          <a:pt x="14629" y="4763"/>
                        </a:lnTo>
                        <a:lnTo>
                          <a:pt x="14800" y="5102"/>
                        </a:lnTo>
                        <a:lnTo>
                          <a:pt x="14800" y="5443"/>
                        </a:lnTo>
                        <a:lnTo>
                          <a:pt x="14629" y="5784"/>
                        </a:lnTo>
                        <a:lnTo>
                          <a:pt x="14460" y="6124"/>
                        </a:lnTo>
                        <a:lnTo>
                          <a:pt x="9526" y="10888"/>
                        </a:lnTo>
                        <a:close/>
                        <a:moveTo>
                          <a:pt x="4423" y="9697"/>
                        </a:moveTo>
                        <a:lnTo>
                          <a:pt x="4082" y="9866"/>
                        </a:lnTo>
                        <a:lnTo>
                          <a:pt x="3742" y="9697"/>
                        </a:lnTo>
                        <a:lnTo>
                          <a:pt x="3061" y="9016"/>
                        </a:lnTo>
                        <a:lnTo>
                          <a:pt x="3061" y="8675"/>
                        </a:lnTo>
                        <a:lnTo>
                          <a:pt x="3061" y="8336"/>
                        </a:lnTo>
                        <a:lnTo>
                          <a:pt x="3402" y="8165"/>
                        </a:lnTo>
                        <a:lnTo>
                          <a:pt x="3742" y="8336"/>
                        </a:lnTo>
                        <a:lnTo>
                          <a:pt x="4423" y="9016"/>
                        </a:lnTo>
                        <a:lnTo>
                          <a:pt x="4593" y="9356"/>
                        </a:lnTo>
                        <a:lnTo>
                          <a:pt x="4423" y="9697"/>
                        </a:lnTo>
                        <a:close/>
                        <a:moveTo>
                          <a:pt x="6124" y="11397"/>
                        </a:moveTo>
                        <a:lnTo>
                          <a:pt x="5954" y="11568"/>
                        </a:lnTo>
                        <a:lnTo>
                          <a:pt x="5613" y="11397"/>
                        </a:lnTo>
                        <a:lnTo>
                          <a:pt x="4933" y="10717"/>
                        </a:lnTo>
                        <a:lnTo>
                          <a:pt x="4763" y="10377"/>
                        </a:lnTo>
                        <a:lnTo>
                          <a:pt x="4933" y="10036"/>
                        </a:lnTo>
                        <a:lnTo>
                          <a:pt x="5102" y="10036"/>
                        </a:lnTo>
                        <a:lnTo>
                          <a:pt x="5443" y="10206"/>
                        </a:lnTo>
                        <a:lnTo>
                          <a:pt x="6124" y="10888"/>
                        </a:lnTo>
                        <a:lnTo>
                          <a:pt x="6293" y="11057"/>
                        </a:lnTo>
                        <a:lnTo>
                          <a:pt x="6124" y="11397"/>
                        </a:lnTo>
                        <a:close/>
                        <a:moveTo>
                          <a:pt x="7995" y="13269"/>
                        </a:moveTo>
                        <a:lnTo>
                          <a:pt x="7654" y="13269"/>
                        </a:lnTo>
                        <a:lnTo>
                          <a:pt x="7315" y="13099"/>
                        </a:lnTo>
                        <a:lnTo>
                          <a:pt x="6634" y="12418"/>
                        </a:lnTo>
                        <a:lnTo>
                          <a:pt x="6464" y="12078"/>
                        </a:lnTo>
                        <a:lnTo>
                          <a:pt x="6634" y="11908"/>
                        </a:lnTo>
                        <a:lnTo>
                          <a:pt x="6974" y="11738"/>
                        </a:lnTo>
                        <a:lnTo>
                          <a:pt x="7145" y="11908"/>
                        </a:lnTo>
                        <a:lnTo>
                          <a:pt x="7995" y="12588"/>
                        </a:lnTo>
                        <a:lnTo>
                          <a:pt x="7995" y="12929"/>
                        </a:lnTo>
                        <a:lnTo>
                          <a:pt x="7995" y="13269"/>
                        </a:lnTo>
                        <a:close/>
                        <a:moveTo>
                          <a:pt x="3402" y="10717"/>
                        </a:moveTo>
                        <a:lnTo>
                          <a:pt x="3061" y="10888"/>
                        </a:lnTo>
                        <a:lnTo>
                          <a:pt x="2891" y="10717"/>
                        </a:lnTo>
                        <a:lnTo>
                          <a:pt x="2041" y="10036"/>
                        </a:lnTo>
                        <a:lnTo>
                          <a:pt x="2041" y="9697"/>
                        </a:lnTo>
                        <a:lnTo>
                          <a:pt x="2041" y="9356"/>
                        </a:lnTo>
                        <a:lnTo>
                          <a:pt x="2381" y="9186"/>
                        </a:lnTo>
                        <a:lnTo>
                          <a:pt x="2721" y="9356"/>
                        </a:lnTo>
                        <a:lnTo>
                          <a:pt x="3402" y="10036"/>
                        </a:lnTo>
                        <a:lnTo>
                          <a:pt x="3572" y="10377"/>
                        </a:lnTo>
                        <a:lnTo>
                          <a:pt x="3402" y="10717"/>
                        </a:lnTo>
                        <a:close/>
                        <a:moveTo>
                          <a:pt x="5273" y="12418"/>
                        </a:moveTo>
                        <a:lnTo>
                          <a:pt x="4933" y="12588"/>
                        </a:lnTo>
                        <a:lnTo>
                          <a:pt x="4593" y="12418"/>
                        </a:lnTo>
                        <a:lnTo>
                          <a:pt x="3912" y="11738"/>
                        </a:lnTo>
                        <a:lnTo>
                          <a:pt x="3742" y="11397"/>
                        </a:lnTo>
                        <a:lnTo>
                          <a:pt x="3912" y="11057"/>
                        </a:lnTo>
                        <a:lnTo>
                          <a:pt x="4082" y="11057"/>
                        </a:lnTo>
                        <a:lnTo>
                          <a:pt x="4423" y="11057"/>
                        </a:lnTo>
                        <a:lnTo>
                          <a:pt x="5102" y="11738"/>
                        </a:lnTo>
                        <a:lnTo>
                          <a:pt x="5273" y="12078"/>
                        </a:lnTo>
                        <a:lnTo>
                          <a:pt x="5273" y="12418"/>
                        </a:lnTo>
                        <a:close/>
                        <a:moveTo>
                          <a:pt x="6974" y="14120"/>
                        </a:moveTo>
                        <a:lnTo>
                          <a:pt x="6634" y="14290"/>
                        </a:lnTo>
                        <a:lnTo>
                          <a:pt x="6293" y="14120"/>
                        </a:lnTo>
                        <a:lnTo>
                          <a:pt x="5613" y="13438"/>
                        </a:lnTo>
                        <a:lnTo>
                          <a:pt x="5443" y="13099"/>
                        </a:lnTo>
                        <a:lnTo>
                          <a:pt x="5613" y="12929"/>
                        </a:lnTo>
                        <a:lnTo>
                          <a:pt x="5954" y="12758"/>
                        </a:lnTo>
                        <a:lnTo>
                          <a:pt x="6293" y="12929"/>
                        </a:lnTo>
                        <a:lnTo>
                          <a:pt x="6974" y="13609"/>
                        </a:lnTo>
                        <a:lnTo>
                          <a:pt x="6974" y="13949"/>
                        </a:lnTo>
                        <a:lnTo>
                          <a:pt x="6974" y="14120"/>
                        </a:lnTo>
                        <a:close/>
                        <a:moveTo>
                          <a:pt x="2381" y="11738"/>
                        </a:moveTo>
                        <a:lnTo>
                          <a:pt x="2211" y="11908"/>
                        </a:lnTo>
                        <a:lnTo>
                          <a:pt x="1870" y="11738"/>
                        </a:lnTo>
                        <a:lnTo>
                          <a:pt x="1190" y="11057"/>
                        </a:lnTo>
                        <a:lnTo>
                          <a:pt x="1020" y="10717"/>
                        </a:lnTo>
                        <a:lnTo>
                          <a:pt x="1020" y="10377"/>
                        </a:lnTo>
                        <a:lnTo>
                          <a:pt x="1361" y="10206"/>
                        </a:lnTo>
                        <a:lnTo>
                          <a:pt x="1700" y="10377"/>
                        </a:lnTo>
                        <a:lnTo>
                          <a:pt x="2381" y="11057"/>
                        </a:lnTo>
                        <a:lnTo>
                          <a:pt x="2551" y="11397"/>
                        </a:lnTo>
                        <a:lnTo>
                          <a:pt x="2381" y="11738"/>
                        </a:lnTo>
                        <a:close/>
                        <a:moveTo>
                          <a:pt x="4252" y="13438"/>
                        </a:moveTo>
                        <a:lnTo>
                          <a:pt x="3912" y="13609"/>
                        </a:lnTo>
                        <a:lnTo>
                          <a:pt x="3572" y="13438"/>
                        </a:lnTo>
                        <a:lnTo>
                          <a:pt x="2891" y="12758"/>
                        </a:lnTo>
                        <a:lnTo>
                          <a:pt x="2721" y="12418"/>
                        </a:lnTo>
                        <a:lnTo>
                          <a:pt x="2891" y="12078"/>
                        </a:lnTo>
                        <a:lnTo>
                          <a:pt x="3232" y="11908"/>
                        </a:lnTo>
                        <a:lnTo>
                          <a:pt x="3402" y="12078"/>
                        </a:lnTo>
                        <a:lnTo>
                          <a:pt x="4252" y="12758"/>
                        </a:lnTo>
                        <a:lnTo>
                          <a:pt x="4252" y="13099"/>
                        </a:lnTo>
                        <a:lnTo>
                          <a:pt x="4252" y="13438"/>
                        </a:lnTo>
                        <a:close/>
                        <a:moveTo>
                          <a:pt x="5954" y="15140"/>
                        </a:moveTo>
                        <a:lnTo>
                          <a:pt x="5613" y="15311"/>
                        </a:lnTo>
                        <a:lnTo>
                          <a:pt x="5273" y="15140"/>
                        </a:lnTo>
                        <a:lnTo>
                          <a:pt x="4593" y="14460"/>
                        </a:lnTo>
                        <a:lnTo>
                          <a:pt x="4423" y="14120"/>
                        </a:lnTo>
                        <a:lnTo>
                          <a:pt x="4593" y="13779"/>
                        </a:lnTo>
                        <a:lnTo>
                          <a:pt x="4933" y="13779"/>
                        </a:lnTo>
                        <a:lnTo>
                          <a:pt x="5273" y="13949"/>
                        </a:lnTo>
                        <a:lnTo>
                          <a:pt x="5954" y="14629"/>
                        </a:lnTo>
                        <a:lnTo>
                          <a:pt x="6124" y="14970"/>
                        </a:lnTo>
                        <a:lnTo>
                          <a:pt x="5954" y="1514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nvGrpSpPr>
                  <p:cNvPr id="17" name="组合 229"/>
                  <p:cNvGrpSpPr>
                    <a:grpSpLocks noChangeAspect="1"/>
                  </p:cNvGrpSpPr>
                  <p:nvPr/>
                </p:nvGrpSpPr>
                <p:grpSpPr>
                  <a:xfrm>
                    <a:off x="3189048" y="2086019"/>
                    <a:ext cx="154619" cy="187589"/>
                    <a:chOff x="12457113" y="177800"/>
                    <a:chExt cx="898525" cy="993776"/>
                  </a:xfrm>
                  <a:solidFill>
                    <a:schemeClr val="tx1">
                      <a:lumMod val="50000"/>
                      <a:lumOff val="50000"/>
                    </a:schemeClr>
                  </a:solidFill>
                </p:grpSpPr>
                <p:sp>
                  <p:nvSpPr>
                    <p:cNvPr id="137" name="Freeform 83"/>
                    <p:cNvSpPr/>
                    <p:nvPr/>
                  </p:nvSpPr>
                  <p:spPr bwMode="auto">
                    <a:xfrm>
                      <a:off x="12726988" y="177800"/>
                      <a:ext cx="352425" cy="125413"/>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38" name="Freeform 84"/>
                    <p:cNvSpPr/>
                    <p:nvPr/>
                  </p:nvSpPr>
                  <p:spPr bwMode="auto">
                    <a:xfrm>
                      <a:off x="12801600" y="274638"/>
                      <a:ext cx="196850" cy="87313"/>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39" name="Freeform 85"/>
                    <p:cNvSpPr>
                      <a:spLocks noEditPoints="1"/>
                    </p:cNvSpPr>
                    <p:nvPr/>
                  </p:nvSpPr>
                  <p:spPr bwMode="auto">
                    <a:xfrm>
                      <a:off x="12457113" y="398463"/>
                      <a:ext cx="898525" cy="639763"/>
                    </a:xfrm>
                    <a:custGeom>
                      <a:avLst/>
                      <a:gdLst/>
                      <a:ahLst/>
                      <a:cxnLst>
                        <a:cxn ang="0">
                          <a:pos x="605" y="804"/>
                        </a:cxn>
                        <a:cxn ang="0">
                          <a:pos x="592" y="771"/>
                        </a:cxn>
                        <a:cxn ang="0">
                          <a:pos x="582" y="742"/>
                        </a:cxn>
                        <a:cxn ang="0">
                          <a:pos x="583" y="713"/>
                        </a:cxn>
                        <a:cxn ang="0">
                          <a:pos x="583" y="707"/>
                        </a:cxn>
                        <a:cxn ang="0">
                          <a:pos x="120" y="707"/>
                        </a:cxn>
                        <a:cxn ang="0">
                          <a:pos x="103" y="700"/>
                        </a:cxn>
                        <a:cxn ang="0">
                          <a:pos x="96" y="683"/>
                        </a:cxn>
                        <a:cxn ang="0">
                          <a:pos x="96" y="120"/>
                        </a:cxn>
                        <a:cxn ang="0">
                          <a:pos x="103" y="103"/>
                        </a:cxn>
                        <a:cxn ang="0">
                          <a:pos x="120" y="96"/>
                        </a:cxn>
                        <a:cxn ang="0">
                          <a:pos x="936" y="96"/>
                        </a:cxn>
                        <a:cxn ang="0">
                          <a:pos x="953" y="103"/>
                        </a:cxn>
                        <a:cxn ang="0">
                          <a:pos x="960" y="120"/>
                        </a:cxn>
                        <a:cxn ang="0">
                          <a:pos x="990" y="661"/>
                        </a:cxn>
                        <a:cxn ang="0">
                          <a:pos x="998" y="664"/>
                        </a:cxn>
                        <a:cxn ang="0">
                          <a:pos x="1014" y="675"/>
                        </a:cxn>
                        <a:cxn ang="0">
                          <a:pos x="1024" y="690"/>
                        </a:cxn>
                        <a:cxn ang="0">
                          <a:pos x="1029" y="707"/>
                        </a:cxn>
                        <a:cxn ang="0">
                          <a:pos x="1030" y="804"/>
                        </a:cxn>
                        <a:cxn ang="0">
                          <a:pos x="1089" y="804"/>
                        </a:cxn>
                        <a:cxn ang="0">
                          <a:pos x="1106" y="801"/>
                        </a:cxn>
                        <a:cxn ang="0">
                          <a:pos x="1120" y="793"/>
                        </a:cxn>
                        <a:cxn ang="0">
                          <a:pos x="1128" y="779"/>
                        </a:cxn>
                        <a:cxn ang="0">
                          <a:pos x="1132" y="762"/>
                        </a:cxn>
                        <a:cxn ang="0">
                          <a:pos x="1132" y="42"/>
                        </a:cxn>
                        <a:cxn ang="0">
                          <a:pos x="1128" y="25"/>
                        </a:cxn>
                        <a:cxn ang="0">
                          <a:pos x="1120" y="12"/>
                        </a:cxn>
                        <a:cxn ang="0">
                          <a:pos x="1106" y="3"/>
                        </a:cxn>
                        <a:cxn ang="0">
                          <a:pos x="1089" y="0"/>
                        </a:cxn>
                        <a:cxn ang="0">
                          <a:pos x="44" y="0"/>
                        </a:cxn>
                        <a:cxn ang="0">
                          <a:pos x="27" y="3"/>
                        </a:cxn>
                        <a:cxn ang="0">
                          <a:pos x="13" y="12"/>
                        </a:cxn>
                        <a:cxn ang="0">
                          <a:pos x="3" y="25"/>
                        </a:cxn>
                        <a:cxn ang="0">
                          <a:pos x="0" y="42"/>
                        </a:cxn>
                        <a:cxn ang="0">
                          <a:pos x="0" y="762"/>
                        </a:cxn>
                        <a:cxn ang="0">
                          <a:pos x="3" y="779"/>
                        </a:cxn>
                        <a:cxn ang="0">
                          <a:pos x="13" y="793"/>
                        </a:cxn>
                        <a:cxn ang="0">
                          <a:pos x="27" y="801"/>
                        </a:cxn>
                        <a:cxn ang="0">
                          <a:pos x="44" y="804"/>
                        </a:cxn>
                        <a:cxn ang="0">
                          <a:pos x="1015" y="384"/>
                        </a:cxn>
                        <a:cxn ang="0">
                          <a:pos x="1017" y="374"/>
                        </a:cxn>
                        <a:cxn ang="0">
                          <a:pos x="1030" y="362"/>
                        </a:cxn>
                        <a:cxn ang="0">
                          <a:pos x="1074" y="361"/>
                        </a:cxn>
                        <a:cxn ang="0">
                          <a:pos x="1084" y="362"/>
                        </a:cxn>
                        <a:cxn ang="0">
                          <a:pos x="1096" y="374"/>
                        </a:cxn>
                        <a:cxn ang="0">
                          <a:pos x="1098" y="418"/>
                        </a:cxn>
                        <a:cxn ang="0">
                          <a:pos x="1096" y="428"/>
                        </a:cxn>
                        <a:cxn ang="0">
                          <a:pos x="1084" y="442"/>
                        </a:cxn>
                        <a:cxn ang="0">
                          <a:pos x="1041" y="443"/>
                        </a:cxn>
                        <a:cxn ang="0">
                          <a:pos x="1030" y="442"/>
                        </a:cxn>
                        <a:cxn ang="0">
                          <a:pos x="1017" y="428"/>
                        </a:cxn>
                        <a:cxn ang="0">
                          <a:pos x="1015" y="384"/>
                        </a:cxn>
                      </a:cxnLst>
                      <a:rect l="0" t="0" r="r" b="b"/>
                      <a:pathLst>
                        <a:path w="1132" h="804">
                          <a:moveTo>
                            <a:pt x="44" y="804"/>
                          </a:moveTo>
                          <a:lnTo>
                            <a:pt x="605" y="804"/>
                          </a:lnTo>
                          <a:lnTo>
                            <a:pt x="592" y="771"/>
                          </a:lnTo>
                          <a:lnTo>
                            <a:pt x="592" y="771"/>
                          </a:lnTo>
                          <a:lnTo>
                            <a:pt x="585" y="757"/>
                          </a:lnTo>
                          <a:lnTo>
                            <a:pt x="582" y="742"/>
                          </a:lnTo>
                          <a:lnTo>
                            <a:pt x="582" y="729"/>
                          </a:lnTo>
                          <a:lnTo>
                            <a:pt x="583" y="713"/>
                          </a:lnTo>
                          <a:lnTo>
                            <a:pt x="583" y="713"/>
                          </a:lnTo>
                          <a:lnTo>
                            <a:pt x="583" y="707"/>
                          </a:lnTo>
                          <a:lnTo>
                            <a:pt x="120" y="707"/>
                          </a:lnTo>
                          <a:lnTo>
                            <a:pt x="120" y="707"/>
                          </a:lnTo>
                          <a:lnTo>
                            <a:pt x="111" y="705"/>
                          </a:lnTo>
                          <a:lnTo>
                            <a:pt x="103" y="700"/>
                          </a:lnTo>
                          <a:lnTo>
                            <a:pt x="98" y="693"/>
                          </a:lnTo>
                          <a:lnTo>
                            <a:pt x="96" y="683"/>
                          </a:lnTo>
                          <a:lnTo>
                            <a:pt x="96" y="120"/>
                          </a:lnTo>
                          <a:lnTo>
                            <a:pt x="96" y="120"/>
                          </a:lnTo>
                          <a:lnTo>
                            <a:pt x="98" y="111"/>
                          </a:lnTo>
                          <a:lnTo>
                            <a:pt x="103" y="103"/>
                          </a:lnTo>
                          <a:lnTo>
                            <a:pt x="111" y="98"/>
                          </a:lnTo>
                          <a:lnTo>
                            <a:pt x="120" y="96"/>
                          </a:lnTo>
                          <a:lnTo>
                            <a:pt x="936" y="96"/>
                          </a:lnTo>
                          <a:lnTo>
                            <a:pt x="936" y="96"/>
                          </a:lnTo>
                          <a:lnTo>
                            <a:pt x="946" y="98"/>
                          </a:lnTo>
                          <a:lnTo>
                            <a:pt x="953" y="103"/>
                          </a:lnTo>
                          <a:lnTo>
                            <a:pt x="958" y="111"/>
                          </a:lnTo>
                          <a:lnTo>
                            <a:pt x="960" y="120"/>
                          </a:lnTo>
                          <a:lnTo>
                            <a:pt x="960" y="651"/>
                          </a:lnTo>
                          <a:lnTo>
                            <a:pt x="990" y="661"/>
                          </a:lnTo>
                          <a:lnTo>
                            <a:pt x="990" y="661"/>
                          </a:lnTo>
                          <a:lnTo>
                            <a:pt x="998" y="664"/>
                          </a:lnTo>
                          <a:lnTo>
                            <a:pt x="1007" y="670"/>
                          </a:lnTo>
                          <a:lnTo>
                            <a:pt x="1014" y="675"/>
                          </a:lnTo>
                          <a:lnTo>
                            <a:pt x="1019" y="681"/>
                          </a:lnTo>
                          <a:lnTo>
                            <a:pt x="1024" y="690"/>
                          </a:lnTo>
                          <a:lnTo>
                            <a:pt x="1027" y="698"/>
                          </a:lnTo>
                          <a:lnTo>
                            <a:pt x="1029" y="707"/>
                          </a:lnTo>
                          <a:lnTo>
                            <a:pt x="1030" y="717"/>
                          </a:lnTo>
                          <a:lnTo>
                            <a:pt x="1030" y="804"/>
                          </a:lnTo>
                          <a:lnTo>
                            <a:pt x="1089" y="804"/>
                          </a:lnTo>
                          <a:lnTo>
                            <a:pt x="1089" y="804"/>
                          </a:lnTo>
                          <a:lnTo>
                            <a:pt x="1098" y="803"/>
                          </a:lnTo>
                          <a:lnTo>
                            <a:pt x="1106" y="801"/>
                          </a:lnTo>
                          <a:lnTo>
                            <a:pt x="1113" y="798"/>
                          </a:lnTo>
                          <a:lnTo>
                            <a:pt x="1120" y="793"/>
                          </a:lnTo>
                          <a:lnTo>
                            <a:pt x="1125" y="786"/>
                          </a:lnTo>
                          <a:lnTo>
                            <a:pt x="1128" y="779"/>
                          </a:lnTo>
                          <a:lnTo>
                            <a:pt x="1132" y="771"/>
                          </a:lnTo>
                          <a:lnTo>
                            <a:pt x="1132" y="762"/>
                          </a:lnTo>
                          <a:lnTo>
                            <a:pt x="1132" y="42"/>
                          </a:lnTo>
                          <a:lnTo>
                            <a:pt x="1132" y="42"/>
                          </a:lnTo>
                          <a:lnTo>
                            <a:pt x="1132" y="34"/>
                          </a:lnTo>
                          <a:lnTo>
                            <a:pt x="1128" y="25"/>
                          </a:lnTo>
                          <a:lnTo>
                            <a:pt x="1125" y="18"/>
                          </a:lnTo>
                          <a:lnTo>
                            <a:pt x="1120" y="12"/>
                          </a:lnTo>
                          <a:lnTo>
                            <a:pt x="1113" y="7"/>
                          </a:lnTo>
                          <a:lnTo>
                            <a:pt x="1106" y="3"/>
                          </a:lnTo>
                          <a:lnTo>
                            <a:pt x="1098" y="0"/>
                          </a:lnTo>
                          <a:lnTo>
                            <a:pt x="1089" y="0"/>
                          </a:lnTo>
                          <a:lnTo>
                            <a:pt x="44" y="0"/>
                          </a:lnTo>
                          <a:lnTo>
                            <a:pt x="44" y="0"/>
                          </a:lnTo>
                          <a:lnTo>
                            <a:pt x="33" y="0"/>
                          </a:lnTo>
                          <a:lnTo>
                            <a:pt x="27" y="3"/>
                          </a:lnTo>
                          <a:lnTo>
                            <a:pt x="18" y="7"/>
                          </a:lnTo>
                          <a:lnTo>
                            <a:pt x="13" y="12"/>
                          </a:lnTo>
                          <a:lnTo>
                            <a:pt x="8" y="18"/>
                          </a:lnTo>
                          <a:lnTo>
                            <a:pt x="3" y="25"/>
                          </a:lnTo>
                          <a:lnTo>
                            <a:pt x="1" y="34"/>
                          </a:lnTo>
                          <a:lnTo>
                            <a:pt x="0" y="42"/>
                          </a:lnTo>
                          <a:lnTo>
                            <a:pt x="0" y="762"/>
                          </a:lnTo>
                          <a:lnTo>
                            <a:pt x="0" y="762"/>
                          </a:lnTo>
                          <a:lnTo>
                            <a:pt x="1" y="771"/>
                          </a:lnTo>
                          <a:lnTo>
                            <a:pt x="3" y="779"/>
                          </a:lnTo>
                          <a:lnTo>
                            <a:pt x="8" y="786"/>
                          </a:lnTo>
                          <a:lnTo>
                            <a:pt x="13" y="793"/>
                          </a:lnTo>
                          <a:lnTo>
                            <a:pt x="18" y="798"/>
                          </a:lnTo>
                          <a:lnTo>
                            <a:pt x="27" y="801"/>
                          </a:lnTo>
                          <a:lnTo>
                            <a:pt x="33" y="803"/>
                          </a:lnTo>
                          <a:lnTo>
                            <a:pt x="44" y="804"/>
                          </a:lnTo>
                          <a:lnTo>
                            <a:pt x="44" y="804"/>
                          </a:lnTo>
                          <a:close/>
                          <a:moveTo>
                            <a:pt x="1015" y="384"/>
                          </a:moveTo>
                          <a:lnTo>
                            <a:pt x="1015" y="384"/>
                          </a:lnTo>
                          <a:lnTo>
                            <a:pt x="1017" y="374"/>
                          </a:lnTo>
                          <a:lnTo>
                            <a:pt x="1022" y="368"/>
                          </a:lnTo>
                          <a:lnTo>
                            <a:pt x="1030" y="362"/>
                          </a:lnTo>
                          <a:lnTo>
                            <a:pt x="1041" y="361"/>
                          </a:lnTo>
                          <a:lnTo>
                            <a:pt x="1074" y="361"/>
                          </a:lnTo>
                          <a:lnTo>
                            <a:pt x="1074" y="361"/>
                          </a:lnTo>
                          <a:lnTo>
                            <a:pt x="1084" y="362"/>
                          </a:lnTo>
                          <a:lnTo>
                            <a:pt x="1091" y="368"/>
                          </a:lnTo>
                          <a:lnTo>
                            <a:pt x="1096" y="374"/>
                          </a:lnTo>
                          <a:lnTo>
                            <a:pt x="1098" y="384"/>
                          </a:lnTo>
                          <a:lnTo>
                            <a:pt x="1098" y="418"/>
                          </a:lnTo>
                          <a:lnTo>
                            <a:pt x="1098" y="418"/>
                          </a:lnTo>
                          <a:lnTo>
                            <a:pt x="1096" y="428"/>
                          </a:lnTo>
                          <a:lnTo>
                            <a:pt x="1091" y="437"/>
                          </a:lnTo>
                          <a:lnTo>
                            <a:pt x="1084" y="442"/>
                          </a:lnTo>
                          <a:lnTo>
                            <a:pt x="1074" y="443"/>
                          </a:lnTo>
                          <a:lnTo>
                            <a:pt x="1041" y="443"/>
                          </a:lnTo>
                          <a:lnTo>
                            <a:pt x="1041" y="443"/>
                          </a:lnTo>
                          <a:lnTo>
                            <a:pt x="1030" y="442"/>
                          </a:lnTo>
                          <a:lnTo>
                            <a:pt x="1022" y="437"/>
                          </a:lnTo>
                          <a:lnTo>
                            <a:pt x="1017" y="428"/>
                          </a:lnTo>
                          <a:lnTo>
                            <a:pt x="1015" y="418"/>
                          </a:lnTo>
                          <a:lnTo>
                            <a:pt x="1015" y="384"/>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0" name="Freeform 86"/>
                    <p:cNvSpPr/>
                    <p:nvPr/>
                  </p:nvSpPr>
                  <p:spPr bwMode="auto">
                    <a:xfrm>
                      <a:off x="12592050" y="544513"/>
                      <a:ext cx="209550" cy="165100"/>
                    </a:xfrm>
                    <a:custGeom>
                      <a:avLst/>
                      <a:gdLst/>
                      <a:ahLst/>
                      <a:cxnLst>
                        <a:cxn ang="0">
                          <a:pos x="253" y="207"/>
                        </a:cxn>
                        <a:cxn ang="0">
                          <a:pos x="253" y="207"/>
                        </a:cxn>
                        <a:cxn ang="0">
                          <a:pos x="258" y="207"/>
                        </a:cxn>
                        <a:cxn ang="0">
                          <a:pos x="262" y="204"/>
                        </a:cxn>
                        <a:cxn ang="0">
                          <a:pos x="265" y="200"/>
                        </a:cxn>
                        <a:cxn ang="0">
                          <a:pos x="265" y="195"/>
                        </a:cxn>
                        <a:cxn ang="0">
                          <a:pos x="265" y="11"/>
                        </a:cxn>
                        <a:cxn ang="0">
                          <a:pos x="265" y="11"/>
                        </a:cxn>
                        <a:cxn ang="0">
                          <a:pos x="265" y="8"/>
                        </a:cxn>
                        <a:cxn ang="0">
                          <a:pos x="262" y="3"/>
                        </a:cxn>
                        <a:cxn ang="0">
                          <a:pos x="258" y="1"/>
                        </a:cxn>
                        <a:cxn ang="0">
                          <a:pos x="253" y="0"/>
                        </a:cxn>
                        <a:cxn ang="0">
                          <a:pos x="14" y="0"/>
                        </a:cxn>
                        <a:cxn ang="0">
                          <a:pos x="14" y="0"/>
                        </a:cxn>
                        <a:cxn ang="0">
                          <a:pos x="9" y="1"/>
                        </a:cxn>
                        <a:cxn ang="0">
                          <a:pos x="3" y="3"/>
                        </a:cxn>
                        <a:cxn ang="0">
                          <a:pos x="2" y="8"/>
                        </a:cxn>
                        <a:cxn ang="0">
                          <a:pos x="0" y="11"/>
                        </a:cxn>
                        <a:cxn ang="0">
                          <a:pos x="0" y="195"/>
                        </a:cxn>
                        <a:cxn ang="0">
                          <a:pos x="0" y="195"/>
                        </a:cxn>
                        <a:cxn ang="0">
                          <a:pos x="2" y="200"/>
                        </a:cxn>
                        <a:cxn ang="0">
                          <a:pos x="3" y="204"/>
                        </a:cxn>
                        <a:cxn ang="0">
                          <a:pos x="9" y="207"/>
                        </a:cxn>
                        <a:cxn ang="0">
                          <a:pos x="14" y="207"/>
                        </a:cxn>
                        <a:cxn ang="0">
                          <a:pos x="253" y="207"/>
                        </a:cxn>
                      </a:cxnLst>
                      <a:rect l="0" t="0" r="r" b="b"/>
                      <a:pathLst>
                        <a:path w="265" h="207">
                          <a:moveTo>
                            <a:pt x="253" y="207"/>
                          </a:moveTo>
                          <a:lnTo>
                            <a:pt x="253" y="207"/>
                          </a:lnTo>
                          <a:lnTo>
                            <a:pt x="258" y="207"/>
                          </a:lnTo>
                          <a:lnTo>
                            <a:pt x="262" y="204"/>
                          </a:lnTo>
                          <a:lnTo>
                            <a:pt x="265" y="200"/>
                          </a:lnTo>
                          <a:lnTo>
                            <a:pt x="265" y="195"/>
                          </a:lnTo>
                          <a:lnTo>
                            <a:pt x="265" y="11"/>
                          </a:lnTo>
                          <a:lnTo>
                            <a:pt x="265" y="11"/>
                          </a:lnTo>
                          <a:lnTo>
                            <a:pt x="265" y="8"/>
                          </a:lnTo>
                          <a:lnTo>
                            <a:pt x="262" y="3"/>
                          </a:lnTo>
                          <a:lnTo>
                            <a:pt x="258" y="1"/>
                          </a:lnTo>
                          <a:lnTo>
                            <a:pt x="253" y="0"/>
                          </a:lnTo>
                          <a:lnTo>
                            <a:pt x="14" y="0"/>
                          </a:lnTo>
                          <a:lnTo>
                            <a:pt x="14" y="0"/>
                          </a:lnTo>
                          <a:lnTo>
                            <a:pt x="9" y="1"/>
                          </a:lnTo>
                          <a:lnTo>
                            <a:pt x="3" y="3"/>
                          </a:lnTo>
                          <a:lnTo>
                            <a:pt x="2" y="8"/>
                          </a:lnTo>
                          <a:lnTo>
                            <a:pt x="0" y="11"/>
                          </a:lnTo>
                          <a:lnTo>
                            <a:pt x="0" y="195"/>
                          </a:lnTo>
                          <a:lnTo>
                            <a:pt x="0" y="195"/>
                          </a:lnTo>
                          <a:lnTo>
                            <a:pt x="2" y="200"/>
                          </a:lnTo>
                          <a:lnTo>
                            <a:pt x="3" y="204"/>
                          </a:lnTo>
                          <a:lnTo>
                            <a:pt x="9" y="207"/>
                          </a:lnTo>
                          <a:lnTo>
                            <a:pt x="14" y="207"/>
                          </a:lnTo>
                          <a:lnTo>
                            <a:pt x="253" y="207"/>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1" name="Freeform 87"/>
                    <p:cNvSpPr/>
                    <p:nvPr/>
                  </p:nvSpPr>
                  <p:spPr bwMode="auto">
                    <a:xfrm>
                      <a:off x="12592050" y="755650"/>
                      <a:ext cx="411163" cy="44450"/>
                    </a:xfrm>
                    <a:custGeom>
                      <a:avLst/>
                      <a:gdLst/>
                      <a:ahLst/>
                      <a:cxnLst>
                        <a:cxn ang="0">
                          <a:pos x="518" y="0"/>
                        </a:cxn>
                        <a:cxn ang="0">
                          <a:pos x="0" y="0"/>
                        </a:cxn>
                        <a:cxn ang="0">
                          <a:pos x="0" y="55"/>
                        </a:cxn>
                        <a:cxn ang="0">
                          <a:pos x="493" y="55"/>
                        </a:cxn>
                        <a:cxn ang="0">
                          <a:pos x="493" y="55"/>
                        </a:cxn>
                        <a:cxn ang="0">
                          <a:pos x="494" y="38"/>
                        </a:cxn>
                        <a:cxn ang="0">
                          <a:pos x="499" y="23"/>
                        </a:cxn>
                        <a:cxn ang="0">
                          <a:pos x="508" y="11"/>
                        </a:cxn>
                        <a:cxn ang="0">
                          <a:pos x="518" y="0"/>
                        </a:cxn>
                        <a:cxn ang="0">
                          <a:pos x="518" y="0"/>
                        </a:cxn>
                      </a:cxnLst>
                      <a:rect l="0" t="0" r="r" b="b"/>
                      <a:pathLst>
                        <a:path w="518" h="55">
                          <a:moveTo>
                            <a:pt x="518" y="0"/>
                          </a:moveTo>
                          <a:lnTo>
                            <a:pt x="0" y="0"/>
                          </a:lnTo>
                          <a:lnTo>
                            <a:pt x="0" y="55"/>
                          </a:lnTo>
                          <a:lnTo>
                            <a:pt x="493" y="55"/>
                          </a:lnTo>
                          <a:lnTo>
                            <a:pt x="493" y="55"/>
                          </a:lnTo>
                          <a:lnTo>
                            <a:pt x="494" y="38"/>
                          </a:lnTo>
                          <a:lnTo>
                            <a:pt x="499" y="23"/>
                          </a:lnTo>
                          <a:lnTo>
                            <a:pt x="508" y="11"/>
                          </a:lnTo>
                          <a:lnTo>
                            <a:pt x="518" y="0"/>
                          </a:lnTo>
                          <a:lnTo>
                            <a:pt x="518"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2" name="Rectangle 88"/>
                    <p:cNvSpPr>
                      <a:spLocks noChangeArrowheads="1"/>
                    </p:cNvSpPr>
                    <p:nvPr/>
                  </p:nvSpPr>
                  <p:spPr bwMode="auto">
                    <a:xfrm>
                      <a:off x="12592050" y="850900"/>
                      <a:ext cx="265113" cy="44450"/>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3" name="Rectangle 89"/>
                    <p:cNvSpPr>
                      <a:spLocks noChangeArrowheads="1"/>
                    </p:cNvSpPr>
                    <p:nvPr/>
                  </p:nvSpPr>
                  <p:spPr bwMode="auto">
                    <a:xfrm>
                      <a:off x="12847638" y="654050"/>
                      <a:ext cx="298450" cy="42863"/>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4" name="Rectangle 90"/>
                    <p:cNvSpPr>
                      <a:spLocks noChangeArrowheads="1"/>
                    </p:cNvSpPr>
                    <p:nvPr/>
                  </p:nvSpPr>
                  <p:spPr bwMode="auto">
                    <a:xfrm>
                      <a:off x="12847638" y="557213"/>
                      <a:ext cx="173038" cy="44450"/>
                    </a:xfrm>
                    <a:prstGeom prst="rect">
                      <a:avLst/>
                    </a:pr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45" name="Freeform 91"/>
                    <p:cNvSpPr/>
                    <p:nvPr/>
                  </p:nvSpPr>
                  <p:spPr bwMode="auto">
                    <a:xfrm>
                      <a:off x="12954000" y="773113"/>
                      <a:ext cx="284163" cy="398463"/>
                    </a:xfrm>
                    <a:custGeom>
                      <a:avLst/>
                      <a:gdLst/>
                      <a:ahLst/>
                      <a:cxnLst>
                        <a:cxn ang="0">
                          <a:pos x="286" y="503"/>
                        </a:cxn>
                        <a:cxn ang="0">
                          <a:pos x="290" y="501"/>
                        </a:cxn>
                        <a:cxn ang="0">
                          <a:pos x="295" y="496"/>
                        </a:cxn>
                        <a:cxn ang="0">
                          <a:pos x="296" y="471"/>
                        </a:cxn>
                        <a:cxn ang="0">
                          <a:pos x="296" y="466"/>
                        </a:cxn>
                        <a:cxn ang="0">
                          <a:pos x="350" y="421"/>
                        </a:cxn>
                        <a:cxn ang="0">
                          <a:pos x="354" y="417"/>
                        </a:cxn>
                        <a:cxn ang="0">
                          <a:pos x="359" y="409"/>
                        </a:cxn>
                        <a:cxn ang="0">
                          <a:pos x="359" y="334"/>
                        </a:cxn>
                        <a:cxn ang="0">
                          <a:pos x="359" y="247"/>
                        </a:cxn>
                        <a:cxn ang="0">
                          <a:pos x="355" y="238"/>
                        </a:cxn>
                        <a:cxn ang="0">
                          <a:pos x="349" y="233"/>
                        </a:cxn>
                        <a:cxn ang="0">
                          <a:pos x="195" y="184"/>
                        </a:cxn>
                        <a:cxn ang="0">
                          <a:pos x="192" y="181"/>
                        </a:cxn>
                        <a:cxn ang="0">
                          <a:pos x="192" y="34"/>
                        </a:cxn>
                        <a:cxn ang="0">
                          <a:pos x="192" y="33"/>
                        </a:cxn>
                        <a:cxn ang="0">
                          <a:pos x="188" y="21"/>
                        </a:cxn>
                        <a:cxn ang="0">
                          <a:pos x="182" y="11"/>
                        </a:cxn>
                        <a:cxn ang="0">
                          <a:pos x="172" y="4"/>
                        </a:cxn>
                        <a:cxn ang="0">
                          <a:pos x="160" y="0"/>
                        </a:cxn>
                        <a:cxn ang="0">
                          <a:pos x="118" y="0"/>
                        </a:cxn>
                        <a:cxn ang="0">
                          <a:pos x="106" y="4"/>
                        </a:cxn>
                        <a:cxn ang="0">
                          <a:pos x="94" y="11"/>
                        </a:cxn>
                        <a:cxn ang="0">
                          <a:pos x="86" y="21"/>
                        </a:cxn>
                        <a:cxn ang="0">
                          <a:pos x="82" y="34"/>
                        </a:cxn>
                        <a:cxn ang="0">
                          <a:pos x="81" y="38"/>
                        </a:cxn>
                        <a:cxn ang="0">
                          <a:pos x="82" y="159"/>
                        </a:cxn>
                        <a:cxn ang="0">
                          <a:pos x="82" y="237"/>
                        </a:cxn>
                        <a:cxn ang="0">
                          <a:pos x="82" y="280"/>
                        </a:cxn>
                        <a:cxn ang="0">
                          <a:pos x="79" y="287"/>
                        </a:cxn>
                        <a:cxn ang="0">
                          <a:pos x="72" y="291"/>
                        </a:cxn>
                        <a:cxn ang="0">
                          <a:pos x="72" y="291"/>
                        </a:cxn>
                        <a:cxn ang="0">
                          <a:pos x="65" y="287"/>
                        </a:cxn>
                        <a:cxn ang="0">
                          <a:pos x="62" y="280"/>
                        </a:cxn>
                        <a:cxn ang="0">
                          <a:pos x="62" y="218"/>
                        </a:cxn>
                        <a:cxn ang="0">
                          <a:pos x="55" y="216"/>
                        </a:cxn>
                        <a:cxn ang="0">
                          <a:pos x="48" y="216"/>
                        </a:cxn>
                        <a:cxn ang="0">
                          <a:pos x="30" y="221"/>
                        </a:cxn>
                        <a:cxn ang="0">
                          <a:pos x="16" y="230"/>
                        </a:cxn>
                        <a:cxn ang="0">
                          <a:pos x="8" y="237"/>
                        </a:cxn>
                        <a:cxn ang="0">
                          <a:pos x="0" y="259"/>
                        </a:cxn>
                        <a:cxn ang="0">
                          <a:pos x="6" y="279"/>
                        </a:cxn>
                        <a:cxn ang="0">
                          <a:pos x="64" y="415"/>
                        </a:cxn>
                        <a:cxn ang="0">
                          <a:pos x="123" y="461"/>
                        </a:cxn>
                        <a:cxn ang="0">
                          <a:pos x="126" y="471"/>
                        </a:cxn>
                        <a:cxn ang="0">
                          <a:pos x="126" y="493"/>
                        </a:cxn>
                        <a:cxn ang="0">
                          <a:pos x="129" y="500"/>
                        </a:cxn>
                        <a:cxn ang="0">
                          <a:pos x="136" y="503"/>
                        </a:cxn>
                      </a:cxnLst>
                      <a:rect l="0" t="0" r="r" b="b"/>
                      <a:pathLst>
                        <a:path w="359" h="503">
                          <a:moveTo>
                            <a:pt x="136" y="503"/>
                          </a:moveTo>
                          <a:lnTo>
                            <a:pt x="286" y="503"/>
                          </a:lnTo>
                          <a:lnTo>
                            <a:pt x="286" y="503"/>
                          </a:lnTo>
                          <a:lnTo>
                            <a:pt x="290" y="501"/>
                          </a:lnTo>
                          <a:lnTo>
                            <a:pt x="293" y="500"/>
                          </a:lnTo>
                          <a:lnTo>
                            <a:pt x="295" y="496"/>
                          </a:lnTo>
                          <a:lnTo>
                            <a:pt x="296" y="493"/>
                          </a:lnTo>
                          <a:lnTo>
                            <a:pt x="296" y="471"/>
                          </a:lnTo>
                          <a:lnTo>
                            <a:pt x="296" y="471"/>
                          </a:lnTo>
                          <a:lnTo>
                            <a:pt x="296" y="466"/>
                          </a:lnTo>
                          <a:lnTo>
                            <a:pt x="300" y="463"/>
                          </a:lnTo>
                          <a:lnTo>
                            <a:pt x="350" y="421"/>
                          </a:lnTo>
                          <a:lnTo>
                            <a:pt x="350" y="421"/>
                          </a:lnTo>
                          <a:lnTo>
                            <a:pt x="354" y="417"/>
                          </a:lnTo>
                          <a:lnTo>
                            <a:pt x="357" y="414"/>
                          </a:lnTo>
                          <a:lnTo>
                            <a:pt x="359" y="409"/>
                          </a:lnTo>
                          <a:lnTo>
                            <a:pt x="359" y="404"/>
                          </a:lnTo>
                          <a:lnTo>
                            <a:pt x="359" y="334"/>
                          </a:lnTo>
                          <a:lnTo>
                            <a:pt x="359" y="247"/>
                          </a:lnTo>
                          <a:lnTo>
                            <a:pt x="359" y="247"/>
                          </a:lnTo>
                          <a:lnTo>
                            <a:pt x="359" y="243"/>
                          </a:lnTo>
                          <a:lnTo>
                            <a:pt x="355" y="238"/>
                          </a:lnTo>
                          <a:lnTo>
                            <a:pt x="354" y="235"/>
                          </a:lnTo>
                          <a:lnTo>
                            <a:pt x="349" y="233"/>
                          </a:lnTo>
                          <a:lnTo>
                            <a:pt x="330" y="227"/>
                          </a:lnTo>
                          <a:lnTo>
                            <a:pt x="195" y="184"/>
                          </a:lnTo>
                          <a:lnTo>
                            <a:pt x="195" y="184"/>
                          </a:lnTo>
                          <a:lnTo>
                            <a:pt x="192" y="181"/>
                          </a:lnTo>
                          <a:lnTo>
                            <a:pt x="192" y="178"/>
                          </a:lnTo>
                          <a:lnTo>
                            <a:pt x="192" y="34"/>
                          </a:lnTo>
                          <a:lnTo>
                            <a:pt x="192" y="33"/>
                          </a:lnTo>
                          <a:lnTo>
                            <a:pt x="192" y="33"/>
                          </a:lnTo>
                          <a:lnTo>
                            <a:pt x="190" y="26"/>
                          </a:lnTo>
                          <a:lnTo>
                            <a:pt x="188" y="21"/>
                          </a:lnTo>
                          <a:lnTo>
                            <a:pt x="185" y="16"/>
                          </a:lnTo>
                          <a:lnTo>
                            <a:pt x="182" y="11"/>
                          </a:lnTo>
                          <a:lnTo>
                            <a:pt x="177" y="7"/>
                          </a:lnTo>
                          <a:lnTo>
                            <a:pt x="172" y="4"/>
                          </a:lnTo>
                          <a:lnTo>
                            <a:pt x="167" y="2"/>
                          </a:lnTo>
                          <a:lnTo>
                            <a:pt x="160" y="0"/>
                          </a:lnTo>
                          <a:lnTo>
                            <a:pt x="118" y="0"/>
                          </a:lnTo>
                          <a:lnTo>
                            <a:pt x="118" y="0"/>
                          </a:lnTo>
                          <a:lnTo>
                            <a:pt x="111" y="2"/>
                          </a:lnTo>
                          <a:lnTo>
                            <a:pt x="106" y="4"/>
                          </a:lnTo>
                          <a:lnTo>
                            <a:pt x="99" y="7"/>
                          </a:lnTo>
                          <a:lnTo>
                            <a:pt x="94" y="11"/>
                          </a:lnTo>
                          <a:lnTo>
                            <a:pt x="89" y="16"/>
                          </a:lnTo>
                          <a:lnTo>
                            <a:pt x="86" y="21"/>
                          </a:lnTo>
                          <a:lnTo>
                            <a:pt x="84" y="27"/>
                          </a:lnTo>
                          <a:lnTo>
                            <a:pt x="82" y="34"/>
                          </a:lnTo>
                          <a:lnTo>
                            <a:pt x="82" y="34"/>
                          </a:lnTo>
                          <a:lnTo>
                            <a:pt x="81" y="38"/>
                          </a:lnTo>
                          <a:lnTo>
                            <a:pt x="81" y="159"/>
                          </a:lnTo>
                          <a:lnTo>
                            <a:pt x="82" y="159"/>
                          </a:lnTo>
                          <a:lnTo>
                            <a:pt x="82" y="237"/>
                          </a:lnTo>
                          <a:lnTo>
                            <a:pt x="82" y="237"/>
                          </a:lnTo>
                          <a:lnTo>
                            <a:pt x="82" y="280"/>
                          </a:lnTo>
                          <a:lnTo>
                            <a:pt x="82" y="280"/>
                          </a:lnTo>
                          <a:lnTo>
                            <a:pt x="81" y="284"/>
                          </a:lnTo>
                          <a:lnTo>
                            <a:pt x="79" y="287"/>
                          </a:lnTo>
                          <a:lnTo>
                            <a:pt x="75" y="289"/>
                          </a:lnTo>
                          <a:lnTo>
                            <a:pt x="72" y="291"/>
                          </a:lnTo>
                          <a:lnTo>
                            <a:pt x="72" y="291"/>
                          </a:lnTo>
                          <a:lnTo>
                            <a:pt x="72" y="291"/>
                          </a:lnTo>
                          <a:lnTo>
                            <a:pt x="67" y="289"/>
                          </a:lnTo>
                          <a:lnTo>
                            <a:pt x="65" y="287"/>
                          </a:lnTo>
                          <a:lnTo>
                            <a:pt x="62" y="284"/>
                          </a:lnTo>
                          <a:lnTo>
                            <a:pt x="62" y="280"/>
                          </a:lnTo>
                          <a:lnTo>
                            <a:pt x="62" y="237"/>
                          </a:lnTo>
                          <a:lnTo>
                            <a:pt x="62" y="218"/>
                          </a:lnTo>
                          <a:lnTo>
                            <a:pt x="62" y="218"/>
                          </a:lnTo>
                          <a:lnTo>
                            <a:pt x="55" y="216"/>
                          </a:lnTo>
                          <a:lnTo>
                            <a:pt x="48" y="216"/>
                          </a:lnTo>
                          <a:lnTo>
                            <a:pt x="48" y="216"/>
                          </a:lnTo>
                          <a:lnTo>
                            <a:pt x="40" y="218"/>
                          </a:lnTo>
                          <a:lnTo>
                            <a:pt x="30" y="221"/>
                          </a:lnTo>
                          <a:lnTo>
                            <a:pt x="16" y="230"/>
                          </a:lnTo>
                          <a:lnTo>
                            <a:pt x="16" y="230"/>
                          </a:lnTo>
                          <a:lnTo>
                            <a:pt x="8" y="237"/>
                          </a:lnTo>
                          <a:lnTo>
                            <a:pt x="8" y="237"/>
                          </a:lnTo>
                          <a:lnTo>
                            <a:pt x="3" y="247"/>
                          </a:lnTo>
                          <a:lnTo>
                            <a:pt x="0" y="259"/>
                          </a:lnTo>
                          <a:lnTo>
                            <a:pt x="1" y="269"/>
                          </a:lnTo>
                          <a:lnTo>
                            <a:pt x="6" y="279"/>
                          </a:lnTo>
                          <a:lnTo>
                            <a:pt x="28" y="334"/>
                          </a:lnTo>
                          <a:lnTo>
                            <a:pt x="64" y="415"/>
                          </a:lnTo>
                          <a:lnTo>
                            <a:pt x="123" y="461"/>
                          </a:lnTo>
                          <a:lnTo>
                            <a:pt x="123" y="461"/>
                          </a:lnTo>
                          <a:lnTo>
                            <a:pt x="126" y="466"/>
                          </a:lnTo>
                          <a:lnTo>
                            <a:pt x="126" y="471"/>
                          </a:lnTo>
                          <a:lnTo>
                            <a:pt x="126" y="493"/>
                          </a:lnTo>
                          <a:lnTo>
                            <a:pt x="126" y="493"/>
                          </a:lnTo>
                          <a:lnTo>
                            <a:pt x="128" y="496"/>
                          </a:lnTo>
                          <a:lnTo>
                            <a:pt x="129" y="500"/>
                          </a:lnTo>
                          <a:lnTo>
                            <a:pt x="133" y="501"/>
                          </a:lnTo>
                          <a:lnTo>
                            <a:pt x="136" y="503"/>
                          </a:lnTo>
                          <a:lnTo>
                            <a:pt x="136" y="503"/>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sp>
                <p:nvSpPr>
                  <p:cNvPr id="118" name="椭圆 117"/>
                  <p:cNvSpPr/>
                  <p:nvPr/>
                </p:nvSpPr>
                <p:spPr bwMode="auto">
                  <a:xfrm rot="2711079">
                    <a:off x="2908943" y="2013124"/>
                    <a:ext cx="262800" cy="72468"/>
                  </a:xfrm>
                  <a:prstGeom prst="ellipse">
                    <a:avLst/>
                  </a:prstGeom>
                  <a:solidFill>
                    <a:srgbClr val="FFC000"/>
                  </a:solidFill>
                  <a:ln>
                    <a:solidFill>
                      <a:schemeClr val="accent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sp>
                <p:nvSpPr>
                  <p:cNvPr id="119" name="椭圆 118"/>
                  <p:cNvSpPr/>
                  <p:nvPr/>
                </p:nvSpPr>
                <p:spPr bwMode="auto">
                  <a:xfrm rot="8100000">
                    <a:off x="2513342" y="1997451"/>
                    <a:ext cx="255600" cy="64800"/>
                  </a:xfrm>
                  <a:prstGeom prst="ellipse">
                    <a:avLst/>
                  </a:prstGeom>
                  <a:solidFill>
                    <a:srgbClr val="FFC000"/>
                  </a:solidFill>
                  <a:ln>
                    <a:solidFill>
                      <a:schemeClr val="accent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grpSp>
                <p:nvGrpSpPr>
                  <p:cNvPr id="18" name="组合 143"/>
                  <p:cNvGrpSpPr/>
                  <p:nvPr/>
                </p:nvGrpSpPr>
                <p:grpSpPr>
                  <a:xfrm>
                    <a:off x="2722394" y="1824506"/>
                    <a:ext cx="283199" cy="93756"/>
                    <a:chOff x="2004628" y="3684853"/>
                    <a:chExt cx="1394210" cy="785547"/>
                  </a:xfrm>
                </p:grpSpPr>
                <p:sp>
                  <p:nvSpPr>
                    <p:cNvPr id="130" name="Freeform 510"/>
                    <p:cNvSpPr>
                      <a:spLocks noEditPoints="1"/>
                    </p:cNvSpPr>
                    <p:nvPr/>
                  </p:nvSpPr>
                  <p:spPr bwMode="auto">
                    <a:xfrm>
                      <a:off x="2004628" y="4200556"/>
                      <a:ext cx="1394210" cy="269844"/>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nvGrpSpPr>
                    <p:cNvPr id="19" name="组合 142"/>
                    <p:cNvGrpSpPr/>
                    <p:nvPr/>
                  </p:nvGrpSpPr>
                  <p:grpSpPr>
                    <a:xfrm>
                      <a:off x="2327272" y="3684853"/>
                      <a:ext cx="798212" cy="497713"/>
                      <a:chOff x="2327272" y="3684853"/>
                      <a:chExt cx="798212" cy="497713"/>
                    </a:xfrm>
                  </p:grpSpPr>
                  <p:sp>
                    <p:nvSpPr>
                      <p:cNvPr id="132"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33"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34"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135"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2800"/>
                      </a:p>
                    </p:txBody>
                  </p:sp>
                  <p:sp>
                    <p:nvSpPr>
                      <p:cNvPr id="136"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grpSp>
              <p:grpSp>
                <p:nvGrpSpPr>
                  <p:cNvPr id="20" name="组合 537"/>
                  <p:cNvGrpSpPr>
                    <a:grpSpLocks noChangeAspect="1"/>
                  </p:cNvGrpSpPr>
                  <p:nvPr/>
                </p:nvGrpSpPr>
                <p:grpSpPr>
                  <a:xfrm>
                    <a:off x="2424823" y="2147785"/>
                    <a:ext cx="299726" cy="112553"/>
                    <a:chOff x="7486650" y="2914651"/>
                    <a:chExt cx="981075" cy="723899"/>
                  </a:xfrm>
                  <a:solidFill>
                    <a:schemeClr val="tx1">
                      <a:lumMod val="50000"/>
                      <a:lumOff val="50000"/>
                    </a:schemeClr>
                  </a:solidFill>
                </p:grpSpPr>
                <p:grpSp>
                  <p:nvGrpSpPr>
                    <p:cNvPr id="21" name="组合 211"/>
                    <p:cNvGrpSpPr/>
                    <p:nvPr/>
                  </p:nvGrpSpPr>
                  <p:grpSpPr>
                    <a:xfrm>
                      <a:off x="7817900" y="3037261"/>
                      <a:ext cx="284795" cy="259481"/>
                      <a:chOff x="6903500" y="3599236"/>
                      <a:chExt cx="284795" cy="259481"/>
                    </a:xfrm>
                    <a:grpFill/>
                  </p:grpSpPr>
                  <p:sp>
                    <p:nvSpPr>
                      <p:cNvPr id="126" name="Freeform 52"/>
                      <p:cNvSpPr/>
                      <p:nvPr/>
                    </p:nvSpPr>
                    <p:spPr bwMode="auto">
                      <a:xfrm>
                        <a:off x="6903500" y="3599236"/>
                        <a:ext cx="75946" cy="259481"/>
                      </a:xfrm>
                      <a:custGeom>
                        <a:avLst/>
                        <a:gdLst/>
                        <a:ahLst/>
                        <a:cxnLst>
                          <a:cxn ang="0">
                            <a:pos x="16" y="0"/>
                          </a:cxn>
                          <a:cxn ang="0">
                            <a:pos x="16" y="0"/>
                          </a:cxn>
                          <a:cxn ang="0">
                            <a:pos x="10" y="8"/>
                          </a:cxn>
                          <a:cxn ang="0">
                            <a:pos x="4" y="18"/>
                          </a:cxn>
                          <a:cxn ang="0">
                            <a:pos x="2" y="28"/>
                          </a:cxn>
                          <a:cxn ang="0">
                            <a:pos x="0" y="38"/>
                          </a:cxn>
                          <a:cxn ang="0">
                            <a:pos x="0" y="38"/>
                          </a:cxn>
                          <a:cxn ang="0">
                            <a:pos x="2" y="50"/>
                          </a:cxn>
                          <a:cxn ang="0">
                            <a:pos x="6" y="60"/>
                          </a:cxn>
                          <a:cxn ang="0">
                            <a:pos x="12" y="72"/>
                          </a:cxn>
                          <a:cxn ang="0">
                            <a:pos x="18" y="80"/>
                          </a:cxn>
                          <a:cxn ang="0">
                            <a:pos x="18" y="80"/>
                          </a:cxn>
                          <a:cxn ang="0">
                            <a:pos x="22" y="82"/>
                          </a:cxn>
                          <a:cxn ang="0">
                            <a:pos x="24" y="80"/>
                          </a:cxn>
                          <a:cxn ang="0">
                            <a:pos x="24" y="80"/>
                          </a:cxn>
                          <a:cxn ang="0">
                            <a:pos x="24" y="78"/>
                          </a:cxn>
                          <a:cxn ang="0">
                            <a:pos x="24" y="76"/>
                          </a:cxn>
                          <a:cxn ang="0">
                            <a:pos x="24" y="76"/>
                          </a:cxn>
                          <a:cxn ang="0">
                            <a:pos x="16" y="68"/>
                          </a:cxn>
                          <a:cxn ang="0">
                            <a:pos x="12" y="58"/>
                          </a:cxn>
                          <a:cxn ang="0">
                            <a:pos x="8" y="48"/>
                          </a:cxn>
                          <a:cxn ang="0">
                            <a:pos x="8" y="38"/>
                          </a:cxn>
                          <a:cxn ang="0">
                            <a:pos x="8" y="38"/>
                          </a:cxn>
                          <a:cxn ang="0">
                            <a:pos x="8" y="30"/>
                          </a:cxn>
                          <a:cxn ang="0">
                            <a:pos x="12" y="20"/>
                          </a:cxn>
                          <a:cxn ang="0">
                            <a:pos x="16" y="12"/>
                          </a:cxn>
                          <a:cxn ang="0">
                            <a:pos x="22" y="6"/>
                          </a:cxn>
                          <a:cxn ang="0">
                            <a:pos x="22" y="6"/>
                          </a:cxn>
                          <a:cxn ang="0">
                            <a:pos x="22" y="2"/>
                          </a:cxn>
                          <a:cxn ang="0">
                            <a:pos x="22" y="0"/>
                          </a:cxn>
                          <a:cxn ang="0">
                            <a:pos x="22" y="0"/>
                          </a:cxn>
                          <a:cxn ang="0">
                            <a:pos x="18" y="0"/>
                          </a:cxn>
                          <a:cxn ang="0">
                            <a:pos x="16" y="0"/>
                          </a:cxn>
                          <a:cxn ang="0">
                            <a:pos x="16" y="0"/>
                          </a:cxn>
                        </a:cxnLst>
                        <a:rect l="0" t="0" r="r" b="b"/>
                        <a:pathLst>
                          <a:path w="24" h="82">
                            <a:moveTo>
                              <a:pt x="16" y="0"/>
                            </a:moveTo>
                            <a:lnTo>
                              <a:pt x="16" y="0"/>
                            </a:lnTo>
                            <a:lnTo>
                              <a:pt x="10" y="8"/>
                            </a:lnTo>
                            <a:lnTo>
                              <a:pt x="4" y="18"/>
                            </a:lnTo>
                            <a:lnTo>
                              <a:pt x="2" y="28"/>
                            </a:lnTo>
                            <a:lnTo>
                              <a:pt x="0" y="38"/>
                            </a:lnTo>
                            <a:lnTo>
                              <a:pt x="0" y="38"/>
                            </a:lnTo>
                            <a:lnTo>
                              <a:pt x="2" y="50"/>
                            </a:lnTo>
                            <a:lnTo>
                              <a:pt x="6" y="60"/>
                            </a:lnTo>
                            <a:lnTo>
                              <a:pt x="12" y="72"/>
                            </a:lnTo>
                            <a:lnTo>
                              <a:pt x="18" y="80"/>
                            </a:lnTo>
                            <a:lnTo>
                              <a:pt x="18" y="80"/>
                            </a:lnTo>
                            <a:lnTo>
                              <a:pt x="22" y="82"/>
                            </a:lnTo>
                            <a:lnTo>
                              <a:pt x="24" y="80"/>
                            </a:lnTo>
                            <a:lnTo>
                              <a:pt x="24" y="80"/>
                            </a:lnTo>
                            <a:lnTo>
                              <a:pt x="24" y="78"/>
                            </a:lnTo>
                            <a:lnTo>
                              <a:pt x="24" y="76"/>
                            </a:lnTo>
                            <a:lnTo>
                              <a:pt x="24" y="76"/>
                            </a:lnTo>
                            <a:lnTo>
                              <a:pt x="16" y="68"/>
                            </a:lnTo>
                            <a:lnTo>
                              <a:pt x="12" y="58"/>
                            </a:lnTo>
                            <a:lnTo>
                              <a:pt x="8" y="48"/>
                            </a:lnTo>
                            <a:lnTo>
                              <a:pt x="8" y="38"/>
                            </a:lnTo>
                            <a:lnTo>
                              <a:pt x="8" y="38"/>
                            </a:lnTo>
                            <a:lnTo>
                              <a:pt x="8" y="30"/>
                            </a:lnTo>
                            <a:lnTo>
                              <a:pt x="12" y="20"/>
                            </a:lnTo>
                            <a:lnTo>
                              <a:pt x="16" y="12"/>
                            </a:lnTo>
                            <a:lnTo>
                              <a:pt x="22" y="6"/>
                            </a:lnTo>
                            <a:lnTo>
                              <a:pt x="22" y="6"/>
                            </a:lnTo>
                            <a:lnTo>
                              <a:pt x="22" y="2"/>
                            </a:lnTo>
                            <a:lnTo>
                              <a:pt x="22" y="0"/>
                            </a:lnTo>
                            <a:lnTo>
                              <a:pt x="22" y="0"/>
                            </a:lnTo>
                            <a:lnTo>
                              <a:pt x="18" y="0"/>
                            </a:lnTo>
                            <a:lnTo>
                              <a:pt x="16" y="0"/>
                            </a:lnTo>
                            <a:lnTo>
                              <a:pt x="16"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27" name="Freeform 53"/>
                      <p:cNvSpPr/>
                      <p:nvPr/>
                    </p:nvSpPr>
                    <p:spPr bwMode="auto">
                      <a:xfrm>
                        <a:off x="6973116" y="3618222"/>
                        <a:ext cx="69617" cy="221508"/>
                      </a:xfrm>
                      <a:custGeom>
                        <a:avLst/>
                        <a:gdLst/>
                        <a:ahLst/>
                        <a:cxnLst>
                          <a:cxn ang="0">
                            <a:pos x="14" y="0"/>
                          </a:cxn>
                          <a:cxn ang="0">
                            <a:pos x="14" y="0"/>
                          </a:cxn>
                          <a:cxn ang="0">
                            <a:pos x="8" y="8"/>
                          </a:cxn>
                          <a:cxn ang="0">
                            <a:pos x="4" y="16"/>
                          </a:cxn>
                          <a:cxn ang="0">
                            <a:pos x="0" y="24"/>
                          </a:cxn>
                          <a:cxn ang="0">
                            <a:pos x="0" y="32"/>
                          </a:cxn>
                          <a:cxn ang="0">
                            <a:pos x="0" y="32"/>
                          </a:cxn>
                          <a:cxn ang="0">
                            <a:pos x="2" y="42"/>
                          </a:cxn>
                          <a:cxn ang="0">
                            <a:pos x="4" y="52"/>
                          </a:cxn>
                          <a:cxn ang="0">
                            <a:pos x="8" y="60"/>
                          </a:cxn>
                          <a:cxn ang="0">
                            <a:pos x="16" y="68"/>
                          </a:cxn>
                          <a:cxn ang="0">
                            <a:pos x="16" y="68"/>
                          </a:cxn>
                          <a:cxn ang="0">
                            <a:pos x="18" y="70"/>
                          </a:cxn>
                          <a:cxn ang="0">
                            <a:pos x="20" y="68"/>
                          </a:cxn>
                          <a:cxn ang="0">
                            <a:pos x="20" y="68"/>
                          </a:cxn>
                          <a:cxn ang="0">
                            <a:pos x="22" y="66"/>
                          </a:cxn>
                          <a:cxn ang="0">
                            <a:pos x="20" y="64"/>
                          </a:cxn>
                          <a:cxn ang="0">
                            <a:pos x="20" y="64"/>
                          </a:cxn>
                          <a:cxn ang="0">
                            <a:pos x="14" y="56"/>
                          </a:cxn>
                          <a:cxn ang="0">
                            <a:pos x="10" y="48"/>
                          </a:cxn>
                          <a:cxn ang="0">
                            <a:pos x="8" y="40"/>
                          </a:cxn>
                          <a:cxn ang="0">
                            <a:pos x="8" y="32"/>
                          </a:cxn>
                          <a:cxn ang="0">
                            <a:pos x="8" y="32"/>
                          </a:cxn>
                          <a:cxn ang="0">
                            <a:pos x="8" y="26"/>
                          </a:cxn>
                          <a:cxn ang="0">
                            <a:pos x="10" y="18"/>
                          </a:cxn>
                          <a:cxn ang="0">
                            <a:pos x="14" y="12"/>
                          </a:cxn>
                          <a:cxn ang="0">
                            <a:pos x="18" y="6"/>
                          </a:cxn>
                          <a:cxn ang="0">
                            <a:pos x="18" y="6"/>
                          </a:cxn>
                          <a:cxn ang="0">
                            <a:pos x="20" y="4"/>
                          </a:cxn>
                          <a:cxn ang="0">
                            <a:pos x="18" y="0"/>
                          </a:cxn>
                          <a:cxn ang="0">
                            <a:pos x="18" y="0"/>
                          </a:cxn>
                          <a:cxn ang="0">
                            <a:pos x="16" y="0"/>
                          </a:cxn>
                          <a:cxn ang="0">
                            <a:pos x="14" y="0"/>
                          </a:cxn>
                          <a:cxn ang="0">
                            <a:pos x="14" y="0"/>
                          </a:cxn>
                        </a:cxnLst>
                        <a:rect l="0" t="0" r="r" b="b"/>
                        <a:pathLst>
                          <a:path w="22" h="70">
                            <a:moveTo>
                              <a:pt x="14" y="0"/>
                            </a:moveTo>
                            <a:lnTo>
                              <a:pt x="14" y="0"/>
                            </a:lnTo>
                            <a:lnTo>
                              <a:pt x="8" y="8"/>
                            </a:lnTo>
                            <a:lnTo>
                              <a:pt x="4" y="16"/>
                            </a:lnTo>
                            <a:lnTo>
                              <a:pt x="0" y="24"/>
                            </a:lnTo>
                            <a:lnTo>
                              <a:pt x="0" y="32"/>
                            </a:lnTo>
                            <a:lnTo>
                              <a:pt x="0" y="32"/>
                            </a:lnTo>
                            <a:lnTo>
                              <a:pt x="2" y="42"/>
                            </a:lnTo>
                            <a:lnTo>
                              <a:pt x="4" y="52"/>
                            </a:lnTo>
                            <a:lnTo>
                              <a:pt x="8" y="60"/>
                            </a:lnTo>
                            <a:lnTo>
                              <a:pt x="16" y="68"/>
                            </a:lnTo>
                            <a:lnTo>
                              <a:pt x="16" y="68"/>
                            </a:lnTo>
                            <a:lnTo>
                              <a:pt x="18" y="70"/>
                            </a:lnTo>
                            <a:lnTo>
                              <a:pt x="20" y="68"/>
                            </a:lnTo>
                            <a:lnTo>
                              <a:pt x="20" y="68"/>
                            </a:lnTo>
                            <a:lnTo>
                              <a:pt x="22" y="66"/>
                            </a:lnTo>
                            <a:lnTo>
                              <a:pt x="20" y="64"/>
                            </a:lnTo>
                            <a:lnTo>
                              <a:pt x="20" y="64"/>
                            </a:lnTo>
                            <a:lnTo>
                              <a:pt x="14" y="56"/>
                            </a:lnTo>
                            <a:lnTo>
                              <a:pt x="10" y="48"/>
                            </a:lnTo>
                            <a:lnTo>
                              <a:pt x="8" y="40"/>
                            </a:lnTo>
                            <a:lnTo>
                              <a:pt x="8" y="32"/>
                            </a:lnTo>
                            <a:lnTo>
                              <a:pt x="8" y="32"/>
                            </a:lnTo>
                            <a:lnTo>
                              <a:pt x="8" y="26"/>
                            </a:lnTo>
                            <a:lnTo>
                              <a:pt x="10" y="18"/>
                            </a:lnTo>
                            <a:lnTo>
                              <a:pt x="14" y="12"/>
                            </a:lnTo>
                            <a:lnTo>
                              <a:pt x="18" y="6"/>
                            </a:lnTo>
                            <a:lnTo>
                              <a:pt x="18" y="6"/>
                            </a:lnTo>
                            <a:lnTo>
                              <a:pt x="20" y="4"/>
                            </a:lnTo>
                            <a:lnTo>
                              <a:pt x="18" y="0"/>
                            </a:lnTo>
                            <a:lnTo>
                              <a:pt x="18" y="0"/>
                            </a:lnTo>
                            <a:lnTo>
                              <a:pt x="16" y="0"/>
                            </a:lnTo>
                            <a:lnTo>
                              <a:pt x="14" y="0"/>
                            </a:lnTo>
                            <a:lnTo>
                              <a:pt x="14"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28" name="Freeform 54"/>
                      <p:cNvSpPr/>
                      <p:nvPr/>
                    </p:nvSpPr>
                    <p:spPr bwMode="auto">
                      <a:xfrm>
                        <a:off x="7042733" y="3637209"/>
                        <a:ext cx="56959" cy="183535"/>
                      </a:xfrm>
                      <a:custGeom>
                        <a:avLst/>
                        <a:gdLst/>
                        <a:ahLst/>
                        <a:cxnLst>
                          <a:cxn ang="0">
                            <a:pos x="10" y="0"/>
                          </a:cxn>
                          <a:cxn ang="0">
                            <a:pos x="10" y="0"/>
                          </a:cxn>
                          <a:cxn ang="0">
                            <a:pos x="6" y="6"/>
                          </a:cxn>
                          <a:cxn ang="0">
                            <a:pos x="2" y="14"/>
                          </a:cxn>
                          <a:cxn ang="0">
                            <a:pos x="0" y="20"/>
                          </a:cxn>
                          <a:cxn ang="0">
                            <a:pos x="0" y="26"/>
                          </a:cxn>
                          <a:cxn ang="0">
                            <a:pos x="0" y="26"/>
                          </a:cxn>
                          <a:cxn ang="0">
                            <a:pos x="0" y="34"/>
                          </a:cxn>
                          <a:cxn ang="0">
                            <a:pos x="2" y="42"/>
                          </a:cxn>
                          <a:cxn ang="0">
                            <a:pos x="6" y="50"/>
                          </a:cxn>
                          <a:cxn ang="0">
                            <a:pos x="12" y="56"/>
                          </a:cxn>
                          <a:cxn ang="0">
                            <a:pos x="12" y="56"/>
                          </a:cxn>
                          <a:cxn ang="0">
                            <a:pos x="14" y="58"/>
                          </a:cxn>
                          <a:cxn ang="0">
                            <a:pos x="16" y="56"/>
                          </a:cxn>
                          <a:cxn ang="0">
                            <a:pos x="16" y="56"/>
                          </a:cxn>
                          <a:cxn ang="0">
                            <a:pos x="18" y="54"/>
                          </a:cxn>
                          <a:cxn ang="0">
                            <a:pos x="16" y="52"/>
                          </a:cxn>
                          <a:cxn ang="0">
                            <a:pos x="16" y="52"/>
                          </a:cxn>
                          <a:cxn ang="0">
                            <a:pos x="12" y="46"/>
                          </a:cxn>
                          <a:cxn ang="0">
                            <a:pos x="10" y="40"/>
                          </a:cxn>
                          <a:cxn ang="0">
                            <a:pos x="8" y="34"/>
                          </a:cxn>
                          <a:cxn ang="0">
                            <a:pos x="6" y="26"/>
                          </a:cxn>
                          <a:cxn ang="0">
                            <a:pos x="6" y="26"/>
                          </a:cxn>
                          <a:cxn ang="0">
                            <a:pos x="8" y="16"/>
                          </a:cxn>
                          <a:cxn ang="0">
                            <a:pos x="12" y="10"/>
                          </a:cxn>
                          <a:cxn ang="0">
                            <a:pos x="16" y="6"/>
                          </a:cxn>
                          <a:cxn ang="0">
                            <a:pos x="16" y="6"/>
                          </a:cxn>
                          <a:cxn ang="0">
                            <a:pos x="16" y="4"/>
                          </a:cxn>
                          <a:cxn ang="0">
                            <a:pos x="16" y="0"/>
                          </a:cxn>
                          <a:cxn ang="0">
                            <a:pos x="16" y="0"/>
                          </a:cxn>
                          <a:cxn ang="0">
                            <a:pos x="12" y="0"/>
                          </a:cxn>
                          <a:cxn ang="0">
                            <a:pos x="10" y="0"/>
                          </a:cxn>
                          <a:cxn ang="0">
                            <a:pos x="10" y="0"/>
                          </a:cxn>
                        </a:cxnLst>
                        <a:rect l="0" t="0" r="r" b="b"/>
                        <a:pathLst>
                          <a:path w="18" h="58">
                            <a:moveTo>
                              <a:pt x="10" y="0"/>
                            </a:moveTo>
                            <a:lnTo>
                              <a:pt x="10" y="0"/>
                            </a:lnTo>
                            <a:lnTo>
                              <a:pt x="6" y="6"/>
                            </a:lnTo>
                            <a:lnTo>
                              <a:pt x="2" y="14"/>
                            </a:lnTo>
                            <a:lnTo>
                              <a:pt x="0" y="20"/>
                            </a:lnTo>
                            <a:lnTo>
                              <a:pt x="0" y="26"/>
                            </a:lnTo>
                            <a:lnTo>
                              <a:pt x="0" y="26"/>
                            </a:lnTo>
                            <a:lnTo>
                              <a:pt x="0" y="34"/>
                            </a:lnTo>
                            <a:lnTo>
                              <a:pt x="2" y="42"/>
                            </a:lnTo>
                            <a:lnTo>
                              <a:pt x="6" y="50"/>
                            </a:lnTo>
                            <a:lnTo>
                              <a:pt x="12" y="56"/>
                            </a:lnTo>
                            <a:lnTo>
                              <a:pt x="12" y="56"/>
                            </a:lnTo>
                            <a:lnTo>
                              <a:pt x="14" y="58"/>
                            </a:lnTo>
                            <a:lnTo>
                              <a:pt x="16" y="56"/>
                            </a:lnTo>
                            <a:lnTo>
                              <a:pt x="16" y="56"/>
                            </a:lnTo>
                            <a:lnTo>
                              <a:pt x="18" y="54"/>
                            </a:lnTo>
                            <a:lnTo>
                              <a:pt x="16" y="52"/>
                            </a:lnTo>
                            <a:lnTo>
                              <a:pt x="16" y="52"/>
                            </a:lnTo>
                            <a:lnTo>
                              <a:pt x="12" y="46"/>
                            </a:lnTo>
                            <a:lnTo>
                              <a:pt x="10" y="40"/>
                            </a:lnTo>
                            <a:lnTo>
                              <a:pt x="8" y="34"/>
                            </a:lnTo>
                            <a:lnTo>
                              <a:pt x="6" y="26"/>
                            </a:lnTo>
                            <a:lnTo>
                              <a:pt x="6" y="26"/>
                            </a:lnTo>
                            <a:lnTo>
                              <a:pt x="8" y="16"/>
                            </a:lnTo>
                            <a:lnTo>
                              <a:pt x="12" y="10"/>
                            </a:lnTo>
                            <a:lnTo>
                              <a:pt x="16" y="6"/>
                            </a:lnTo>
                            <a:lnTo>
                              <a:pt x="16" y="6"/>
                            </a:lnTo>
                            <a:lnTo>
                              <a:pt x="16" y="4"/>
                            </a:lnTo>
                            <a:lnTo>
                              <a:pt x="16" y="0"/>
                            </a:lnTo>
                            <a:lnTo>
                              <a:pt x="16" y="0"/>
                            </a:lnTo>
                            <a:lnTo>
                              <a:pt x="12" y="0"/>
                            </a:lnTo>
                            <a:lnTo>
                              <a:pt x="10" y="0"/>
                            </a:lnTo>
                            <a:lnTo>
                              <a:pt x="10"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29" name="Freeform 55"/>
                      <p:cNvSpPr/>
                      <p:nvPr/>
                    </p:nvSpPr>
                    <p:spPr bwMode="auto">
                      <a:xfrm>
                        <a:off x="7106021" y="3687839"/>
                        <a:ext cx="82274" cy="82274"/>
                      </a:xfrm>
                      <a:custGeom>
                        <a:avLst/>
                        <a:gdLst/>
                        <a:ahLst/>
                        <a:cxnLst>
                          <a:cxn ang="0">
                            <a:pos x="14" y="0"/>
                          </a:cxn>
                          <a:cxn ang="0">
                            <a:pos x="14" y="0"/>
                          </a:cxn>
                          <a:cxn ang="0">
                            <a:pos x="18" y="0"/>
                          </a:cxn>
                          <a:cxn ang="0">
                            <a:pos x="22" y="4"/>
                          </a:cxn>
                          <a:cxn ang="0">
                            <a:pos x="24" y="8"/>
                          </a:cxn>
                          <a:cxn ang="0">
                            <a:pos x="26" y="12"/>
                          </a:cxn>
                          <a:cxn ang="0">
                            <a:pos x="26" y="12"/>
                          </a:cxn>
                          <a:cxn ang="0">
                            <a:pos x="24" y="18"/>
                          </a:cxn>
                          <a:cxn ang="0">
                            <a:pos x="22" y="22"/>
                          </a:cxn>
                          <a:cxn ang="0">
                            <a:pos x="18" y="24"/>
                          </a:cxn>
                          <a:cxn ang="0">
                            <a:pos x="14" y="26"/>
                          </a:cxn>
                          <a:cxn ang="0">
                            <a:pos x="14" y="26"/>
                          </a:cxn>
                          <a:cxn ang="0">
                            <a:pos x="8" y="24"/>
                          </a:cxn>
                          <a:cxn ang="0">
                            <a:pos x="4" y="22"/>
                          </a:cxn>
                          <a:cxn ang="0">
                            <a:pos x="2" y="18"/>
                          </a:cxn>
                          <a:cxn ang="0">
                            <a:pos x="0" y="12"/>
                          </a:cxn>
                          <a:cxn ang="0">
                            <a:pos x="0" y="12"/>
                          </a:cxn>
                          <a:cxn ang="0">
                            <a:pos x="2" y="8"/>
                          </a:cxn>
                          <a:cxn ang="0">
                            <a:pos x="4" y="4"/>
                          </a:cxn>
                          <a:cxn ang="0">
                            <a:pos x="8" y="0"/>
                          </a:cxn>
                          <a:cxn ang="0">
                            <a:pos x="14" y="0"/>
                          </a:cxn>
                          <a:cxn ang="0">
                            <a:pos x="14" y="0"/>
                          </a:cxn>
                        </a:cxnLst>
                        <a:rect l="0" t="0" r="r" b="b"/>
                        <a:pathLst>
                          <a:path w="26" h="26">
                            <a:moveTo>
                              <a:pt x="14" y="0"/>
                            </a:moveTo>
                            <a:lnTo>
                              <a:pt x="14" y="0"/>
                            </a:lnTo>
                            <a:lnTo>
                              <a:pt x="18" y="0"/>
                            </a:lnTo>
                            <a:lnTo>
                              <a:pt x="22" y="4"/>
                            </a:lnTo>
                            <a:lnTo>
                              <a:pt x="24" y="8"/>
                            </a:lnTo>
                            <a:lnTo>
                              <a:pt x="26" y="12"/>
                            </a:lnTo>
                            <a:lnTo>
                              <a:pt x="26" y="12"/>
                            </a:lnTo>
                            <a:lnTo>
                              <a:pt x="24" y="18"/>
                            </a:lnTo>
                            <a:lnTo>
                              <a:pt x="22" y="22"/>
                            </a:lnTo>
                            <a:lnTo>
                              <a:pt x="18" y="24"/>
                            </a:lnTo>
                            <a:lnTo>
                              <a:pt x="14" y="26"/>
                            </a:lnTo>
                            <a:lnTo>
                              <a:pt x="14" y="26"/>
                            </a:lnTo>
                            <a:lnTo>
                              <a:pt x="8" y="24"/>
                            </a:lnTo>
                            <a:lnTo>
                              <a:pt x="4" y="22"/>
                            </a:lnTo>
                            <a:lnTo>
                              <a:pt x="2" y="18"/>
                            </a:lnTo>
                            <a:lnTo>
                              <a:pt x="0" y="12"/>
                            </a:lnTo>
                            <a:lnTo>
                              <a:pt x="0" y="12"/>
                            </a:lnTo>
                            <a:lnTo>
                              <a:pt x="2" y="8"/>
                            </a:lnTo>
                            <a:lnTo>
                              <a:pt x="4" y="4"/>
                            </a:lnTo>
                            <a:lnTo>
                              <a:pt x="8" y="0"/>
                            </a:lnTo>
                            <a:lnTo>
                              <a:pt x="14" y="0"/>
                            </a:lnTo>
                            <a:lnTo>
                              <a:pt x="14" y="0"/>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sp>
                  <p:nvSpPr>
                    <p:cNvPr id="124" name="Freeform 558"/>
                    <p:cNvSpPr>
                      <a:spLocks noEditPoints="1"/>
                    </p:cNvSpPr>
                    <p:nvPr/>
                  </p:nvSpPr>
                  <p:spPr bwMode="auto">
                    <a:xfrm>
                      <a:off x="7486650" y="2914651"/>
                      <a:ext cx="981075" cy="723899"/>
                    </a:xfrm>
                    <a:custGeom>
                      <a:avLst/>
                      <a:gdLst/>
                      <a:ahLst/>
                      <a:cxnLst>
                        <a:cxn ang="0">
                          <a:pos x="192" y="110"/>
                        </a:cxn>
                        <a:cxn ang="0">
                          <a:pos x="192" y="16"/>
                        </a:cxn>
                        <a:cxn ang="0">
                          <a:pos x="190" y="10"/>
                        </a:cxn>
                        <a:cxn ang="0">
                          <a:pos x="182" y="2"/>
                        </a:cxn>
                        <a:cxn ang="0">
                          <a:pos x="52" y="0"/>
                        </a:cxn>
                        <a:cxn ang="0">
                          <a:pos x="46" y="2"/>
                        </a:cxn>
                        <a:cxn ang="0">
                          <a:pos x="38" y="10"/>
                        </a:cxn>
                        <a:cxn ang="0">
                          <a:pos x="38" y="108"/>
                        </a:cxn>
                        <a:cxn ang="0">
                          <a:pos x="38" y="110"/>
                        </a:cxn>
                        <a:cxn ang="0">
                          <a:pos x="38" y="112"/>
                        </a:cxn>
                        <a:cxn ang="0">
                          <a:pos x="0" y="146"/>
                        </a:cxn>
                        <a:cxn ang="0">
                          <a:pos x="2" y="160"/>
                        </a:cxn>
                        <a:cxn ang="0">
                          <a:pos x="10" y="166"/>
                        </a:cxn>
                        <a:cxn ang="0">
                          <a:pos x="216" y="166"/>
                        </a:cxn>
                        <a:cxn ang="0">
                          <a:pos x="220" y="166"/>
                        </a:cxn>
                        <a:cxn ang="0">
                          <a:pos x="228" y="160"/>
                        </a:cxn>
                        <a:cxn ang="0">
                          <a:pos x="230" y="146"/>
                        </a:cxn>
                        <a:cxn ang="0">
                          <a:pos x="192" y="112"/>
                        </a:cxn>
                        <a:cxn ang="0">
                          <a:pos x="192" y="110"/>
                        </a:cxn>
                        <a:cxn ang="0">
                          <a:pos x="100" y="136"/>
                        </a:cxn>
                        <a:cxn ang="0">
                          <a:pos x="106" y="128"/>
                        </a:cxn>
                        <a:cxn ang="0">
                          <a:pos x="114" y="126"/>
                        </a:cxn>
                        <a:cxn ang="0">
                          <a:pos x="120" y="126"/>
                        </a:cxn>
                        <a:cxn ang="0">
                          <a:pos x="128" y="132"/>
                        </a:cxn>
                        <a:cxn ang="0">
                          <a:pos x="128" y="136"/>
                        </a:cxn>
                        <a:cxn ang="0">
                          <a:pos x="124" y="144"/>
                        </a:cxn>
                        <a:cxn ang="0">
                          <a:pos x="114" y="148"/>
                        </a:cxn>
                        <a:cxn ang="0">
                          <a:pos x="110" y="146"/>
                        </a:cxn>
                        <a:cxn ang="0">
                          <a:pos x="102" y="140"/>
                        </a:cxn>
                        <a:cxn ang="0">
                          <a:pos x="100" y="136"/>
                        </a:cxn>
                        <a:cxn ang="0">
                          <a:pos x="172" y="88"/>
                        </a:cxn>
                        <a:cxn ang="0">
                          <a:pos x="168" y="94"/>
                        </a:cxn>
                        <a:cxn ang="0">
                          <a:pos x="160" y="98"/>
                        </a:cxn>
                        <a:cxn ang="0">
                          <a:pos x="70" y="98"/>
                        </a:cxn>
                        <a:cxn ang="0">
                          <a:pos x="62" y="94"/>
                        </a:cxn>
                        <a:cxn ang="0">
                          <a:pos x="58" y="88"/>
                        </a:cxn>
                        <a:cxn ang="0">
                          <a:pos x="58" y="26"/>
                        </a:cxn>
                        <a:cxn ang="0">
                          <a:pos x="62" y="18"/>
                        </a:cxn>
                        <a:cxn ang="0">
                          <a:pos x="70" y="16"/>
                        </a:cxn>
                        <a:cxn ang="0">
                          <a:pos x="160" y="16"/>
                        </a:cxn>
                        <a:cxn ang="0">
                          <a:pos x="168" y="18"/>
                        </a:cxn>
                        <a:cxn ang="0">
                          <a:pos x="172" y="26"/>
                        </a:cxn>
                      </a:cxnLst>
                      <a:rect l="0" t="0" r="r" b="b"/>
                      <a:pathLst>
                        <a:path w="230" h="166">
                          <a:moveTo>
                            <a:pt x="192" y="110"/>
                          </a:moveTo>
                          <a:lnTo>
                            <a:pt x="192" y="110"/>
                          </a:lnTo>
                          <a:lnTo>
                            <a:pt x="192" y="108"/>
                          </a:lnTo>
                          <a:lnTo>
                            <a:pt x="192" y="16"/>
                          </a:lnTo>
                          <a:lnTo>
                            <a:pt x="192" y="16"/>
                          </a:lnTo>
                          <a:lnTo>
                            <a:pt x="190" y="10"/>
                          </a:lnTo>
                          <a:lnTo>
                            <a:pt x="188" y="6"/>
                          </a:lnTo>
                          <a:lnTo>
                            <a:pt x="182" y="2"/>
                          </a:lnTo>
                          <a:lnTo>
                            <a:pt x="176" y="0"/>
                          </a:lnTo>
                          <a:lnTo>
                            <a:pt x="52" y="0"/>
                          </a:lnTo>
                          <a:lnTo>
                            <a:pt x="52" y="0"/>
                          </a:lnTo>
                          <a:lnTo>
                            <a:pt x="46" y="2"/>
                          </a:lnTo>
                          <a:lnTo>
                            <a:pt x="42" y="6"/>
                          </a:lnTo>
                          <a:lnTo>
                            <a:pt x="38" y="10"/>
                          </a:lnTo>
                          <a:lnTo>
                            <a:pt x="38" y="16"/>
                          </a:lnTo>
                          <a:lnTo>
                            <a:pt x="38" y="108"/>
                          </a:lnTo>
                          <a:lnTo>
                            <a:pt x="38" y="108"/>
                          </a:lnTo>
                          <a:lnTo>
                            <a:pt x="38" y="110"/>
                          </a:lnTo>
                          <a:lnTo>
                            <a:pt x="38" y="110"/>
                          </a:lnTo>
                          <a:lnTo>
                            <a:pt x="38" y="112"/>
                          </a:lnTo>
                          <a:lnTo>
                            <a:pt x="0" y="146"/>
                          </a:lnTo>
                          <a:lnTo>
                            <a:pt x="0" y="146"/>
                          </a:lnTo>
                          <a:lnTo>
                            <a:pt x="0" y="152"/>
                          </a:lnTo>
                          <a:lnTo>
                            <a:pt x="2" y="160"/>
                          </a:lnTo>
                          <a:lnTo>
                            <a:pt x="6" y="164"/>
                          </a:lnTo>
                          <a:lnTo>
                            <a:pt x="10" y="166"/>
                          </a:lnTo>
                          <a:lnTo>
                            <a:pt x="14" y="166"/>
                          </a:lnTo>
                          <a:lnTo>
                            <a:pt x="216" y="166"/>
                          </a:lnTo>
                          <a:lnTo>
                            <a:pt x="216" y="166"/>
                          </a:lnTo>
                          <a:lnTo>
                            <a:pt x="220" y="166"/>
                          </a:lnTo>
                          <a:lnTo>
                            <a:pt x="224" y="164"/>
                          </a:lnTo>
                          <a:lnTo>
                            <a:pt x="228" y="160"/>
                          </a:lnTo>
                          <a:lnTo>
                            <a:pt x="230" y="152"/>
                          </a:lnTo>
                          <a:lnTo>
                            <a:pt x="230" y="146"/>
                          </a:lnTo>
                          <a:lnTo>
                            <a:pt x="192" y="112"/>
                          </a:lnTo>
                          <a:lnTo>
                            <a:pt x="192" y="112"/>
                          </a:lnTo>
                          <a:lnTo>
                            <a:pt x="192" y="110"/>
                          </a:lnTo>
                          <a:lnTo>
                            <a:pt x="192" y="110"/>
                          </a:lnTo>
                          <a:close/>
                          <a:moveTo>
                            <a:pt x="100" y="136"/>
                          </a:moveTo>
                          <a:lnTo>
                            <a:pt x="100" y="136"/>
                          </a:lnTo>
                          <a:lnTo>
                            <a:pt x="102" y="132"/>
                          </a:lnTo>
                          <a:lnTo>
                            <a:pt x="106" y="128"/>
                          </a:lnTo>
                          <a:lnTo>
                            <a:pt x="110" y="126"/>
                          </a:lnTo>
                          <a:lnTo>
                            <a:pt x="114" y="126"/>
                          </a:lnTo>
                          <a:lnTo>
                            <a:pt x="114" y="126"/>
                          </a:lnTo>
                          <a:lnTo>
                            <a:pt x="120" y="126"/>
                          </a:lnTo>
                          <a:lnTo>
                            <a:pt x="124" y="128"/>
                          </a:lnTo>
                          <a:lnTo>
                            <a:pt x="128" y="132"/>
                          </a:lnTo>
                          <a:lnTo>
                            <a:pt x="128" y="136"/>
                          </a:lnTo>
                          <a:lnTo>
                            <a:pt x="128" y="136"/>
                          </a:lnTo>
                          <a:lnTo>
                            <a:pt x="128" y="140"/>
                          </a:lnTo>
                          <a:lnTo>
                            <a:pt x="124" y="144"/>
                          </a:lnTo>
                          <a:lnTo>
                            <a:pt x="120" y="146"/>
                          </a:lnTo>
                          <a:lnTo>
                            <a:pt x="114" y="148"/>
                          </a:lnTo>
                          <a:lnTo>
                            <a:pt x="114" y="148"/>
                          </a:lnTo>
                          <a:lnTo>
                            <a:pt x="110" y="146"/>
                          </a:lnTo>
                          <a:lnTo>
                            <a:pt x="106" y="144"/>
                          </a:lnTo>
                          <a:lnTo>
                            <a:pt x="102" y="140"/>
                          </a:lnTo>
                          <a:lnTo>
                            <a:pt x="100" y="136"/>
                          </a:lnTo>
                          <a:lnTo>
                            <a:pt x="100" y="136"/>
                          </a:lnTo>
                          <a:close/>
                          <a:moveTo>
                            <a:pt x="172" y="88"/>
                          </a:moveTo>
                          <a:lnTo>
                            <a:pt x="172" y="88"/>
                          </a:lnTo>
                          <a:lnTo>
                            <a:pt x="170" y="92"/>
                          </a:lnTo>
                          <a:lnTo>
                            <a:pt x="168" y="94"/>
                          </a:lnTo>
                          <a:lnTo>
                            <a:pt x="164" y="98"/>
                          </a:lnTo>
                          <a:lnTo>
                            <a:pt x="160" y="98"/>
                          </a:lnTo>
                          <a:lnTo>
                            <a:pt x="70" y="98"/>
                          </a:lnTo>
                          <a:lnTo>
                            <a:pt x="70" y="98"/>
                          </a:lnTo>
                          <a:lnTo>
                            <a:pt x="64" y="98"/>
                          </a:lnTo>
                          <a:lnTo>
                            <a:pt x="62" y="94"/>
                          </a:lnTo>
                          <a:lnTo>
                            <a:pt x="60" y="92"/>
                          </a:lnTo>
                          <a:lnTo>
                            <a:pt x="58" y="88"/>
                          </a:lnTo>
                          <a:lnTo>
                            <a:pt x="58" y="26"/>
                          </a:lnTo>
                          <a:lnTo>
                            <a:pt x="58" y="26"/>
                          </a:lnTo>
                          <a:lnTo>
                            <a:pt x="60" y="22"/>
                          </a:lnTo>
                          <a:lnTo>
                            <a:pt x="62" y="18"/>
                          </a:lnTo>
                          <a:lnTo>
                            <a:pt x="64" y="16"/>
                          </a:lnTo>
                          <a:lnTo>
                            <a:pt x="70" y="16"/>
                          </a:lnTo>
                          <a:lnTo>
                            <a:pt x="160" y="16"/>
                          </a:lnTo>
                          <a:lnTo>
                            <a:pt x="160" y="16"/>
                          </a:lnTo>
                          <a:lnTo>
                            <a:pt x="164" y="16"/>
                          </a:lnTo>
                          <a:lnTo>
                            <a:pt x="168" y="18"/>
                          </a:lnTo>
                          <a:lnTo>
                            <a:pt x="170" y="22"/>
                          </a:lnTo>
                          <a:lnTo>
                            <a:pt x="172" y="26"/>
                          </a:lnTo>
                          <a:lnTo>
                            <a:pt x="172" y="88"/>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sp>
                  <p:nvSpPr>
                    <p:cNvPr id="125" name="Freeform 559"/>
                    <p:cNvSpPr/>
                    <p:nvPr/>
                  </p:nvSpPr>
                  <p:spPr bwMode="auto">
                    <a:xfrm>
                      <a:off x="7938798" y="3481560"/>
                      <a:ext cx="76780" cy="61052"/>
                    </a:xfrm>
                    <a:custGeom>
                      <a:avLst/>
                      <a:gdLst/>
                      <a:ahLst/>
                      <a:cxnLst>
                        <a:cxn ang="0">
                          <a:pos x="18" y="6"/>
                        </a:cxn>
                        <a:cxn ang="0">
                          <a:pos x="18" y="6"/>
                        </a:cxn>
                        <a:cxn ang="0">
                          <a:pos x="18" y="4"/>
                        </a:cxn>
                        <a:cxn ang="0">
                          <a:pos x="16" y="2"/>
                        </a:cxn>
                        <a:cxn ang="0">
                          <a:pos x="12" y="0"/>
                        </a:cxn>
                        <a:cxn ang="0">
                          <a:pos x="8" y="0"/>
                        </a:cxn>
                        <a:cxn ang="0">
                          <a:pos x="8" y="0"/>
                        </a:cxn>
                        <a:cxn ang="0">
                          <a:pos x="4" y="0"/>
                        </a:cxn>
                        <a:cxn ang="0">
                          <a:pos x="2" y="2"/>
                        </a:cxn>
                        <a:cxn ang="0">
                          <a:pos x="0" y="4"/>
                        </a:cxn>
                        <a:cxn ang="0">
                          <a:pos x="0" y="6"/>
                        </a:cxn>
                        <a:cxn ang="0">
                          <a:pos x="0" y="6"/>
                        </a:cxn>
                        <a:cxn ang="0">
                          <a:pos x="0" y="10"/>
                        </a:cxn>
                        <a:cxn ang="0">
                          <a:pos x="2" y="12"/>
                        </a:cxn>
                        <a:cxn ang="0">
                          <a:pos x="4" y="12"/>
                        </a:cxn>
                        <a:cxn ang="0">
                          <a:pos x="8" y="14"/>
                        </a:cxn>
                        <a:cxn ang="0">
                          <a:pos x="8" y="14"/>
                        </a:cxn>
                        <a:cxn ang="0">
                          <a:pos x="12" y="12"/>
                        </a:cxn>
                        <a:cxn ang="0">
                          <a:pos x="16" y="12"/>
                        </a:cxn>
                        <a:cxn ang="0">
                          <a:pos x="18" y="10"/>
                        </a:cxn>
                        <a:cxn ang="0">
                          <a:pos x="18" y="6"/>
                        </a:cxn>
                        <a:cxn ang="0">
                          <a:pos x="18" y="6"/>
                        </a:cxn>
                      </a:cxnLst>
                      <a:rect l="0" t="0" r="r" b="b"/>
                      <a:pathLst>
                        <a:path w="18" h="14">
                          <a:moveTo>
                            <a:pt x="18" y="6"/>
                          </a:moveTo>
                          <a:lnTo>
                            <a:pt x="18" y="6"/>
                          </a:lnTo>
                          <a:lnTo>
                            <a:pt x="18" y="4"/>
                          </a:lnTo>
                          <a:lnTo>
                            <a:pt x="16" y="2"/>
                          </a:lnTo>
                          <a:lnTo>
                            <a:pt x="12" y="0"/>
                          </a:lnTo>
                          <a:lnTo>
                            <a:pt x="8" y="0"/>
                          </a:lnTo>
                          <a:lnTo>
                            <a:pt x="8" y="0"/>
                          </a:lnTo>
                          <a:lnTo>
                            <a:pt x="4" y="0"/>
                          </a:lnTo>
                          <a:lnTo>
                            <a:pt x="2" y="2"/>
                          </a:lnTo>
                          <a:lnTo>
                            <a:pt x="0" y="4"/>
                          </a:lnTo>
                          <a:lnTo>
                            <a:pt x="0" y="6"/>
                          </a:lnTo>
                          <a:lnTo>
                            <a:pt x="0" y="6"/>
                          </a:lnTo>
                          <a:lnTo>
                            <a:pt x="0" y="10"/>
                          </a:lnTo>
                          <a:lnTo>
                            <a:pt x="2" y="12"/>
                          </a:lnTo>
                          <a:lnTo>
                            <a:pt x="4" y="12"/>
                          </a:lnTo>
                          <a:lnTo>
                            <a:pt x="8" y="14"/>
                          </a:lnTo>
                          <a:lnTo>
                            <a:pt x="8" y="14"/>
                          </a:lnTo>
                          <a:lnTo>
                            <a:pt x="12" y="12"/>
                          </a:lnTo>
                          <a:lnTo>
                            <a:pt x="16" y="12"/>
                          </a:lnTo>
                          <a:lnTo>
                            <a:pt x="18" y="10"/>
                          </a:lnTo>
                          <a:lnTo>
                            <a:pt x="18" y="6"/>
                          </a:lnTo>
                          <a:lnTo>
                            <a:pt x="18" y="6"/>
                          </a:lnTo>
                          <a:close/>
                        </a:path>
                      </a:pathLst>
                    </a:custGeom>
                    <a:solidFill>
                      <a:schemeClr val="accent5">
                        <a:lumMod val="50000"/>
                      </a:schemeClr>
                    </a:solidFill>
                    <a:ln w="9525">
                      <a:noFill/>
                      <a:round/>
                    </a:ln>
                  </p:spPr>
                  <p:txBody>
                    <a:bodyPr vert="horz" wrap="square" lIns="91440" tIns="45720" rIns="91440" bIns="45720" numCol="1" anchor="t" anchorCtr="0" compatLnSpc="1"/>
                    <a:lstStyle/>
                    <a:p>
                      <a:endParaRPr lang="zh-CN" altLang="en-US" sz="2800"/>
                    </a:p>
                  </p:txBody>
                </p:sp>
              </p:grpSp>
              <p:sp>
                <p:nvSpPr>
                  <p:cNvPr id="122" name="椭圆 121"/>
                  <p:cNvSpPr/>
                  <p:nvPr/>
                </p:nvSpPr>
                <p:spPr bwMode="auto">
                  <a:xfrm rot="5400000">
                    <a:off x="2773632" y="1638988"/>
                    <a:ext cx="191609" cy="72468"/>
                  </a:xfrm>
                  <a:prstGeom prst="ellipse">
                    <a:avLst/>
                  </a:prstGeom>
                  <a:solidFill>
                    <a:srgbClr val="FFC000"/>
                  </a:solidFill>
                  <a:ln>
                    <a:solidFill>
                      <a:schemeClr val="accent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grpSp>
          </p:grpSp>
        </p:grpSp>
        <p:sp>
          <p:nvSpPr>
            <p:cNvPr id="226" name="Rectangle 19"/>
            <p:cNvSpPr>
              <a:spLocks noChangeArrowheads="1"/>
            </p:cNvSpPr>
            <p:nvPr/>
          </p:nvSpPr>
          <p:spPr bwMode="gray">
            <a:xfrm>
              <a:off x="5727032" y="873341"/>
              <a:ext cx="2667667" cy="232141"/>
            </a:xfrm>
            <a:prstGeom prst="rect">
              <a:avLst/>
            </a:prstGeom>
            <a:noFill/>
            <a:ln w="9525" algn="ctr">
              <a:noFill/>
              <a:miter lim="800000"/>
            </a:ln>
          </p:spPr>
          <p:txBody>
            <a:bodyPr wrap="square" lIns="85378" tIns="42689" rIns="85378" bIns="42689">
              <a:spAutoFit/>
            </a:bodyPr>
            <a:lstStyle/>
            <a:p>
              <a:pPr eaLnBrk="0" hangingPunct="0">
                <a:buClr>
                  <a:srgbClr val="FF3300"/>
                </a:buClr>
                <a:buSzPct val="115000"/>
                <a:buFont typeface="Wingdings" panose="05000000000000000000" pitchFamily="2" charset="2"/>
                <a:buNone/>
              </a:pPr>
              <a:r>
                <a:rPr lang="zh-CN" altLang="en-US" sz="1400" b="1" dirty="0" smtClean="0">
                  <a:latin typeface="微软雅黑" panose="020B0503020204020204" pitchFamily="34" charset="-122"/>
                  <a:ea typeface="微软雅黑" panose="020B0503020204020204" pitchFamily="34" charset="-122"/>
                </a:rPr>
                <a:t>双</a:t>
              </a:r>
              <a:r>
                <a:rPr lang="en-US" altLang="zh-CN" sz="1400" b="1" dirty="0" smtClean="0">
                  <a:latin typeface="微软雅黑" panose="020B0503020204020204" pitchFamily="34" charset="-122"/>
                  <a:ea typeface="微软雅黑" panose="020B0503020204020204" pitchFamily="34" charset="-122"/>
                </a:rPr>
                <a:t>5G</a:t>
              </a:r>
              <a:r>
                <a:rPr lang="zh-CN" altLang="en-US" sz="1400" b="1" dirty="0" smtClean="0">
                  <a:latin typeface="微软雅黑" panose="020B0503020204020204" pitchFamily="34" charset="-122"/>
                  <a:ea typeface="微软雅黑" panose="020B0503020204020204" pitchFamily="34" charset="-122"/>
                </a:rPr>
                <a:t>，整机速率可达</a:t>
              </a:r>
              <a:r>
                <a:rPr lang="en-US" altLang="zh-CN" sz="1400" b="1" dirty="0" smtClean="0">
                  <a:latin typeface="微软雅黑" panose="020B0503020204020204" pitchFamily="34" charset="-122"/>
                  <a:ea typeface="微软雅黑" panose="020B0503020204020204" pitchFamily="34" charset="-122"/>
                </a:rPr>
                <a:t>3.46G</a:t>
              </a:r>
              <a:endParaRPr lang="en-US" altLang="zh-CN" sz="1400" b="1" dirty="0" smtClean="0">
                <a:latin typeface="微软雅黑" panose="020B0503020204020204" pitchFamily="34" charset="-122"/>
                <a:ea typeface="微软雅黑" panose="020B0503020204020204" pitchFamily="34" charset="-122"/>
              </a:endParaRPr>
            </a:p>
          </p:txBody>
        </p:sp>
        <p:sp>
          <p:nvSpPr>
            <p:cNvPr id="229" name="等腰三角形 228"/>
            <p:cNvSpPr/>
            <p:nvPr>
              <p:custDataLst>
                <p:tags r:id="rId6"/>
              </p:custDataLst>
            </p:nvPr>
          </p:nvSpPr>
          <p:spPr bwMode="auto">
            <a:xfrm rot="5400000">
              <a:off x="6846831" y="1113011"/>
              <a:ext cx="45719" cy="3081118"/>
            </a:xfrm>
            <a:prstGeom prst="triangle">
              <a:avLst/>
            </a:prstGeom>
            <a:solidFill>
              <a:schemeClr val="bg1">
                <a:lumMod val="75000"/>
              </a:schemeClr>
            </a:solidFill>
            <a:ln>
              <a:noFill/>
            </a:ln>
            <a:effectLst/>
          </p:spPr>
          <p:txBody>
            <a:bodyPr/>
            <a:lstStyle/>
            <a:p>
              <a:pPr>
                <a:buClr>
                  <a:srgbClr val="CC9900"/>
                </a:buClr>
                <a:buFont typeface="Wingdings" panose="05000000000000000000" pitchFamily="2" charset="2"/>
                <a:buChar char="n"/>
                <a:defRPr/>
              </a:pPr>
              <a:endParaRPr lang="zh-CN" altLang="en-US" sz="2800">
                <a:latin typeface="微软雅黑" panose="020B0503020204020204" pitchFamily="34" charset="-122"/>
                <a:ea typeface="微软雅黑" panose="020B0503020204020204" pitchFamily="34" charset="-122"/>
              </a:endParaRPr>
            </a:p>
          </p:txBody>
        </p:sp>
        <p:pic>
          <p:nvPicPr>
            <p:cNvPr id="230" name="pasted-image.pdf"/>
            <p:cNvPicPr>
              <a:picLocks noChangeAspect="1"/>
            </p:cNvPicPr>
            <p:nvPr/>
          </p:nvPicPr>
          <p:blipFill>
            <a:blip r:embed="rId7" cstate="print"/>
            <a:stretch>
              <a:fillRect/>
            </a:stretch>
          </p:blipFill>
          <p:spPr>
            <a:xfrm>
              <a:off x="5992655" y="1222698"/>
              <a:ext cx="1453068" cy="1368000"/>
            </a:xfrm>
            <a:prstGeom prst="rect">
              <a:avLst/>
            </a:prstGeom>
            <a:ln w="3175">
              <a:miter lim="400000"/>
              <a:headEnd/>
              <a:tailEnd/>
            </a:ln>
          </p:spPr>
        </p:pic>
        <p:grpSp>
          <p:nvGrpSpPr>
            <p:cNvPr id="22" name="组合 230"/>
            <p:cNvGrpSpPr/>
            <p:nvPr/>
          </p:nvGrpSpPr>
          <p:grpSpPr>
            <a:xfrm>
              <a:off x="5175687" y="1527096"/>
              <a:ext cx="3446912" cy="793658"/>
              <a:chOff x="5175687" y="1527096"/>
              <a:chExt cx="3446912" cy="793658"/>
            </a:xfrm>
          </p:grpSpPr>
          <p:sp>
            <p:nvSpPr>
              <p:cNvPr id="232" name="文本框 7"/>
              <p:cNvSpPr txBox="1"/>
              <p:nvPr/>
            </p:nvSpPr>
            <p:spPr>
              <a:xfrm>
                <a:off x="7310120" y="1702272"/>
                <a:ext cx="1312479" cy="355278"/>
              </a:xfrm>
              <a:prstGeom prst="rect">
                <a:avLst/>
              </a:prstGeom>
              <a:noFill/>
            </p:spPr>
            <p:txBody>
              <a:bodyPr wrap="square" rtlCol="0">
                <a:spAutoFit/>
              </a:bodyPr>
              <a:lstStyle/>
              <a:p>
                <a:pPr algn="ctr" defTabSz="1219200">
                  <a:defRPr/>
                </a:pPr>
                <a:r>
                  <a:rPr lang="en-US" altLang="zh-CN" sz="1200" b="1" kern="0" dirty="0" smtClean="0">
                    <a:latin typeface="微软雅黑" panose="020B0503020204020204" pitchFamily="34" charset="-122"/>
                    <a:ea typeface="微软雅黑" panose="020B0503020204020204" pitchFamily="34" charset="-122"/>
                  </a:rPr>
                  <a:t>2.4G 5G 4*4MIMO</a:t>
                </a:r>
                <a:endParaRPr lang="en-US" altLang="zh-CN" sz="1200" b="1" kern="0" dirty="0" smtClean="0">
                  <a:latin typeface="微软雅黑" panose="020B0503020204020204" pitchFamily="34" charset="-122"/>
                  <a:ea typeface="微软雅黑" panose="020B0503020204020204" pitchFamily="34" charset="-122"/>
                </a:endParaRPr>
              </a:p>
              <a:p>
                <a:pPr algn="ctr" defTabSz="1219200">
                  <a:defRPr/>
                </a:pPr>
                <a:r>
                  <a:rPr lang="zh-CN" altLang="en-US" sz="1200" b="1" kern="0" dirty="0" smtClean="0">
                    <a:latin typeface="微软雅黑" panose="020B0503020204020204" pitchFamily="34" charset="-122"/>
                    <a:ea typeface="微软雅黑" panose="020B0503020204020204" pitchFamily="34" charset="-122"/>
                  </a:rPr>
                  <a:t>灵活切换</a:t>
                </a:r>
                <a:endParaRPr lang="zh-CN" altLang="en-US" sz="1200" b="1" kern="0" dirty="0">
                  <a:latin typeface="微软雅黑" panose="020B0503020204020204" pitchFamily="34" charset="-122"/>
                  <a:ea typeface="微软雅黑" panose="020B0503020204020204" pitchFamily="34" charset="-122"/>
                </a:endParaRPr>
              </a:p>
            </p:txBody>
          </p:sp>
          <p:grpSp>
            <p:nvGrpSpPr>
              <p:cNvPr id="23" name="组合 205"/>
              <p:cNvGrpSpPr/>
              <p:nvPr/>
            </p:nvGrpSpPr>
            <p:grpSpPr>
              <a:xfrm>
                <a:off x="5175687" y="1527096"/>
                <a:ext cx="2234842" cy="793658"/>
                <a:chOff x="5175687" y="1527096"/>
                <a:chExt cx="2234842" cy="793658"/>
              </a:xfrm>
            </p:grpSpPr>
            <p:grpSp>
              <p:nvGrpSpPr>
                <p:cNvPr id="24" name="组合 253"/>
                <p:cNvGrpSpPr/>
                <p:nvPr/>
              </p:nvGrpSpPr>
              <p:grpSpPr>
                <a:xfrm>
                  <a:off x="6168447" y="1527096"/>
                  <a:ext cx="1078139" cy="793658"/>
                  <a:chOff x="8200447" y="2426708"/>
                  <a:chExt cx="1078139" cy="793658"/>
                </a:xfrm>
              </p:grpSpPr>
              <p:sp>
                <p:nvSpPr>
                  <p:cNvPr id="242" name="弦形 241"/>
                  <p:cNvSpPr>
                    <a:spLocks noChangeAspect="1"/>
                  </p:cNvSpPr>
                  <p:nvPr/>
                </p:nvSpPr>
                <p:spPr bwMode="gray">
                  <a:xfrm rot="1320000">
                    <a:off x="8200447" y="2436868"/>
                    <a:ext cx="783498" cy="783498"/>
                  </a:xfrm>
                  <a:prstGeom prst="chord">
                    <a:avLst/>
                  </a:prstGeom>
                  <a:solidFill>
                    <a:srgbClr val="0FC8E1">
                      <a:alpha val="50000"/>
                    </a:srgbClr>
                  </a:solidFill>
                  <a:ln w="19050" cap="flat" cmpd="sng">
                    <a:noFill/>
                    <a:prstDash val="solid"/>
                    <a:round/>
                  </a:ln>
                  <a:effectLst/>
                </p:spPr>
                <p:txBody>
                  <a:bodyPr wrap="none"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243" name="弦形 242"/>
                  <p:cNvSpPr>
                    <a:spLocks noChangeAspect="1"/>
                  </p:cNvSpPr>
                  <p:nvPr/>
                </p:nvSpPr>
                <p:spPr bwMode="gray">
                  <a:xfrm rot="12077699">
                    <a:off x="8495088" y="2426708"/>
                    <a:ext cx="783498" cy="783498"/>
                  </a:xfrm>
                  <a:prstGeom prst="chord">
                    <a:avLst/>
                  </a:prstGeom>
                  <a:solidFill>
                    <a:srgbClr val="92D050">
                      <a:alpha val="50000"/>
                    </a:srgbClr>
                  </a:solidFill>
                  <a:ln w="19050" cap="flat" cmpd="sng">
                    <a:noFill/>
                    <a:prstDash val="solid"/>
                    <a:round/>
                  </a:ln>
                  <a:effectLst/>
                </p:spPr>
                <p:txBody>
                  <a:bodyPr wrap="none" rtlCol="0" anchor="ctr"/>
                  <a:lstStyle/>
                  <a:p>
                    <a:pPr algn="ctr"/>
                    <a:endParaRPr lang="zh-CN" altLang="en-US" sz="2800">
                      <a:latin typeface="微软雅黑" panose="020B0503020204020204" pitchFamily="34" charset="-122"/>
                      <a:ea typeface="微软雅黑" panose="020B0503020204020204" pitchFamily="34" charset="-122"/>
                    </a:endParaRPr>
                  </a:p>
                </p:txBody>
              </p:sp>
              <p:pic>
                <p:nvPicPr>
                  <p:cNvPr id="244" name="Picture 6" descr="D:\日常工作\WLAN上市\10产品彩页\WLAN照片集\AP7030DE-Processed imges\3.png"/>
                  <p:cNvPicPr>
                    <a:picLocks noChangeAspect="1" noChangeArrowheads="1"/>
                  </p:cNvPicPr>
                  <p:nvPr/>
                </p:nvPicPr>
                <p:blipFill>
                  <a:blip r:embed="rId8" cstate="print"/>
                  <a:srcRect/>
                  <a:stretch>
                    <a:fillRect/>
                  </a:stretch>
                </p:blipFill>
                <p:spPr bwMode="auto">
                  <a:xfrm>
                    <a:off x="8608387" y="2678358"/>
                    <a:ext cx="287922" cy="273546"/>
                  </a:xfrm>
                  <a:prstGeom prst="rect">
                    <a:avLst/>
                  </a:prstGeom>
                  <a:noFill/>
                </p:spPr>
              </p:pic>
            </p:grpSp>
            <p:cxnSp>
              <p:nvCxnSpPr>
                <p:cNvPr id="235" name="直接箭头连接符 234"/>
                <p:cNvCxnSpPr/>
                <p:nvPr/>
              </p:nvCxnSpPr>
              <p:spPr>
                <a:xfrm flipV="1">
                  <a:off x="7071360" y="1863818"/>
                  <a:ext cx="339169" cy="20410"/>
                </a:xfrm>
                <a:prstGeom prst="straightConnector1">
                  <a:avLst/>
                </a:prstGeom>
                <a:noFill/>
                <a:ln w="9525" cap="flat" cmpd="sng" algn="ctr">
                  <a:solidFill>
                    <a:srgbClr val="FFC000"/>
                  </a:solidFill>
                  <a:prstDash val="sysDash"/>
                  <a:tailEnd type="triangle"/>
                </a:ln>
                <a:effectLst/>
              </p:spPr>
            </p:cxnSp>
            <p:sp>
              <p:nvSpPr>
                <p:cNvPr id="236" name="矩形 235"/>
                <p:cNvSpPr/>
                <p:nvPr/>
              </p:nvSpPr>
              <p:spPr>
                <a:xfrm>
                  <a:off x="6697518" y="2104318"/>
                  <a:ext cx="576530" cy="195389"/>
                </a:xfrm>
                <a:prstGeom prst="rect">
                  <a:avLst/>
                </a:prstGeom>
              </p:spPr>
              <p:txBody>
                <a:bodyPr wrap="square" lIns="68562" tIns="34281" rIns="68562" bIns="34281">
                  <a:spAutoFit/>
                </a:bodyPr>
                <a:lstStyle/>
                <a:p>
                  <a:pPr defTabSz="1219200">
                    <a:defRPr/>
                  </a:pPr>
                  <a:r>
                    <a:rPr lang="en-US" altLang="zh-CN" sz="1200" kern="0" dirty="0" smtClean="0">
                      <a:latin typeface="微软雅黑" panose="020B0503020204020204" pitchFamily="34" charset="-122"/>
                      <a:ea typeface="微软雅黑" panose="020B0503020204020204" pitchFamily="34" charset="-122"/>
                      <a:cs typeface="Arial" panose="020B0604020202020204" pitchFamily="34" charset="0"/>
                    </a:rPr>
                    <a:t>Radio 2</a:t>
                  </a:r>
                  <a:endParaRPr lang="en-US" altLang="zh-CN" sz="1200" kern="0"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237" name="矩形 236"/>
                <p:cNvSpPr/>
                <p:nvPr/>
              </p:nvSpPr>
              <p:spPr>
                <a:xfrm>
                  <a:off x="6194645" y="2104318"/>
                  <a:ext cx="689028" cy="195389"/>
                </a:xfrm>
                <a:prstGeom prst="rect">
                  <a:avLst/>
                </a:prstGeom>
              </p:spPr>
              <p:txBody>
                <a:bodyPr wrap="square" lIns="68562" tIns="34281" rIns="68562" bIns="34281">
                  <a:spAutoFit/>
                </a:bodyPr>
                <a:lstStyle/>
                <a:p>
                  <a:pPr defTabSz="1219200">
                    <a:defRPr/>
                  </a:pPr>
                  <a:r>
                    <a:rPr lang="en-US" altLang="zh-CN" sz="1200" kern="0" dirty="0" smtClean="0">
                      <a:latin typeface="微软雅黑" panose="020B0503020204020204" pitchFamily="34" charset="-122"/>
                      <a:ea typeface="微软雅黑" panose="020B0503020204020204" pitchFamily="34" charset="-122"/>
                      <a:cs typeface="Arial" panose="020B0604020202020204" pitchFamily="34" charset="0"/>
                    </a:rPr>
                    <a:t>Radio 1</a:t>
                  </a:r>
                  <a:endParaRPr lang="en-US" altLang="zh-CN" sz="1200" kern="0"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238" name="矩形 237"/>
                <p:cNvSpPr/>
                <p:nvPr/>
              </p:nvSpPr>
              <p:spPr>
                <a:xfrm>
                  <a:off x="6233546" y="1647118"/>
                  <a:ext cx="576530" cy="159861"/>
                </a:xfrm>
                <a:prstGeom prst="rect">
                  <a:avLst/>
                </a:prstGeom>
              </p:spPr>
              <p:txBody>
                <a:bodyPr wrap="square" lIns="68562" tIns="34281" rIns="68562" bIns="34281">
                  <a:spAutoFit/>
                </a:bodyPr>
                <a:lstStyle/>
                <a:p>
                  <a:pPr defTabSz="1219200">
                    <a:defRPr/>
                  </a:pPr>
                  <a:r>
                    <a:rPr lang="en-US" altLang="zh-CN" sz="900" kern="0" dirty="0" smtClean="0">
                      <a:latin typeface="微软雅黑" panose="020B0503020204020204" pitchFamily="34" charset="-122"/>
                      <a:ea typeface="微软雅黑" panose="020B0503020204020204" pitchFamily="34" charset="-122"/>
                      <a:cs typeface="Arial" panose="020B0604020202020204" pitchFamily="34" charset="0"/>
                    </a:rPr>
                    <a:t>5G</a:t>
                  </a:r>
                  <a:endParaRPr lang="en-US" altLang="zh-CN" sz="900" kern="0"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239" name="矩形 238"/>
                <p:cNvSpPr/>
                <p:nvPr/>
              </p:nvSpPr>
              <p:spPr>
                <a:xfrm>
                  <a:off x="6707678" y="1657278"/>
                  <a:ext cx="688802" cy="159861"/>
                </a:xfrm>
                <a:prstGeom prst="rect">
                  <a:avLst/>
                </a:prstGeom>
              </p:spPr>
              <p:txBody>
                <a:bodyPr wrap="square" lIns="68562" tIns="34281" rIns="68562" bIns="34281">
                  <a:spAutoFit/>
                </a:bodyPr>
                <a:lstStyle/>
                <a:p>
                  <a:pPr defTabSz="1219200">
                    <a:defRPr/>
                  </a:pPr>
                  <a:r>
                    <a:rPr lang="en-US" altLang="zh-CN" sz="900" kern="0" dirty="0" smtClean="0">
                      <a:latin typeface="微软雅黑" panose="020B0503020204020204" pitchFamily="34" charset="-122"/>
                      <a:ea typeface="微软雅黑" panose="020B0503020204020204" pitchFamily="34" charset="-122"/>
                      <a:cs typeface="Arial" panose="020B0604020202020204" pitchFamily="34" charset="0"/>
                    </a:rPr>
                    <a:t>2.4G/5G</a:t>
                  </a:r>
                  <a:endParaRPr lang="en-US" altLang="zh-CN" sz="900" kern="0"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240" name="文本框 7"/>
                <p:cNvSpPr txBox="1"/>
                <p:nvPr/>
              </p:nvSpPr>
              <p:spPr>
                <a:xfrm>
                  <a:off x="5175687" y="1703449"/>
                  <a:ext cx="1000892" cy="355279"/>
                </a:xfrm>
                <a:prstGeom prst="rect">
                  <a:avLst/>
                </a:prstGeom>
                <a:noFill/>
              </p:spPr>
              <p:txBody>
                <a:bodyPr wrap="square" rtlCol="0">
                  <a:spAutoFit/>
                </a:bodyPr>
                <a:lstStyle/>
                <a:p>
                  <a:pPr algn="ctr" defTabSz="1219200">
                    <a:defRPr/>
                  </a:pPr>
                  <a:r>
                    <a:rPr lang="en-US" altLang="zh-CN" sz="1200" b="1" kern="0" dirty="0" smtClean="0">
                      <a:latin typeface="微软雅黑" panose="020B0503020204020204" pitchFamily="34" charset="-122"/>
                      <a:ea typeface="微软雅黑" panose="020B0503020204020204" pitchFamily="34" charset="-122"/>
                    </a:rPr>
                    <a:t>5G 4</a:t>
                  </a:r>
                  <a:r>
                    <a:rPr lang="zh-CN" altLang="en-US" sz="1200" b="1" kern="0" dirty="0" smtClean="0">
                      <a:latin typeface="微软雅黑" panose="020B0503020204020204" pitchFamily="34" charset="-122"/>
                      <a:ea typeface="微软雅黑" panose="020B0503020204020204" pitchFamily="34" charset="-122"/>
                    </a:rPr>
                    <a:t>*</a:t>
                  </a:r>
                  <a:r>
                    <a:rPr lang="en-US" altLang="zh-CN" sz="1200" b="1" kern="0" dirty="0" smtClean="0">
                      <a:latin typeface="微软雅黑" panose="020B0503020204020204" pitchFamily="34" charset="-122"/>
                      <a:ea typeface="微软雅黑" panose="020B0503020204020204" pitchFamily="34" charset="-122"/>
                    </a:rPr>
                    <a:t>4MIMO</a:t>
                  </a:r>
                  <a:endParaRPr lang="en-US" altLang="zh-CN" sz="1200" b="1" kern="0" dirty="0" smtClean="0">
                    <a:latin typeface="微软雅黑" panose="020B0503020204020204" pitchFamily="34" charset="-122"/>
                    <a:ea typeface="微软雅黑" panose="020B0503020204020204" pitchFamily="34" charset="-122"/>
                  </a:endParaRPr>
                </a:p>
                <a:p>
                  <a:pPr algn="ctr" defTabSz="1219200">
                    <a:defRPr/>
                  </a:pPr>
                  <a:r>
                    <a:rPr lang="zh-CN" altLang="en-US" sz="1200" b="1" kern="0" dirty="0" smtClean="0">
                      <a:latin typeface="微软雅黑" panose="020B0503020204020204" pitchFamily="34" charset="-122"/>
                      <a:ea typeface="微软雅黑" panose="020B0503020204020204" pitchFamily="34" charset="-122"/>
                    </a:rPr>
                    <a:t>业务覆盖</a:t>
                  </a:r>
                  <a:endParaRPr lang="en-US" altLang="zh-CN" sz="1200" b="1" kern="0" dirty="0" smtClean="0">
                    <a:latin typeface="微软雅黑" panose="020B0503020204020204" pitchFamily="34" charset="-122"/>
                    <a:ea typeface="微软雅黑" panose="020B0503020204020204" pitchFamily="34" charset="-122"/>
                  </a:endParaRPr>
                </a:p>
              </p:txBody>
            </p:sp>
            <p:cxnSp>
              <p:nvCxnSpPr>
                <p:cNvPr id="241" name="直接箭头连接符 240"/>
                <p:cNvCxnSpPr/>
                <p:nvPr/>
              </p:nvCxnSpPr>
              <p:spPr>
                <a:xfrm flipH="1">
                  <a:off x="5998769" y="1809129"/>
                  <a:ext cx="215050" cy="5969"/>
                </a:xfrm>
                <a:prstGeom prst="straightConnector1">
                  <a:avLst/>
                </a:prstGeom>
                <a:noFill/>
                <a:ln w="9525" cap="flat" cmpd="sng" algn="ctr">
                  <a:solidFill>
                    <a:srgbClr val="FFC000"/>
                  </a:solidFill>
                  <a:prstDash val="sysDash"/>
                  <a:tailEnd type="triangle"/>
                </a:ln>
                <a:effectLst/>
              </p:spPr>
            </p:cxnSp>
          </p:grpSp>
        </p:grpSp>
        <p:sp>
          <p:nvSpPr>
            <p:cNvPr id="245" name="Rectangle 19"/>
            <p:cNvSpPr>
              <a:spLocks noChangeArrowheads="1"/>
            </p:cNvSpPr>
            <p:nvPr/>
          </p:nvSpPr>
          <p:spPr bwMode="gray">
            <a:xfrm>
              <a:off x="5395354" y="2840997"/>
              <a:ext cx="2858794" cy="232141"/>
            </a:xfrm>
            <a:prstGeom prst="rect">
              <a:avLst/>
            </a:prstGeom>
            <a:noFill/>
            <a:ln w="9525" algn="ctr">
              <a:noFill/>
              <a:miter lim="800000"/>
            </a:ln>
          </p:spPr>
          <p:txBody>
            <a:bodyPr wrap="square" lIns="85378" tIns="42689" rIns="85378" bIns="42689">
              <a:spAutoFit/>
            </a:bodyPr>
            <a:lstStyle/>
            <a:p>
              <a:pPr algn="ctr"/>
              <a:r>
                <a:rPr lang="en-US" altLang="zh-CN" sz="1400" b="1" dirty="0" smtClean="0">
                  <a:latin typeface="微软雅黑" panose="020B0503020204020204" pitchFamily="34" charset="-122"/>
                  <a:ea typeface="微软雅黑" panose="020B0503020204020204" pitchFamily="34" charset="-122"/>
                </a:rPr>
                <a:t>2.5G</a:t>
              </a:r>
              <a:r>
                <a:rPr lang="zh-CN" altLang="en-US" sz="1400" b="1" dirty="0" smtClean="0">
                  <a:latin typeface="微软雅黑" panose="020B0503020204020204" pitchFamily="34" charset="-122"/>
                  <a:ea typeface="微软雅黑" panose="020B0503020204020204" pitchFamily="34" charset="-122"/>
                </a:rPr>
                <a:t>接口，</a:t>
              </a:r>
              <a:r>
                <a:rPr lang="en-US" altLang="zh-CN" sz="1400" b="1" dirty="0" smtClean="0">
                  <a:latin typeface="微软雅黑" panose="020B0503020204020204" pitchFamily="34" charset="-122"/>
                  <a:ea typeface="微软雅黑" panose="020B0503020204020204" pitchFamily="34" charset="-122"/>
                </a:rPr>
                <a:t>802.3bt  200m</a:t>
              </a:r>
              <a:r>
                <a:rPr lang="zh-CN" altLang="en-US" sz="1400" b="1" dirty="0" smtClean="0">
                  <a:latin typeface="微软雅黑" panose="020B0503020204020204" pitchFamily="34" charset="-122"/>
                  <a:ea typeface="微软雅黑" panose="020B0503020204020204" pitchFamily="34" charset="-122"/>
                </a:rPr>
                <a:t>超远供电</a:t>
              </a:r>
              <a:endParaRPr lang="zh-CN" altLang="en-US" sz="1400" b="1" dirty="0" smtClean="0">
                <a:latin typeface="微软雅黑" panose="020B0503020204020204" pitchFamily="34" charset="-122"/>
                <a:ea typeface="微软雅黑" panose="020B0503020204020204" pitchFamily="34" charset="-122"/>
              </a:endParaRPr>
            </a:p>
          </p:txBody>
        </p:sp>
        <p:sp>
          <p:nvSpPr>
            <p:cNvPr id="247" name="TextBox 145"/>
            <p:cNvSpPr txBox="1"/>
            <p:nvPr/>
          </p:nvSpPr>
          <p:spPr>
            <a:xfrm>
              <a:off x="6718395" y="3970232"/>
              <a:ext cx="879501" cy="208457"/>
            </a:xfrm>
            <a:prstGeom prst="rect">
              <a:avLst/>
            </a:prstGeom>
            <a:noFill/>
          </p:spPr>
          <p:txBody>
            <a:bodyPr wrap="square" lIns="85378" tIns="42689" rIns="85378" bIns="42689"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kumimoji="1"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AP6052DN</a:t>
              </a:r>
              <a:endParaRPr kumimoji="1" lang="zh-CN" altLang="en-US" sz="1400"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143"/>
            <p:cNvGrpSpPr>
              <a:grpSpLocks noChangeAspect="1"/>
            </p:cNvGrpSpPr>
            <p:nvPr/>
          </p:nvGrpSpPr>
          <p:grpSpPr>
            <a:xfrm>
              <a:off x="6938094" y="3636115"/>
              <a:ext cx="423396" cy="295200"/>
              <a:chOff x="2004632" y="3684853"/>
              <a:chExt cx="1394209" cy="785537"/>
            </a:xfrm>
          </p:grpSpPr>
          <p:sp>
            <p:nvSpPr>
              <p:cNvPr id="249" name="Freeform 510"/>
              <p:cNvSpPr>
                <a:spLocks noEditPoints="1"/>
              </p:cNvSpPr>
              <p:nvPr/>
            </p:nvSpPr>
            <p:spPr bwMode="auto">
              <a:xfrm>
                <a:off x="2004632" y="4200549"/>
                <a:ext cx="1394209" cy="269841"/>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nvGrpSpPr>
              <p:cNvPr id="26" name="组合 142"/>
              <p:cNvGrpSpPr/>
              <p:nvPr/>
            </p:nvGrpSpPr>
            <p:grpSpPr>
              <a:xfrm>
                <a:off x="2327272" y="3684853"/>
                <a:ext cx="798212" cy="497713"/>
                <a:chOff x="2327272" y="3684853"/>
                <a:chExt cx="798212" cy="497713"/>
              </a:xfrm>
            </p:grpSpPr>
            <p:sp>
              <p:nvSpPr>
                <p:cNvPr id="251"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252"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253"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sp>
              <p:nvSpPr>
                <p:cNvPr id="254"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2800"/>
                </a:p>
              </p:txBody>
            </p:sp>
            <p:sp>
              <p:nvSpPr>
                <p:cNvPr id="255"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2800"/>
                </a:p>
              </p:txBody>
            </p:sp>
          </p:grpSp>
        </p:grpSp>
        <p:sp>
          <p:nvSpPr>
            <p:cNvPr id="256" name="TextBox 255"/>
            <p:cNvSpPr txBox="1"/>
            <p:nvPr/>
          </p:nvSpPr>
          <p:spPr>
            <a:xfrm>
              <a:off x="6197800" y="3136862"/>
              <a:ext cx="898089" cy="213167"/>
            </a:xfrm>
            <a:prstGeom prst="rect">
              <a:avLst/>
            </a:prstGeom>
            <a:noFill/>
          </p:spPr>
          <p:txBody>
            <a:bodyPr wrap="none" lIns="91440" tIns="45720" rIns="91440" bIns="45720" rtlCol="0">
              <a:spAutoFit/>
            </a:bodyPr>
            <a:lstStyle/>
            <a:p>
              <a:pPr defTabSz="1138555">
                <a:defRPr/>
              </a:pPr>
              <a:r>
                <a:rPr lang="en-US" altLang="zh-CN" sz="1200" dirty="0" smtClean="0">
                  <a:solidFill>
                    <a:srgbClr val="000000"/>
                  </a:solidFill>
                  <a:latin typeface="微软雅黑" panose="020B0503020204020204" pitchFamily="34" charset="-122"/>
                  <a:ea typeface="微软雅黑" panose="020B0503020204020204" pitchFamily="34" charset="-122"/>
                </a:rPr>
                <a:t>802.3bt</a:t>
              </a:r>
              <a:r>
                <a:rPr lang="zh-CN" altLang="en-US" sz="1200" kern="0" dirty="0" smtClean="0">
                  <a:latin typeface="微软雅黑" panose="020B0503020204020204" pitchFamily="34" charset="-122"/>
                  <a:ea typeface="微软雅黑" panose="020B0503020204020204" pitchFamily="34" charset="-122"/>
                </a:rPr>
                <a:t>交换机</a:t>
              </a:r>
              <a:endParaRPr lang="zh-CN" altLang="en-US" sz="1200" kern="0" dirty="0">
                <a:latin typeface="微软雅黑" panose="020B0503020204020204" pitchFamily="34" charset="-122"/>
                <a:ea typeface="微软雅黑" panose="020B0503020204020204" pitchFamily="34" charset="-122"/>
              </a:endParaRPr>
            </a:p>
          </p:txBody>
        </p:sp>
        <p:sp>
          <p:nvSpPr>
            <p:cNvPr id="257" name="任意多边形 256"/>
            <p:cNvSpPr/>
            <p:nvPr/>
          </p:nvSpPr>
          <p:spPr bwMode="auto">
            <a:xfrm>
              <a:off x="5900610" y="3316673"/>
              <a:ext cx="1056316" cy="523688"/>
            </a:xfrm>
            <a:custGeom>
              <a:avLst/>
              <a:gdLst>
                <a:gd name="connsiteX0" fmla="*/ 0 w 839972"/>
                <a:gd name="connsiteY0" fmla="*/ 0 h 467833"/>
                <a:gd name="connsiteX1" fmla="*/ 148855 w 839972"/>
                <a:gd name="connsiteY1" fmla="*/ 318977 h 467833"/>
                <a:gd name="connsiteX2" fmla="*/ 839972 w 839972"/>
                <a:gd name="connsiteY2" fmla="*/ 467833 h 467833"/>
              </a:gdLst>
              <a:ahLst/>
              <a:cxnLst>
                <a:cxn ang="0">
                  <a:pos x="connsiteX0" y="connsiteY0"/>
                </a:cxn>
                <a:cxn ang="0">
                  <a:pos x="connsiteX1" y="connsiteY1"/>
                </a:cxn>
                <a:cxn ang="0">
                  <a:pos x="connsiteX2" y="connsiteY2"/>
                </a:cxn>
              </a:cxnLst>
              <a:rect l="l" t="t" r="r" b="b"/>
              <a:pathLst>
                <a:path w="839972" h="467833">
                  <a:moveTo>
                    <a:pt x="0" y="0"/>
                  </a:moveTo>
                  <a:cubicBezTo>
                    <a:pt x="4430" y="120502"/>
                    <a:pt x="8860" y="241005"/>
                    <a:pt x="148855" y="318977"/>
                  </a:cubicBezTo>
                  <a:cubicBezTo>
                    <a:pt x="288850" y="396949"/>
                    <a:pt x="564411" y="432391"/>
                    <a:pt x="839972" y="467833"/>
                  </a:cubicBezTo>
                </a:path>
              </a:pathLst>
            </a:cu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219200" fontAlgn="base">
                <a:spcBef>
                  <a:spcPct val="0"/>
                </a:spcBef>
                <a:spcAft>
                  <a:spcPct val="0"/>
                </a:spcAft>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sp>
          <p:nvSpPr>
            <p:cNvPr id="260" name="Freeform 14"/>
            <p:cNvSpPr>
              <a:spLocks noEditPoints="1"/>
            </p:cNvSpPr>
            <p:nvPr/>
          </p:nvSpPr>
          <p:spPr bwMode="auto">
            <a:xfrm>
              <a:off x="5638800" y="3154680"/>
              <a:ext cx="564667" cy="185589"/>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zh-CN" altLang="en-US" sz="2800">
                <a:latin typeface="微软雅黑" panose="020B0503020204020204" pitchFamily="34" charset="-122"/>
                <a:ea typeface="微软雅黑" panose="020B0503020204020204" pitchFamily="34" charset="-122"/>
              </a:endParaRPr>
            </a:p>
          </p:txBody>
        </p:sp>
        <p:sp>
          <p:nvSpPr>
            <p:cNvPr id="263" name="TextBox 262"/>
            <p:cNvSpPr txBox="1"/>
            <p:nvPr/>
          </p:nvSpPr>
          <p:spPr>
            <a:xfrm>
              <a:off x="6091120" y="3502622"/>
              <a:ext cx="448564" cy="213167"/>
            </a:xfrm>
            <a:prstGeom prst="rect">
              <a:avLst/>
            </a:prstGeom>
            <a:noFill/>
          </p:spPr>
          <p:txBody>
            <a:bodyPr wrap="none" lIns="91440" tIns="45720" rIns="91440" bIns="45720" rtlCol="0">
              <a:spAutoFit/>
            </a:bodyPr>
            <a:lstStyle/>
            <a:p>
              <a:pPr defTabSz="1138555">
                <a:defRPr/>
              </a:pPr>
              <a:r>
                <a:rPr lang="en-US" altLang="zh-CN" sz="1200" kern="0" dirty="0" smtClean="0">
                  <a:latin typeface="微软雅黑" panose="020B0503020204020204" pitchFamily="34" charset="-122"/>
                  <a:ea typeface="微软雅黑" panose="020B0503020204020204" pitchFamily="34" charset="-122"/>
                </a:rPr>
                <a:t>200m</a:t>
              </a:r>
              <a:endParaRPr lang="zh-CN" altLang="en-US" sz="1200" kern="0" dirty="0">
                <a:latin typeface="微软雅黑" panose="020B0503020204020204" pitchFamily="34" charset="-122"/>
                <a:ea typeface="微软雅黑" panose="020B0503020204020204" pitchFamily="34" charset="-122"/>
              </a:endParaRPr>
            </a:p>
          </p:txBody>
        </p:sp>
        <p:grpSp>
          <p:nvGrpSpPr>
            <p:cNvPr id="27" name="组合 179"/>
            <p:cNvGrpSpPr/>
            <p:nvPr/>
          </p:nvGrpSpPr>
          <p:grpSpPr>
            <a:xfrm>
              <a:off x="1550035" y="3100028"/>
              <a:ext cx="1641683" cy="1071945"/>
              <a:chOff x="1550035" y="3194369"/>
              <a:chExt cx="1641683" cy="1071945"/>
            </a:xfrm>
          </p:grpSpPr>
          <p:sp>
            <p:nvSpPr>
              <p:cNvPr id="181" name="TextBox 168"/>
              <p:cNvSpPr txBox="1">
                <a:spLocks noChangeArrowheads="1"/>
              </p:cNvSpPr>
              <p:nvPr/>
            </p:nvSpPr>
            <p:spPr bwMode="auto">
              <a:xfrm>
                <a:off x="2491503" y="3312930"/>
                <a:ext cx="491835" cy="213167"/>
              </a:xfrm>
              <a:prstGeom prst="rect">
                <a:avLst/>
              </a:prstGeom>
              <a:noFill/>
              <a:ln w="9525">
                <a:noFill/>
                <a:miter lim="800000"/>
              </a:ln>
            </p:spPr>
            <p:txBody>
              <a:bodyPr wrap="none">
                <a:spAutoFit/>
              </a:bodyPr>
              <a:lstStyle/>
              <a:p>
                <a:pPr algn="ctr" fontAlgn="ctr"/>
                <a:r>
                  <a:rPr lang="en-US" altLang="zh-CN" sz="1200" b="1" dirty="0" smtClean="0">
                    <a:latin typeface="Arial" panose="020B0604020202020204"/>
                    <a:ea typeface="微软雅黑" panose="020B0503020204020204" pitchFamily="34" charset="-122"/>
                  </a:rPr>
                  <a:t>eSight</a:t>
                </a:r>
                <a:endParaRPr lang="en-US" altLang="zh-CN" sz="1200" b="1" dirty="0" smtClean="0">
                  <a:latin typeface="Arial" panose="020B0604020202020204"/>
                  <a:ea typeface="微软雅黑" panose="020B0503020204020204" pitchFamily="34" charset="-122"/>
                </a:endParaRPr>
              </a:p>
            </p:txBody>
          </p:sp>
          <p:grpSp>
            <p:nvGrpSpPr>
              <p:cNvPr id="28" name="组合 266"/>
              <p:cNvGrpSpPr>
                <a:grpSpLocks noChangeAspect="1"/>
              </p:cNvGrpSpPr>
              <p:nvPr/>
            </p:nvGrpSpPr>
            <p:grpSpPr>
              <a:xfrm>
                <a:off x="2600223" y="3218426"/>
                <a:ext cx="247910" cy="131498"/>
                <a:chOff x="6072019" y="3617650"/>
                <a:chExt cx="1136109" cy="865719"/>
              </a:xfrm>
              <a:solidFill>
                <a:srgbClr val="FFC000"/>
              </a:solidFill>
            </p:grpSpPr>
            <p:sp>
              <p:nvSpPr>
                <p:cNvPr id="228" name="Freeform 14"/>
                <p:cNvSpPr>
                  <a:spLocks noChangeAspect="1" noEditPoints="1"/>
                </p:cNvSpPr>
                <p:nvPr/>
              </p:nvSpPr>
              <p:spPr bwMode="auto">
                <a:xfrm>
                  <a:off x="6072019" y="3617650"/>
                  <a:ext cx="1136109" cy="865719"/>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grpFill/>
                <a:ln w="9525">
                  <a:noFill/>
                  <a:round/>
                </a:ln>
              </p:spPr>
              <p:txBody>
                <a:bodyPr vert="horz" wrap="square" lIns="91440" tIns="45720" rIns="91440" bIns="45720" numCol="1" anchor="t" anchorCtr="0" compatLnSpc="1"/>
                <a:lstStyle/>
                <a:p>
                  <a:endParaRPr lang="zh-CN" altLang="en-US" sz="2800">
                    <a:latin typeface="Arial" panose="020B0604020202020204" pitchFamily="34" charset="0"/>
                    <a:cs typeface="Arial" panose="020B0604020202020204" pitchFamily="34" charset="0"/>
                  </a:endParaRPr>
                </a:p>
              </p:txBody>
            </p:sp>
            <p:grpSp>
              <p:nvGrpSpPr>
                <p:cNvPr id="29" name="组合 386"/>
                <p:cNvGrpSpPr/>
                <p:nvPr/>
              </p:nvGrpSpPr>
              <p:grpSpPr>
                <a:xfrm>
                  <a:off x="6656490" y="3718560"/>
                  <a:ext cx="439435" cy="505545"/>
                  <a:chOff x="3356610" y="2839692"/>
                  <a:chExt cx="781050" cy="898553"/>
                </a:xfrm>
                <a:grpFill/>
              </p:grpSpPr>
              <p:sp>
                <p:nvSpPr>
                  <p:cNvPr id="250" name="Freeform 103"/>
                  <p:cNvSpPr/>
                  <p:nvPr/>
                </p:nvSpPr>
                <p:spPr bwMode="auto">
                  <a:xfrm>
                    <a:off x="3356610" y="3689861"/>
                    <a:ext cx="781050" cy="48384"/>
                  </a:xfrm>
                  <a:custGeom>
                    <a:avLst/>
                    <a:gdLst/>
                    <a:ahLst/>
                    <a:cxnLst>
                      <a:cxn ang="0">
                        <a:pos x="226" y="8"/>
                      </a:cxn>
                      <a:cxn ang="0">
                        <a:pos x="226" y="8"/>
                      </a:cxn>
                      <a:cxn ang="0">
                        <a:pos x="224" y="12"/>
                      </a:cxn>
                      <a:cxn ang="0">
                        <a:pos x="222" y="14"/>
                      </a:cxn>
                      <a:cxn ang="0">
                        <a:pos x="4" y="14"/>
                      </a:cxn>
                      <a:cxn ang="0">
                        <a:pos x="4" y="14"/>
                      </a:cxn>
                      <a:cxn ang="0">
                        <a:pos x="2" y="12"/>
                      </a:cxn>
                      <a:cxn ang="0">
                        <a:pos x="0" y="8"/>
                      </a:cxn>
                      <a:cxn ang="0">
                        <a:pos x="0" y="8"/>
                      </a:cxn>
                      <a:cxn ang="0">
                        <a:pos x="0" y="8"/>
                      </a:cxn>
                      <a:cxn ang="0">
                        <a:pos x="2" y="2"/>
                      </a:cxn>
                      <a:cxn ang="0">
                        <a:pos x="4" y="0"/>
                      </a:cxn>
                      <a:cxn ang="0">
                        <a:pos x="222" y="0"/>
                      </a:cxn>
                      <a:cxn ang="0">
                        <a:pos x="222" y="0"/>
                      </a:cxn>
                      <a:cxn ang="0">
                        <a:pos x="224" y="2"/>
                      </a:cxn>
                      <a:cxn ang="0">
                        <a:pos x="226" y="8"/>
                      </a:cxn>
                      <a:cxn ang="0">
                        <a:pos x="226" y="8"/>
                      </a:cxn>
                    </a:cxnLst>
                    <a:rect l="0" t="0" r="r" b="b"/>
                    <a:pathLst>
                      <a:path w="226" h="14">
                        <a:moveTo>
                          <a:pt x="226" y="8"/>
                        </a:moveTo>
                        <a:lnTo>
                          <a:pt x="226" y="8"/>
                        </a:lnTo>
                        <a:lnTo>
                          <a:pt x="224" y="12"/>
                        </a:lnTo>
                        <a:lnTo>
                          <a:pt x="222" y="14"/>
                        </a:lnTo>
                        <a:lnTo>
                          <a:pt x="4" y="14"/>
                        </a:lnTo>
                        <a:lnTo>
                          <a:pt x="4" y="14"/>
                        </a:lnTo>
                        <a:lnTo>
                          <a:pt x="2" y="12"/>
                        </a:lnTo>
                        <a:lnTo>
                          <a:pt x="0" y="8"/>
                        </a:lnTo>
                        <a:lnTo>
                          <a:pt x="0" y="8"/>
                        </a:lnTo>
                        <a:lnTo>
                          <a:pt x="0" y="8"/>
                        </a:lnTo>
                        <a:lnTo>
                          <a:pt x="2" y="2"/>
                        </a:lnTo>
                        <a:lnTo>
                          <a:pt x="4" y="0"/>
                        </a:lnTo>
                        <a:lnTo>
                          <a:pt x="222" y="0"/>
                        </a:lnTo>
                        <a:lnTo>
                          <a:pt x="222" y="0"/>
                        </a:lnTo>
                        <a:lnTo>
                          <a:pt x="224" y="2"/>
                        </a:lnTo>
                        <a:lnTo>
                          <a:pt x="226" y="8"/>
                        </a:lnTo>
                        <a:lnTo>
                          <a:pt x="226" y="8"/>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58" name="Freeform 104"/>
                  <p:cNvSpPr/>
                  <p:nvPr/>
                </p:nvSpPr>
                <p:spPr bwMode="auto">
                  <a:xfrm>
                    <a:off x="3577792" y="2839692"/>
                    <a:ext cx="338685" cy="338685"/>
                  </a:xfrm>
                  <a:custGeom>
                    <a:avLst/>
                    <a:gdLst/>
                    <a:ahLst/>
                    <a:cxnLst>
                      <a:cxn ang="0">
                        <a:pos x="98" y="50"/>
                      </a:cxn>
                      <a:cxn ang="0">
                        <a:pos x="98" y="50"/>
                      </a:cxn>
                      <a:cxn ang="0">
                        <a:pos x="98" y="60"/>
                      </a:cxn>
                      <a:cxn ang="0">
                        <a:pos x="94" y="68"/>
                      </a:cxn>
                      <a:cxn ang="0">
                        <a:pos x="90" y="76"/>
                      </a:cxn>
                      <a:cxn ang="0">
                        <a:pos x="84" y="84"/>
                      </a:cxn>
                      <a:cxn ang="0">
                        <a:pos x="76" y="90"/>
                      </a:cxn>
                      <a:cxn ang="0">
                        <a:pos x="68" y="94"/>
                      </a:cxn>
                      <a:cxn ang="0">
                        <a:pos x="58" y="98"/>
                      </a:cxn>
                      <a:cxn ang="0">
                        <a:pos x="48" y="98"/>
                      </a:cxn>
                      <a:cxn ang="0">
                        <a:pos x="48" y="98"/>
                      </a:cxn>
                      <a:cxn ang="0">
                        <a:pos x="38" y="98"/>
                      </a:cxn>
                      <a:cxn ang="0">
                        <a:pos x="30" y="94"/>
                      </a:cxn>
                      <a:cxn ang="0">
                        <a:pos x="22" y="90"/>
                      </a:cxn>
                      <a:cxn ang="0">
                        <a:pos x="14" y="84"/>
                      </a:cxn>
                      <a:cxn ang="0">
                        <a:pos x="8" y="76"/>
                      </a:cxn>
                      <a:cxn ang="0">
                        <a:pos x="4" y="68"/>
                      </a:cxn>
                      <a:cxn ang="0">
                        <a:pos x="0" y="60"/>
                      </a:cxn>
                      <a:cxn ang="0">
                        <a:pos x="0" y="50"/>
                      </a:cxn>
                      <a:cxn ang="0">
                        <a:pos x="0" y="50"/>
                      </a:cxn>
                      <a:cxn ang="0">
                        <a:pos x="0" y="40"/>
                      </a:cxn>
                      <a:cxn ang="0">
                        <a:pos x="4" y="30"/>
                      </a:cxn>
                      <a:cxn ang="0">
                        <a:pos x="8" y="22"/>
                      </a:cxn>
                      <a:cxn ang="0">
                        <a:pos x="14" y="14"/>
                      </a:cxn>
                      <a:cxn ang="0">
                        <a:pos x="22" y="8"/>
                      </a:cxn>
                      <a:cxn ang="0">
                        <a:pos x="30" y="4"/>
                      </a:cxn>
                      <a:cxn ang="0">
                        <a:pos x="38" y="0"/>
                      </a:cxn>
                      <a:cxn ang="0">
                        <a:pos x="48" y="0"/>
                      </a:cxn>
                      <a:cxn ang="0">
                        <a:pos x="48" y="0"/>
                      </a:cxn>
                      <a:cxn ang="0">
                        <a:pos x="58" y="0"/>
                      </a:cxn>
                      <a:cxn ang="0">
                        <a:pos x="68" y="4"/>
                      </a:cxn>
                      <a:cxn ang="0">
                        <a:pos x="76" y="8"/>
                      </a:cxn>
                      <a:cxn ang="0">
                        <a:pos x="84" y="14"/>
                      </a:cxn>
                      <a:cxn ang="0">
                        <a:pos x="90" y="22"/>
                      </a:cxn>
                      <a:cxn ang="0">
                        <a:pos x="94" y="30"/>
                      </a:cxn>
                      <a:cxn ang="0">
                        <a:pos x="98" y="40"/>
                      </a:cxn>
                      <a:cxn ang="0">
                        <a:pos x="98" y="50"/>
                      </a:cxn>
                      <a:cxn ang="0">
                        <a:pos x="98" y="50"/>
                      </a:cxn>
                    </a:cxnLst>
                    <a:rect l="0" t="0" r="r" b="b"/>
                    <a:pathLst>
                      <a:path w="98" h="98">
                        <a:moveTo>
                          <a:pt x="98" y="50"/>
                        </a:moveTo>
                        <a:lnTo>
                          <a:pt x="98" y="50"/>
                        </a:lnTo>
                        <a:lnTo>
                          <a:pt x="98" y="60"/>
                        </a:lnTo>
                        <a:lnTo>
                          <a:pt x="94" y="68"/>
                        </a:lnTo>
                        <a:lnTo>
                          <a:pt x="90" y="76"/>
                        </a:lnTo>
                        <a:lnTo>
                          <a:pt x="84" y="84"/>
                        </a:lnTo>
                        <a:lnTo>
                          <a:pt x="76" y="90"/>
                        </a:lnTo>
                        <a:lnTo>
                          <a:pt x="68" y="94"/>
                        </a:lnTo>
                        <a:lnTo>
                          <a:pt x="58" y="98"/>
                        </a:lnTo>
                        <a:lnTo>
                          <a:pt x="48" y="98"/>
                        </a:lnTo>
                        <a:lnTo>
                          <a:pt x="48" y="98"/>
                        </a:lnTo>
                        <a:lnTo>
                          <a:pt x="38" y="98"/>
                        </a:lnTo>
                        <a:lnTo>
                          <a:pt x="30" y="94"/>
                        </a:lnTo>
                        <a:lnTo>
                          <a:pt x="22" y="90"/>
                        </a:lnTo>
                        <a:lnTo>
                          <a:pt x="14" y="84"/>
                        </a:lnTo>
                        <a:lnTo>
                          <a:pt x="8" y="76"/>
                        </a:lnTo>
                        <a:lnTo>
                          <a:pt x="4" y="68"/>
                        </a:lnTo>
                        <a:lnTo>
                          <a:pt x="0" y="60"/>
                        </a:lnTo>
                        <a:lnTo>
                          <a:pt x="0" y="50"/>
                        </a:lnTo>
                        <a:lnTo>
                          <a:pt x="0" y="50"/>
                        </a:lnTo>
                        <a:lnTo>
                          <a:pt x="0" y="40"/>
                        </a:lnTo>
                        <a:lnTo>
                          <a:pt x="4" y="30"/>
                        </a:lnTo>
                        <a:lnTo>
                          <a:pt x="8" y="22"/>
                        </a:lnTo>
                        <a:lnTo>
                          <a:pt x="14" y="14"/>
                        </a:lnTo>
                        <a:lnTo>
                          <a:pt x="22" y="8"/>
                        </a:lnTo>
                        <a:lnTo>
                          <a:pt x="30" y="4"/>
                        </a:lnTo>
                        <a:lnTo>
                          <a:pt x="38" y="0"/>
                        </a:lnTo>
                        <a:lnTo>
                          <a:pt x="48" y="0"/>
                        </a:lnTo>
                        <a:lnTo>
                          <a:pt x="48" y="0"/>
                        </a:lnTo>
                        <a:lnTo>
                          <a:pt x="58" y="0"/>
                        </a:lnTo>
                        <a:lnTo>
                          <a:pt x="68" y="4"/>
                        </a:lnTo>
                        <a:lnTo>
                          <a:pt x="76" y="8"/>
                        </a:lnTo>
                        <a:lnTo>
                          <a:pt x="84" y="14"/>
                        </a:lnTo>
                        <a:lnTo>
                          <a:pt x="90" y="22"/>
                        </a:lnTo>
                        <a:lnTo>
                          <a:pt x="94" y="30"/>
                        </a:lnTo>
                        <a:lnTo>
                          <a:pt x="98" y="40"/>
                        </a:lnTo>
                        <a:lnTo>
                          <a:pt x="98" y="50"/>
                        </a:lnTo>
                        <a:lnTo>
                          <a:pt x="98" y="50"/>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59" name="Freeform 106"/>
                  <p:cNvSpPr/>
                  <p:nvPr/>
                </p:nvSpPr>
                <p:spPr bwMode="auto">
                  <a:xfrm>
                    <a:off x="3446465" y="3212937"/>
                    <a:ext cx="601339" cy="442365"/>
                  </a:xfrm>
                  <a:custGeom>
                    <a:avLst/>
                    <a:gdLst/>
                    <a:ahLst/>
                    <a:cxnLst>
                      <a:cxn ang="0">
                        <a:pos x="138" y="0"/>
                      </a:cxn>
                      <a:cxn ang="0">
                        <a:pos x="124" y="0"/>
                      </a:cxn>
                      <a:cxn ang="0">
                        <a:pos x="88" y="62"/>
                      </a:cxn>
                      <a:cxn ang="0">
                        <a:pos x="50" y="0"/>
                      </a:cxn>
                      <a:cxn ang="0">
                        <a:pos x="36" y="0"/>
                      </a:cxn>
                      <a:cxn ang="0">
                        <a:pos x="36" y="0"/>
                      </a:cxn>
                      <a:cxn ang="0">
                        <a:pos x="28" y="0"/>
                      </a:cxn>
                      <a:cxn ang="0">
                        <a:pos x="22" y="2"/>
                      </a:cxn>
                      <a:cxn ang="0">
                        <a:pos x="16" y="6"/>
                      </a:cxn>
                      <a:cxn ang="0">
                        <a:pos x="10" y="10"/>
                      </a:cxn>
                      <a:cxn ang="0">
                        <a:pos x="6" y="14"/>
                      </a:cxn>
                      <a:cxn ang="0">
                        <a:pos x="4" y="20"/>
                      </a:cxn>
                      <a:cxn ang="0">
                        <a:pos x="2" y="28"/>
                      </a:cxn>
                      <a:cxn ang="0">
                        <a:pos x="0" y="34"/>
                      </a:cxn>
                      <a:cxn ang="0">
                        <a:pos x="0" y="128"/>
                      </a:cxn>
                      <a:cxn ang="0">
                        <a:pos x="174" y="128"/>
                      </a:cxn>
                      <a:cxn ang="0">
                        <a:pos x="174" y="34"/>
                      </a:cxn>
                      <a:cxn ang="0">
                        <a:pos x="174" y="34"/>
                      </a:cxn>
                      <a:cxn ang="0">
                        <a:pos x="172" y="28"/>
                      </a:cxn>
                      <a:cxn ang="0">
                        <a:pos x="170" y="20"/>
                      </a:cxn>
                      <a:cxn ang="0">
                        <a:pos x="168" y="14"/>
                      </a:cxn>
                      <a:cxn ang="0">
                        <a:pos x="164" y="10"/>
                      </a:cxn>
                      <a:cxn ang="0">
                        <a:pos x="158" y="6"/>
                      </a:cxn>
                      <a:cxn ang="0">
                        <a:pos x="152" y="2"/>
                      </a:cxn>
                      <a:cxn ang="0">
                        <a:pos x="146" y="0"/>
                      </a:cxn>
                      <a:cxn ang="0">
                        <a:pos x="138" y="0"/>
                      </a:cxn>
                      <a:cxn ang="0">
                        <a:pos x="138" y="0"/>
                      </a:cxn>
                    </a:cxnLst>
                    <a:rect l="0" t="0" r="r" b="b"/>
                    <a:pathLst>
                      <a:path w="174" h="128">
                        <a:moveTo>
                          <a:pt x="138" y="0"/>
                        </a:moveTo>
                        <a:lnTo>
                          <a:pt x="124" y="0"/>
                        </a:lnTo>
                        <a:lnTo>
                          <a:pt x="88" y="62"/>
                        </a:lnTo>
                        <a:lnTo>
                          <a:pt x="50" y="0"/>
                        </a:lnTo>
                        <a:lnTo>
                          <a:pt x="36" y="0"/>
                        </a:lnTo>
                        <a:lnTo>
                          <a:pt x="36" y="0"/>
                        </a:lnTo>
                        <a:lnTo>
                          <a:pt x="28" y="0"/>
                        </a:lnTo>
                        <a:lnTo>
                          <a:pt x="22" y="2"/>
                        </a:lnTo>
                        <a:lnTo>
                          <a:pt x="16" y="6"/>
                        </a:lnTo>
                        <a:lnTo>
                          <a:pt x="10" y="10"/>
                        </a:lnTo>
                        <a:lnTo>
                          <a:pt x="6" y="14"/>
                        </a:lnTo>
                        <a:lnTo>
                          <a:pt x="4" y="20"/>
                        </a:lnTo>
                        <a:lnTo>
                          <a:pt x="2" y="28"/>
                        </a:lnTo>
                        <a:lnTo>
                          <a:pt x="0" y="34"/>
                        </a:lnTo>
                        <a:lnTo>
                          <a:pt x="0" y="128"/>
                        </a:lnTo>
                        <a:lnTo>
                          <a:pt x="174" y="128"/>
                        </a:lnTo>
                        <a:lnTo>
                          <a:pt x="174" y="34"/>
                        </a:lnTo>
                        <a:lnTo>
                          <a:pt x="174" y="34"/>
                        </a:lnTo>
                        <a:lnTo>
                          <a:pt x="172" y="28"/>
                        </a:lnTo>
                        <a:lnTo>
                          <a:pt x="170" y="20"/>
                        </a:lnTo>
                        <a:lnTo>
                          <a:pt x="168" y="14"/>
                        </a:lnTo>
                        <a:lnTo>
                          <a:pt x="164" y="10"/>
                        </a:lnTo>
                        <a:lnTo>
                          <a:pt x="158" y="6"/>
                        </a:lnTo>
                        <a:lnTo>
                          <a:pt x="152" y="2"/>
                        </a:lnTo>
                        <a:lnTo>
                          <a:pt x="146" y="0"/>
                        </a:lnTo>
                        <a:lnTo>
                          <a:pt x="138" y="0"/>
                        </a:lnTo>
                        <a:lnTo>
                          <a:pt x="138" y="0"/>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61" name="Freeform 107"/>
                  <p:cNvSpPr/>
                  <p:nvPr/>
                </p:nvSpPr>
                <p:spPr bwMode="auto">
                  <a:xfrm>
                    <a:off x="3716031" y="3219849"/>
                    <a:ext cx="62208" cy="131327"/>
                  </a:xfrm>
                  <a:custGeom>
                    <a:avLst/>
                    <a:gdLst/>
                    <a:ahLst/>
                    <a:cxnLst>
                      <a:cxn ang="0">
                        <a:pos x="18" y="38"/>
                      </a:cxn>
                      <a:cxn ang="0">
                        <a:pos x="18" y="38"/>
                      </a:cxn>
                      <a:cxn ang="0">
                        <a:pos x="8" y="0"/>
                      </a:cxn>
                      <a:cxn ang="0">
                        <a:pos x="0" y="38"/>
                      </a:cxn>
                      <a:cxn ang="0">
                        <a:pos x="0" y="38"/>
                      </a:cxn>
                      <a:cxn ang="0">
                        <a:pos x="18" y="38"/>
                      </a:cxn>
                    </a:cxnLst>
                    <a:rect l="0" t="0" r="r" b="b"/>
                    <a:pathLst>
                      <a:path w="18" h="38">
                        <a:moveTo>
                          <a:pt x="18" y="38"/>
                        </a:moveTo>
                        <a:lnTo>
                          <a:pt x="18" y="38"/>
                        </a:lnTo>
                        <a:lnTo>
                          <a:pt x="8" y="0"/>
                        </a:lnTo>
                        <a:lnTo>
                          <a:pt x="0" y="38"/>
                        </a:lnTo>
                        <a:lnTo>
                          <a:pt x="0" y="38"/>
                        </a:lnTo>
                        <a:lnTo>
                          <a:pt x="18" y="38"/>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62" name="Freeform 108"/>
                  <p:cNvSpPr/>
                  <p:nvPr/>
                </p:nvSpPr>
                <p:spPr bwMode="auto">
                  <a:xfrm>
                    <a:off x="3716031" y="3351176"/>
                    <a:ext cx="62208" cy="20736"/>
                  </a:xfrm>
                  <a:custGeom>
                    <a:avLst/>
                    <a:gdLst/>
                    <a:ahLst/>
                    <a:cxnLst>
                      <a:cxn ang="0">
                        <a:pos x="0" y="0"/>
                      </a:cxn>
                      <a:cxn ang="0">
                        <a:pos x="0" y="0"/>
                      </a:cxn>
                      <a:cxn ang="0">
                        <a:pos x="10" y="6"/>
                      </a:cxn>
                      <a:cxn ang="0">
                        <a:pos x="18" y="0"/>
                      </a:cxn>
                      <a:cxn ang="0">
                        <a:pos x="18" y="0"/>
                      </a:cxn>
                      <a:cxn ang="0">
                        <a:pos x="0" y="0"/>
                      </a:cxn>
                    </a:cxnLst>
                    <a:rect l="0" t="0" r="r" b="b"/>
                    <a:pathLst>
                      <a:path w="18" h="6">
                        <a:moveTo>
                          <a:pt x="0" y="0"/>
                        </a:moveTo>
                        <a:lnTo>
                          <a:pt x="0" y="0"/>
                        </a:lnTo>
                        <a:lnTo>
                          <a:pt x="10" y="6"/>
                        </a:lnTo>
                        <a:lnTo>
                          <a:pt x="18" y="0"/>
                        </a:lnTo>
                        <a:lnTo>
                          <a:pt x="18" y="0"/>
                        </a:lnTo>
                        <a:lnTo>
                          <a:pt x="0" y="0"/>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64" name="Freeform 109"/>
                  <p:cNvSpPr/>
                  <p:nvPr/>
                </p:nvSpPr>
                <p:spPr bwMode="auto">
                  <a:xfrm>
                    <a:off x="3736767" y="3212937"/>
                    <a:ext cx="20736" cy="20736"/>
                  </a:xfrm>
                  <a:custGeom>
                    <a:avLst/>
                    <a:gdLst/>
                    <a:ahLst/>
                    <a:cxnLst>
                      <a:cxn ang="0">
                        <a:pos x="6" y="2"/>
                      </a:cxn>
                      <a:cxn ang="0">
                        <a:pos x="4" y="6"/>
                      </a:cxn>
                      <a:cxn ang="0">
                        <a:pos x="0" y="2"/>
                      </a:cxn>
                      <a:cxn ang="0">
                        <a:pos x="4" y="0"/>
                      </a:cxn>
                      <a:cxn ang="0">
                        <a:pos x="6" y="2"/>
                      </a:cxn>
                    </a:cxnLst>
                    <a:rect l="0" t="0" r="r" b="b"/>
                    <a:pathLst>
                      <a:path w="6" h="6">
                        <a:moveTo>
                          <a:pt x="6" y="2"/>
                        </a:moveTo>
                        <a:lnTo>
                          <a:pt x="4" y="6"/>
                        </a:lnTo>
                        <a:lnTo>
                          <a:pt x="0" y="2"/>
                        </a:lnTo>
                        <a:lnTo>
                          <a:pt x="4" y="0"/>
                        </a:lnTo>
                        <a:lnTo>
                          <a:pt x="6" y="2"/>
                        </a:lnTo>
                        <a:close/>
                      </a:path>
                    </a:pathLst>
                  </a:custGeom>
                  <a:grpFill/>
                  <a:ln w="9525">
                    <a:noFill/>
                    <a:round/>
                  </a:ln>
                </p:spPr>
                <p:txBody>
                  <a:bodyPr vert="horz" wrap="square" lIns="91440" tIns="45720" rIns="91440" bIns="45720" numCol="1" anchor="t" anchorCtr="0" compatLnSpc="1"/>
                  <a:lstStyle/>
                  <a:p>
                    <a:endParaRPr lang="zh-CN" altLang="en-US" sz="2800"/>
                  </a:p>
                </p:txBody>
              </p:sp>
            </p:grpSp>
            <p:grpSp>
              <p:nvGrpSpPr>
                <p:cNvPr id="30" name="组合 387"/>
                <p:cNvGrpSpPr/>
                <p:nvPr/>
              </p:nvGrpSpPr>
              <p:grpSpPr>
                <a:xfrm>
                  <a:off x="6208139" y="3749040"/>
                  <a:ext cx="425252" cy="430438"/>
                  <a:chOff x="10766425" y="2717800"/>
                  <a:chExt cx="260350" cy="263525"/>
                </a:xfrm>
                <a:grpFill/>
              </p:grpSpPr>
              <p:sp>
                <p:nvSpPr>
                  <p:cNvPr id="234" name="Freeform 16"/>
                  <p:cNvSpPr/>
                  <p:nvPr/>
                </p:nvSpPr>
                <p:spPr bwMode="auto">
                  <a:xfrm>
                    <a:off x="10912475" y="2762250"/>
                    <a:ext cx="114300" cy="203200"/>
                  </a:xfrm>
                  <a:custGeom>
                    <a:avLst/>
                    <a:gdLst/>
                    <a:ahLst/>
                    <a:cxnLst>
                      <a:cxn ang="0">
                        <a:pos x="72" y="60"/>
                      </a:cxn>
                      <a:cxn ang="0">
                        <a:pos x="72" y="60"/>
                      </a:cxn>
                      <a:cxn ang="0">
                        <a:pos x="72" y="56"/>
                      </a:cxn>
                      <a:cxn ang="0">
                        <a:pos x="72" y="56"/>
                      </a:cxn>
                      <a:cxn ang="0">
                        <a:pos x="72" y="52"/>
                      </a:cxn>
                      <a:cxn ang="0">
                        <a:pos x="72" y="52"/>
                      </a:cxn>
                      <a:cxn ang="0">
                        <a:pos x="70" y="38"/>
                      </a:cxn>
                      <a:cxn ang="0">
                        <a:pos x="66" y="24"/>
                      </a:cxn>
                      <a:cxn ang="0">
                        <a:pos x="58" y="12"/>
                      </a:cxn>
                      <a:cxn ang="0">
                        <a:pos x="50" y="0"/>
                      </a:cxn>
                      <a:cxn ang="0">
                        <a:pos x="4" y="52"/>
                      </a:cxn>
                      <a:cxn ang="0">
                        <a:pos x="0" y="56"/>
                      </a:cxn>
                      <a:cxn ang="0">
                        <a:pos x="0" y="60"/>
                      </a:cxn>
                      <a:cxn ang="0">
                        <a:pos x="28" y="128"/>
                      </a:cxn>
                      <a:cxn ang="0">
                        <a:pos x="28" y="128"/>
                      </a:cxn>
                      <a:cxn ang="0">
                        <a:pos x="36" y="124"/>
                      </a:cxn>
                      <a:cxn ang="0">
                        <a:pos x="44" y="116"/>
                      </a:cxn>
                      <a:cxn ang="0">
                        <a:pos x="52" y="110"/>
                      </a:cxn>
                      <a:cxn ang="0">
                        <a:pos x="58" y="100"/>
                      </a:cxn>
                      <a:cxn ang="0">
                        <a:pos x="64" y="92"/>
                      </a:cxn>
                      <a:cxn ang="0">
                        <a:pos x="68" y="82"/>
                      </a:cxn>
                      <a:cxn ang="0">
                        <a:pos x="72" y="72"/>
                      </a:cxn>
                      <a:cxn ang="0">
                        <a:pos x="72" y="60"/>
                      </a:cxn>
                      <a:cxn ang="0">
                        <a:pos x="72" y="60"/>
                      </a:cxn>
                    </a:cxnLst>
                    <a:rect l="0" t="0" r="r" b="b"/>
                    <a:pathLst>
                      <a:path w="72" h="128">
                        <a:moveTo>
                          <a:pt x="72" y="60"/>
                        </a:moveTo>
                        <a:lnTo>
                          <a:pt x="72" y="60"/>
                        </a:lnTo>
                        <a:lnTo>
                          <a:pt x="72" y="56"/>
                        </a:lnTo>
                        <a:lnTo>
                          <a:pt x="72" y="56"/>
                        </a:lnTo>
                        <a:lnTo>
                          <a:pt x="72" y="52"/>
                        </a:lnTo>
                        <a:lnTo>
                          <a:pt x="72" y="52"/>
                        </a:lnTo>
                        <a:lnTo>
                          <a:pt x="70" y="38"/>
                        </a:lnTo>
                        <a:lnTo>
                          <a:pt x="66" y="24"/>
                        </a:lnTo>
                        <a:lnTo>
                          <a:pt x="58" y="12"/>
                        </a:lnTo>
                        <a:lnTo>
                          <a:pt x="50" y="0"/>
                        </a:lnTo>
                        <a:lnTo>
                          <a:pt x="4" y="52"/>
                        </a:lnTo>
                        <a:lnTo>
                          <a:pt x="0" y="56"/>
                        </a:lnTo>
                        <a:lnTo>
                          <a:pt x="0" y="60"/>
                        </a:lnTo>
                        <a:lnTo>
                          <a:pt x="28" y="128"/>
                        </a:lnTo>
                        <a:lnTo>
                          <a:pt x="28" y="128"/>
                        </a:lnTo>
                        <a:lnTo>
                          <a:pt x="36" y="124"/>
                        </a:lnTo>
                        <a:lnTo>
                          <a:pt x="44" y="116"/>
                        </a:lnTo>
                        <a:lnTo>
                          <a:pt x="52" y="110"/>
                        </a:lnTo>
                        <a:lnTo>
                          <a:pt x="58" y="100"/>
                        </a:lnTo>
                        <a:lnTo>
                          <a:pt x="64" y="92"/>
                        </a:lnTo>
                        <a:lnTo>
                          <a:pt x="68" y="82"/>
                        </a:lnTo>
                        <a:lnTo>
                          <a:pt x="72" y="72"/>
                        </a:lnTo>
                        <a:lnTo>
                          <a:pt x="72" y="60"/>
                        </a:lnTo>
                        <a:lnTo>
                          <a:pt x="72" y="60"/>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46" name="Freeform 17"/>
                  <p:cNvSpPr/>
                  <p:nvPr/>
                </p:nvSpPr>
                <p:spPr bwMode="auto">
                  <a:xfrm>
                    <a:off x="10766425" y="2860675"/>
                    <a:ext cx="171450" cy="120650"/>
                  </a:xfrm>
                  <a:custGeom>
                    <a:avLst/>
                    <a:gdLst/>
                    <a:ahLst/>
                    <a:cxnLst>
                      <a:cxn ang="0">
                        <a:pos x="108" y="70"/>
                      </a:cxn>
                      <a:cxn ang="0">
                        <a:pos x="82" y="2"/>
                      </a:cxn>
                      <a:cxn ang="0">
                        <a:pos x="80" y="0"/>
                      </a:cxn>
                      <a:cxn ang="0">
                        <a:pos x="72" y="0"/>
                      </a:cxn>
                      <a:cxn ang="0">
                        <a:pos x="0" y="0"/>
                      </a:cxn>
                      <a:cxn ang="0">
                        <a:pos x="0" y="0"/>
                      </a:cxn>
                      <a:cxn ang="0">
                        <a:pos x="2" y="14"/>
                      </a:cxn>
                      <a:cxn ang="0">
                        <a:pos x="8" y="28"/>
                      </a:cxn>
                      <a:cxn ang="0">
                        <a:pos x="16" y="42"/>
                      </a:cxn>
                      <a:cxn ang="0">
                        <a:pos x="24" y="52"/>
                      </a:cxn>
                      <a:cxn ang="0">
                        <a:pos x="24" y="52"/>
                      </a:cxn>
                      <a:cxn ang="0">
                        <a:pos x="32" y="58"/>
                      </a:cxn>
                      <a:cxn ang="0">
                        <a:pos x="32" y="58"/>
                      </a:cxn>
                      <a:cxn ang="0">
                        <a:pos x="42" y="66"/>
                      </a:cxn>
                      <a:cxn ang="0">
                        <a:pos x="54" y="70"/>
                      </a:cxn>
                      <a:cxn ang="0">
                        <a:pos x="66" y="74"/>
                      </a:cxn>
                      <a:cxn ang="0">
                        <a:pos x="80" y="76"/>
                      </a:cxn>
                      <a:cxn ang="0">
                        <a:pos x="80" y="76"/>
                      </a:cxn>
                      <a:cxn ang="0">
                        <a:pos x="94" y="74"/>
                      </a:cxn>
                      <a:cxn ang="0">
                        <a:pos x="108" y="70"/>
                      </a:cxn>
                      <a:cxn ang="0">
                        <a:pos x="108" y="70"/>
                      </a:cxn>
                    </a:cxnLst>
                    <a:rect l="0" t="0" r="r" b="b"/>
                    <a:pathLst>
                      <a:path w="108" h="76">
                        <a:moveTo>
                          <a:pt x="108" y="70"/>
                        </a:moveTo>
                        <a:lnTo>
                          <a:pt x="82" y="2"/>
                        </a:lnTo>
                        <a:lnTo>
                          <a:pt x="80" y="0"/>
                        </a:lnTo>
                        <a:lnTo>
                          <a:pt x="72" y="0"/>
                        </a:lnTo>
                        <a:lnTo>
                          <a:pt x="0" y="0"/>
                        </a:lnTo>
                        <a:lnTo>
                          <a:pt x="0" y="0"/>
                        </a:lnTo>
                        <a:lnTo>
                          <a:pt x="2" y="14"/>
                        </a:lnTo>
                        <a:lnTo>
                          <a:pt x="8" y="28"/>
                        </a:lnTo>
                        <a:lnTo>
                          <a:pt x="16" y="42"/>
                        </a:lnTo>
                        <a:lnTo>
                          <a:pt x="24" y="52"/>
                        </a:lnTo>
                        <a:lnTo>
                          <a:pt x="24" y="52"/>
                        </a:lnTo>
                        <a:lnTo>
                          <a:pt x="32" y="58"/>
                        </a:lnTo>
                        <a:lnTo>
                          <a:pt x="32" y="58"/>
                        </a:lnTo>
                        <a:lnTo>
                          <a:pt x="42" y="66"/>
                        </a:lnTo>
                        <a:lnTo>
                          <a:pt x="54" y="70"/>
                        </a:lnTo>
                        <a:lnTo>
                          <a:pt x="66" y="74"/>
                        </a:lnTo>
                        <a:lnTo>
                          <a:pt x="80" y="76"/>
                        </a:lnTo>
                        <a:lnTo>
                          <a:pt x="80" y="76"/>
                        </a:lnTo>
                        <a:lnTo>
                          <a:pt x="94" y="74"/>
                        </a:lnTo>
                        <a:lnTo>
                          <a:pt x="108" y="70"/>
                        </a:lnTo>
                        <a:lnTo>
                          <a:pt x="108" y="70"/>
                        </a:lnTo>
                        <a:close/>
                      </a:path>
                    </a:pathLst>
                  </a:custGeom>
                  <a:grpFill/>
                  <a:ln w="9525">
                    <a:noFill/>
                    <a:round/>
                  </a:ln>
                </p:spPr>
                <p:txBody>
                  <a:bodyPr vert="horz" wrap="square" lIns="91440" tIns="45720" rIns="91440" bIns="45720" numCol="1" anchor="t" anchorCtr="0" compatLnSpc="1"/>
                  <a:lstStyle/>
                  <a:p>
                    <a:endParaRPr lang="zh-CN" altLang="en-US" sz="2800"/>
                  </a:p>
                </p:txBody>
              </p:sp>
              <p:sp>
                <p:nvSpPr>
                  <p:cNvPr id="248" name="Freeform 18"/>
                  <p:cNvSpPr/>
                  <p:nvPr/>
                </p:nvSpPr>
                <p:spPr bwMode="auto">
                  <a:xfrm>
                    <a:off x="10769600" y="2717800"/>
                    <a:ext cx="209550" cy="120650"/>
                  </a:xfrm>
                  <a:custGeom>
                    <a:avLst/>
                    <a:gdLst/>
                    <a:ahLst/>
                    <a:cxnLst>
                      <a:cxn ang="0">
                        <a:pos x="80" y="0"/>
                      </a:cxn>
                      <a:cxn ang="0">
                        <a:pos x="80" y="0"/>
                      </a:cxn>
                      <a:cxn ang="0">
                        <a:pos x="68" y="2"/>
                      </a:cxn>
                      <a:cxn ang="0">
                        <a:pos x="58" y="4"/>
                      </a:cxn>
                      <a:cxn ang="0">
                        <a:pos x="58" y="4"/>
                      </a:cxn>
                      <a:cxn ang="0">
                        <a:pos x="50" y="8"/>
                      </a:cxn>
                      <a:cxn ang="0">
                        <a:pos x="50" y="8"/>
                      </a:cxn>
                      <a:cxn ang="0">
                        <a:pos x="38" y="14"/>
                      </a:cxn>
                      <a:cxn ang="0">
                        <a:pos x="26" y="22"/>
                      </a:cxn>
                      <a:cxn ang="0">
                        <a:pos x="18" y="30"/>
                      </a:cxn>
                      <a:cxn ang="0">
                        <a:pos x="10" y="42"/>
                      </a:cxn>
                      <a:cxn ang="0">
                        <a:pos x="72" y="42"/>
                      </a:cxn>
                      <a:cxn ang="0">
                        <a:pos x="72" y="42"/>
                      </a:cxn>
                      <a:cxn ang="0">
                        <a:pos x="74" y="42"/>
                      </a:cxn>
                      <a:cxn ang="0">
                        <a:pos x="76" y="44"/>
                      </a:cxn>
                      <a:cxn ang="0">
                        <a:pos x="76" y="48"/>
                      </a:cxn>
                      <a:cxn ang="0">
                        <a:pos x="76" y="48"/>
                      </a:cxn>
                      <a:cxn ang="0">
                        <a:pos x="74" y="48"/>
                      </a:cxn>
                      <a:cxn ang="0">
                        <a:pos x="72" y="50"/>
                      </a:cxn>
                      <a:cxn ang="0">
                        <a:pos x="6" y="50"/>
                      </a:cxn>
                      <a:cxn ang="0">
                        <a:pos x="6" y="50"/>
                      </a:cxn>
                      <a:cxn ang="0">
                        <a:pos x="4" y="56"/>
                      </a:cxn>
                      <a:cxn ang="0">
                        <a:pos x="66" y="56"/>
                      </a:cxn>
                      <a:cxn ang="0">
                        <a:pos x="66" y="56"/>
                      </a:cxn>
                      <a:cxn ang="0">
                        <a:pos x="68" y="56"/>
                      </a:cxn>
                      <a:cxn ang="0">
                        <a:pos x="70" y="58"/>
                      </a:cxn>
                      <a:cxn ang="0">
                        <a:pos x="70" y="62"/>
                      </a:cxn>
                      <a:cxn ang="0">
                        <a:pos x="70" y="62"/>
                      </a:cxn>
                      <a:cxn ang="0">
                        <a:pos x="68" y="62"/>
                      </a:cxn>
                      <a:cxn ang="0">
                        <a:pos x="66" y="64"/>
                      </a:cxn>
                      <a:cxn ang="0">
                        <a:pos x="2" y="64"/>
                      </a:cxn>
                      <a:cxn ang="0">
                        <a:pos x="2" y="64"/>
                      </a:cxn>
                      <a:cxn ang="0">
                        <a:pos x="0" y="76"/>
                      </a:cxn>
                      <a:cxn ang="0">
                        <a:pos x="76" y="76"/>
                      </a:cxn>
                      <a:cxn ang="0">
                        <a:pos x="80" y="76"/>
                      </a:cxn>
                      <a:cxn ang="0">
                        <a:pos x="84" y="74"/>
                      </a:cxn>
                      <a:cxn ang="0">
                        <a:pos x="132" y="20"/>
                      </a:cxn>
                      <a:cxn ang="0">
                        <a:pos x="132" y="20"/>
                      </a:cxn>
                      <a:cxn ang="0">
                        <a:pos x="120" y="12"/>
                      </a:cxn>
                      <a:cxn ang="0">
                        <a:pos x="108" y="6"/>
                      </a:cxn>
                      <a:cxn ang="0">
                        <a:pos x="94" y="2"/>
                      </a:cxn>
                      <a:cxn ang="0">
                        <a:pos x="80" y="0"/>
                      </a:cxn>
                      <a:cxn ang="0">
                        <a:pos x="80" y="0"/>
                      </a:cxn>
                    </a:cxnLst>
                    <a:rect l="0" t="0" r="r" b="b"/>
                    <a:pathLst>
                      <a:path w="132" h="76">
                        <a:moveTo>
                          <a:pt x="80" y="0"/>
                        </a:moveTo>
                        <a:lnTo>
                          <a:pt x="80" y="0"/>
                        </a:lnTo>
                        <a:lnTo>
                          <a:pt x="68" y="2"/>
                        </a:lnTo>
                        <a:lnTo>
                          <a:pt x="58" y="4"/>
                        </a:lnTo>
                        <a:lnTo>
                          <a:pt x="58" y="4"/>
                        </a:lnTo>
                        <a:lnTo>
                          <a:pt x="50" y="8"/>
                        </a:lnTo>
                        <a:lnTo>
                          <a:pt x="50" y="8"/>
                        </a:lnTo>
                        <a:lnTo>
                          <a:pt x="38" y="14"/>
                        </a:lnTo>
                        <a:lnTo>
                          <a:pt x="26" y="22"/>
                        </a:lnTo>
                        <a:lnTo>
                          <a:pt x="18" y="30"/>
                        </a:lnTo>
                        <a:lnTo>
                          <a:pt x="10" y="42"/>
                        </a:lnTo>
                        <a:lnTo>
                          <a:pt x="72" y="42"/>
                        </a:lnTo>
                        <a:lnTo>
                          <a:pt x="72" y="42"/>
                        </a:lnTo>
                        <a:lnTo>
                          <a:pt x="74" y="42"/>
                        </a:lnTo>
                        <a:lnTo>
                          <a:pt x="76" y="44"/>
                        </a:lnTo>
                        <a:lnTo>
                          <a:pt x="76" y="48"/>
                        </a:lnTo>
                        <a:lnTo>
                          <a:pt x="76" y="48"/>
                        </a:lnTo>
                        <a:lnTo>
                          <a:pt x="74" y="48"/>
                        </a:lnTo>
                        <a:lnTo>
                          <a:pt x="72" y="50"/>
                        </a:lnTo>
                        <a:lnTo>
                          <a:pt x="6" y="50"/>
                        </a:lnTo>
                        <a:lnTo>
                          <a:pt x="6" y="50"/>
                        </a:lnTo>
                        <a:lnTo>
                          <a:pt x="4" y="56"/>
                        </a:lnTo>
                        <a:lnTo>
                          <a:pt x="66" y="56"/>
                        </a:lnTo>
                        <a:lnTo>
                          <a:pt x="66" y="56"/>
                        </a:lnTo>
                        <a:lnTo>
                          <a:pt x="68" y="56"/>
                        </a:lnTo>
                        <a:lnTo>
                          <a:pt x="70" y="58"/>
                        </a:lnTo>
                        <a:lnTo>
                          <a:pt x="70" y="62"/>
                        </a:lnTo>
                        <a:lnTo>
                          <a:pt x="70" y="62"/>
                        </a:lnTo>
                        <a:lnTo>
                          <a:pt x="68" y="62"/>
                        </a:lnTo>
                        <a:lnTo>
                          <a:pt x="66" y="64"/>
                        </a:lnTo>
                        <a:lnTo>
                          <a:pt x="2" y="64"/>
                        </a:lnTo>
                        <a:lnTo>
                          <a:pt x="2" y="64"/>
                        </a:lnTo>
                        <a:lnTo>
                          <a:pt x="0" y="76"/>
                        </a:lnTo>
                        <a:lnTo>
                          <a:pt x="76" y="76"/>
                        </a:lnTo>
                        <a:lnTo>
                          <a:pt x="80" y="76"/>
                        </a:lnTo>
                        <a:lnTo>
                          <a:pt x="84" y="74"/>
                        </a:lnTo>
                        <a:lnTo>
                          <a:pt x="132" y="20"/>
                        </a:lnTo>
                        <a:lnTo>
                          <a:pt x="132" y="20"/>
                        </a:lnTo>
                        <a:lnTo>
                          <a:pt x="120" y="12"/>
                        </a:lnTo>
                        <a:lnTo>
                          <a:pt x="108" y="6"/>
                        </a:lnTo>
                        <a:lnTo>
                          <a:pt x="94" y="2"/>
                        </a:lnTo>
                        <a:lnTo>
                          <a:pt x="80" y="0"/>
                        </a:lnTo>
                        <a:lnTo>
                          <a:pt x="80" y="0"/>
                        </a:lnTo>
                        <a:close/>
                      </a:path>
                    </a:pathLst>
                  </a:custGeom>
                  <a:grpFill/>
                  <a:ln w="9525">
                    <a:noFill/>
                    <a:round/>
                  </a:ln>
                </p:spPr>
                <p:txBody>
                  <a:bodyPr vert="horz" wrap="square" lIns="91440" tIns="45720" rIns="91440" bIns="45720" numCol="1" anchor="t" anchorCtr="0" compatLnSpc="1"/>
                  <a:lstStyle/>
                  <a:p>
                    <a:endParaRPr lang="zh-CN" altLang="en-US" sz="2800"/>
                  </a:p>
                </p:txBody>
              </p:sp>
            </p:grpSp>
          </p:grpSp>
          <p:cxnSp>
            <p:nvCxnSpPr>
              <p:cNvPr id="183" name="直接连接符 182"/>
              <p:cNvCxnSpPr/>
              <p:nvPr/>
            </p:nvCxnSpPr>
            <p:spPr>
              <a:xfrm rot="300000" flipH="1">
                <a:off x="2255738" y="3234263"/>
                <a:ext cx="341041" cy="22537"/>
              </a:xfrm>
              <a:prstGeom prst="line">
                <a:avLst/>
              </a:prstGeom>
              <a:noFill/>
              <a:ln w="9525">
                <a:solidFill>
                  <a:schemeClr val="tx1"/>
                </a:solidFill>
              </a:ln>
              <a:effectLst/>
            </p:spPr>
          </p:cxnSp>
          <p:sp>
            <p:nvSpPr>
              <p:cNvPr id="184" name="TextBox 168"/>
              <p:cNvSpPr txBox="1">
                <a:spLocks noChangeArrowheads="1"/>
              </p:cNvSpPr>
              <p:nvPr/>
            </p:nvSpPr>
            <p:spPr bwMode="auto">
              <a:xfrm>
                <a:off x="1762283" y="3194369"/>
                <a:ext cx="298322" cy="213167"/>
              </a:xfrm>
              <a:prstGeom prst="rect">
                <a:avLst/>
              </a:prstGeom>
              <a:noFill/>
              <a:ln w="9525">
                <a:noFill/>
                <a:miter lim="800000"/>
              </a:ln>
            </p:spPr>
            <p:txBody>
              <a:bodyPr wrap="none">
                <a:spAutoFit/>
              </a:bodyPr>
              <a:lstStyle/>
              <a:p>
                <a:pPr algn="ctr" fontAlgn="ctr"/>
                <a:r>
                  <a:rPr lang="en-US" altLang="zh-CN" sz="1200" dirty="0" smtClean="0">
                    <a:latin typeface="Arial" panose="020B0604020202020204"/>
                    <a:ea typeface="微软雅黑" panose="020B0503020204020204" pitchFamily="34" charset="-122"/>
                  </a:rPr>
                  <a:t>AC</a:t>
                </a:r>
                <a:endParaRPr lang="en-US" altLang="zh-CN" sz="1200" dirty="0" smtClean="0">
                  <a:latin typeface="Arial" panose="020B0604020202020204"/>
                  <a:ea typeface="微软雅黑" panose="020B0503020204020204" pitchFamily="34" charset="-122"/>
                </a:endParaRPr>
              </a:p>
            </p:txBody>
          </p:sp>
          <p:grpSp>
            <p:nvGrpSpPr>
              <p:cNvPr id="31" name="组合 24"/>
              <p:cNvGrpSpPr/>
              <p:nvPr/>
            </p:nvGrpSpPr>
            <p:grpSpPr>
              <a:xfrm>
                <a:off x="2203823" y="3878070"/>
                <a:ext cx="115217" cy="126367"/>
                <a:chOff x="6138149" y="3703653"/>
                <a:chExt cx="314019" cy="494771"/>
              </a:xfrm>
            </p:grpSpPr>
            <p:sp>
              <p:nvSpPr>
                <p:cNvPr id="224" name="Oval 687"/>
                <p:cNvSpPr/>
                <p:nvPr/>
              </p:nvSpPr>
              <p:spPr bwMode="auto">
                <a:xfrm>
                  <a:off x="6138149" y="3972229"/>
                  <a:ext cx="226196" cy="226195"/>
                </a:xfrm>
                <a:prstGeom prst="ellipse">
                  <a:avLst/>
                </a:prstGeom>
                <a:gradFill>
                  <a:gsLst>
                    <a:gs pos="0">
                      <a:srgbClr val="C00000"/>
                    </a:gs>
                    <a:gs pos="100000">
                      <a:srgbClr val="FF0000"/>
                    </a:gs>
                  </a:gsLst>
                  <a:lin ang="5400000" scaled="0"/>
                </a:gradFill>
                <a:ln w="3175" cap="flat" cmpd="sng" algn="ctr">
                  <a:solidFill>
                    <a:srgbClr val="FF0000"/>
                  </a:solidFill>
                  <a:prstDash val="solid"/>
                </a:ln>
                <a:effectLst>
                  <a:outerShdw blurRad="63500" sx="102000" sy="102000" algn="ctr" rotWithShape="0">
                    <a:prstClr val="black">
                      <a:alpha val="34000"/>
                    </a:prstClr>
                  </a:outerShdw>
                </a:effectLst>
              </p:spPr>
              <p:txBody>
                <a:bodyPr anchor="ctr"/>
                <a:lstStyle/>
                <a:p>
                  <a:pPr algn="ctr" defTabSz="1138555">
                    <a:defRPr/>
                  </a:pPr>
                  <a:endParaRPr lang="nb-NO" sz="1400" kern="0" dirty="0">
                    <a:latin typeface="Calibri" panose="020F0502020204030204"/>
                    <a:cs typeface="Arial" panose="020B0604020202020204" pitchFamily="34" charset="0"/>
                  </a:endParaRPr>
                </a:p>
              </p:txBody>
            </p:sp>
            <p:sp>
              <p:nvSpPr>
                <p:cNvPr id="225" name="Freeform 57"/>
                <p:cNvSpPr/>
                <p:nvPr/>
              </p:nvSpPr>
              <p:spPr bwMode="auto">
                <a:xfrm flipH="1">
                  <a:off x="6242822" y="3703653"/>
                  <a:ext cx="209346" cy="399289"/>
                </a:xfrm>
                <a:custGeom>
                  <a:avLst/>
                  <a:gdLst/>
                  <a:ahLst/>
                  <a:cxnLst>
                    <a:cxn ang="0">
                      <a:pos x="1431" y="75"/>
                    </a:cxn>
                    <a:cxn ang="0">
                      <a:pos x="1720" y="15"/>
                    </a:cxn>
                    <a:cxn ang="0">
                      <a:pos x="2010" y="0"/>
                    </a:cxn>
                    <a:cxn ang="0">
                      <a:pos x="2296" y="27"/>
                    </a:cxn>
                    <a:cxn ang="0">
                      <a:pos x="2573" y="93"/>
                    </a:cxn>
                    <a:cxn ang="0">
                      <a:pos x="2838" y="199"/>
                    </a:cxn>
                    <a:cxn ang="0">
                      <a:pos x="3086" y="341"/>
                    </a:cxn>
                    <a:cxn ang="0">
                      <a:pos x="3310" y="517"/>
                    </a:cxn>
                    <a:cxn ang="0">
                      <a:pos x="3509" y="727"/>
                    </a:cxn>
                    <a:cxn ang="0">
                      <a:pos x="3677" y="968"/>
                    </a:cxn>
                    <a:cxn ang="0">
                      <a:pos x="3811" y="1239"/>
                    </a:cxn>
                    <a:cxn ang="0">
                      <a:pos x="3856" y="1364"/>
                    </a:cxn>
                    <a:cxn ang="0">
                      <a:pos x="3893" y="1490"/>
                    </a:cxn>
                    <a:cxn ang="0">
                      <a:pos x="3920" y="1617"/>
                    </a:cxn>
                    <a:cxn ang="0">
                      <a:pos x="3940" y="1744"/>
                    </a:cxn>
                    <a:cxn ang="0">
                      <a:pos x="3950" y="1871"/>
                    </a:cxn>
                    <a:cxn ang="0">
                      <a:pos x="3953" y="1998"/>
                    </a:cxn>
                    <a:cxn ang="0">
                      <a:pos x="3947" y="2123"/>
                    </a:cxn>
                    <a:cxn ang="0">
                      <a:pos x="3933" y="2249"/>
                    </a:cxn>
                    <a:cxn ang="0">
                      <a:pos x="3912" y="2372"/>
                    </a:cxn>
                    <a:cxn ang="0">
                      <a:pos x="3882" y="2494"/>
                    </a:cxn>
                    <a:cxn ang="0">
                      <a:pos x="3809" y="2742"/>
                    </a:cxn>
                    <a:cxn ang="0">
                      <a:pos x="3693" y="3249"/>
                    </a:cxn>
                    <a:cxn ang="0">
                      <a:pos x="3626" y="3756"/>
                    </a:cxn>
                    <a:cxn ang="0">
                      <a:pos x="3605" y="4264"/>
                    </a:cxn>
                    <a:cxn ang="0">
                      <a:pos x="3623" y="4770"/>
                    </a:cxn>
                    <a:cxn ang="0">
                      <a:pos x="3675" y="5276"/>
                    </a:cxn>
                    <a:cxn ang="0">
                      <a:pos x="3758" y="5780"/>
                    </a:cxn>
                    <a:cxn ang="0">
                      <a:pos x="3864" y="6282"/>
                    </a:cxn>
                    <a:cxn ang="0">
                      <a:pos x="3991" y="6781"/>
                    </a:cxn>
                    <a:cxn ang="0">
                      <a:pos x="4130" y="7278"/>
                    </a:cxn>
                    <a:cxn ang="0">
                      <a:pos x="4279" y="7771"/>
                    </a:cxn>
                    <a:cxn ang="0">
                      <a:pos x="4318" y="7913"/>
                    </a:cxn>
                    <a:cxn ang="0">
                      <a:pos x="4192" y="7656"/>
                    </a:cxn>
                    <a:cxn ang="0">
                      <a:pos x="3944" y="7179"/>
                    </a:cxn>
                    <a:cxn ang="0">
                      <a:pos x="3689" y="6718"/>
                    </a:cxn>
                    <a:cxn ang="0">
                      <a:pos x="3382" y="6202"/>
                    </a:cxn>
                    <a:cxn ang="0">
                      <a:pos x="3034" y="5663"/>
                    </a:cxn>
                    <a:cxn ang="0">
                      <a:pos x="2648" y="5130"/>
                    </a:cxn>
                    <a:cxn ang="0">
                      <a:pos x="2235" y="4634"/>
                    </a:cxn>
                    <a:cxn ang="0">
                      <a:pos x="1800" y="4206"/>
                    </a:cxn>
                    <a:cxn ang="0">
                      <a:pos x="1352" y="3875"/>
                    </a:cxn>
                    <a:cxn ang="0">
                      <a:pos x="1117" y="3749"/>
                    </a:cxn>
                    <a:cxn ang="0">
                      <a:pos x="993" y="3677"/>
                    </a:cxn>
                    <a:cxn ang="0">
                      <a:pos x="873" y="3600"/>
                    </a:cxn>
                    <a:cxn ang="0">
                      <a:pos x="758" y="3514"/>
                    </a:cxn>
                    <a:cxn ang="0">
                      <a:pos x="648" y="3422"/>
                    </a:cxn>
                    <a:cxn ang="0">
                      <a:pos x="544" y="3323"/>
                    </a:cxn>
                    <a:cxn ang="0">
                      <a:pos x="447" y="3217"/>
                    </a:cxn>
                    <a:cxn ang="0">
                      <a:pos x="357" y="3103"/>
                    </a:cxn>
                    <a:cxn ang="0">
                      <a:pos x="276" y="2980"/>
                    </a:cxn>
                    <a:cxn ang="0">
                      <a:pos x="204" y="2851"/>
                    </a:cxn>
                    <a:cxn ang="0">
                      <a:pos x="142" y="2713"/>
                    </a:cxn>
                    <a:cxn ang="0">
                      <a:pos x="51" y="2425"/>
                    </a:cxn>
                    <a:cxn ang="0">
                      <a:pos x="6" y="2136"/>
                    </a:cxn>
                    <a:cxn ang="0">
                      <a:pos x="4" y="1846"/>
                    </a:cxn>
                    <a:cxn ang="0">
                      <a:pos x="45" y="1562"/>
                    </a:cxn>
                    <a:cxn ang="0">
                      <a:pos x="124" y="1289"/>
                    </a:cxn>
                    <a:cxn ang="0">
                      <a:pos x="243" y="1029"/>
                    </a:cxn>
                    <a:cxn ang="0">
                      <a:pos x="397" y="790"/>
                    </a:cxn>
                    <a:cxn ang="0">
                      <a:pos x="585" y="572"/>
                    </a:cxn>
                    <a:cxn ang="0">
                      <a:pos x="805" y="384"/>
                    </a:cxn>
                    <a:cxn ang="0">
                      <a:pos x="1056" y="227"/>
                    </a:cxn>
                  </a:cxnLst>
                  <a:rect l="0" t="0" r="r" b="b"/>
                  <a:pathLst>
                    <a:path w="4330" h="7934">
                      <a:moveTo>
                        <a:pt x="1240" y="142"/>
                      </a:moveTo>
                      <a:lnTo>
                        <a:pt x="1335" y="106"/>
                      </a:lnTo>
                      <a:lnTo>
                        <a:pt x="1431" y="75"/>
                      </a:lnTo>
                      <a:lnTo>
                        <a:pt x="1526" y="51"/>
                      </a:lnTo>
                      <a:lnTo>
                        <a:pt x="1623" y="31"/>
                      </a:lnTo>
                      <a:lnTo>
                        <a:pt x="1720" y="15"/>
                      </a:lnTo>
                      <a:lnTo>
                        <a:pt x="1817" y="5"/>
                      </a:lnTo>
                      <a:lnTo>
                        <a:pt x="1914" y="0"/>
                      </a:lnTo>
                      <a:lnTo>
                        <a:pt x="2010" y="0"/>
                      </a:lnTo>
                      <a:lnTo>
                        <a:pt x="2106" y="4"/>
                      </a:lnTo>
                      <a:lnTo>
                        <a:pt x="2202" y="13"/>
                      </a:lnTo>
                      <a:lnTo>
                        <a:pt x="2296" y="27"/>
                      </a:lnTo>
                      <a:lnTo>
                        <a:pt x="2390" y="44"/>
                      </a:lnTo>
                      <a:lnTo>
                        <a:pt x="2483" y="66"/>
                      </a:lnTo>
                      <a:lnTo>
                        <a:pt x="2573" y="93"/>
                      </a:lnTo>
                      <a:lnTo>
                        <a:pt x="2663" y="124"/>
                      </a:lnTo>
                      <a:lnTo>
                        <a:pt x="2752" y="159"/>
                      </a:lnTo>
                      <a:lnTo>
                        <a:pt x="2838" y="199"/>
                      </a:lnTo>
                      <a:lnTo>
                        <a:pt x="2922" y="242"/>
                      </a:lnTo>
                      <a:lnTo>
                        <a:pt x="3005" y="290"/>
                      </a:lnTo>
                      <a:lnTo>
                        <a:pt x="3086" y="341"/>
                      </a:lnTo>
                      <a:lnTo>
                        <a:pt x="3163" y="396"/>
                      </a:lnTo>
                      <a:lnTo>
                        <a:pt x="3238" y="455"/>
                      </a:lnTo>
                      <a:lnTo>
                        <a:pt x="3310" y="517"/>
                      </a:lnTo>
                      <a:lnTo>
                        <a:pt x="3379" y="585"/>
                      </a:lnTo>
                      <a:lnTo>
                        <a:pt x="3446" y="654"/>
                      </a:lnTo>
                      <a:lnTo>
                        <a:pt x="3509" y="727"/>
                      </a:lnTo>
                      <a:lnTo>
                        <a:pt x="3569" y="805"/>
                      </a:lnTo>
                      <a:lnTo>
                        <a:pt x="3625" y="885"/>
                      </a:lnTo>
                      <a:lnTo>
                        <a:pt x="3677" y="968"/>
                      </a:lnTo>
                      <a:lnTo>
                        <a:pt x="3726" y="1056"/>
                      </a:lnTo>
                      <a:lnTo>
                        <a:pt x="3770" y="1146"/>
                      </a:lnTo>
                      <a:lnTo>
                        <a:pt x="3811" y="1239"/>
                      </a:lnTo>
                      <a:lnTo>
                        <a:pt x="3826" y="1280"/>
                      </a:lnTo>
                      <a:lnTo>
                        <a:pt x="3842" y="1322"/>
                      </a:lnTo>
                      <a:lnTo>
                        <a:pt x="3856" y="1364"/>
                      </a:lnTo>
                      <a:lnTo>
                        <a:pt x="3869" y="1406"/>
                      </a:lnTo>
                      <a:lnTo>
                        <a:pt x="3881" y="1448"/>
                      </a:lnTo>
                      <a:lnTo>
                        <a:pt x="3893" y="1490"/>
                      </a:lnTo>
                      <a:lnTo>
                        <a:pt x="3903" y="1533"/>
                      </a:lnTo>
                      <a:lnTo>
                        <a:pt x="3912" y="1574"/>
                      </a:lnTo>
                      <a:lnTo>
                        <a:pt x="3920" y="1617"/>
                      </a:lnTo>
                      <a:lnTo>
                        <a:pt x="3927" y="1659"/>
                      </a:lnTo>
                      <a:lnTo>
                        <a:pt x="3935" y="1702"/>
                      </a:lnTo>
                      <a:lnTo>
                        <a:pt x="3940" y="1744"/>
                      </a:lnTo>
                      <a:lnTo>
                        <a:pt x="3944" y="1787"/>
                      </a:lnTo>
                      <a:lnTo>
                        <a:pt x="3948" y="1828"/>
                      </a:lnTo>
                      <a:lnTo>
                        <a:pt x="3950" y="1871"/>
                      </a:lnTo>
                      <a:lnTo>
                        <a:pt x="3952" y="1913"/>
                      </a:lnTo>
                      <a:lnTo>
                        <a:pt x="3953" y="1956"/>
                      </a:lnTo>
                      <a:lnTo>
                        <a:pt x="3953" y="1998"/>
                      </a:lnTo>
                      <a:lnTo>
                        <a:pt x="3952" y="2040"/>
                      </a:lnTo>
                      <a:lnTo>
                        <a:pt x="3950" y="2081"/>
                      </a:lnTo>
                      <a:lnTo>
                        <a:pt x="3947" y="2123"/>
                      </a:lnTo>
                      <a:lnTo>
                        <a:pt x="3944" y="2165"/>
                      </a:lnTo>
                      <a:lnTo>
                        <a:pt x="3939" y="2207"/>
                      </a:lnTo>
                      <a:lnTo>
                        <a:pt x="3933" y="2249"/>
                      </a:lnTo>
                      <a:lnTo>
                        <a:pt x="3927" y="2290"/>
                      </a:lnTo>
                      <a:lnTo>
                        <a:pt x="3920" y="2331"/>
                      </a:lnTo>
                      <a:lnTo>
                        <a:pt x="3912" y="2372"/>
                      </a:lnTo>
                      <a:lnTo>
                        <a:pt x="3903" y="2413"/>
                      </a:lnTo>
                      <a:lnTo>
                        <a:pt x="3894" y="2453"/>
                      </a:lnTo>
                      <a:lnTo>
                        <a:pt x="3882" y="2494"/>
                      </a:lnTo>
                      <a:lnTo>
                        <a:pt x="3871" y="2533"/>
                      </a:lnTo>
                      <a:lnTo>
                        <a:pt x="3859" y="2573"/>
                      </a:lnTo>
                      <a:lnTo>
                        <a:pt x="3809" y="2742"/>
                      </a:lnTo>
                      <a:lnTo>
                        <a:pt x="3764" y="2911"/>
                      </a:lnTo>
                      <a:lnTo>
                        <a:pt x="3725" y="3080"/>
                      </a:lnTo>
                      <a:lnTo>
                        <a:pt x="3693" y="3249"/>
                      </a:lnTo>
                      <a:lnTo>
                        <a:pt x="3665" y="3418"/>
                      </a:lnTo>
                      <a:lnTo>
                        <a:pt x="3644" y="3587"/>
                      </a:lnTo>
                      <a:lnTo>
                        <a:pt x="3626" y="3756"/>
                      </a:lnTo>
                      <a:lnTo>
                        <a:pt x="3614" y="3925"/>
                      </a:lnTo>
                      <a:lnTo>
                        <a:pt x="3607" y="4095"/>
                      </a:lnTo>
                      <a:lnTo>
                        <a:pt x="3605" y="4264"/>
                      </a:lnTo>
                      <a:lnTo>
                        <a:pt x="3607" y="4432"/>
                      </a:lnTo>
                      <a:lnTo>
                        <a:pt x="3613" y="4602"/>
                      </a:lnTo>
                      <a:lnTo>
                        <a:pt x="3623" y="4770"/>
                      </a:lnTo>
                      <a:lnTo>
                        <a:pt x="3637" y="4939"/>
                      </a:lnTo>
                      <a:lnTo>
                        <a:pt x="3655" y="5108"/>
                      </a:lnTo>
                      <a:lnTo>
                        <a:pt x="3675" y="5276"/>
                      </a:lnTo>
                      <a:lnTo>
                        <a:pt x="3700" y="5444"/>
                      </a:lnTo>
                      <a:lnTo>
                        <a:pt x="3727" y="5613"/>
                      </a:lnTo>
                      <a:lnTo>
                        <a:pt x="3758" y="5780"/>
                      </a:lnTo>
                      <a:lnTo>
                        <a:pt x="3791" y="5947"/>
                      </a:lnTo>
                      <a:lnTo>
                        <a:pt x="3826" y="6115"/>
                      </a:lnTo>
                      <a:lnTo>
                        <a:pt x="3864" y="6282"/>
                      </a:lnTo>
                      <a:lnTo>
                        <a:pt x="3905" y="6448"/>
                      </a:lnTo>
                      <a:lnTo>
                        <a:pt x="3947" y="6616"/>
                      </a:lnTo>
                      <a:lnTo>
                        <a:pt x="3991" y="6781"/>
                      </a:lnTo>
                      <a:lnTo>
                        <a:pt x="4036" y="6947"/>
                      </a:lnTo>
                      <a:lnTo>
                        <a:pt x="4082" y="7113"/>
                      </a:lnTo>
                      <a:lnTo>
                        <a:pt x="4130" y="7278"/>
                      </a:lnTo>
                      <a:lnTo>
                        <a:pt x="4179" y="7442"/>
                      </a:lnTo>
                      <a:lnTo>
                        <a:pt x="4229" y="7606"/>
                      </a:lnTo>
                      <a:lnTo>
                        <a:pt x="4279" y="7771"/>
                      </a:lnTo>
                      <a:lnTo>
                        <a:pt x="4330" y="7934"/>
                      </a:lnTo>
                      <a:lnTo>
                        <a:pt x="4329" y="7933"/>
                      </a:lnTo>
                      <a:lnTo>
                        <a:pt x="4318" y="7913"/>
                      </a:lnTo>
                      <a:lnTo>
                        <a:pt x="4299" y="7873"/>
                      </a:lnTo>
                      <a:lnTo>
                        <a:pt x="4271" y="7817"/>
                      </a:lnTo>
                      <a:lnTo>
                        <a:pt x="4192" y="7656"/>
                      </a:lnTo>
                      <a:lnTo>
                        <a:pt x="4081" y="7441"/>
                      </a:lnTo>
                      <a:lnTo>
                        <a:pt x="4016" y="7316"/>
                      </a:lnTo>
                      <a:lnTo>
                        <a:pt x="3944" y="7179"/>
                      </a:lnTo>
                      <a:lnTo>
                        <a:pt x="3864" y="7033"/>
                      </a:lnTo>
                      <a:lnTo>
                        <a:pt x="3779" y="6879"/>
                      </a:lnTo>
                      <a:lnTo>
                        <a:pt x="3689" y="6718"/>
                      </a:lnTo>
                      <a:lnTo>
                        <a:pt x="3592" y="6550"/>
                      </a:lnTo>
                      <a:lnTo>
                        <a:pt x="3490" y="6378"/>
                      </a:lnTo>
                      <a:lnTo>
                        <a:pt x="3382" y="6202"/>
                      </a:lnTo>
                      <a:lnTo>
                        <a:pt x="3270" y="6024"/>
                      </a:lnTo>
                      <a:lnTo>
                        <a:pt x="3154" y="5843"/>
                      </a:lnTo>
                      <a:lnTo>
                        <a:pt x="3034" y="5663"/>
                      </a:lnTo>
                      <a:lnTo>
                        <a:pt x="2908" y="5483"/>
                      </a:lnTo>
                      <a:lnTo>
                        <a:pt x="2780" y="5305"/>
                      </a:lnTo>
                      <a:lnTo>
                        <a:pt x="2648" y="5130"/>
                      </a:lnTo>
                      <a:lnTo>
                        <a:pt x="2513" y="4960"/>
                      </a:lnTo>
                      <a:lnTo>
                        <a:pt x="2375" y="4793"/>
                      </a:lnTo>
                      <a:lnTo>
                        <a:pt x="2235" y="4634"/>
                      </a:lnTo>
                      <a:lnTo>
                        <a:pt x="2092" y="4482"/>
                      </a:lnTo>
                      <a:lnTo>
                        <a:pt x="1947" y="4339"/>
                      </a:lnTo>
                      <a:lnTo>
                        <a:pt x="1800" y="4206"/>
                      </a:lnTo>
                      <a:lnTo>
                        <a:pt x="1652" y="4083"/>
                      </a:lnTo>
                      <a:lnTo>
                        <a:pt x="1503" y="3973"/>
                      </a:lnTo>
                      <a:lnTo>
                        <a:pt x="1352" y="3875"/>
                      </a:lnTo>
                      <a:lnTo>
                        <a:pt x="1201" y="3792"/>
                      </a:lnTo>
                      <a:lnTo>
                        <a:pt x="1159" y="3771"/>
                      </a:lnTo>
                      <a:lnTo>
                        <a:pt x="1117" y="3749"/>
                      </a:lnTo>
                      <a:lnTo>
                        <a:pt x="1075" y="3725"/>
                      </a:lnTo>
                      <a:lnTo>
                        <a:pt x="1034" y="3702"/>
                      </a:lnTo>
                      <a:lnTo>
                        <a:pt x="993" y="3677"/>
                      </a:lnTo>
                      <a:lnTo>
                        <a:pt x="953" y="3652"/>
                      </a:lnTo>
                      <a:lnTo>
                        <a:pt x="912" y="3626"/>
                      </a:lnTo>
                      <a:lnTo>
                        <a:pt x="873" y="3600"/>
                      </a:lnTo>
                      <a:lnTo>
                        <a:pt x="834" y="3572"/>
                      </a:lnTo>
                      <a:lnTo>
                        <a:pt x="796" y="3544"/>
                      </a:lnTo>
                      <a:lnTo>
                        <a:pt x="758" y="3514"/>
                      </a:lnTo>
                      <a:lnTo>
                        <a:pt x="720" y="3484"/>
                      </a:lnTo>
                      <a:lnTo>
                        <a:pt x="684" y="3454"/>
                      </a:lnTo>
                      <a:lnTo>
                        <a:pt x="648" y="3422"/>
                      </a:lnTo>
                      <a:lnTo>
                        <a:pt x="612" y="3390"/>
                      </a:lnTo>
                      <a:lnTo>
                        <a:pt x="577" y="3357"/>
                      </a:lnTo>
                      <a:lnTo>
                        <a:pt x="544" y="3323"/>
                      </a:lnTo>
                      <a:lnTo>
                        <a:pt x="511" y="3288"/>
                      </a:lnTo>
                      <a:lnTo>
                        <a:pt x="479" y="3253"/>
                      </a:lnTo>
                      <a:lnTo>
                        <a:pt x="447" y="3217"/>
                      </a:lnTo>
                      <a:lnTo>
                        <a:pt x="416" y="3179"/>
                      </a:lnTo>
                      <a:lnTo>
                        <a:pt x="387" y="3142"/>
                      </a:lnTo>
                      <a:lnTo>
                        <a:pt x="357" y="3103"/>
                      </a:lnTo>
                      <a:lnTo>
                        <a:pt x="330" y="3063"/>
                      </a:lnTo>
                      <a:lnTo>
                        <a:pt x="302" y="3022"/>
                      </a:lnTo>
                      <a:lnTo>
                        <a:pt x="276" y="2980"/>
                      </a:lnTo>
                      <a:lnTo>
                        <a:pt x="251" y="2938"/>
                      </a:lnTo>
                      <a:lnTo>
                        <a:pt x="227" y="2895"/>
                      </a:lnTo>
                      <a:lnTo>
                        <a:pt x="204" y="2851"/>
                      </a:lnTo>
                      <a:lnTo>
                        <a:pt x="183" y="2806"/>
                      </a:lnTo>
                      <a:lnTo>
                        <a:pt x="162" y="2760"/>
                      </a:lnTo>
                      <a:lnTo>
                        <a:pt x="142" y="2713"/>
                      </a:lnTo>
                      <a:lnTo>
                        <a:pt x="107" y="2618"/>
                      </a:lnTo>
                      <a:lnTo>
                        <a:pt x="76" y="2522"/>
                      </a:lnTo>
                      <a:lnTo>
                        <a:pt x="51" y="2425"/>
                      </a:lnTo>
                      <a:lnTo>
                        <a:pt x="32" y="2329"/>
                      </a:lnTo>
                      <a:lnTo>
                        <a:pt x="16" y="2232"/>
                      </a:lnTo>
                      <a:lnTo>
                        <a:pt x="6" y="2136"/>
                      </a:lnTo>
                      <a:lnTo>
                        <a:pt x="1" y="2039"/>
                      </a:lnTo>
                      <a:lnTo>
                        <a:pt x="0" y="1942"/>
                      </a:lnTo>
                      <a:lnTo>
                        <a:pt x="4" y="1846"/>
                      </a:lnTo>
                      <a:lnTo>
                        <a:pt x="13" y="1751"/>
                      </a:lnTo>
                      <a:lnTo>
                        <a:pt x="26" y="1656"/>
                      </a:lnTo>
                      <a:lnTo>
                        <a:pt x="45" y="1562"/>
                      </a:lnTo>
                      <a:lnTo>
                        <a:pt x="67" y="1470"/>
                      </a:lnTo>
                      <a:lnTo>
                        <a:pt x="94" y="1378"/>
                      </a:lnTo>
                      <a:lnTo>
                        <a:pt x="124" y="1289"/>
                      </a:lnTo>
                      <a:lnTo>
                        <a:pt x="160" y="1201"/>
                      </a:lnTo>
                      <a:lnTo>
                        <a:pt x="199" y="1114"/>
                      </a:lnTo>
                      <a:lnTo>
                        <a:pt x="243" y="1029"/>
                      </a:lnTo>
                      <a:lnTo>
                        <a:pt x="290" y="947"/>
                      </a:lnTo>
                      <a:lnTo>
                        <a:pt x="341" y="867"/>
                      </a:lnTo>
                      <a:lnTo>
                        <a:pt x="397" y="790"/>
                      </a:lnTo>
                      <a:lnTo>
                        <a:pt x="455" y="714"/>
                      </a:lnTo>
                      <a:lnTo>
                        <a:pt x="518" y="642"/>
                      </a:lnTo>
                      <a:lnTo>
                        <a:pt x="585" y="572"/>
                      </a:lnTo>
                      <a:lnTo>
                        <a:pt x="655" y="506"/>
                      </a:lnTo>
                      <a:lnTo>
                        <a:pt x="728" y="443"/>
                      </a:lnTo>
                      <a:lnTo>
                        <a:pt x="805" y="384"/>
                      </a:lnTo>
                      <a:lnTo>
                        <a:pt x="886" y="328"/>
                      </a:lnTo>
                      <a:lnTo>
                        <a:pt x="969" y="274"/>
                      </a:lnTo>
                      <a:lnTo>
                        <a:pt x="1056" y="227"/>
                      </a:lnTo>
                      <a:lnTo>
                        <a:pt x="1146" y="182"/>
                      </a:lnTo>
                      <a:lnTo>
                        <a:pt x="1240" y="142"/>
                      </a:lnTo>
                      <a:close/>
                    </a:path>
                  </a:pathLst>
                </a:custGeom>
                <a:gradFill>
                  <a:gsLst>
                    <a:gs pos="0">
                      <a:srgbClr val="1F497D">
                        <a:lumMod val="50000"/>
                      </a:srgbClr>
                    </a:gs>
                    <a:gs pos="67000">
                      <a:srgbClr val="002060"/>
                    </a:gs>
                  </a:gsLst>
                  <a:lin ang="5400000" scaled="0"/>
                </a:gradFill>
                <a:ln w="9525">
                  <a:noFill/>
                  <a:round/>
                </a:ln>
                <a:effectLst/>
              </p:spPr>
              <p:txBody>
                <a:bodyPr/>
                <a:lstStyle/>
                <a:p>
                  <a:pPr defTabSz="1138555">
                    <a:defRPr/>
                  </a:pPr>
                  <a:endParaRPr lang="id-ID" sz="1400" kern="0" dirty="0">
                    <a:latin typeface="Calibri" panose="020F0502020204030204" pitchFamily="34" charset="0"/>
                    <a:cs typeface="Arial" panose="020B0604020202020204" pitchFamily="34" charset="0"/>
                  </a:endParaRPr>
                </a:p>
              </p:txBody>
            </p:sp>
            <p:sp>
              <p:nvSpPr>
                <p:cNvPr id="227" name="Oval 686"/>
                <p:cNvSpPr/>
                <p:nvPr/>
              </p:nvSpPr>
              <p:spPr bwMode="auto">
                <a:xfrm flipH="1" flipV="1">
                  <a:off x="6281662" y="3717526"/>
                  <a:ext cx="143884" cy="135841"/>
                </a:xfrm>
                <a:prstGeom prst="ellipse">
                  <a:avLst/>
                </a:prstGeom>
                <a:gradFill>
                  <a:gsLst>
                    <a:gs pos="15000">
                      <a:srgbClr val="4F81BD">
                        <a:tint val="66000"/>
                        <a:satMod val="160000"/>
                        <a:alpha val="13000"/>
                      </a:srgbClr>
                    </a:gs>
                    <a:gs pos="100000">
                      <a:srgbClr val="4F81BD">
                        <a:tint val="44500"/>
                        <a:satMod val="160000"/>
                        <a:alpha val="59000"/>
                      </a:srgbClr>
                    </a:gs>
                    <a:gs pos="100000">
                      <a:srgbClr val="4F81BD">
                        <a:tint val="23500"/>
                        <a:satMod val="160000"/>
                        <a:alpha val="41000"/>
                      </a:srgbClr>
                    </a:gs>
                    <a:gs pos="100000">
                      <a:srgbClr val="4F81BD">
                        <a:tint val="23500"/>
                        <a:satMod val="160000"/>
                        <a:alpha val="0"/>
                      </a:srgbClr>
                    </a:gs>
                  </a:gsLst>
                  <a:lin ang="5400000" scaled="1"/>
                </a:gradFill>
                <a:ln w="25400" cap="flat" cmpd="sng" algn="ctr">
                  <a:noFill/>
                  <a:prstDash val="solid"/>
                </a:ln>
                <a:effectLst/>
              </p:spPr>
              <p:txBody>
                <a:bodyPr anchor="ctr"/>
                <a:lstStyle>
                  <a:lvl1pPr eaLnBrk="0" hangingPunct="0">
                    <a:defRPr sz="2400">
                      <a:solidFill>
                        <a:schemeClr val="tx1"/>
                      </a:solidFill>
                      <a:latin typeface="Calibri" panose="020F0502020204030204" pitchFamily="34" charset="0"/>
                      <a:cs typeface="Arial" panose="020B0604020202020204" pitchFamily="34" charset="0"/>
                    </a:defRPr>
                  </a:lvl1pPr>
                  <a:lvl2pPr marL="37931725" indent="-37474525" eaLnBrk="0" hangingPunct="0">
                    <a:defRPr sz="2400">
                      <a:solidFill>
                        <a:schemeClr val="tx1"/>
                      </a:solidFill>
                      <a:latin typeface="Calibri" panose="020F0502020204030204" pitchFamily="34" charset="0"/>
                      <a:cs typeface="Arial" panose="020B0604020202020204" pitchFamily="34" charset="0"/>
                    </a:defRPr>
                  </a:lvl2pPr>
                  <a:lvl3pPr eaLnBrk="0" hangingPunct="0">
                    <a:defRPr sz="2400">
                      <a:solidFill>
                        <a:schemeClr val="tx1"/>
                      </a:solidFill>
                      <a:latin typeface="Calibri" panose="020F0502020204030204" pitchFamily="34" charset="0"/>
                      <a:cs typeface="Arial" panose="020B0604020202020204" pitchFamily="34" charset="0"/>
                    </a:defRPr>
                  </a:lvl3pPr>
                  <a:lvl4pPr eaLnBrk="0" hangingPunct="0">
                    <a:defRPr sz="2400">
                      <a:solidFill>
                        <a:schemeClr val="tx1"/>
                      </a:solidFill>
                      <a:latin typeface="Calibri" panose="020F0502020204030204" pitchFamily="34" charset="0"/>
                      <a:cs typeface="Arial" panose="020B0604020202020204" pitchFamily="34" charset="0"/>
                    </a:defRPr>
                  </a:lvl4pPr>
                  <a:lvl5pPr eaLnBrk="0" hangingPunct="0">
                    <a:defRPr sz="2400">
                      <a:solidFill>
                        <a:schemeClr val="tx1"/>
                      </a:solidFill>
                      <a:latin typeface="Calibri" panose="020F050202020403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algn="ctr" defTabSz="1138555" eaLnBrk="1" hangingPunct="1">
                    <a:defRPr/>
                  </a:pPr>
                  <a:endParaRPr lang="nb-NO" sz="1400" kern="0" dirty="0" smtClean="0"/>
                </a:p>
              </p:txBody>
            </p:sp>
          </p:grpSp>
          <p:sp>
            <p:nvSpPr>
              <p:cNvPr id="186" name="Freeform 13"/>
              <p:cNvSpPr>
                <a:spLocks noChangeAspect="1" noEditPoints="1"/>
              </p:cNvSpPr>
              <p:nvPr/>
            </p:nvSpPr>
            <p:spPr bwMode="auto">
              <a:xfrm>
                <a:off x="2067525" y="3228183"/>
                <a:ext cx="190658" cy="4404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FFC000"/>
              </a:solidFill>
              <a:ln w="9525">
                <a:noFill/>
                <a:round/>
              </a:ln>
            </p:spPr>
            <p:txBody>
              <a:bodyPr vert="horz" wrap="square" lIns="91440" tIns="45720" rIns="91440" bIns="45720"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187" name="Freeform 70"/>
              <p:cNvSpPr>
                <a:spLocks noEditPoints="1"/>
              </p:cNvSpPr>
              <p:nvPr/>
            </p:nvSpPr>
            <p:spPr bwMode="auto">
              <a:xfrm>
                <a:off x="2057595" y="3398388"/>
                <a:ext cx="183228" cy="33784"/>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FFC000"/>
              </a:solidFill>
              <a:ln w="9525">
                <a:noFill/>
                <a:round/>
              </a:ln>
            </p:spPr>
            <p:txBody>
              <a:bodyPr vert="horz" wrap="square" lIns="91440" tIns="45720" rIns="91440" bIns="45720"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188" name="TextBox 168"/>
              <p:cNvSpPr txBox="1">
                <a:spLocks noChangeArrowheads="1"/>
              </p:cNvSpPr>
              <p:nvPr/>
            </p:nvSpPr>
            <p:spPr bwMode="auto">
              <a:xfrm>
                <a:off x="1631285" y="3353321"/>
                <a:ext cx="484622" cy="213167"/>
              </a:xfrm>
              <a:prstGeom prst="rect">
                <a:avLst/>
              </a:prstGeom>
              <a:noFill/>
              <a:ln w="9525">
                <a:noFill/>
                <a:miter lim="800000"/>
              </a:ln>
            </p:spPr>
            <p:txBody>
              <a:bodyPr wrap="none">
                <a:spAutoFit/>
              </a:bodyPr>
              <a:lstStyle/>
              <a:p>
                <a:pPr algn="ctr" fontAlgn="ctr"/>
                <a:r>
                  <a:rPr lang="zh-CN" altLang="en-US" sz="1200" dirty="0" smtClean="0">
                    <a:latin typeface="Arial" panose="020B0604020202020204"/>
                    <a:ea typeface="微软雅黑" panose="020B0503020204020204" pitchFamily="34" charset="-122"/>
                  </a:rPr>
                  <a:t>交换机</a:t>
                </a:r>
                <a:endParaRPr lang="en-US" altLang="zh-CN" sz="1200" dirty="0" smtClean="0">
                  <a:latin typeface="Arial" panose="020B0604020202020204"/>
                  <a:ea typeface="微软雅黑" panose="020B0503020204020204" pitchFamily="34" charset="-122"/>
                </a:endParaRPr>
              </a:p>
            </p:txBody>
          </p:sp>
          <p:pic>
            <p:nvPicPr>
              <p:cNvPr id="189" name="Picture 5"/>
              <p:cNvPicPr>
                <a:picLocks noChangeAspect="1" noChangeArrowheads="1"/>
              </p:cNvPicPr>
              <p:nvPr/>
            </p:nvPicPr>
            <p:blipFill>
              <a:blip r:embed="rId9" cstate="print"/>
              <a:srcRect/>
              <a:stretch>
                <a:fillRect/>
              </a:stretch>
            </p:blipFill>
            <p:spPr bwMode="auto">
              <a:xfrm>
                <a:off x="2737336" y="3561616"/>
                <a:ext cx="113527" cy="99822"/>
              </a:xfrm>
              <a:prstGeom prst="rect">
                <a:avLst/>
              </a:prstGeom>
              <a:noFill/>
              <a:ln w="9525">
                <a:noFill/>
                <a:miter lim="800000"/>
                <a:headEnd/>
                <a:tailEnd/>
              </a:ln>
              <a:effectLst>
                <a:softEdge rad="31750"/>
              </a:effectLst>
            </p:spPr>
          </p:pic>
          <p:pic>
            <p:nvPicPr>
              <p:cNvPr id="190" name="Picture 5"/>
              <p:cNvPicPr>
                <a:picLocks noChangeAspect="1" noChangeArrowheads="1"/>
              </p:cNvPicPr>
              <p:nvPr/>
            </p:nvPicPr>
            <p:blipFill>
              <a:blip r:embed="rId9" cstate="print"/>
              <a:srcRect/>
              <a:stretch>
                <a:fillRect/>
              </a:stretch>
            </p:blipFill>
            <p:spPr bwMode="auto">
              <a:xfrm>
                <a:off x="1757351" y="3622563"/>
                <a:ext cx="113527" cy="99822"/>
              </a:xfrm>
              <a:prstGeom prst="rect">
                <a:avLst/>
              </a:prstGeom>
              <a:noFill/>
              <a:ln w="9525">
                <a:noFill/>
                <a:miter lim="800000"/>
                <a:headEnd/>
                <a:tailEnd/>
              </a:ln>
              <a:effectLst>
                <a:softEdge rad="31750"/>
              </a:effectLst>
            </p:spPr>
          </p:pic>
          <p:pic>
            <p:nvPicPr>
              <p:cNvPr id="191" name="Picture 5"/>
              <p:cNvPicPr>
                <a:picLocks noChangeAspect="1" noChangeArrowheads="1"/>
              </p:cNvPicPr>
              <p:nvPr/>
            </p:nvPicPr>
            <p:blipFill>
              <a:blip r:embed="rId9" cstate="print"/>
              <a:srcRect/>
              <a:stretch>
                <a:fillRect/>
              </a:stretch>
            </p:blipFill>
            <p:spPr bwMode="auto">
              <a:xfrm>
                <a:off x="2526461" y="4061974"/>
                <a:ext cx="175624" cy="154423"/>
              </a:xfrm>
              <a:prstGeom prst="rect">
                <a:avLst/>
              </a:prstGeom>
              <a:noFill/>
              <a:ln w="9525">
                <a:noFill/>
                <a:miter lim="800000"/>
                <a:headEnd/>
                <a:tailEnd/>
              </a:ln>
              <a:effectLst>
                <a:softEdge rad="31750"/>
              </a:effectLst>
            </p:spPr>
          </p:pic>
          <p:sp>
            <p:nvSpPr>
              <p:cNvPr id="192" name="任意多边形 191"/>
              <p:cNvSpPr/>
              <p:nvPr/>
            </p:nvSpPr>
            <p:spPr bwMode="auto">
              <a:xfrm>
                <a:off x="1773301" y="3432069"/>
                <a:ext cx="381882" cy="198191"/>
              </a:xfrm>
              <a:custGeom>
                <a:avLst/>
                <a:gdLst>
                  <a:gd name="connsiteX0" fmla="*/ 487362 w 536574"/>
                  <a:gd name="connsiteY0" fmla="*/ 0 h 400050"/>
                  <a:gd name="connsiteX1" fmla="*/ 468312 w 536574"/>
                  <a:gd name="connsiteY1" fmla="*/ 152400 h 400050"/>
                  <a:gd name="connsiteX2" fmla="*/ 77787 w 536574"/>
                  <a:gd name="connsiteY2" fmla="*/ 276225 h 400050"/>
                  <a:gd name="connsiteX3" fmla="*/ 1587 w 536574"/>
                  <a:gd name="connsiteY3" fmla="*/ 400050 h 400050"/>
                </a:gdLst>
                <a:ahLst/>
                <a:cxnLst>
                  <a:cxn ang="0">
                    <a:pos x="connsiteX0" y="connsiteY0"/>
                  </a:cxn>
                  <a:cxn ang="0">
                    <a:pos x="connsiteX1" y="connsiteY1"/>
                  </a:cxn>
                  <a:cxn ang="0">
                    <a:pos x="connsiteX2" y="connsiteY2"/>
                  </a:cxn>
                  <a:cxn ang="0">
                    <a:pos x="connsiteX3" y="connsiteY3"/>
                  </a:cxn>
                </a:cxnLst>
                <a:rect l="l" t="t" r="r" b="b"/>
                <a:pathLst>
                  <a:path w="536574" h="400050">
                    <a:moveTo>
                      <a:pt x="487362" y="0"/>
                    </a:moveTo>
                    <a:cubicBezTo>
                      <a:pt x="511968" y="53181"/>
                      <a:pt x="536574" y="106363"/>
                      <a:pt x="468312" y="152400"/>
                    </a:cubicBezTo>
                    <a:cubicBezTo>
                      <a:pt x="400050" y="198437"/>
                      <a:pt x="155574" y="234950"/>
                      <a:pt x="77787" y="276225"/>
                    </a:cubicBezTo>
                    <a:cubicBezTo>
                      <a:pt x="0" y="317500"/>
                      <a:pt x="1587" y="400050"/>
                      <a:pt x="1587" y="400050"/>
                    </a:cubicBezTo>
                  </a:path>
                </a:pathLst>
              </a:cu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sp>
            <p:nvSpPr>
              <p:cNvPr id="193" name="任意多边形 192"/>
              <p:cNvSpPr/>
              <p:nvPr/>
            </p:nvSpPr>
            <p:spPr bwMode="auto">
              <a:xfrm>
                <a:off x="2190601" y="3432069"/>
                <a:ext cx="399960" cy="146284"/>
              </a:xfrm>
              <a:custGeom>
                <a:avLst/>
                <a:gdLst>
                  <a:gd name="connsiteX0" fmla="*/ 28575 w 561975"/>
                  <a:gd name="connsiteY0" fmla="*/ 0 h 295275"/>
                  <a:gd name="connsiteX1" fmla="*/ 76200 w 561975"/>
                  <a:gd name="connsiteY1" fmla="*/ 180975 h 295275"/>
                  <a:gd name="connsiteX2" fmla="*/ 485775 w 561975"/>
                  <a:gd name="connsiteY2" fmla="*/ 228600 h 295275"/>
                  <a:gd name="connsiteX3" fmla="*/ 533400 w 561975"/>
                  <a:gd name="connsiteY3" fmla="*/ 295275 h 295275"/>
                </a:gdLst>
                <a:ahLst/>
                <a:cxnLst>
                  <a:cxn ang="0">
                    <a:pos x="connsiteX0" y="connsiteY0"/>
                  </a:cxn>
                  <a:cxn ang="0">
                    <a:pos x="connsiteX1" y="connsiteY1"/>
                  </a:cxn>
                  <a:cxn ang="0">
                    <a:pos x="connsiteX2" y="connsiteY2"/>
                  </a:cxn>
                  <a:cxn ang="0">
                    <a:pos x="connsiteX3" y="connsiteY3"/>
                  </a:cxn>
                </a:cxnLst>
                <a:rect l="l" t="t" r="r" b="b"/>
                <a:pathLst>
                  <a:path w="561975" h="295275">
                    <a:moveTo>
                      <a:pt x="28575" y="0"/>
                    </a:moveTo>
                    <a:cubicBezTo>
                      <a:pt x="14287" y="71437"/>
                      <a:pt x="0" y="142875"/>
                      <a:pt x="76200" y="180975"/>
                    </a:cubicBezTo>
                    <a:cubicBezTo>
                      <a:pt x="152400" y="219075"/>
                      <a:pt x="409575" y="209550"/>
                      <a:pt x="485775" y="228600"/>
                    </a:cubicBezTo>
                    <a:cubicBezTo>
                      <a:pt x="561975" y="247650"/>
                      <a:pt x="528638" y="279400"/>
                      <a:pt x="533400" y="295275"/>
                    </a:cubicBezTo>
                  </a:path>
                </a:pathLst>
              </a:cu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sp>
            <p:nvSpPr>
              <p:cNvPr id="194" name="任意多边形 193"/>
              <p:cNvSpPr/>
              <p:nvPr/>
            </p:nvSpPr>
            <p:spPr bwMode="auto">
              <a:xfrm>
                <a:off x="2147274" y="3436787"/>
                <a:ext cx="311833" cy="151002"/>
              </a:xfrm>
              <a:custGeom>
                <a:avLst/>
                <a:gdLst>
                  <a:gd name="connsiteX0" fmla="*/ 38100 w 438150"/>
                  <a:gd name="connsiteY0" fmla="*/ 0 h 304800"/>
                  <a:gd name="connsiteX1" fmla="*/ 66675 w 438150"/>
                  <a:gd name="connsiteY1" fmla="*/ 228600 h 304800"/>
                  <a:gd name="connsiteX2" fmla="*/ 438150 w 438150"/>
                  <a:gd name="connsiteY2" fmla="*/ 304800 h 304800"/>
                </a:gdLst>
                <a:ahLst/>
                <a:cxnLst>
                  <a:cxn ang="0">
                    <a:pos x="connsiteX0" y="connsiteY0"/>
                  </a:cxn>
                  <a:cxn ang="0">
                    <a:pos x="connsiteX1" y="connsiteY1"/>
                  </a:cxn>
                  <a:cxn ang="0">
                    <a:pos x="connsiteX2" y="connsiteY2"/>
                  </a:cxn>
                </a:cxnLst>
                <a:rect l="l" t="t" r="r" b="b"/>
                <a:pathLst>
                  <a:path w="438150" h="304800">
                    <a:moveTo>
                      <a:pt x="38100" y="0"/>
                    </a:moveTo>
                    <a:cubicBezTo>
                      <a:pt x="19050" y="88900"/>
                      <a:pt x="0" y="177800"/>
                      <a:pt x="66675" y="228600"/>
                    </a:cubicBezTo>
                    <a:cubicBezTo>
                      <a:pt x="133350" y="279400"/>
                      <a:pt x="382588" y="223838"/>
                      <a:pt x="438150" y="304800"/>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138555">
                  <a:buClr>
                    <a:srgbClr val="CC9900"/>
                  </a:buClr>
                  <a:buFont typeface="Wingdings" panose="05000000000000000000" pitchFamily="2" charset="2"/>
                  <a:buChar char="n"/>
                </a:pPr>
                <a:endParaRPr lang="zh-CN" altLang="en-US" dirty="0" smtClean="0">
                  <a:latin typeface="Arial" panose="020B0604020202020204" pitchFamily="34" charset="0"/>
                  <a:ea typeface="宋体" panose="02010600030101010101" pitchFamily="2" charset="-122"/>
                </a:endParaRPr>
              </a:p>
            </p:txBody>
          </p:sp>
          <p:cxnSp>
            <p:nvCxnSpPr>
              <p:cNvPr id="195" name="直接连接符 194"/>
              <p:cNvCxnSpPr/>
              <p:nvPr/>
            </p:nvCxnSpPr>
            <p:spPr bwMode="auto">
              <a:xfrm flipH="1" flipV="1">
                <a:off x="2227943" y="3802743"/>
                <a:ext cx="58874" cy="187323"/>
              </a:xfrm>
              <a:prstGeom prst="line">
                <a:avLst/>
              </a:prstGeom>
              <a:noFill/>
              <a:ln>
                <a:solidFill>
                  <a:schemeClr val="accent2">
                    <a:lumMod val="75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195"/>
              <p:cNvCxnSpPr/>
              <p:nvPr/>
            </p:nvCxnSpPr>
            <p:spPr bwMode="auto">
              <a:xfrm flipV="1">
                <a:off x="1923143" y="3997323"/>
                <a:ext cx="280680" cy="23134"/>
              </a:xfrm>
              <a:prstGeom prst="line">
                <a:avLst/>
              </a:prstGeom>
              <a:noFill/>
              <a:ln>
                <a:solidFill>
                  <a:schemeClr val="accent2">
                    <a:lumMod val="75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7" name="直接连接符 196"/>
              <p:cNvCxnSpPr/>
              <p:nvPr/>
            </p:nvCxnSpPr>
            <p:spPr bwMode="auto">
              <a:xfrm>
                <a:off x="2274662" y="4010491"/>
                <a:ext cx="153795" cy="109728"/>
              </a:xfrm>
              <a:prstGeom prst="line">
                <a:avLst/>
              </a:prstGeom>
              <a:noFill/>
              <a:ln>
                <a:solidFill>
                  <a:schemeClr val="accent2">
                    <a:lumMod val="75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8" name="Picture 5"/>
              <p:cNvPicPr>
                <a:picLocks noChangeAspect="1" noChangeArrowheads="1"/>
              </p:cNvPicPr>
              <p:nvPr/>
            </p:nvPicPr>
            <p:blipFill>
              <a:blip r:embed="rId9" cstate="print"/>
              <a:srcRect/>
              <a:stretch>
                <a:fillRect/>
              </a:stretch>
            </p:blipFill>
            <p:spPr bwMode="auto">
              <a:xfrm>
                <a:off x="2158462" y="3910293"/>
                <a:ext cx="80775" cy="71024"/>
              </a:xfrm>
              <a:prstGeom prst="rect">
                <a:avLst/>
              </a:prstGeom>
              <a:noFill/>
              <a:ln w="9525">
                <a:noFill/>
                <a:miter lim="800000"/>
                <a:headEnd/>
                <a:tailEnd/>
              </a:ln>
              <a:effectLst>
                <a:softEdge rad="31750"/>
              </a:effectLst>
            </p:spPr>
          </p:pic>
          <p:cxnSp>
            <p:nvCxnSpPr>
              <p:cNvPr id="199" name="直接连接符 198"/>
              <p:cNvCxnSpPr/>
              <p:nvPr/>
            </p:nvCxnSpPr>
            <p:spPr>
              <a:xfrm rot="360000">
                <a:off x="2154007" y="3275142"/>
                <a:ext cx="12280" cy="119662"/>
              </a:xfrm>
              <a:prstGeom prst="line">
                <a:avLst/>
              </a:prstGeom>
              <a:noFill/>
              <a:ln w="9525">
                <a:solidFill>
                  <a:schemeClr val="tx1"/>
                </a:solidFill>
              </a:ln>
              <a:effectLst/>
            </p:spPr>
          </p:cxnSp>
          <p:grpSp>
            <p:nvGrpSpPr>
              <p:cNvPr id="231" name="组合 293"/>
              <p:cNvGrpSpPr/>
              <p:nvPr/>
            </p:nvGrpSpPr>
            <p:grpSpPr>
              <a:xfrm>
                <a:off x="1550035" y="3583883"/>
                <a:ext cx="449297" cy="346929"/>
                <a:chOff x="3394450" y="4088449"/>
                <a:chExt cx="639246" cy="569868"/>
              </a:xfrm>
            </p:grpSpPr>
            <p:grpSp>
              <p:nvGrpSpPr>
                <p:cNvPr id="233" name="组合 143"/>
                <p:cNvGrpSpPr/>
                <p:nvPr/>
              </p:nvGrpSpPr>
              <p:grpSpPr>
                <a:xfrm>
                  <a:off x="3419468" y="4088449"/>
                  <a:ext cx="321952" cy="224471"/>
                  <a:chOff x="2004632" y="3684853"/>
                  <a:chExt cx="1394209" cy="785537"/>
                </a:xfrm>
              </p:grpSpPr>
              <p:sp>
                <p:nvSpPr>
                  <p:cNvPr id="217" name="Freeform 510"/>
                  <p:cNvSpPr>
                    <a:spLocks noEditPoints="1"/>
                  </p:cNvSpPr>
                  <p:nvPr/>
                </p:nvSpPr>
                <p:spPr bwMode="auto">
                  <a:xfrm>
                    <a:off x="2004632" y="4200549"/>
                    <a:ext cx="1394209" cy="269841"/>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grpSp>
                <p:nvGrpSpPr>
                  <p:cNvPr id="265" name="组合 142"/>
                  <p:cNvGrpSpPr/>
                  <p:nvPr/>
                </p:nvGrpSpPr>
                <p:grpSpPr>
                  <a:xfrm>
                    <a:off x="2327272" y="3684853"/>
                    <a:ext cx="798212" cy="497713"/>
                    <a:chOff x="2327272" y="3684853"/>
                    <a:chExt cx="798212" cy="497713"/>
                  </a:xfrm>
                </p:grpSpPr>
                <p:sp>
                  <p:nvSpPr>
                    <p:cNvPr id="219"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20"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21"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22"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1400" dirty="0"/>
                    </a:p>
                  </p:txBody>
                </p:sp>
                <p:sp>
                  <p:nvSpPr>
                    <p:cNvPr id="223"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grpSp>
            </p:grpSp>
            <p:sp>
              <p:nvSpPr>
                <p:cNvPr id="216" name="TextBox 145"/>
                <p:cNvSpPr txBox="1"/>
                <p:nvPr/>
              </p:nvSpPr>
              <p:spPr>
                <a:xfrm>
                  <a:off x="3394450" y="4269261"/>
                  <a:ext cx="639246" cy="389056"/>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altLang="zh-CN" sz="1400" dirty="0" smtClean="0"/>
                    <a:t>AP</a:t>
                  </a:r>
                  <a:endParaRPr lang="zh-CN" altLang="en-US" sz="1400" dirty="0"/>
                </a:p>
              </p:txBody>
            </p:sp>
          </p:grpSp>
          <p:grpSp>
            <p:nvGrpSpPr>
              <p:cNvPr id="266" name="组合 324"/>
              <p:cNvGrpSpPr/>
              <p:nvPr/>
            </p:nvGrpSpPr>
            <p:grpSpPr>
              <a:xfrm>
                <a:off x="2535493" y="3500379"/>
                <a:ext cx="362999" cy="346928"/>
                <a:chOff x="3394450" y="4088449"/>
                <a:chExt cx="516464" cy="569868"/>
              </a:xfrm>
            </p:grpSpPr>
            <p:grpSp>
              <p:nvGrpSpPr>
                <p:cNvPr id="267" name="组合 143"/>
                <p:cNvGrpSpPr/>
                <p:nvPr/>
              </p:nvGrpSpPr>
              <p:grpSpPr>
                <a:xfrm>
                  <a:off x="3419468" y="4088449"/>
                  <a:ext cx="321952" cy="224471"/>
                  <a:chOff x="2004632" y="3684853"/>
                  <a:chExt cx="1394209" cy="785537"/>
                </a:xfrm>
              </p:grpSpPr>
              <p:sp>
                <p:nvSpPr>
                  <p:cNvPr id="207" name="Freeform 510"/>
                  <p:cNvSpPr>
                    <a:spLocks noEditPoints="1"/>
                  </p:cNvSpPr>
                  <p:nvPr/>
                </p:nvSpPr>
                <p:spPr bwMode="auto">
                  <a:xfrm>
                    <a:off x="2004632" y="4200549"/>
                    <a:ext cx="1394209" cy="269841"/>
                  </a:xfrm>
                  <a:custGeom>
                    <a:avLst/>
                    <a:gdLst/>
                    <a:ahLst/>
                    <a:cxnLst>
                      <a:cxn ang="0">
                        <a:pos x="2" y="78"/>
                      </a:cxn>
                      <a:cxn ang="0">
                        <a:pos x="18" y="90"/>
                      </a:cxn>
                      <a:cxn ang="0">
                        <a:pos x="252" y="88"/>
                      </a:cxn>
                      <a:cxn ang="0">
                        <a:pos x="262" y="72"/>
                      </a:cxn>
                      <a:cxn ang="0">
                        <a:pos x="260" y="10"/>
                      </a:cxn>
                      <a:cxn ang="0">
                        <a:pos x="244" y="0"/>
                      </a:cxn>
                      <a:cxn ang="0">
                        <a:pos x="10" y="2"/>
                      </a:cxn>
                      <a:cxn ang="0">
                        <a:pos x="0" y="18"/>
                      </a:cxn>
                      <a:cxn ang="0">
                        <a:pos x="74" y="72"/>
                      </a:cxn>
                      <a:cxn ang="0">
                        <a:pos x="76" y="14"/>
                      </a:cxn>
                      <a:cxn ang="0">
                        <a:pos x="86" y="10"/>
                      </a:cxn>
                      <a:cxn ang="0">
                        <a:pos x="96" y="12"/>
                      </a:cxn>
                      <a:cxn ang="0">
                        <a:pos x="98" y="72"/>
                      </a:cxn>
                      <a:cxn ang="0">
                        <a:pos x="96" y="78"/>
                      </a:cxn>
                      <a:cxn ang="0">
                        <a:pos x="86" y="80"/>
                      </a:cxn>
                      <a:cxn ang="0">
                        <a:pos x="76" y="74"/>
                      </a:cxn>
                      <a:cxn ang="0">
                        <a:pos x="136" y="60"/>
                      </a:cxn>
                      <a:cxn ang="0">
                        <a:pos x="124" y="56"/>
                      </a:cxn>
                      <a:cxn ang="0">
                        <a:pos x="120" y="44"/>
                      </a:cxn>
                      <a:cxn ang="0">
                        <a:pos x="130" y="30"/>
                      </a:cxn>
                      <a:cxn ang="0">
                        <a:pos x="142" y="30"/>
                      </a:cxn>
                      <a:cxn ang="0">
                        <a:pos x="152" y="44"/>
                      </a:cxn>
                      <a:cxn ang="0">
                        <a:pos x="148" y="56"/>
                      </a:cxn>
                      <a:cxn ang="0">
                        <a:pos x="136" y="60"/>
                      </a:cxn>
                      <a:cxn ang="0">
                        <a:pos x="176" y="38"/>
                      </a:cxn>
                      <a:cxn ang="0">
                        <a:pos x="190" y="28"/>
                      </a:cxn>
                      <a:cxn ang="0">
                        <a:pos x="202" y="34"/>
                      </a:cxn>
                      <a:cxn ang="0">
                        <a:pos x="206" y="44"/>
                      </a:cxn>
                      <a:cxn ang="0">
                        <a:pos x="196" y="60"/>
                      </a:cxn>
                      <a:cxn ang="0">
                        <a:pos x="184" y="60"/>
                      </a:cxn>
                      <a:cxn ang="0">
                        <a:pos x="174" y="44"/>
                      </a:cxn>
                      <a:cxn ang="0">
                        <a:pos x="220" y="44"/>
                      </a:cxn>
                      <a:cxn ang="0">
                        <a:pos x="230" y="30"/>
                      </a:cxn>
                      <a:cxn ang="0">
                        <a:pos x="242" y="30"/>
                      </a:cxn>
                      <a:cxn ang="0">
                        <a:pos x="252" y="44"/>
                      </a:cxn>
                      <a:cxn ang="0">
                        <a:pos x="248" y="56"/>
                      </a:cxn>
                      <a:cxn ang="0">
                        <a:pos x="236" y="60"/>
                      </a:cxn>
                      <a:cxn ang="0">
                        <a:pos x="222" y="50"/>
                      </a:cxn>
                      <a:cxn ang="0">
                        <a:pos x="54" y="44"/>
                      </a:cxn>
                      <a:cxn ang="0">
                        <a:pos x="48" y="56"/>
                      </a:cxn>
                      <a:cxn ang="0">
                        <a:pos x="38" y="60"/>
                      </a:cxn>
                      <a:cxn ang="0">
                        <a:pos x="22" y="50"/>
                      </a:cxn>
                      <a:cxn ang="0">
                        <a:pos x="22" y="38"/>
                      </a:cxn>
                      <a:cxn ang="0">
                        <a:pos x="38" y="28"/>
                      </a:cxn>
                      <a:cxn ang="0">
                        <a:pos x="48" y="34"/>
                      </a:cxn>
                      <a:cxn ang="0">
                        <a:pos x="54" y="44"/>
                      </a:cxn>
                    </a:cxnLst>
                    <a:rect l="0" t="0" r="r" b="b"/>
                    <a:pathLst>
                      <a:path w="262" h="90">
                        <a:moveTo>
                          <a:pt x="0" y="72"/>
                        </a:moveTo>
                        <a:lnTo>
                          <a:pt x="0" y="72"/>
                        </a:lnTo>
                        <a:lnTo>
                          <a:pt x="2" y="78"/>
                        </a:lnTo>
                        <a:lnTo>
                          <a:pt x="6" y="84"/>
                        </a:lnTo>
                        <a:lnTo>
                          <a:pt x="10" y="88"/>
                        </a:lnTo>
                        <a:lnTo>
                          <a:pt x="18" y="90"/>
                        </a:lnTo>
                        <a:lnTo>
                          <a:pt x="244" y="90"/>
                        </a:lnTo>
                        <a:lnTo>
                          <a:pt x="244" y="90"/>
                        </a:lnTo>
                        <a:lnTo>
                          <a:pt x="252" y="88"/>
                        </a:lnTo>
                        <a:lnTo>
                          <a:pt x="256" y="84"/>
                        </a:lnTo>
                        <a:lnTo>
                          <a:pt x="260" y="78"/>
                        </a:lnTo>
                        <a:lnTo>
                          <a:pt x="262" y="72"/>
                        </a:lnTo>
                        <a:lnTo>
                          <a:pt x="262" y="18"/>
                        </a:lnTo>
                        <a:lnTo>
                          <a:pt x="262" y="18"/>
                        </a:lnTo>
                        <a:lnTo>
                          <a:pt x="260" y="10"/>
                        </a:lnTo>
                        <a:lnTo>
                          <a:pt x="256" y="6"/>
                        </a:lnTo>
                        <a:lnTo>
                          <a:pt x="252" y="2"/>
                        </a:lnTo>
                        <a:lnTo>
                          <a:pt x="244" y="0"/>
                        </a:lnTo>
                        <a:lnTo>
                          <a:pt x="18" y="0"/>
                        </a:lnTo>
                        <a:lnTo>
                          <a:pt x="18" y="0"/>
                        </a:lnTo>
                        <a:lnTo>
                          <a:pt x="10" y="2"/>
                        </a:lnTo>
                        <a:lnTo>
                          <a:pt x="6" y="6"/>
                        </a:lnTo>
                        <a:lnTo>
                          <a:pt x="2" y="10"/>
                        </a:lnTo>
                        <a:lnTo>
                          <a:pt x="0" y="18"/>
                        </a:lnTo>
                        <a:lnTo>
                          <a:pt x="0" y="72"/>
                        </a:lnTo>
                        <a:lnTo>
                          <a:pt x="0" y="72"/>
                        </a:lnTo>
                        <a:close/>
                        <a:moveTo>
                          <a:pt x="74" y="72"/>
                        </a:moveTo>
                        <a:lnTo>
                          <a:pt x="74" y="18"/>
                        </a:lnTo>
                        <a:lnTo>
                          <a:pt x="74" y="18"/>
                        </a:lnTo>
                        <a:lnTo>
                          <a:pt x="76" y="14"/>
                        </a:lnTo>
                        <a:lnTo>
                          <a:pt x="78" y="12"/>
                        </a:lnTo>
                        <a:lnTo>
                          <a:pt x="82" y="10"/>
                        </a:lnTo>
                        <a:lnTo>
                          <a:pt x="86" y="10"/>
                        </a:lnTo>
                        <a:lnTo>
                          <a:pt x="86" y="10"/>
                        </a:lnTo>
                        <a:lnTo>
                          <a:pt x="92" y="10"/>
                        </a:lnTo>
                        <a:lnTo>
                          <a:pt x="96" y="12"/>
                        </a:lnTo>
                        <a:lnTo>
                          <a:pt x="98" y="14"/>
                        </a:lnTo>
                        <a:lnTo>
                          <a:pt x="98" y="18"/>
                        </a:lnTo>
                        <a:lnTo>
                          <a:pt x="98" y="72"/>
                        </a:lnTo>
                        <a:lnTo>
                          <a:pt x="98" y="72"/>
                        </a:lnTo>
                        <a:lnTo>
                          <a:pt x="98" y="74"/>
                        </a:lnTo>
                        <a:lnTo>
                          <a:pt x="96" y="78"/>
                        </a:lnTo>
                        <a:lnTo>
                          <a:pt x="92" y="78"/>
                        </a:lnTo>
                        <a:lnTo>
                          <a:pt x="86" y="80"/>
                        </a:lnTo>
                        <a:lnTo>
                          <a:pt x="86" y="80"/>
                        </a:lnTo>
                        <a:lnTo>
                          <a:pt x="82" y="78"/>
                        </a:lnTo>
                        <a:lnTo>
                          <a:pt x="78" y="78"/>
                        </a:lnTo>
                        <a:lnTo>
                          <a:pt x="76" y="74"/>
                        </a:lnTo>
                        <a:lnTo>
                          <a:pt x="74" y="72"/>
                        </a:lnTo>
                        <a:lnTo>
                          <a:pt x="74" y="72"/>
                        </a:lnTo>
                        <a:close/>
                        <a:moveTo>
                          <a:pt x="136" y="60"/>
                        </a:moveTo>
                        <a:lnTo>
                          <a:pt x="136" y="60"/>
                        </a:lnTo>
                        <a:lnTo>
                          <a:pt x="130" y="60"/>
                        </a:lnTo>
                        <a:lnTo>
                          <a:pt x="124" y="56"/>
                        </a:lnTo>
                        <a:lnTo>
                          <a:pt x="122" y="50"/>
                        </a:lnTo>
                        <a:lnTo>
                          <a:pt x="120" y="44"/>
                        </a:lnTo>
                        <a:lnTo>
                          <a:pt x="120" y="44"/>
                        </a:lnTo>
                        <a:lnTo>
                          <a:pt x="122" y="38"/>
                        </a:lnTo>
                        <a:lnTo>
                          <a:pt x="124" y="34"/>
                        </a:lnTo>
                        <a:lnTo>
                          <a:pt x="130" y="30"/>
                        </a:lnTo>
                        <a:lnTo>
                          <a:pt x="136" y="28"/>
                        </a:lnTo>
                        <a:lnTo>
                          <a:pt x="136" y="28"/>
                        </a:lnTo>
                        <a:lnTo>
                          <a:pt x="142" y="30"/>
                        </a:lnTo>
                        <a:lnTo>
                          <a:pt x="148" y="34"/>
                        </a:lnTo>
                        <a:lnTo>
                          <a:pt x="150" y="38"/>
                        </a:lnTo>
                        <a:lnTo>
                          <a:pt x="152" y="44"/>
                        </a:lnTo>
                        <a:lnTo>
                          <a:pt x="152" y="44"/>
                        </a:lnTo>
                        <a:lnTo>
                          <a:pt x="150" y="50"/>
                        </a:lnTo>
                        <a:lnTo>
                          <a:pt x="148" y="56"/>
                        </a:lnTo>
                        <a:lnTo>
                          <a:pt x="142" y="60"/>
                        </a:lnTo>
                        <a:lnTo>
                          <a:pt x="136" y="60"/>
                        </a:lnTo>
                        <a:lnTo>
                          <a:pt x="136" y="60"/>
                        </a:lnTo>
                        <a:close/>
                        <a:moveTo>
                          <a:pt x="174" y="44"/>
                        </a:moveTo>
                        <a:lnTo>
                          <a:pt x="174" y="44"/>
                        </a:lnTo>
                        <a:lnTo>
                          <a:pt x="176" y="38"/>
                        </a:lnTo>
                        <a:lnTo>
                          <a:pt x="178" y="34"/>
                        </a:lnTo>
                        <a:lnTo>
                          <a:pt x="184" y="30"/>
                        </a:lnTo>
                        <a:lnTo>
                          <a:pt x="190" y="28"/>
                        </a:lnTo>
                        <a:lnTo>
                          <a:pt x="190" y="28"/>
                        </a:lnTo>
                        <a:lnTo>
                          <a:pt x="196" y="30"/>
                        </a:lnTo>
                        <a:lnTo>
                          <a:pt x="202" y="34"/>
                        </a:lnTo>
                        <a:lnTo>
                          <a:pt x="204" y="38"/>
                        </a:lnTo>
                        <a:lnTo>
                          <a:pt x="206" y="44"/>
                        </a:lnTo>
                        <a:lnTo>
                          <a:pt x="206" y="44"/>
                        </a:lnTo>
                        <a:lnTo>
                          <a:pt x="204" y="50"/>
                        </a:lnTo>
                        <a:lnTo>
                          <a:pt x="202" y="56"/>
                        </a:lnTo>
                        <a:lnTo>
                          <a:pt x="196" y="60"/>
                        </a:lnTo>
                        <a:lnTo>
                          <a:pt x="190" y="60"/>
                        </a:lnTo>
                        <a:lnTo>
                          <a:pt x="190" y="60"/>
                        </a:lnTo>
                        <a:lnTo>
                          <a:pt x="184" y="60"/>
                        </a:lnTo>
                        <a:lnTo>
                          <a:pt x="178" y="56"/>
                        </a:lnTo>
                        <a:lnTo>
                          <a:pt x="176" y="50"/>
                        </a:lnTo>
                        <a:lnTo>
                          <a:pt x="174" y="44"/>
                        </a:lnTo>
                        <a:lnTo>
                          <a:pt x="174" y="44"/>
                        </a:lnTo>
                        <a:close/>
                        <a:moveTo>
                          <a:pt x="220" y="44"/>
                        </a:moveTo>
                        <a:lnTo>
                          <a:pt x="220" y="44"/>
                        </a:lnTo>
                        <a:lnTo>
                          <a:pt x="222" y="38"/>
                        </a:lnTo>
                        <a:lnTo>
                          <a:pt x="226" y="34"/>
                        </a:lnTo>
                        <a:lnTo>
                          <a:pt x="230" y="30"/>
                        </a:lnTo>
                        <a:lnTo>
                          <a:pt x="236" y="28"/>
                        </a:lnTo>
                        <a:lnTo>
                          <a:pt x="236" y="28"/>
                        </a:lnTo>
                        <a:lnTo>
                          <a:pt x="242" y="30"/>
                        </a:lnTo>
                        <a:lnTo>
                          <a:pt x="248" y="34"/>
                        </a:lnTo>
                        <a:lnTo>
                          <a:pt x="252" y="38"/>
                        </a:lnTo>
                        <a:lnTo>
                          <a:pt x="252" y="44"/>
                        </a:lnTo>
                        <a:lnTo>
                          <a:pt x="252" y="44"/>
                        </a:lnTo>
                        <a:lnTo>
                          <a:pt x="252" y="50"/>
                        </a:lnTo>
                        <a:lnTo>
                          <a:pt x="248" y="56"/>
                        </a:lnTo>
                        <a:lnTo>
                          <a:pt x="242" y="60"/>
                        </a:lnTo>
                        <a:lnTo>
                          <a:pt x="236" y="60"/>
                        </a:lnTo>
                        <a:lnTo>
                          <a:pt x="236" y="60"/>
                        </a:lnTo>
                        <a:lnTo>
                          <a:pt x="230" y="60"/>
                        </a:lnTo>
                        <a:lnTo>
                          <a:pt x="226" y="56"/>
                        </a:lnTo>
                        <a:lnTo>
                          <a:pt x="222" y="50"/>
                        </a:lnTo>
                        <a:lnTo>
                          <a:pt x="220" y="44"/>
                        </a:lnTo>
                        <a:lnTo>
                          <a:pt x="220" y="44"/>
                        </a:lnTo>
                        <a:close/>
                        <a:moveTo>
                          <a:pt x="54" y="44"/>
                        </a:moveTo>
                        <a:lnTo>
                          <a:pt x="54" y="44"/>
                        </a:lnTo>
                        <a:lnTo>
                          <a:pt x="52" y="50"/>
                        </a:lnTo>
                        <a:lnTo>
                          <a:pt x="48" y="56"/>
                        </a:lnTo>
                        <a:lnTo>
                          <a:pt x="44" y="60"/>
                        </a:lnTo>
                        <a:lnTo>
                          <a:pt x="38" y="60"/>
                        </a:lnTo>
                        <a:lnTo>
                          <a:pt x="38" y="60"/>
                        </a:lnTo>
                        <a:lnTo>
                          <a:pt x="32" y="60"/>
                        </a:lnTo>
                        <a:lnTo>
                          <a:pt x="26" y="56"/>
                        </a:lnTo>
                        <a:lnTo>
                          <a:pt x="22" y="50"/>
                        </a:lnTo>
                        <a:lnTo>
                          <a:pt x="22" y="44"/>
                        </a:lnTo>
                        <a:lnTo>
                          <a:pt x="22" y="44"/>
                        </a:lnTo>
                        <a:lnTo>
                          <a:pt x="22" y="38"/>
                        </a:lnTo>
                        <a:lnTo>
                          <a:pt x="26" y="34"/>
                        </a:lnTo>
                        <a:lnTo>
                          <a:pt x="32" y="30"/>
                        </a:lnTo>
                        <a:lnTo>
                          <a:pt x="38" y="28"/>
                        </a:lnTo>
                        <a:lnTo>
                          <a:pt x="38" y="28"/>
                        </a:lnTo>
                        <a:lnTo>
                          <a:pt x="44" y="30"/>
                        </a:lnTo>
                        <a:lnTo>
                          <a:pt x="48" y="34"/>
                        </a:lnTo>
                        <a:lnTo>
                          <a:pt x="52" y="38"/>
                        </a:lnTo>
                        <a:lnTo>
                          <a:pt x="54" y="44"/>
                        </a:lnTo>
                        <a:lnTo>
                          <a:pt x="54" y="4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grpSp>
                <p:nvGrpSpPr>
                  <p:cNvPr id="268" name="组合 142"/>
                  <p:cNvGrpSpPr/>
                  <p:nvPr/>
                </p:nvGrpSpPr>
                <p:grpSpPr>
                  <a:xfrm>
                    <a:off x="2327272" y="3684853"/>
                    <a:ext cx="798212" cy="497713"/>
                    <a:chOff x="2327272" y="3684853"/>
                    <a:chExt cx="798212" cy="497713"/>
                  </a:xfrm>
                </p:grpSpPr>
                <p:sp>
                  <p:nvSpPr>
                    <p:cNvPr id="209"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10"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11"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sp>
                  <p:nvSpPr>
                    <p:cNvPr id="213"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1400" dirty="0"/>
                    </a:p>
                  </p:txBody>
                </p:sp>
                <p:sp>
                  <p:nvSpPr>
                    <p:cNvPr id="214"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1400" dirty="0"/>
                    </a:p>
                  </p:txBody>
                </p:sp>
              </p:grpSp>
            </p:grpSp>
            <p:sp>
              <p:nvSpPr>
                <p:cNvPr id="206" name="TextBox 145"/>
                <p:cNvSpPr txBox="1"/>
                <p:nvPr/>
              </p:nvSpPr>
              <p:spPr>
                <a:xfrm>
                  <a:off x="3394450" y="4269260"/>
                  <a:ext cx="516464" cy="38905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altLang="zh-CN" sz="1400" dirty="0" smtClean="0"/>
                    <a:t>AP</a:t>
                  </a:r>
                  <a:endParaRPr lang="zh-CN" altLang="en-US" sz="1400" dirty="0"/>
                </a:p>
              </p:txBody>
            </p:sp>
          </p:grpSp>
          <p:sp>
            <p:nvSpPr>
              <p:cNvPr id="202" name="TextBox 168"/>
              <p:cNvSpPr txBox="1">
                <a:spLocks noChangeArrowheads="1"/>
              </p:cNvSpPr>
              <p:nvPr/>
            </p:nvSpPr>
            <p:spPr bwMode="auto">
              <a:xfrm>
                <a:off x="2616950" y="4053147"/>
                <a:ext cx="574768" cy="213167"/>
              </a:xfrm>
              <a:prstGeom prst="rect">
                <a:avLst/>
              </a:prstGeom>
              <a:noFill/>
              <a:ln w="9525">
                <a:noFill/>
                <a:miter lim="800000"/>
              </a:ln>
            </p:spPr>
            <p:txBody>
              <a:bodyPr wrap="none">
                <a:spAutoFit/>
              </a:bodyPr>
              <a:lstStyle/>
              <a:p>
                <a:pPr algn="ctr" fontAlgn="ctr"/>
                <a:r>
                  <a:rPr lang="en-US" altLang="zh-CN" sz="1200" b="1" dirty="0" smtClean="0">
                    <a:latin typeface="Arial" panose="020B0604020202020204"/>
                    <a:ea typeface="微软雅黑" panose="020B0503020204020204" pitchFamily="34" charset="-122"/>
                  </a:rPr>
                  <a:t>beacon </a:t>
                </a:r>
                <a:endParaRPr lang="en-US" altLang="zh-CN" sz="1200" b="1" dirty="0" smtClean="0">
                  <a:latin typeface="Arial" panose="020B0604020202020204"/>
                  <a:ea typeface="微软雅黑" panose="020B0503020204020204" pitchFamily="34" charset="-122"/>
                </a:endParaRPr>
              </a:p>
            </p:txBody>
          </p:sp>
          <p:pic>
            <p:nvPicPr>
              <p:cNvPr id="203" name="Picture 5"/>
              <p:cNvPicPr>
                <a:picLocks noChangeAspect="1" noChangeArrowheads="1"/>
              </p:cNvPicPr>
              <p:nvPr/>
            </p:nvPicPr>
            <p:blipFill>
              <a:blip r:embed="rId9" cstate="print"/>
              <a:srcRect/>
              <a:stretch>
                <a:fillRect/>
              </a:stretch>
            </p:blipFill>
            <p:spPr bwMode="auto">
              <a:xfrm>
                <a:off x="2170861" y="3706374"/>
                <a:ext cx="175624" cy="154423"/>
              </a:xfrm>
              <a:prstGeom prst="rect">
                <a:avLst/>
              </a:prstGeom>
              <a:noFill/>
              <a:ln w="9525">
                <a:noFill/>
                <a:miter lim="800000"/>
                <a:headEnd/>
                <a:tailEnd/>
              </a:ln>
              <a:effectLst>
                <a:softEdge rad="31750"/>
              </a:effectLst>
            </p:spPr>
          </p:pic>
          <p:pic>
            <p:nvPicPr>
              <p:cNvPr id="204" name="Picture 5"/>
              <p:cNvPicPr>
                <a:picLocks noChangeAspect="1" noChangeArrowheads="1"/>
              </p:cNvPicPr>
              <p:nvPr/>
            </p:nvPicPr>
            <p:blipFill>
              <a:blip r:embed="rId9" cstate="print"/>
              <a:srcRect/>
              <a:stretch>
                <a:fillRect/>
              </a:stretch>
            </p:blipFill>
            <p:spPr bwMode="auto">
              <a:xfrm>
                <a:off x="1786233" y="3982146"/>
                <a:ext cx="175624" cy="154423"/>
              </a:xfrm>
              <a:prstGeom prst="rect">
                <a:avLst/>
              </a:prstGeom>
              <a:noFill/>
              <a:ln w="9525">
                <a:noFill/>
                <a:miter lim="800000"/>
                <a:headEnd/>
                <a:tailEnd/>
              </a:ln>
              <a:effectLst>
                <a:softEdge rad="31750"/>
              </a:effectLst>
            </p:spPr>
          </p:pic>
        </p:grpSp>
        <p:sp>
          <p:nvSpPr>
            <p:cNvPr id="176" name="TextBox 175"/>
            <p:cNvSpPr txBox="1"/>
            <p:nvPr/>
          </p:nvSpPr>
          <p:spPr>
            <a:xfrm>
              <a:off x="5793586" y="3749363"/>
              <a:ext cx="782703" cy="355278"/>
            </a:xfrm>
            <a:prstGeom prst="rect">
              <a:avLst/>
            </a:prstGeom>
            <a:noFill/>
          </p:spPr>
          <p:txBody>
            <a:bodyPr wrap="none" lIns="91440" tIns="45720" rIns="91440" bIns="45720" rtlCol="0">
              <a:spAutoFit/>
            </a:bodyPr>
            <a:lstStyle/>
            <a:p>
              <a:pPr defTabSz="1138555">
                <a:defRPr/>
              </a:pPr>
              <a:r>
                <a:rPr lang="zh-CN" altLang="en-US" sz="1200" kern="0" dirty="0" smtClean="0">
                  <a:latin typeface="微软雅黑" panose="020B0503020204020204" pitchFamily="34" charset="-122"/>
                  <a:ea typeface="微软雅黑" panose="020B0503020204020204" pitchFamily="34" charset="-122"/>
                </a:rPr>
                <a:t>超</a:t>
              </a:r>
              <a:r>
                <a:rPr lang="en-US" altLang="zh-CN" sz="1200" kern="0" dirty="0" smtClean="0">
                  <a:latin typeface="微软雅黑" panose="020B0503020204020204" pitchFamily="34" charset="-122"/>
                  <a:ea typeface="微软雅黑" panose="020B0503020204020204" pitchFamily="34" charset="-122"/>
                </a:rPr>
                <a:t>5</a:t>
              </a:r>
              <a:r>
                <a:rPr lang="zh-CN" altLang="en-US" sz="1200" kern="0" dirty="0" smtClean="0">
                  <a:latin typeface="微软雅黑" panose="020B0503020204020204" pitchFamily="34" charset="-122"/>
                  <a:ea typeface="微软雅黑" panose="020B0503020204020204" pitchFamily="34" charset="-122"/>
                </a:rPr>
                <a:t>类屏蔽线</a:t>
              </a:r>
              <a:endParaRPr lang="en-US" altLang="zh-CN" sz="1200" kern="0" dirty="0" smtClean="0">
                <a:latin typeface="微软雅黑" panose="020B0503020204020204" pitchFamily="34" charset="-122"/>
                <a:ea typeface="微软雅黑" panose="020B0503020204020204" pitchFamily="34" charset="-122"/>
              </a:endParaRPr>
            </a:p>
            <a:p>
              <a:pPr defTabSz="1138555">
                <a:defRPr/>
              </a:pPr>
              <a:r>
                <a:rPr lang="en-US" altLang="zh-CN" sz="1200" kern="0" dirty="0" smtClean="0">
                  <a:latin typeface="微软雅黑" panose="020B0503020204020204" pitchFamily="34" charset="-122"/>
                  <a:ea typeface="微软雅黑" panose="020B0503020204020204" pitchFamily="34" charset="-122"/>
                </a:rPr>
                <a:t>/6</a:t>
              </a:r>
              <a:r>
                <a:rPr lang="zh-CN" altLang="en-US" sz="1200" kern="0" dirty="0" smtClean="0">
                  <a:latin typeface="微软雅黑" panose="020B0503020204020204" pitchFamily="34" charset="-122"/>
                  <a:ea typeface="微软雅黑" panose="020B0503020204020204" pitchFamily="34" charset="-122"/>
                </a:rPr>
                <a:t>类屏蔽线</a:t>
              </a:r>
              <a:endParaRPr lang="zh-CN" altLang="en-US" sz="1200" kern="0" dirty="0">
                <a:latin typeface="微软雅黑" panose="020B0503020204020204" pitchFamily="34" charset="-122"/>
                <a:ea typeface="微软雅黑" panose="020B0503020204020204" pitchFamily="34" charset="-122"/>
              </a:endParaRPr>
            </a:p>
          </p:txBody>
        </p:sp>
        <p:sp>
          <p:nvSpPr>
            <p:cNvPr id="177" name="Rectangle 19"/>
            <p:cNvSpPr>
              <a:spLocks noChangeArrowheads="1"/>
            </p:cNvSpPr>
            <p:nvPr/>
          </p:nvSpPr>
          <p:spPr bwMode="gray">
            <a:xfrm>
              <a:off x="1465844" y="2895181"/>
              <a:ext cx="2676525" cy="232141"/>
            </a:xfrm>
            <a:prstGeom prst="rect">
              <a:avLst/>
            </a:prstGeom>
            <a:noFill/>
            <a:ln w="9525" algn="ctr">
              <a:noFill/>
              <a:miter lim="800000"/>
            </a:ln>
          </p:spPr>
          <p:txBody>
            <a:bodyPr wrap="square" lIns="85378" tIns="42689" rIns="85378" bIns="42689">
              <a:spAutoFit/>
            </a:bodyPr>
            <a:lstStyle/>
            <a:p>
              <a:pPr defTabSz="1138555">
                <a:defRPr/>
              </a:pPr>
              <a:r>
                <a:rPr lang="zh-CN" altLang="en-US" sz="1400" b="1" kern="0" dirty="0" smtClean="0">
                  <a:latin typeface="微软雅黑" panose="020B0503020204020204" pitchFamily="34" charset="-122"/>
                  <a:ea typeface="微软雅黑" panose="020B0503020204020204" pitchFamily="34" charset="-122"/>
                </a:rPr>
                <a:t>内置蓝牙，</a:t>
              </a:r>
              <a:r>
                <a:rPr lang="en-US" altLang="zh-CN" sz="1400" b="1" kern="0" dirty="0" smtClean="0">
                  <a:latin typeface="微软雅黑" panose="020B0503020204020204" pitchFamily="34" charset="-122"/>
                  <a:ea typeface="微软雅黑" panose="020B0503020204020204" pitchFamily="34" charset="-122"/>
                </a:rPr>
                <a:t>1m</a:t>
              </a:r>
              <a:r>
                <a:rPr lang="zh-CN" altLang="en-US" sz="1400" b="1" kern="0" dirty="0" smtClean="0">
                  <a:latin typeface="微软雅黑" panose="020B0503020204020204" pitchFamily="34" charset="-122"/>
                  <a:ea typeface="微软雅黑" panose="020B0503020204020204" pitchFamily="34" charset="-122"/>
                </a:rPr>
                <a:t>精度定位</a:t>
              </a:r>
              <a:endParaRPr lang="zh-CN" altLang="en-US" sz="1400" b="1" kern="0" dirty="0" smtClean="0">
                <a:latin typeface="微软雅黑" panose="020B0503020204020204" pitchFamily="34" charset="-122"/>
                <a:ea typeface="微软雅黑" panose="020B0503020204020204" pitchFamily="34" charset="-122"/>
              </a:endParaRPr>
            </a:p>
          </p:txBody>
        </p:sp>
      </p:grpSp>
      <p:sp>
        <p:nvSpPr>
          <p:cNvPr id="185" name="矩形 184"/>
          <p:cNvSpPr/>
          <p:nvPr/>
        </p:nvSpPr>
        <p:spPr>
          <a:xfrm>
            <a:off x="5665539" y="694474"/>
            <a:ext cx="2369812"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smtClean="0">
                <a:solidFill>
                  <a:schemeClr val="tx1"/>
                </a:solidFill>
                <a:sym typeface="Arial" panose="020B0604020202020204" pitchFamily="34" charset="0"/>
              </a:rPr>
              <a:t>开</a:t>
            </a:r>
            <a:r>
              <a:rPr lang="zh-CN" altLang="en-US" sz="2800" dirty="0">
                <a:solidFill>
                  <a:schemeClr val="tx1"/>
                </a:solidFill>
                <a:sym typeface="Arial" panose="020B0604020202020204" pitchFamily="34" charset="0"/>
              </a:rPr>
              <a:t>放办公区</a:t>
            </a:r>
            <a:endParaRPr lang="en-US" altLang="zh-CN" sz="2800" dirty="0">
              <a:solidFill>
                <a:schemeClr val="tx1"/>
              </a:solidFill>
              <a:sym typeface="Arial" panose="020B0604020202020204" pitchFamily="34" charset="0"/>
            </a:endParaRPr>
          </a:p>
        </p:txBody>
      </p:sp>
      <p:pic>
        <p:nvPicPr>
          <p:cNvPr id="200" name="图片 199"/>
          <p:cNvPicPr>
            <a:picLocks noChangeAspect="1"/>
          </p:cNvPicPr>
          <p:nvPr/>
        </p:nvPicPr>
        <p:blipFill>
          <a:blip r:embed="rId10" cstate="print">
            <a:extLst>
              <a:ext uri="{28A0092B-C50C-407E-A947-70E740481C1C}">
                <a14:useLocalDpi xmlns:a14="http://schemas.microsoft.com/office/drawing/2010/main" val="0"/>
              </a:ext>
            </a:extLst>
          </a:blip>
          <a:srcRect t="13701" r="12980" b="1840"/>
          <a:stretch>
            <a:fillRect/>
          </a:stretch>
        </p:blipFill>
        <p:spPr>
          <a:xfrm>
            <a:off x="4765773" y="549474"/>
            <a:ext cx="899766" cy="793033"/>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sp>
        <p:nvSpPr>
          <p:cNvPr id="205" name="矩形 204"/>
          <p:cNvSpPr/>
          <p:nvPr/>
        </p:nvSpPr>
        <p:spPr>
          <a:xfrm>
            <a:off x="4634989" y="1243846"/>
            <a:ext cx="2923350" cy="739626"/>
          </a:xfrm>
          <a:prstGeom prst="rect">
            <a:avLst/>
          </a:prstGeom>
        </p:spPr>
        <p:txBody>
          <a:bodyPr wrap="square" anchor="ctr">
            <a:spAutoFit/>
          </a:bodyPr>
          <a:lstStyle/>
          <a:p>
            <a:pPr algn="ctr" defTabSz="1218565">
              <a:lnSpc>
                <a:spcPct val="150000"/>
              </a:lnSpc>
              <a:spcBef>
                <a:spcPct val="20000"/>
              </a:spcBef>
              <a:buClr>
                <a:srgbClr val="CC9900"/>
              </a:buClr>
            </a:pPr>
            <a:r>
              <a:rPr lang="en-US" altLang="zh-CN" sz="3200" dirty="0" smtClean="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rPr>
              <a:t>AP6052DN</a:t>
            </a:r>
            <a:endPar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P7060DN-IOT-1.png"/>
          <p:cNvPicPr>
            <a:picLocks noChangeAspect="1"/>
          </p:cNvPicPr>
          <p:nvPr/>
        </p:nvPicPr>
        <p:blipFill>
          <a:blip r:embed="rId1" cstate="print"/>
          <a:stretch>
            <a:fillRect/>
          </a:stretch>
        </p:blipFill>
        <p:spPr>
          <a:xfrm>
            <a:off x="2711624" y="2643373"/>
            <a:ext cx="2581049" cy="3421551"/>
          </a:xfrm>
          <a:prstGeom prst="rect">
            <a:avLst/>
          </a:prstGeom>
        </p:spPr>
      </p:pic>
      <p:sp>
        <p:nvSpPr>
          <p:cNvPr id="6" name="矩形 5"/>
          <p:cNvSpPr/>
          <p:nvPr/>
        </p:nvSpPr>
        <p:spPr>
          <a:xfrm>
            <a:off x="4190375" y="796314"/>
            <a:ext cx="4641929"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smtClean="0">
                <a:solidFill>
                  <a:schemeClr val="tx1"/>
                </a:solidFill>
                <a:sym typeface="Arial" panose="020B0604020202020204" pitchFamily="34" charset="0"/>
              </a:rPr>
              <a:t>全连接智能办</a:t>
            </a:r>
            <a:r>
              <a:rPr lang="zh-CN" altLang="en-US" sz="2800" dirty="0">
                <a:solidFill>
                  <a:schemeClr val="tx1"/>
                </a:solidFill>
                <a:sym typeface="Arial" panose="020B0604020202020204" pitchFamily="34" charset="0"/>
              </a:rPr>
              <a:t>公区</a:t>
            </a:r>
            <a:endParaRPr lang="en-US" altLang="zh-CN" sz="2800" dirty="0">
              <a:solidFill>
                <a:schemeClr val="tx1"/>
              </a:solidFill>
              <a:sym typeface="Arial" panose="020B0604020202020204" pitchFamily="34" charset="0"/>
            </a:endParaRPr>
          </a:p>
        </p:txBody>
      </p:sp>
      <p:pic>
        <p:nvPicPr>
          <p:cNvPr id="7" name="图片 6"/>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7321" t="9788" r="34879" b="9788"/>
          <a:stretch>
            <a:fillRect/>
          </a:stretch>
        </p:blipFill>
        <p:spPr>
          <a:xfrm>
            <a:off x="2927649" y="2715382"/>
            <a:ext cx="378042" cy="504056"/>
          </a:xfrm>
          <a:prstGeom prst="rect">
            <a:avLst/>
          </a:prstGeom>
        </p:spPr>
      </p:pic>
      <p:sp>
        <p:nvSpPr>
          <p:cNvPr id="8" name="矩形 7"/>
          <p:cNvSpPr/>
          <p:nvPr/>
        </p:nvSpPr>
        <p:spPr>
          <a:xfrm>
            <a:off x="2840492" y="1753390"/>
            <a:ext cx="2236510" cy="739626"/>
          </a:xfrm>
          <a:prstGeom prst="rect">
            <a:avLst/>
          </a:prstGeom>
        </p:spPr>
        <p:txBody>
          <a:bodyPr wrap="none" anchor="ctr">
            <a:spAutoFit/>
          </a:bodyPr>
          <a:lstStyle/>
          <a:p>
            <a:pPr algn="ctr" defTabSz="1218565">
              <a:lnSpc>
                <a:spcPct val="150000"/>
              </a:lnSpc>
              <a:spcBef>
                <a:spcPct val="20000"/>
              </a:spcBef>
              <a:buClr>
                <a:srgbClr val="CC9900"/>
              </a:buClr>
            </a:pPr>
            <a:r>
              <a:rPr lang="en-US" altLang="zh-CN" sz="3200" dirty="0" smtClean="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rPr>
              <a:t>AP7060DN</a:t>
            </a:r>
            <a:endParaRPr lang="zh-CN" altLang="en-US"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77"/>
          <p:cNvSpPr txBox="1"/>
          <p:nvPr/>
        </p:nvSpPr>
        <p:spPr>
          <a:xfrm>
            <a:off x="3132786" y="2787389"/>
            <a:ext cx="1375153" cy="307697"/>
          </a:xfrm>
          <a:prstGeom prst="rect">
            <a:avLst/>
          </a:prstGeom>
          <a:noFill/>
        </p:spPr>
        <p:txBody>
          <a:bodyPr wrap="square" rtlCol="0">
            <a:spAutoFit/>
          </a:bodyPr>
          <a:lstStyle/>
          <a:p>
            <a:pPr algn="ctr"/>
            <a:r>
              <a:rPr lang="zh-CN" altLang="en-US" sz="1400" dirty="0" smtClean="0">
                <a:solidFill>
                  <a:srgbClr val="2257A7"/>
                </a:solidFill>
                <a:latin typeface="Arial" panose="020B0604020202020204" pitchFamily="34" charset="0"/>
                <a:ea typeface="微软雅黑" panose="020B0503020204020204" pitchFamily="34" charset="-122"/>
                <a:sym typeface="Arial" panose="020B0604020202020204" pitchFamily="34" charset="0"/>
              </a:rPr>
              <a:t>内置蓝牙</a:t>
            </a:r>
            <a:endParaRPr lang="zh-CN" altLang="en-US" sz="1400" dirty="0">
              <a:solidFill>
                <a:srgbClr val="2257A7"/>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84032" y="1853496"/>
            <a:ext cx="3475733" cy="369204"/>
          </a:xfrm>
          <a:prstGeom prst="rect">
            <a:avLst/>
          </a:prstGeom>
        </p:spPr>
        <p:txBody>
          <a:bodyPr wrap="square">
            <a:spAutoFit/>
          </a:bodyPr>
          <a:lstStyle/>
          <a:p>
            <a:pPr algn="ctr"/>
            <a:r>
              <a:rPr lang="en-US" altLang="zh-CN"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802.11ax </a:t>
            </a:r>
            <a:r>
              <a:rPr lang="zh-CN" altLang="en-US"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，快速构建数字化空间</a:t>
            </a:r>
            <a:endPar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6949401" y="3499548"/>
            <a:ext cx="2471530" cy="400110"/>
          </a:xfrm>
          <a:prstGeom prst="rect">
            <a:avLst/>
          </a:prstGeom>
        </p:spPr>
        <p:txBody>
          <a:bodyPr wrap="square" anchor="ctr">
            <a:spAutoFit/>
          </a:bodyPr>
          <a:lstStyle/>
          <a:p>
            <a:pPr algn="ctr">
              <a:lnSpc>
                <a:spcPct val="125000"/>
              </a:lnSpc>
            </a:pPr>
            <a:r>
              <a:rPr lang="zh-CN" altLang="en-US" sz="1600" dirty="0">
                <a:latin typeface="Arial" panose="020B0604020202020204" pitchFamily="34" charset="0"/>
                <a:ea typeface="微软雅黑" panose="020B0503020204020204" pitchFamily="34" charset="-122"/>
                <a:sym typeface="Arial" panose="020B0604020202020204" pitchFamily="34" charset="0"/>
              </a:rPr>
              <a:t>业</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界首个</a:t>
            </a:r>
            <a:r>
              <a:rPr lang="en-US" altLang="zh-CN" sz="1600" dirty="0" smtClean="0">
                <a:latin typeface="Arial" panose="020B0604020202020204" pitchFamily="34" charset="0"/>
                <a:ea typeface="微软雅黑" panose="020B0503020204020204" pitchFamily="34" charset="-122"/>
                <a:sym typeface="Arial" panose="020B0604020202020204" pitchFamily="34" charset="0"/>
              </a:rPr>
              <a:t>11ax Wi-Fi</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方</a:t>
            </a:r>
            <a:r>
              <a:rPr lang="zh-CN" altLang="en-US" sz="1600" dirty="0">
                <a:latin typeface="Arial" panose="020B0604020202020204" pitchFamily="34" charset="0"/>
                <a:ea typeface="微软雅黑" panose="020B0503020204020204" pitchFamily="34" charset="-122"/>
                <a:sym typeface="Arial" panose="020B0604020202020204" pitchFamily="34" charset="0"/>
              </a:rPr>
              <a:t>案</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6153336" y="3903331"/>
            <a:ext cx="4110776" cy="584775"/>
          </a:xfrm>
          <a:prstGeom prst="rect">
            <a:avLst/>
          </a:prstGeom>
        </p:spPr>
        <p:txBody>
          <a:bodyPr wrap="square">
            <a:spAutoFit/>
          </a:bodyPr>
          <a:lstStyle/>
          <a:p>
            <a:pPr algn="ctr">
              <a:lnSpc>
                <a:spcPct val="125000"/>
              </a:lnSpc>
            </a:pP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8*8 MU-MIMO + 1024 QAM + OFDMA</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  </a:t>
            </a:r>
            <a:endPar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buClr>
                <a:srgbClr val="990000"/>
              </a:buClr>
              <a:buSzPct val="100000"/>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                       峰值提升</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3</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倍达</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4.8G</a:t>
            </a:r>
            <a:endParaRPr lang="en-US" altLang="zh-CN" sz="1200" dirty="0" smtClean="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6480852" y="4789895"/>
            <a:ext cx="3408629" cy="630778"/>
          </a:xfrm>
          <a:prstGeom prst="rect">
            <a:avLst/>
          </a:prstGeom>
        </p:spPr>
        <p:txBody>
          <a:bodyPr wrap="square">
            <a:spAutoFit/>
          </a:bodyPr>
          <a:lstStyle/>
          <a:p>
            <a:pPr algn="ctr">
              <a:lnSpc>
                <a:spcPct val="125000"/>
              </a:lnSpc>
            </a:pP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200</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终端</a:t>
            </a: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*4M</a:t>
            </a:r>
            <a:endPar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办公</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语音</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智真会议全无线</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6416244" y="5571302"/>
            <a:ext cx="3646888" cy="707886"/>
          </a:xfrm>
          <a:prstGeom prst="rect">
            <a:avLst/>
          </a:prstGeom>
        </p:spPr>
        <p:txBody>
          <a:bodyPr wrap="square">
            <a:spAutoFit/>
          </a:bodyPr>
          <a:lstStyle/>
          <a:p>
            <a:pPr marL="0" lvl="1" algn="ctr">
              <a:lnSpc>
                <a:spcPct val="125000"/>
              </a:lnSpc>
            </a:pPr>
            <a:r>
              <a:rPr lang="en-US" altLang="zh-CN" sz="20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Wi-Fi </a:t>
            </a:r>
            <a:r>
              <a:rPr lang="en-US" altLang="zh-CN" sz="2000" b="1" dirty="0" err="1" smtClean="0">
                <a:solidFill>
                  <a:srgbClr val="C00000"/>
                </a:solidFill>
                <a:latin typeface="Arial" panose="020B0604020202020204" pitchFamily="34" charset="0"/>
                <a:ea typeface="微软雅黑" panose="020B0503020204020204" pitchFamily="34" charset="-122"/>
                <a:sym typeface="Arial" panose="020B0604020202020204" pitchFamily="34" charset="0"/>
              </a:rPr>
              <a:t>IoT</a:t>
            </a:r>
            <a:r>
              <a:rPr lang="en-US" altLang="zh-CN" sz="20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 </a:t>
            </a:r>
            <a:r>
              <a:rPr lang="zh-CN" altLang="en-US" sz="20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融合共站</a:t>
            </a:r>
            <a:endParaRPr lang="en-US" altLang="zh-CN" sz="20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资产自动盘点</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会议室自管理</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6305984" y="2245569"/>
            <a:ext cx="3758363" cy="2338311"/>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a:off x="6305984" y="5593901"/>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6305984" y="4747177"/>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52"/>
          <p:cNvSpPr txBox="1"/>
          <p:nvPr/>
        </p:nvSpPr>
        <p:spPr>
          <a:xfrm>
            <a:off x="3347924" y="5506115"/>
            <a:ext cx="1458624" cy="307697"/>
          </a:xfrm>
          <a:prstGeom prst="rect">
            <a:avLst/>
          </a:prstGeom>
          <a:noFill/>
        </p:spPr>
        <p:txBody>
          <a:bodyPr wrap="square" rtlCol="0">
            <a:spAutoFit/>
          </a:bodyPr>
          <a:lstStyle/>
          <a:p>
            <a:pPr algn="ctr" defTabSz="853440" fontAlgn="auto">
              <a:spcBef>
                <a:spcPts val="0"/>
              </a:spcBef>
              <a:spcAft>
                <a:spcPts val="0"/>
              </a:spcAft>
              <a:defRPr/>
            </a:pPr>
            <a:r>
              <a:rPr lang="zh-CN" altLang="en-US" sz="1400" kern="0" dirty="0">
                <a:solidFill>
                  <a:srgbClr val="2155A8"/>
                </a:solidFill>
                <a:latin typeface="Arial" panose="020B0604020202020204" pitchFamily="34" charset="0"/>
                <a:ea typeface="微软雅黑" panose="020B0503020204020204" pitchFamily="34" charset="-122"/>
                <a:sym typeface="Arial" panose="020B0604020202020204" pitchFamily="34" charset="0"/>
              </a:rPr>
              <a:t>物</a:t>
            </a:r>
            <a:r>
              <a:rPr lang="zh-CN" altLang="en-US" sz="1400" kern="0" dirty="0" smtClean="0">
                <a:solidFill>
                  <a:srgbClr val="2155A8"/>
                </a:solidFill>
                <a:latin typeface="Arial" panose="020B0604020202020204" pitchFamily="34" charset="0"/>
                <a:ea typeface="微软雅黑" panose="020B0503020204020204" pitchFamily="34" charset="-122"/>
                <a:sym typeface="Arial" panose="020B0604020202020204" pitchFamily="34" charset="0"/>
              </a:rPr>
              <a:t>联模块插</a:t>
            </a:r>
            <a:r>
              <a:rPr lang="zh-CN" altLang="en-US" sz="1400" kern="0" dirty="0">
                <a:solidFill>
                  <a:srgbClr val="2155A8"/>
                </a:solidFill>
                <a:latin typeface="Arial" panose="020B0604020202020204" pitchFamily="34" charset="0"/>
                <a:ea typeface="微软雅黑" panose="020B0503020204020204" pitchFamily="34" charset="-122"/>
                <a:sym typeface="Arial" panose="020B0604020202020204" pitchFamily="34" charset="0"/>
              </a:rPr>
              <a:t>卡</a:t>
            </a:r>
            <a:endParaRPr lang="zh-CN" altLang="en-US" sz="1400" kern="0" dirty="0">
              <a:solidFill>
                <a:srgbClr val="2155A8"/>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9" name="图片 18" descr="图片1_副本.png"/>
          <p:cNvPicPr>
            <a:picLocks noChangeAspect="1"/>
          </p:cNvPicPr>
          <p:nvPr/>
        </p:nvPicPr>
        <p:blipFill>
          <a:blip r:embed="rId3" cstate="print"/>
          <a:stretch>
            <a:fillRect/>
          </a:stretch>
        </p:blipFill>
        <p:spPr>
          <a:xfrm>
            <a:off x="8400256" y="2665145"/>
            <a:ext cx="1181202" cy="541067"/>
          </a:xfrm>
          <a:prstGeom prst="rect">
            <a:avLst/>
          </a:prstGeom>
        </p:spPr>
      </p:pic>
      <p:pic>
        <p:nvPicPr>
          <p:cNvPr id="20" name="图片 19" descr="图片2_副本.png"/>
          <p:cNvPicPr>
            <a:picLocks noChangeAspect="1"/>
          </p:cNvPicPr>
          <p:nvPr/>
        </p:nvPicPr>
        <p:blipFill>
          <a:blip r:embed="rId4" cstate="print"/>
          <a:stretch>
            <a:fillRect/>
          </a:stretch>
        </p:blipFill>
        <p:spPr>
          <a:xfrm>
            <a:off x="6837852" y="2686916"/>
            <a:ext cx="936104" cy="504057"/>
          </a:xfrm>
          <a:prstGeom prst="rect">
            <a:avLst/>
          </a:prstGeom>
        </p:spPr>
      </p:pic>
      <p:cxnSp>
        <p:nvCxnSpPr>
          <p:cNvPr id="21" name="直接箭头连接符 20"/>
          <p:cNvCxnSpPr/>
          <p:nvPr/>
        </p:nvCxnSpPr>
        <p:spPr bwMode="auto">
          <a:xfrm>
            <a:off x="7972402" y="2957371"/>
            <a:ext cx="288000" cy="0"/>
          </a:xfrm>
          <a:prstGeom prst="straightConnector1">
            <a:avLst/>
          </a:prstGeom>
          <a:solidFill>
            <a:schemeClr val="accent1"/>
          </a:solidFill>
          <a:ln w="9525" cap="flat" cmpd="sng" algn="ctr">
            <a:solidFill>
              <a:schemeClr val="tx1">
                <a:lumMod val="50000"/>
                <a:lumOff val="50000"/>
              </a:schemeClr>
            </a:solidFill>
            <a:prstDash val="solid"/>
            <a:round/>
            <a:headEnd type="none" w="med" len="med"/>
            <a:tailEnd type="arrow"/>
          </a:ln>
          <a:effectLst/>
        </p:spPr>
      </p:cxnSp>
      <p:pic>
        <p:nvPicPr>
          <p:cNvPr id="22" name="Picture 3"/>
          <p:cNvPicPr preferRelativeResize="0">
            <a:picLocks noChangeArrowheads="1"/>
          </p:cNvPicPr>
          <p:nvPr/>
        </p:nvPicPr>
        <p:blipFill>
          <a:blip r:embed="rId5" cstate="print"/>
          <a:stretch>
            <a:fillRect/>
          </a:stretch>
        </p:blipFill>
        <p:spPr bwMode="auto">
          <a:xfrm>
            <a:off x="4018654" y="627149"/>
            <a:ext cx="900000" cy="900000"/>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grpSp>
        <p:nvGrpSpPr>
          <p:cNvPr id="24" name="组合 23"/>
          <p:cNvGrpSpPr/>
          <p:nvPr/>
        </p:nvGrpSpPr>
        <p:grpSpPr>
          <a:xfrm>
            <a:off x="7249875" y="8316"/>
            <a:ext cx="4968392" cy="266700"/>
            <a:chOff x="7249875" y="8316"/>
            <a:chExt cx="4968392" cy="266700"/>
          </a:xfrm>
        </p:grpSpPr>
        <p:sp>
          <p:nvSpPr>
            <p:cNvPr id="25" name="五边形 24"/>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6" name="燕尾形 25"/>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bwMode="auto">
            <a:xfrm>
              <a:off x="9697843"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28" name="燕尾形 27"/>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标题 1"/>
          <p:cNvSpPr txBox="1"/>
          <p:nvPr/>
        </p:nvSpPr>
        <p:spPr>
          <a:xfrm>
            <a:off x="755667" y="408613"/>
            <a:ext cx="10975975" cy="628795"/>
          </a:xfrm>
          <a:prstGeom prst="rect">
            <a:avLst/>
          </a:prstGeom>
          <a:noFill/>
        </p:spPr>
        <p:txBody>
          <a:bodyPr wrap="square" lIns="0" tIns="0" rIns="0" bIns="0" rtlCol="0" anchor="ctr">
            <a:noAutofit/>
          </a:bodyPr>
          <a:lstStyle/>
          <a:p>
            <a:pPr defTabSz="914400" eaLnBrk="0" fontAlgn="base" hangingPunct="0">
              <a:spcBef>
                <a:spcPct val="0"/>
              </a:spcBef>
              <a:spcAft>
                <a:spcPct val="0"/>
              </a:spcAft>
              <a:defRPr/>
            </a:pPr>
            <a:r>
              <a:rPr lang="zh-CN" altLang="en-US" sz="2800" b="1" dirty="0" smtClean="0">
                <a:solidFill>
                  <a:srgbClr val="C00000"/>
                </a:solidFill>
                <a:latin typeface="+mj-lt"/>
                <a:ea typeface="+mj-ea"/>
                <a:cs typeface="+mj-cs"/>
                <a:sym typeface="Arial" panose="020B0604020202020204"/>
              </a:rPr>
              <a:t>分布式解决方案，彻底解决密集房间信号覆盖难题</a:t>
            </a:r>
            <a:endParaRPr lang="zh-CN" altLang="en-US" sz="2800" b="1" dirty="0" smtClean="0">
              <a:solidFill>
                <a:srgbClr val="C00000"/>
              </a:solidFill>
              <a:latin typeface="+mj-lt"/>
              <a:ea typeface="+mj-ea"/>
              <a:cs typeface="+mj-cs"/>
              <a:sym typeface="Arial" panose="020B0604020202020204"/>
            </a:endParaRPr>
          </a:p>
        </p:txBody>
      </p:sp>
      <p:sp>
        <p:nvSpPr>
          <p:cNvPr id="223" name="圆角矩形 83"/>
          <p:cNvSpPr>
            <a:spLocks noChangeArrowheads="1"/>
          </p:cNvSpPr>
          <p:nvPr/>
        </p:nvSpPr>
        <p:spPr bwMode="auto">
          <a:xfrm>
            <a:off x="911019" y="1570888"/>
            <a:ext cx="5250578" cy="2953549"/>
          </a:xfrm>
          <a:prstGeom prst="roundRect">
            <a:avLst>
              <a:gd name="adj" fmla="val 94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50000"/>
              </a:lnSpc>
              <a:buClr>
                <a:srgbClr val="CC9900"/>
              </a:buClr>
              <a:buFont typeface="Wingdings" panose="05000000000000000000" pitchFamily="2" charset="2"/>
              <a:buChar char="n"/>
            </a:pPr>
            <a:endParaRPr lang="zh-CN" altLang="en-US" dirty="0">
              <a:solidFill>
                <a:schemeClr val="lt1"/>
              </a:solidFill>
            </a:endParaRPr>
          </a:p>
        </p:txBody>
      </p:sp>
      <p:sp>
        <p:nvSpPr>
          <p:cNvPr id="248" name="矩形 247"/>
          <p:cNvSpPr/>
          <p:nvPr/>
        </p:nvSpPr>
        <p:spPr>
          <a:xfrm>
            <a:off x="5049127" y="3884549"/>
            <a:ext cx="1077411" cy="449003"/>
          </a:xfrm>
          <a:prstGeom prst="rect">
            <a:avLst/>
          </a:prstGeom>
        </p:spPr>
        <p:txBody>
          <a:bodyPr wrap="none" lIns="91461" tIns="45731" rIns="91461" bIns="45731">
            <a:spAutoFit/>
          </a:bodyPr>
          <a:lstStyle/>
          <a:p>
            <a:pPr algn="ctr" defTabSz="903605">
              <a:defRPr/>
            </a:pPr>
            <a:r>
              <a:rPr lang="zh-CN" altLang="en-US" sz="1000" b="1" kern="0" dirty="0" smtClean="0">
                <a:latin typeface="微软雅黑" panose="020B0503020204020204" pitchFamily="34" charset="-122"/>
                <a:ea typeface="微软雅黑" panose="020B0503020204020204" pitchFamily="34" charset="-122"/>
              </a:rPr>
              <a:t>中心</a:t>
            </a:r>
            <a:r>
              <a:rPr lang="en-US" altLang="zh-CN" sz="1000" b="1" kern="0" dirty="0" smtClean="0">
                <a:latin typeface="微软雅黑" panose="020B0503020204020204" pitchFamily="34" charset="-122"/>
                <a:ea typeface="微软雅黑" panose="020B0503020204020204" pitchFamily="34" charset="-122"/>
              </a:rPr>
              <a:t>AP+48</a:t>
            </a:r>
            <a:r>
              <a:rPr lang="zh-CN" altLang="en-US" sz="1000" b="1" kern="0" dirty="0" smtClean="0">
                <a:latin typeface="微软雅黑" panose="020B0503020204020204" pitchFamily="34" charset="-122"/>
                <a:ea typeface="微软雅黑" panose="020B0503020204020204" pitchFamily="34" charset="-122"/>
              </a:rPr>
              <a:t>个</a:t>
            </a:r>
            <a:endParaRPr lang="en-US" altLang="zh-CN" sz="1000" b="1" kern="0" dirty="0" smtClean="0">
              <a:latin typeface="微软雅黑" panose="020B0503020204020204" pitchFamily="34" charset="-122"/>
              <a:ea typeface="微软雅黑" panose="020B0503020204020204" pitchFamily="34" charset="-122"/>
            </a:endParaRPr>
          </a:p>
          <a:p>
            <a:pPr algn="ctr" defTabSz="903605">
              <a:defRPr/>
            </a:pPr>
            <a:r>
              <a:rPr lang="zh-CN" altLang="en-US" sz="1000" b="1" kern="0" dirty="0" smtClean="0">
                <a:latin typeface="微软雅黑" panose="020B0503020204020204" pitchFamily="34" charset="-122"/>
                <a:ea typeface="微软雅黑" panose="020B0503020204020204" pitchFamily="34" charset="-122"/>
              </a:rPr>
              <a:t>分布式</a:t>
            </a:r>
            <a:r>
              <a:rPr lang="en-US" altLang="zh-CN" sz="1000" b="1" kern="0" dirty="0" smtClean="0">
                <a:latin typeface="微软雅黑" panose="020B0503020204020204" pitchFamily="34" charset="-122"/>
                <a:ea typeface="微软雅黑" panose="020B0503020204020204" pitchFamily="34" charset="-122"/>
              </a:rPr>
              <a:t>RU</a:t>
            </a:r>
            <a:endParaRPr lang="en-US" altLang="zh-CN" sz="1000" b="1" kern="0" dirty="0" smtClean="0">
              <a:latin typeface="微软雅黑" panose="020B0503020204020204" pitchFamily="34" charset="-122"/>
              <a:ea typeface="微软雅黑" panose="020B0503020204020204" pitchFamily="34" charset="-122"/>
            </a:endParaRPr>
          </a:p>
        </p:txBody>
      </p:sp>
      <p:grpSp>
        <p:nvGrpSpPr>
          <p:cNvPr id="3" name="组合 148"/>
          <p:cNvGrpSpPr/>
          <p:nvPr/>
        </p:nvGrpSpPr>
        <p:grpSpPr>
          <a:xfrm>
            <a:off x="911019" y="1559639"/>
            <a:ext cx="4061674" cy="2876914"/>
            <a:chOff x="1186545" y="3920093"/>
            <a:chExt cx="3759613" cy="2118348"/>
          </a:xfrm>
        </p:grpSpPr>
        <p:pic>
          <p:nvPicPr>
            <p:cNvPr id="305" name="Picture 3"/>
            <p:cNvPicPr>
              <a:picLocks noChangeAspect="1" noChangeArrowheads="1"/>
            </p:cNvPicPr>
            <p:nvPr/>
          </p:nvPicPr>
          <p:blipFill>
            <a:blip r:embed="rId1" cstate="print"/>
            <a:srcRect/>
            <a:stretch>
              <a:fillRect/>
            </a:stretch>
          </p:blipFill>
          <p:spPr bwMode="auto">
            <a:xfrm>
              <a:off x="1186545" y="3928377"/>
              <a:ext cx="1874363" cy="1057129"/>
            </a:xfrm>
            <a:prstGeom prst="rect">
              <a:avLst/>
            </a:prstGeom>
            <a:solidFill>
              <a:schemeClr val="bg1">
                <a:lumMod val="85000"/>
              </a:schemeClr>
            </a:solidFill>
            <a:ln>
              <a:noFill/>
            </a:ln>
          </p:spPr>
        </p:pic>
        <p:pic>
          <p:nvPicPr>
            <p:cNvPr id="306" name="Picture 3"/>
            <p:cNvPicPr>
              <a:picLocks noChangeAspect="1" noChangeArrowheads="1"/>
            </p:cNvPicPr>
            <p:nvPr/>
          </p:nvPicPr>
          <p:blipFill>
            <a:blip r:embed="rId1" cstate="print"/>
            <a:srcRect/>
            <a:stretch>
              <a:fillRect/>
            </a:stretch>
          </p:blipFill>
          <p:spPr bwMode="auto">
            <a:xfrm>
              <a:off x="3060909" y="3928377"/>
              <a:ext cx="1874363" cy="1057129"/>
            </a:xfrm>
            <a:prstGeom prst="rect">
              <a:avLst/>
            </a:prstGeom>
            <a:solidFill>
              <a:schemeClr val="bg1">
                <a:lumMod val="85000"/>
              </a:schemeClr>
            </a:solidFill>
            <a:ln>
              <a:noFill/>
            </a:ln>
          </p:spPr>
        </p:pic>
        <p:pic>
          <p:nvPicPr>
            <p:cNvPr id="307" name="Picture 3"/>
            <p:cNvPicPr>
              <a:picLocks noChangeAspect="1" noChangeArrowheads="1"/>
            </p:cNvPicPr>
            <p:nvPr/>
          </p:nvPicPr>
          <p:blipFill>
            <a:blip r:embed="rId1" cstate="print"/>
            <a:srcRect/>
            <a:stretch>
              <a:fillRect/>
            </a:stretch>
          </p:blipFill>
          <p:spPr bwMode="auto">
            <a:xfrm>
              <a:off x="1186545" y="4981312"/>
              <a:ext cx="1874363" cy="1057129"/>
            </a:xfrm>
            <a:prstGeom prst="rect">
              <a:avLst/>
            </a:prstGeom>
            <a:solidFill>
              <a:schemeClr val="bg1">
                <a:lumMod val="85000"/>
              </a:schemeClr>
            </a:solidFill>
            <a:ln>
              <a:noFill/>
            </a:ln>
          </p:spPr>
        </p:pic>
        <p:pic>
          <p:nvPicPr>
            <p:cNvPr id="308" name="Picture 3"/>
            <p:cNvPicPr>
              <a:picLocks noChangeAspect="1" noChangeArrowheads="1"/>
            </p:cNvPicPr>
            <p:nvPr/>
          </p:nvPicPr>
          <p:blipFill>
            <a:blip r:embed="rId1" cstate="print"/>
            <a:srcRect/>
            <a:stretch>
              <a:fillRect/>
            </a:stretch>
          </p:blipFill>
          <p:spPr bwMode="auto">
            <a:xfrm>
              <a:off x="3060909" y="4981312"/>
              <a:ext cx="1874363" cy="1057129"/>
            </a:xfrm>
            <a:prstGeom prst="rect">
              <a:avLst/>
            </a:prstGeom>
            <a:solidFill>
              <a:schemeClr val="bg1">
                <a:lumMod val="85000"/>
              </a:schemeClr>
            </a:solidFill>
            <a:ln>
              <a:noFill/>
            </a:ln>
          </p:spPr>
        </p:pic>
        <p:cxnSp>
          <p:nvCxnSpPr>
            <p:cNvPr id="309" name="直接连接符 308"/>
            <p:cNvCxnSpPr/>
            <p:nvPr/>
          </p:nvCxnSpPr>
          <p:spPr bwMode="auto">
            <a:xfrm>
              <a:off x="1186545" y="4978119"/>
              <a:ext cx="3759613" cy="9784"/>
            </a:xfrm>
            <a:prstGeom prst="line">
              <a:avLst/>
            </a:prstGeom>
            <a:solidFill>
              <a:schemeClr val="accent1"/>
            </a:solidFill>
            <a:ln w="6350" cap="flat" cmpd="sng" algn="ctr">
              <a:solidFill>
                <a:schemeClr val="bg1"/>
              </a:solidFill>
              <a:prstDash val="sysDash"/>
              <a:round/>
              <a:headEnd type="none" w="med" len="med"/>
              <a:tailEnd type="none" w="med" len="med"/>
            </a:ln>
            <a:effectLst/>
          </p:spPr>
        </p:cxnSp>
        <p:cxnSp>
          <p:nvCxnSpPr>
            <p:cNvPr id="310" name="直接连接符 309"/>
            <p:cNvCxnSpPr/>
            <p:nvPr/>
          </p:nvCxnSpPr>
          <p:spPr bwMode="auto">
            <a:xfrm flipH="1" flipV="1">
              <a:off x="3060908" y="3920093"/>
              <a:ext cx="1457" cy="2101989"/>
            </a:xfrm>
            <a:prstGeom prst="line">
              <a:avLst/>
            </a:prstGeom>
            <a:solidFill>
              <a:schemeClr val="accent1"/>
            </a:solidFill>
            <a:ln w="6350" cap="flat" cmpd="sng" algn="ctr">
              <a:solidFill>
                <a:schemeClr val="bg1"/>
              </a:solidFill>
              <a:prstDash val="sysDash"/>
              <a:round/>
              <a:headEnd type="none" w="med" len="med"/>
              <a:tailEnd type="none" w="med" len="med"/>
            </a:ln>
            <a:effectLst/>
          </p:spPr>
        </p:cxnSp>
      </p:grpSp>
      <p:cxnSp>
        <p:nvCxnSpPr>
          <p:cNvPr id="262" name="直接连接符 261"/>
          <p:cNvCxnSpPr/>
          <p:nvPr/>
        </p:nvCxnSpPr>
        <p:spPr>
          <a:xfrm>
            <a:off x="2335854" y="3722370"/>
            <a:ext cx="3077789" cy="3540"/>
          </a:xfrm>
          <a:prstGeom prst="line">
            <a:avLst/>
          </a:prstGeom>
          <a:noFill/>
          <a:ln w="15875" cap="flat" cmpd="sng">
            <a:solidFill>
              <a:srgbClr val="00B0F0"/>
            </a:solidFill>
            <a:prstDash val="sysDash"/>
            <a:round/>
            <a:headEnd type="none" w="med" len="med"/>
            <a:tailEnd type="none" w="med" len="med"/>
          </a:ln>
          <a:effectLst/>
        </p:spPr>
      </p:cxnSp>
      <p:cxnSp>
        <p:nvCxnSpPr>
          <p:cNvPr id="273" name="直接连接符 272"/>
          <p:cNvCxnSpPr/>
          <p:nvPr/>
        </p:nvCxnSpPr>
        <p:spPr>
          <a:xfrm>
            <a:off x="2335854" y="2281729"/>
            <a:ext cx="3077789" cy="3540"/>
          </a:xfrm>
          <a:prstGeom prst="line">
            <a:avLst/>
          </a:prstGeom>
          <a:noFill/>
          <a:ln w="15875" cap="flat" cmpd="sng">
            <a:solidFill>
              <a:srgbClr val="00B0F0"/>
            </a:solidFill>
            <a:prstDash val="sysDash"/>
            <a:round/>
            <a:headEnd type="none" w="med" len="med"/>
            <a:tailEnd type="none" w="med" len="med"/>
          </a:ln>
          <a:effectLst/>
        </p:spPr>
      </p:cxnSp>
      <p:cxnSp>
        <p:nvCxnSpPr>
          <p:cNvPr id="274" name="直接连接符 273"/>
          <p:cNvCxnSpPr/>
          <p:nvPr/>
        </p:nvCxnSpPr>
        <p:spPr>
          <a:xfrm flipH="1">
            <a:off x="5399751" y="2281728"/>
            <a:ext cx="11786" cy="1413936"/>
          </a:xfrm>
          <a:prstGeom prst="line">
            <a:avLst/>
          </a:prstGeom>
          <a:noFill/>
          <a:ln w="15875" cap="flat" cmpd="sng">
            <a:solidFill>
              <a:srgbClr val="00B0F0"/>
            </a:solidFill>
            <a:prstDash val="sysDash"/>
            <a:round/>
            <a:headEnd type="none" w="med" len="med"/>
            <a:tailEnd type="none" w="med" len="med"/>
          </a:ln>
          <a:effectLst/>
        </p:spPr>
      </p:cxnSp>
      <p:sp>
        <p:nvSpPr>
          <p:cNvPr id="282" name="Freeform 14"/>
          <p:cNvSpPr>
            <a:spLocks noEditPoints="1"/>
          </p:cNvSpPr>
          <p:nvPr/>
        </p:nvSpPr>
        <p:spPr bwMode="auto">
          <a:xfrm>
            <a:off x="5071345" y="2799511"/>
            <a:ext cx="1046415" cy="345295"/>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chemeClr val="bg1">
              <a:lumMod val="50000"/>
            </a:schemeClr>
          </a:solidFill>
          <a:ln w="9525">
            <a:noFill/>
            <a:round/>
          </a:ln>
        </p:spPr>
        <p:txBody>
          <a:bodyPr vert="horz" wrap="square" lIns="121948" tIns="60974" rIns="121948" bIns="60974" numCol="1" anchor="t" anchorCtr="0" compatLnSpc="1"/>
          <a:lstStyle/>
          <a:p>
            <a:pPr fontAlgn="ctr"/>
            <a:endParaRPr lang="en-US" altLang="zh-CN" sz="300" b="1">
              <a:latin typeface="Arial" panose="020B0604020202020204"/>
              <a:ea typeface="微软雅黑" panose="020B0503020204020204" pitchFamily="34" charset="-122"/>
            </a:endParaRPr>
          </a:p>
        </p:txBody>
      </p:sp>
      <p:sp>
        <p:nvSpPr>
          <p:cNvPr id="290" name="矩形 289"/>
          <p:cNvSpPr/>
          <p:nvPr/>
        </p:nvSpPr>
        <p:spPr>
          <a:xfrm>
            <a:off x="5472634" y="2427438"/>
            <a:ext cx="666871" cy="276318"/>
          </a:xfrm>
          <a:prstGeom prst="rect">
            <a:avLst/>
          </a:prstGeom>
        </p:spPr>
        <p:txBody>
          <a:bodyPr wrap="none" lIns="91461" tIns="45731" rIns="91461" bIns="45731">
            <a:spAutoFit/>
          </a:bodyPr>
          <a:lstStyle/>
          <a:p>
            <a:pPr algn="ctr" defTabSz="903605">
              <a:defRPr/>
            </a:pPr>
            <a:r>
              <a:rPr lang="zh-CN" altLang="en-US" sz="1000" b="1" kern="0" dirty="0" smtClean="0">
                <a:latin typeface="微软雅黑" panose="020B0503020204020204" pitchFamily="34" charset="-122"/>
                <a:ea typeface="微软雅黑" panose="020B0503020204020204" pitchFamily="34" charset="-122"/>
              </a:rPr>
              <a:t>中心</a:t>
            </a:r>
            <a:r>
              <a:rPr lang="en-US" altLang="zh-CN" sz="1000" b="1" kern="0" dirty="0" smtClean="0">
                <a:latin typeface="微软雅黑" panose="020B0503020204020204" pitchFamily="34" charset="-122"/>
                <a:ea typeface="微软雅黑" panose="020B0503020204020204" pitchFamily="34" charset="-122"/>
              </a:rPr>
              <a:t>AP</a:t>
            </a:r>
            <a:endParaRPr lang="en-US" altLang="zh-CN" sz="1000" b="1" kern="0" dirty="0" smtClean="0">
              <a:latin typeface="微软雅黑" panose="020B0503020204020204" pitchFamily="34" charset="-122"/>
              <a:ea typeface="微软雅黑" panose="020B0503020204020204" pitchFamily="34" charset="-122"/>
            </a:endParaRPr>
          </a:p>
        </p:txBody>
      </p:sp>
      <p:sp>
        <p:nvSpPr>
          <p:cNvPr id="292" name="矩形 291"/>
          <p:cNvSpPr/>
          <p:nvPr/>
        </p:nvSpPr>
        <p:spPr>
          <a:xfrm>
            <a:off x="2099470" y="1898873"/>
            <a:ext cx="419518" cy="293587"/>
          </a:xfrm>
          <a:prstGeom prst="rect">
            <a:avLst/>
          </a:prstGeom>
        </p:spPr>
        <p:txBody>
          <a:bodyPr wrap="none" lIns="91461" tIns="45731" rIns="91461" bIns="45731">
            <a:spAutoFit/>
          </a:bodyPr>
          <a:lstStyle/>
          <a:p>
            <a:pPr algn="ctr" defTabSz="903605">
              <a:defRPr/>
            </a:pPr>
            <a:r>
              <a:rPr lang="en-US" altLang="zh-CN" sz="1100" b="1" kern="0" dirty="0" smtClean="0">
                <a:latin typeface="微软雅黑" panose="020B0503020204020204" pitchFamily="34" charset="-122"/>
                <a:ea typeface="微软雅黑" panose="020B0503020204020204" pitchFamily="34" charset="-122"/>
              </a:rPr>
              <a:t>RU</a:t>
            </a:r>
            <a:endParaRPr lang="en-US" altLang="zh-CN" sz="1100" b="1" kern="0" dirty="0" smtClean="0">
              <a:latin typeface="微软雅黑" panose="020B0503020204020204" pitchFamily="34" charset="-122"/>
              <a:ea typeface="微软雅黑" panose="020B0503020204020204" pitchFamily="34" charset="-122"/>
            </a:endParaRPr>
          </a:p>
        </p:txBody>
      </p:sp>
      <p:sp>
        <p:nvSpPr>
          <p:cNvPr id="293" name="矩形 292"/>
          <p:cNvSpPr/>
          <p:nvPr/>
        </p:nvSpPr>
        <p:spPr>
          <a:xfrm>
            <a:off x="4145022" y="1901922"/>
            <a:ext cx="419518" cy="293587"/>
          </a:xfrm>
          <a:prstGeom prst="rect">
            <a:avLst/>
          </a:prstGeom>
        </p:spPr>
        <p:txBody>
          <a:bodyPr wrap="none" lIns="91461" tIns="45731" rIns="91461" bIns="45731">
            <a:spAutoFit/>
          </a:bodyPr>
          <a:lstStyle/>
          <a:p>
            <a:pPr algn="ctr" defTabSz="903605">
              <a:defRPr/>
            </a:pPr>
            <a:r>
              <a:rPr lang="en-US" altLang="zh-CN" sz="1100" b="1" kern="0" dirty="0" smtClean="0">
                <a:latin typeface="微软雅黑" panose="020B0503020204020204" pitchFamily="34" charset="-122"/>
                <a:ea typeface="微软雅黑" panose="020B0503020204020204" pitchFamily="34" charset="-122"/>
              </a:rPr>
              <a:t>RU</a:t>
            </a:r>
            <a:endParaRPr lang="en-US" altLang="zh-CN" sz="1100" b="1" kern="0" dirty="0" smtClean="0">
              <a:latin typeface="微软雅黑" panose="020B0503020204020204" pitchFamily="34" charset="-122"/>
              <a:ea typeface="微软雅黑" panose="020B0503020204020204" pitchFamily="34" charset="-122"/>
            </a:endParaRPr>
          </a:p>
        </p:txBody>
      </p:sp>
      <p:sp>
        <p:nvSpPr>
          <p:cNvPr id="303" name="矩形 302"/>
          <p:cNvSpPr/>
          <p:nvPr/>
        </p:nvSpPr>
        <p:spPr>
          <a:xfrm>
            <a:off x="4171270" y="3335643"/>
            <a:ext cx="419518" cy="293587"/>
          </a:xfrm>
          <a:prstGeom prst="rect">
            <a:avLst/>
          </a:prstGeom>
        </p:spPr>
        <p:txBody>
          <a:bodyPr wrap="none" lIns="91461" tIns="45731" rIns="91461" bIns="45731">
            <a:spAutoFit/>
          </a:bodyPr>
          <a:lstStyle/>
          <a:p>
            <a:pPr algn="ctr" defTabSz="903605">
              <a:defRPr/>
            </a:pPr>
            <a:r>
              <a:rPr lang="en-US" altLang="zh-CN" sz="1100" b="1" kern="0" dirty="0" smtClean="0">
                <a:latin typeface="微软雅黑" panose="020B0503020204020204" pitchFamily="34" charset="-122"/>
                <a:ea typeface="微软雅黑" panose="020B0503020204020204" pitchFamily="34" charset="-122"/>
              </a:rPr>
              <a:t>RU</a:t>
            </a:r>
            <a:endParaRPr lang="en-US" altLang="zh-CN" sz="1100" b="1" kern="0" dirty="0" smtClean="0">
              <a:latin typeface="微软雅黑" panose="020B0503020204020204" pitchFamily="34" charset="-122"/>
              <a:ea typeface="微软雅黑" panose="020B0503020204020204" pitchFamily="34" charset="-122"/>
            </a:endParaRPr>
          </a:p>
        </p:txBody>
      </p:sp>
      <p:sp>
        <p:nvSpPr>
          <p:cNvPr id="304" name="矩形 303"/>
          <p:cNvSpPr/>
          <p:nvPr/>
        </p:nvSpPr>
        <p:spPr>
          <a:xfrm>
            <a:off x="2121902" y="3346102"/>
            <a:ext cx="419518" cy="293587"/>
          </a:xfrm>
          <a:prstGeom prst="rect">
            <a:avLst/>
          </a:prstGeom>
        </p:spPr>
        <p:txBody>
          <a:bodyPr wrap="none" lIns="91461" tIns="45731" rIns="91461" bIns="45731">
            <a:spAutoFit/>
          </a:bodyPr>
          <a:lstStyle/>
          <a:p>
            <a:pPr algn="ctr" defTabSz="903605">
              <a:defRPr/>
            </a:pPr>
            <a:r>
              <a:rPr lang="en-US" altLang="zh-CN" sz="1100" b="1" kern="0" dirty="0" smtClean="0">
                <a:latin typeface="微软雅黑" panose="020B0503020204020204" pitchFamily="34" charset="-122"/>
                <a:ea typeface="微软雅黑" panose="020B0503020204020204" pitchFamily="34" charset="-122"/>
              </a:rPr>
              <a:t>RU</a:t>
            </a:r>
            <a:endParaRPr lang="en-US" altLang="zh-CN" sz="1100" b="1" kern="0" dirty="0" smtClean="0">
              <a:latin typeface="微软雅黑" panose="020B0503020204020204" pitchFamily="34" charset="-122"/>
              <a:ea typeface="微软雅黑" panose="020B0503020204020204" pitchFamily="34" charset="-122"/>
            </a:endParaRPr>
          </a:p>
        </p:txBody>
      </p:sp>
      <p:sp>
        <p:nvSpPr>
          <p:cNvPr id="312" name="圆角矩形 83"/>
          <p:cNvSpPr>
            <a:spLocks noChangeArrowheads="1"/>
          </p:cNvSpPr>
          <p:nvPr/>
        </p:nvSpPr>
        <p:spPr bwMode="auto">
          <a:xfrm>
            <a:off x="6279441" y="1502830"/>
            <a:ext cx="4749194" cy="4320480"/>
          </a:xfrm>
          <a:prstGeom prst="roundRect">
            <a:avLst>
              <a:gd name="adj" fmla="val 94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50000"/>
              </a:lnSpc>
              <a:buClr>
                <a:srgbClr val="CC9900"/>
              </a:buClr>
              <a:buFont typeface="Wingdings" panose="05000000000000000000" pitchFamily="2" charset="2"/>
              <a:buChar char="n"/>
            </a:pPr>
            <a:endParaRPr lang="zh-CN" altLang="en-US" dirty="0">
              <a:solidFill>
                <a:schemeClr val="lt1"/>
              </a:solidFill>
            </a:endParaRPr>
          </a:p>
        </p:txBody>
      </p:sp>
      <p:cxnSp>
        <p:nvCxnSpPr>
          <p:cNvPr id="313" name="直接连接符 312"/>
          <p:cNvCxnSpPr/>
          <p:nvPr/>
        </p:nvCxnSpPr>
        <p:spPr bwMode="auto">
          <a:xfrm>
            <a:off x="6478982" y="2421682"/>
            <a:ext cx="4544747" cy="0"/>
          </a:xfrm>
          <a:prstGeom prst="line">
            <a:avLst/>
          </a:prstGeom>
          <a:solidFill>
            <a:schemeClr val="accent1"/>
          </a:solidFill>
          <a:ln w="6350" cap="flat" cmpd="sng" algn="ctr">
            <a:solidFill>
              <a:schemeClr val="bg1"/>
            </a:solidFill>
            <a:prstDash val="sysDash"/>
            <a:round/>
            <a:headEnd type="none" w="med" len="med"/>
            <a:tailEnd type="none" w="med" len="med"/>
          </a:ln>
          <a:effectLst/>
        </p:spPr>
      </p:cxnSp>
      <p:cxnSp>
        <p:nvCxnSpPr>
          <p:cNvPr id="314" name="直接连接符 313"/>
          <p:cNvCxnSpPr/>
          <p:nvPr/>
        </p:nvCxnSpPr>
        <p:spPr bwMode="auto">
          <a:xfrm>
            <a:off x="6478982" y="3573810"/>
            <a:ext cx="4544747" cy="0"/>
          </a:xfrm>
          <a:prstGeom prst="line">
            <a:avLst/>
          </a:prstGeom>
          <a:solidFill>
            <a:schemeClr val="accent1"/>
          </a:solidFill>
          <a:ln w="6350" cap="flat" cmpd="sng" algn="ctr">
            <a:solidFill>
              <a:schemeClr val="bg1"/>
            </a:solidFill>
            <a:prstDash val="sysDash"/>
            <a:round/>
            <a:headEnd type="none" w="med" len="med"/>
            <a:tailEnd type="none" w="med" len="med"/>
          </a:ln>
          <a:effectLst/>
        </p:spPr>
      </p:cxnSp>
      <p:sp>
        <p:nvSpPr>
          <p:cNvPr id="315" name="文本框 3"/>
          <p:cNvSpPr txBox="1"/>
          <p:nvPr/>
        </p:nvSpPr>
        <p:spPr>
          <a:xfrm>
            <a:off x="7786487" y="1557586"/>
            <a:ext cx="1285130" cy="338576"/>
          </a:xfrm>
          <a:prstGeom prst="rect">
            <a:avLst/>
          </a:prstGeom>
          <a:noFill/>
        </p:spPr>
        <p:txBody>
          <a:bodyPr wrap="none" lIns="91461" tIns="45731" rIns="91461" bIns="45731" rtlCol="0">
            <a:spAutoFit/>
          </a:bodyPr>
          <a:lstStyle/>
          <a:p>
            <a:r>
              <a:rPr lang="zh-CN" altLang="en-US" sz="1600" b="1" dirty="0" smtClean="0">
                <a:latin typeface="微软雅黑" panose="020B0503020204020204" pitchFamily="34" charset="-122"/>
                <a:ea typeface="微软雅黑" panose="020B0503020204020204" pitchFamily="34" charset="-122"/>
              </a:rPr>
              <a:t>覆盖无死角</a:t>
            </a:r>
            <a:endParaRPr lang="en-US" sz="1600" b="1" i="1" dirty="0">
              <a:latin typeface="微软雅黑" panose="020B0503020204020204" pitchFamily="34" charset="-122"/>
              <a:ea typeface="微软雅黑" panose="020B0503020204020204" pitchFamily="34" charset="-122"/>
            </a:endParaRPr>
          </a:p>
        </p:txBody>
      </p:sp>
      <p:sp>
        <p:nvSpPr>
          <p:cNvPr id="316" name="文本框 67"/>
          <p:cNvSpPr txBox="1"/>
          <p:nvPr/>
        </p:nvSpPr>
        <p:spPr>
          <a:xfrm>
            <a:off x="7786487" y="2010274"/>
            <a:ext cx="3220879" cy="277021"/>
          </a:xfrm>
          <a:prstGeom prst="rect">
            <a:avLst/>
          </a:prstGeom>
          <a:noFill/>
        </p:spPr>
        <p:txBody>
          <a:bodyPr wrap="square" lIns="91461" tIns="45731" rIns="91461" bIns="45731" rtlCol="0">
            <a:spAutoFit/>
          </a:bodyPr>
          <a:lstStyle/>
          <a:p>
            <a:pPr>
              <a:buFont typeface="Wingdings" panose="05000000000000000000" pitchFamily="2" charset="2"/>
              <a:buChar char="ü"/>
            </a:pPr>
            <a:r>
              <a:rPr lang="en-US" altLang="zh-CN" sz="1200" dirty="0" smtClean="0">
                <a:latin typeface="微软雅黑" panose="020B0503020204020204" pitchFamily="34" charset="-122"/>
                <a:ea typeface="微软雅黑" panose="020B0503020204020204" pitchFamily="34" charset="-122"/>
              </a:rPr>
              <a:t>RU</a:t>
            </a:r>
            <a:r>
              <a:rPr lang="zh-CN" altLang="en-US" sz="1200" dirty="0" smtClean="0">
                <a:latin typeface="微软雅黑" panose="020B0503020204020204" pitchFamily="34" charset="-122"/>
                <a:ea typeface="微软雅黑" panose="020B0503020204020204" pitchFamily="34" charset="-122"/>
              </a:rPr>
              <a:t>入室部署，信号无需穿墙</a:t>
            </a:r>
            <a:endParaRPr lang="en-US" sz="1200" dirty="0">
              <a:latin typeface="微软雅黑" panose="020B0503020204020204" pitchFamily="34" charset="-122"/>
              <a:ea typeface="微软雅黑" panose="020B0503020204020204" pitchFamily="34" charset="-122"/>
            </a:endParaRPr>
          </a:p>
        </p:txBody>
      </p:sp>
      <p:sp>
        <p:nvSpPr>
          <p:cNvPr id="317" name="文本框 68"/>
          <p:cNvSpPr txBox="1"/>
          <p:nvPr/>
        </p:nvSpPr>
        <p:spPr>
          <a:xfrm>
            <a:off x="7786487" y="3717826"/>
            <a:ext cx="2206268" cy="338576"/>
          </a:xfrm>
          <a:prstGeom prst="rect">
            <a:avLst/>
          </a:prstGeom>
          <a:noFill/>
        </p:spPr>
        <p:txBody>
          <a:bodyPr wrap="none" lIns="91461" tIns="45731" rIns="91461" bIns="45731" rtlCol="0">
            <a:spAutoFit/>
          </a:bodyPr>
          <a:lstStyle/>
          <a:p>
            <a:r>
              <a:rPr lang="zh-CN" altLang="en-US" sz="1600" b="1" dirty="0" smtClean="0">
                <a:latin typeface="微软雅黑" panose="020B0503020204020204" pitchFamily="34" charset="-122"/>
                <a:ea typeface="微软雅黑" panose="020B0503020204020204" pitchFamily="34" charset="-122"/>
              </a:rPr>
              <a:t>单房间</a:t>
            </a:r>
            <a:r>
              <a:rPr lang="en-US" altLang="zh-CN" sz="1600" b="1" dirty="0" smtClean="0">
                <a:latin typeface="微软雅黑" panose="020B0503020204020204" pitchFamily="34" charset="-122"/>
                <a:ea typeface="微软雅黑" panose="020B0503020204020204" pitchFamily="34" charset="-122"/>
              </a:rPr>
              <a:t>TCO</a:t>
            </a:r>
            <a:r>
              <a:rPr lang="zh-CN" altLang="en-US" sz="1600" b="1" dirty="0" smtClean="0">
                <a:latin typeface="微软雅黑" panose="020B0503020204020204" pitchFamily="34" charset="-122"/>
                <a:ea typeface="微软雅黑" panose="020B0503020204020204" pitchFamily="34" charset="-122"/>
              </a:rPr>
              <a:t>降低</a:t>
            </a:r>
            <a:r>
              <a:rPr lang="en-US" altLang="zh-CN" sz="1600" b="1" dirty="0" smtClean="0">
                <a:latin typeface="微软雅黑" panose="020B0503020204020204" pitchFamily="34" charset="-122"/>
                <a:ea typeface="微软雅黑" panose="020B0503020204020204" pitchFamily="34" charset="-122"/>
              </a:rPr>
              <a:t>40%</a:t>
            </a:r>
            <a:endParaRPr lang="en-US" sz="1600" b="1" dirty="0">
              <a:latin typeface="微软雅黑" panose="020B0503020204020204" pitchFamily="34" charset="-122"/>
              <a:ea typeface="微软雅黑" panose="020B0503020204020204" pitchFamily="34" charset="-122"/>
            </a:endParaRPr>
          </a:p>
        </p:txBody>
      </p:sp>
      <p:sp>
        <p:nvSpPr>
          <p:cNvPr id="318" name="文本框 69"/>
          <p:cNvSpPr txBox="1"/>
          <p:nvPr/>
        </p:nvSpPr>
        <p:spPr>
          <a:xfrm>
            <a:off x="7786487" y="4077866"/>
            <a:ext cx="3506031" cy="613716"/>
          </a:xfrm>
          <a:prstGeom prst="rect">
            <a:avLst/>
          </a:prstGeom>
          <a:noFill/>
        </p:spPr>
        <p:txBody>
          <a:bodyPr wrap="square" lIns="91461" tIns="45731" rIns="91461" bIns="45731" rtlCol="0">
            <a:spAutoFit/>
          </a:bodyPr>
          <a:lstStyle/>
          <a:p>
            <a:pPr>
              <a:lnSpc>
                <a:spcPct val="150000"/>
              </a:lnSpc>
              <a:buFont typeface="Wingdings" panose="05000000000000000000" pitchFamily="2" charset="2"/>
              <a:buChar char="ü"/>
            </a:pPr>
            <a:r>
              <a:rPr lang="en-US" altLang="zh-CN" sz="1200" dirty="0" smtClean="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台中心</a:t>
            </a:r>
            <a:r>
              <a:rPr lang="en-US" altLang="zh-CN" sz="1200" dirty="0" smtClean="0">
                <a:latin typeface="微软雅黑" panose="020B0503020204020204" pitchFamily="34" charset="-122"/>
                <a:ea typeface="微软雅黑" panose="020B0503020204020204" pitchFamily="34" charset="-122"/>
              </a:rPr>
              <a:t>AP</a:t>
            </a:r>
            <a:r>
              <a:rPr lang="zh-CN" altLang="en-US" sz="1200" dirty="0" smtClean="0">
                <a:latin typeface="微软雅黑" panose="020B0503020204020204" pitchFamily="34" charset="-122"/>
                <a:ea typeface="微软雅黑" panose="020B0503020204020204" pitchFamily="34" charset="-122"/>
              </a:rPr>
              <a:t>管理</a:t>
            </a:r>
            <a:r>
              <a:rPr lang="en-US" altLang="zh-CN" sz="1200" dirty="0" smtClean="0">
                <a:latin typeface="微软雅黑" panose="020B0503020204020204" pitchFamily="34" charset="-122"/>
                <a:ea typeface="微软雅黑" panose="020B0503020204020204" pitchFamily="34" charset="-122"/>
              </a:rPr>
              <a:t>48</a:t>
            </a:r>
            <a:r>
              <a:rPr lang="zh-CN" altLang="en-US" sz="1200" dirty="0" smtClean="0">
                <a:latin typeface="微软雅黑" panose="020B0503020204020204" pitchFamily="34" charset="-122"/>
                <a:ea typeface="微软雅黑" panose="020B0503020204020204" pitchFamily="34" charset="-122"/>
              </a:rPr>
              <a:t>个</a:t>
            </a:r>
            <a:r>
              <a:rPr lang="en-US" altLang="zh-CN" sz="1200" dirty="0" smtClean="0">
                <a:latin typeface="微软雅黑" panose="020B0503020204020204" pitchFamily="34" charset="-122"/>
                <a:ea typeface="微软雅黑" panose="020B0503020204020204" pitchFamily="34" charset="-122"/>
              </a:rPr>
              <a:t>RU</a:t>
            </a:r>
            <a:r>
              <a:rPr lang="zh-CN" altLang="en-US" sz="1200" dirty="0" smtClean="0">
                <a:latin typeface="微软雅黑" panose="020B0503020204020204" pitchFamily="34" charset="-122"/>
                <a:ea typeface="微软雅黑" panose="020B0503020204020204" pitchFamily="34" charset="-122"/>
              </a:rPr>
              <a:t>，节省网络管理</a:t>
            </a:r>
            <a:endParaRPr lang="en-US" altLang="zh-CN" sz="1200" dirty="0" smtClean="0">
              <a:latin typeface="微软雅黑" panose="020B0503020204020204" pitchFamily="34" charset="-122"/>
              <a:ea typeface="微软雅黑" panose="020B0503020204020204" pitchFamily="34" charset="-122"/>
            </a:endParaRPr>
          </a:p>
          <a:p>
            <a:pPr>
              <a:lnSpc>
                <a:spcPct val="150000"/>
              </a:lnSpc>
              <a:buFont typeface="Wingdings" panose="05000000000000000000" pitchFamily="2" charset="2"/>
              <a:buChar char="ü"/>
            </a:pPr>
            <a:r>
              <a:rPr lang="en-US" sz="1200" dirty="0" smtClean="0">
                <a:latin typeface="微软雅黑" panose="020B0503020204020204" pitchFamily="34" charset="-122"/>
                <a:ea typeface="微软雅黑" panose="020B0503020204020204" pitchFamily="34" charset="-122"/>
              </a:rPr>
              <a:t>48</a:t>
            </a:r>
            <a:r>
              <a:rPr lang="zh-CN" altLang="en-US" sz="1200" dirty="0" smtClean="0">
                <a:latin typeface="微软雅黑" panose="020B0503020204020204" pitchFamily="34" charset="-122"/>
                <a:ea typeface="微软雅黑" panose="020B0503020204020204" pitchFamily="34" charset="-122"/>
              </a:rPr>
              <a:t>个</a:t>
            </a:r>
            <a:r>
              <a:rPr lang="en-US" altLang="zh-CN" sz="1200" dirty="0" smtClean="0">
                <a:latin typeface="微软雅黑" panose="020B0503020204020204" pitchFamily="34" charset="-122"/>
                <a:ea typeface="微软雅黑" panose="020B0503020204020204" pitchFamily="34" charset="-122"/>
              </a:rPr>
              <a:t>RU</a:t>
            </a:r>
            <a:r>
              <a:rPr lang="zh-CN" altLang="en-US" sz="1200" dirty="0" smtClean="0">
                <a:latin typeface="微软雅黑" panose="020B0503020204020204" pitchFamily="34" charset="-122"/>
                <a:ea typeface="微软雅黑" panose="020B0503020204020204" pitchFamily="34" charset="-122"/>
              </a:rPr>
              <a:t>只需</a:t>
            </a:r>
            <a:r>
              <a:rPr lang="en-US" altLang="zh-CN" sz="1200" dirty="0" smtClean="0">
                <a:latin typeface="微软雅黑" panose="020B0503020204020204" pitchFamily="34" charset="-122"/>
                <a:ea typeface="微软雅黑" panose="020B0503020204020204" pitchFamily="34" charset="-122"/>
              </a:rPr>
              <a:t>1</a:t>
            </a:r>
            <a:r>
              <a:rPr lang="zh-CN" altLang="en-US" sz="1200" dirty="0" smtClean="0">
                <a:latin typeface="微软雅黑" panose="020B0503020204020204" pitchFamily="34" charset="-122"/>
                <a:ea typeface="微软雅黑" panose="020B0503020204020204" pitchFamily="34" charset="-122"/>
              </a:rPr>
              <a:t>个</a:t>
            </a:r>
            <a:r>
              <a:rPr lang="en-US" altLang="zh-CN" sz="1200" dirty="0" smtClean="0">
                <a:latin typeface="微软雅黑" panose="020B0503020204020204" pitchFamily="34" charset="-122"/>
                <a:ea typeface="微软雅黑" panose="020B0503020204020204" pitchFamily="34" charset="-122"/>
              </a:rPr>
              <a:t>License</a:t>
            </a:r>
            <a:r>
              <a:rPr lang="zh-CN" altLang="en-US" sz="1200" dirty="0" smtClean="0">
                <a:latin typeface="微软雅黑" panose="020B0503020204020204" pitchFamily="34" charset="-122"/>
                <a:ea typeface="微软雅黑" panose="020B0503020204020204" pitchFamily="34" charset="-122"/>
              </a:rPr>
              <a:t>，节约成本</a:t>
            </a:r>
            <a:endParaRPr lang="en-US" sz="1200" dirty="0">
              <a:latin typeface="微软雅黑" panose="020B0503020204020204" pitchFamily="34" charset="-122"/>
              <a:ea typeface="微软雅黑" panose="020B0503020204020204" pitchFamily="34" charset="-122"/>
            </a:endParaRPr>
          </a:p>
        </p:txBody>
      </p:sp>
      <p:sp>
        <p:nvSpPr>
          <p:cNvPr id="319" name="文本框 77"/>
          <p:cNvSpPr txBox="1"/>
          <p:nvPr/>
        </p:nvSpPr>
        <p:spPr>
          <a:xfrm>
            <a:off x="7786487" y="2565698"/>
            <a:ext cx="1952821" cy="338576"/>
          </a:xfrm>
          <a:prstGeom prst="rect">
            <a:avLst/>
          </a:prstGeom>
          <a:noFill/>
        </p:spPr>
        <p:txBody>
          <a:bodyPr wrap="none" lIns="91461" tIns="45731" rIns="91461" bIns="45731" rtlCol="0">
            <a:spAutoFit/>
          </a:bodyPr>
          <a:lstStyle/>
          <a:p>
            <a:r>
              <a:rPr lang="zh-CN" altLang="en-US" sz="1600" b="1" dirty="0" smtClean="0">
                <a:latin typeface="微软雅黑" panose="020B0503020204020204" pitchFamily="34" charset="-122"/>
                <a:ea typeface="微软雅黑" panose="020B0503020204020204" pitchFamily="34" charset="-122"/>
              </a:rPr>
              <a:t>单用户性能提升</a:t>
            </a:r>
            <a:r>
              <a:rPr lang="en-US" altLang="zh-CN" sz="1600" b="1" dirty="0" smtClean="0">
                <a:latin typeface="微软雅黑" panose="020B0503020204020204" pitchFamily="34" charset="-122"/>
                <a:ea typeface="微软雅黑" panose="020B0503020204020204" pitchFamily="34" charset="-122"/>
              </a:rPr>
              <a:t>6</a:t>
            </a:r>
            <a:r>
              <a:rPr lang="zh-CN" altLang="en-US" sz="1600" b="1" dirty="0" smtClean="0">
                <a:latin typeface="微软雅黑" panose="020B0503020204020204" pitchFamily="34" charset="-122"/>
                <a:ea typeface="微软雅黑" panose="020B0503020204020204" pitchFamily="34" charset="-122"/>
              </a:rPr>
              <a:t>倍</a:t>
            </a:r>
            <a:endParaRPr lang="en-US" sz="1600" b="1" dirty="0">
              <a:latin typeface="微软雅黑" panose="020B0503020204020204" pitchFamily="34" charset="-122"/>
              <a:ea typeface="微软雅黑" panose="020B0503020204020204" pitchFamily="34" charset="-122"/>
            </a:endParaRPr>
          </a:p>
        </p:txBody>
      </p:sp>
      <p:sp>
        <p:nvSpPr>
          <p:cNvPr id="320" name="文本框 80"/>
          <p:cNvSpPr txBox="1"/>
          <p:nvPr/>
        </p:nvSpPr>
        <p:spPr>
          <a:xfrm>
            <a:off x="7786487" y="2853730"/>
            <a:ext cx="2837679" cy="646353"/>
          </a:xfrm>
          <a:prstGeom prst="rect">
            <a:avLst/>
          </a:prstGeom>
          <a:noFill/>
        </p:spPr>
        <p:txBody>
          <a:bodyPr wrap="none" lIns="91461" tIns="45731" rIns="91461" bIns="45731" rtlCol="0">
            <a:spAutoFit/>
          </a:bodyPr>
          <a:lstStyle/>
          <a:p>
            <a:pPr>
              <a:lnSpc>
                <a:spcPct val="150000"/>
              </a:lnSpc>
              <a:buFont typeface="Wingdings" panose="05000000000000000000" pitchFamily="2" charset="2"/>
              <a:buChar char="ü"/>
            </a:pPr>
            <a:r>
              <a:rPr lang="en-US" sz="1200" dirty="0" smtClean="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人房间为例：单用户带宽从</a:t>
            </a:r>
            <a:r>
              <a:rPr lang="en-US" altLang="zh-CN" sz="1200" dirty="0" smtClean="0">
                <a:latin typeface="微软雅黑" panose="020B0503020204020204" pitchFamily="34" charset="-122"/>
                <a:ea typeface="微软雅黑" panose="020B0503020204020204" pitchFamily="34" charset="-122"/>
              </a:rPr>
              <a:t>5Mbps</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提升到</a:t>
            </a:r>
            <a:r>
              <a:rPr lang="en-US" altLang="zh-CN" sz="1200" dirty="0" smtClean="0">
                <a:latin typeface="微软雅黑" panose="020B0503020204020204" pitchFamily="34" charset="-122"/>
                <a:ea typeface="微软雅黑" panose="020B0503020204020204" pitchFamily="34" charset="-122"/>
              </a:rPr>
              <a:t>30Mbps</a:t>
            </a:r>
            <a:endParaRPr lang="en-US" sz="1200" dirty="0">
              <a:latin typeface="微软雅黑" panose="020B0503020204020204" pitchFamily="34" charset="-122"/>
              <a:ea typeface="微软雅黑" panose="020B0503020204020204" pitchFamily="34" charset="-122"/>
            </a:endParaRPr>
          </a:p>
        </p:txBody>
      </p:sp>
      <p:sp>
        <p:nvSpPr>
          <p:cNvPr id="321" name="Freeform 73"/>
          <p:cNvSpPr>
            <a:spLocks noEditPoints="1"/>
          </p:cNvSpPr>
          <p:nvPr/>
        </p:nvSpPr>
        <p:spPr bwMode="black">
          <a:xfrm>
            <a:off x="6858982" y="1673427"/>
            <a:ext cx="512073" cy="553232"/>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lumMod val="50000"/>
            </a:schemeClr>
          </a:solidFill>
          <a:ln>
            <a:noFill/>
          </a:ln>
        </p:spPr>
        <p:txBody>
          <a:bodyPr vert="horz" wrap="square" lIns="146354" tIns="73178" rIns="146354" bIns="73178" numCol="1" anchor="t" anchorCtr="0" compatLnSpc="1"/>
          <a:lstStyle/>
          <a:p>
            <a:endParaRPr lang="en-US" sz="2000" dirty="0">
              <a:latin typeface="微软雅黑" panose="020B0503020204020204" pitchFamily="34" charset="-122"/>
              <a:ea typeface="微软雅黑" panose="020B0503020204020204" pitchFamily="34" charset="-122"/>
            </a:endParaRPr>
          </a:p>
        </p:txBody>
      </p:sp>
      <p:sp>
        <p:nvSpPr>
          <p:cNvPr id="322" name="Freeform 125"/>
          <p:cNvSpPr>
            <a:spLocks noEditPoints="1"/>
          </p:cNvSpPr>
          <p:nvPr/>
        </p:nvSpPr>
        <p:spPr bwMode="auto">
          <a:xfrm>
            <a:off x="6812063" y="2875376"/>
            <a:ext cx="556594" cy="398463"/>
          </a:xfrm>
          <a:custGeom>
            <a:avLst/>
            <a:gdLst/>
            <a:ahLst/>
            <a:cxnLst>
              <a:cxn ang="0">
                <a:pos x="9798" y="138"/>
              </a:cxn>
              <a:cxn ang="0">
                <a:pos x="12052" y="967"/>
              </a:cxn>
              <a:cxn ang="0">
                <a:pos x="13938" y="2392"/>
              </a:cxn>
              <a:cxn ang="0">
                <a:pos x="15318" y="4278"/>
              </a:cxn>
              <a:cxn ang="0">
                <a:pos x="16146" y="6532"/>
              </a:cxn>
              <a:cxn ang="0">
                <a:pos x="16284" y="8878"/>
              </a:cxn>
              <a:cxn ang="0">
                <a:pos x="15778" y="11040"/>
              </a:cxn>
              <a:cxn ang="0">
                <a:pos x="1196" y="11546"/>
              </a:cxn>
              <a:cxn ang="0">
                <a:pos x="276" y="10350"/>
              </a:cxn>
              <a:cxn ang="0">
                <a:pos x="0" y="8142"/>
              </a:cxn>
              <a:cxn ang="0">
                <a:pos x="368" y="5750"/>
              </a:cxn>
              <a:cxn ang="0">
                <a:pos x="1380" y="3588"/>
              </a:cxn>
              <a:cxn ang="0">
                <a:pos x="2945" y="1840"/>
              </a:cxn>
              <a:cxn ang="0">
                <a:pos x="4968" y="644"/>
              </a:cxn>
              <a:cxn ang="0">
                <a:pos x="7314" y="46"/>
              </a:cxn>
              <a:cxn ang="0">
                <a:pos x="13432" y="8786"/>
              </a:cxn>
              <a:cxn ang="0">
                <a:pos x="14766" y="7084"/>
              </a:cxn>
              <a:cxn ang="0">
                <a:pos x="14306" y="5612"/>
              </a:cxn>
              <a:cxn ang="0">
                <a:pos x="13616" y="4278"/>
              </a:cxn>
              <a:cxn ang="0">
                <a:pos x="11500" y="4048"/>
              </a:cxn>
              <a:cxn ang="0">
                <a:pos x="11684" y="2484"/>
              </a:cxn>
              <a:cxn ang="0">
                <a:pos x="10304" y="1840"/>
              </a:cxn>
              <a:cxn ang="0">
                <a:pos x="8786" y="1518"/>
              </a:cxn>
              <a:cxn ang="0">
                <a:pos x="7636" y="1518"/>
              </a:cxn>
              <a:cxn ang="0">
                <a:pos x="6072" y="1794"/>
              </a:cxn>
              <a:cxn ang="0">
                <a:pos x="4692" y="2438"/>
              </a:cxn>
              <a:cxn ang="0">
                <a:pos x="4830" y="4002"/>
              </a:cxn>
              <a:cxn ang="0">
                <a:pos x="2760" y="4232"/>
              </a:cxn>
              <a:cxn ang="0">
                <a:pos x="2024" y="5520"/>
              </a:cxn>
              <a:cxn ang="0">
                <a:pos x="1564" y="7038"/>
              </a:cxn>
              <a:cxn ang="0">
                <a:pos x="2852" y="8694"/>
              </a:cxn>
              <a:cxn ang="0">
                <a:pos x="1748" y="10028"/>
              </a:cxn>
              <a:cxn ang="0">
                <a:pos x="14812" y="8786"/>
              </a:cxn>
              <a:cxn ang="0">
                <a:pos x="7314" y="6900"/>
              </a:cxn>
              <a:cxn ang="0">
                <a:pos x="6853" y="7406"/>
              </a:cxn>
              <a:cxn ang="0">
                <a:pos x="6716" y="8096"/>
              </a:cxn>
              <a:cxn ang="0">
                <a:pos x="6992" y="8970"/>
              </a:cxn>
              <a:cxn ang="0">
                <a:pos x="7636" y="9522"/>
              </a:cxn>
              <a:cxn ang="0">
                <a:pos x="8556" y="9614"/>
              </a:cxn>
              <a:cxn ang="0">
                <a:pos x="9338" y="9200"/>
              </a:cxn>
              <a:cxn ang="0">
                <a:pos x="9752" y="8418"/>
              </a:cxn>
              <a:cxn ang="0">
                <a:pos x="9706" y="7590"/>
              </a:cxn>
            </a:cxnLst>
            <a:rect l="0" t="0" r="r" b="b"/>
            <a:pathLst>
              <a:path w="16330" h="11546">
                <a:moveTo>
                  <a:pt x="8142" y="0"/>
                </a:moveTo>
                <a:lnTo>
                  <a:pt x="8970" y="46"/>
                </a:lnTo>
                <a:lnTo>
                  <a:pt x="9798" y="138"/>
                </a:lnTo>
                <a:lnTo>
                  <a:pt x="10580" y="368"/>
                </a:lnTo>
                <a:lnTo>
                  <a:pt x="11316" y="644"/>
                </a:lnTo>
                <a:lnTo>
                  <a:pt x="12052" y="967"/>
                </a:lnTo>
                <a:lnTo>
                  <a:pt x="12741" y="1380"/>
                </a:lnTo>
                <a:lnTo>
                  <a:pt x="13340" y="1840"/>
                </a:lnTo>
                <a:lnTo>
                  <a:pt x="13938" y="2392"/>
                </a:lnTo>
                <a:lnTo>
                  <a:pt x="14444" y="2944"/>
                </a:lnTo>
                <a:lnTo>
                  <a:pt x="14950" y="3588"/>
                </a:lnTo>
                <a:lnTo>
                  <a:pt x="15318" y="4278"/>
                </a:lnTo>
                <a:lnTo>
                  <a:pt x="15686" y="4968"/>
                </a:lnTo>
                <a:lnTo>
                  <a:pt x="15962" y="5750"/>
                </a:lnTo>
                <a:lnTo>
                  <a:pt x="16146" y="6532"/>
                </a:lnTo>
                <a:lnTo>
                  <a:pt x="16284" y="7314"/>
                </a:lnTo>
                <a:lnTo>
                  <a:pt x="16330" y="8142"/>
                </a:lnTo>
                <a:lnTo>
                  <a:pt x="16284" y="8878"/>
                </a:lnTo>
                <a:lnTo>
                  <a:pt x="16192" y="9614"/>
                </a:lnTo>
                <a:lnTo>
                  <a:pt x="16007" y="10350"/>
                </a:lnTo>
                <a:lnTo>
                  <a:pt x="15778" y="11040"/>
                </a:lnTo>
                <a:lnTo>
                  <a:pt x="15594" y="11546"/>
                </a:lnTo>
                <a:lnTo>
                  <a:pt x="15088" y="11546"/>
                </a:lnTo>
                <a:lnTo>
                  <a:pt x="1196" y="11546"/>
                </a:lnTo>
                <a:lnTo>
                  <a:pt x="690" y="11546"/>
                </a:lnTo>
                <a:lnTo>
                  <a:pt x="506" y="11040"/>
                </a:lnTo>
                <a:lnTo>
                  <a:pt x="276" y="10350"/>
                </a:lnTo>
                <a:lnTo>
                  <a:pt x="138" y="9614"/>
                </a:lnTo>
                <a:lnTo>
                  <a:pt x="0" y="8878"/>
                </a:lnTo>
                <a:lnTo>
                  <a:pt x="0" y="8142"/>
                </a:lnTo>
                <a:lnTo>
                  <a:pt x="0" y="7314"/>
                </a:lnTo>
                <a:lnTo>
                  <a:pt x="138" y="6532"/>
                </a:lnTo>
                <a:lnTo>
                  <a:pt x="368" y="5750"/>
                </a:lnTo>
                <a:lnTo>
                  <a:pt x="644" y="4968"/>
                </a:lnTo>
                <a:lnTo>
                  <a:pt x="966" y="4278"/>
                </a:lnTo>
                <a:lnTo>
                  <a:pt x="1380" y="3588"/>
                </a:lnTo>
                <a:lnTo>
                  <a:pt x="1840" y="2944"/>
                </a:lnTo>
                <a:lnTo>
                  <a:pt x="2392" y="2392"/>
                </a:lnTo>
                <a:lnTo>
                  <a:pt x="2945" y="1840"/>
                </a:lnTo>
                <a:lnTo>
                  <a:pt x="3589" y="1380"/>
                </a:lnTo>
                <a:lnTo>
                  <a:pt x="4278" y="967"/>
                </a:lnTo>
                <a:lnTo>
                  <a:pt x="4968" y="644"/>
                </a:lnTo>
                <a:lnTo>
                  <a:pt x="5704" y="368"/>
                </a:lnTo>
                <a:lnTo>
                  <a:pt x="6486" y="138"/>
                </a:lnTo>
                <a:lnTo>
                  <a:pt x="7314" y="46"/>
                </a:lnTo>
                <a:lnTo>
                  <a:pt x="8142" y="0"/>
                </a:lnTo>
                <a:close/>
                <a:moveTo>
                  <a:pt x="14812" y="8786"/>
                </a:moveTo>
                <a:lnTo>
                  <a:pt x="13432" y="8786"/>
                </a:lnTo>
                <a:lnTo>
                  <a:pt x="13432" y="7636"/>
                </a:lnTo>
                <a:lnTo>
                  <a:pt x="14812" y="7636"/>
                </a:lnTo>
                <a:lnTo>
                  <a:pt x="14766" y="7084"/>
                </a:lnTo>
                <a:lnTo>
                  <a:pt x="14628" y="6578"/>
                </a:lnTo>
                <a:lnTo>
                  <a:pt x="14490" y="6072"/>
                </a:lnTo>
                <a:lnTo>
                  <a:pt x="14306" y="5612"/>
                </a:lnTo>
                <a:lnTo>
                  <a:pt x="14122" y="5152"/>
                </a:lnTo>
                <a:lnTo>
                  <a:pt x="13892" y="4692"/>
                </a:lnTo>
                <a:lnTo>
                  <a:pt x="13616" y="4278"/>
                </a:lnTo>
                <a:lnTo>
                  <a:pt x="13294" y="3910"/>
                </a:lnTo>
                <a:lnTo>
                  <a:pt x="12328" y="4830"/>
                </a:lnTo>
                <a:lnTo>
                  <a:pt x="11500" y="4048"/>
                </a:lnTo>
                <a:lnTo>
                  <a:pt x="12466" y="3082"/>
                </a:lnTo>
                <a:lnTo>
                  <a:pt x="12098" y="2760"/>
                </a:lnTo>
                <a:lnTo>
                  <a:pt x="11684" y="2484"/>
                </a:lnTo>
                <a:lnTo>
                  <a:pt x="11224" y="2208"/>
                </a:lnTo>
                <a:lnTo>
                  <a:pt x="10764" y="2024"/>
                </a:lnTo>
                <a:lnTo>
                  <a:pt x="10304" y="1840"/>
                </a:lnTo>
                <a:lnTo>
                  <a:pt x="9798" y="1702"/>
                </a:lnTo>
                <a:lnTo>
                  <a:pt x="9292" y="1564"/>
                </a:lnTo>
                <a:lnTo>
                  <a:pt x="8786" y="1518"/>
                </a:lnTo>
                <a:lnTo>
                  <a:pt x="8786" y="2852"/>
                </a:lnTo>
                <a:lnTo>
                  <a:pt x="7636" y="2852"/>
                </a:lnTo>
                <a:lnTo>
                  <a:pt x="7636" y="1518"/>
                </a:lnTo>
                <a:lnTo>
                  <a:pt x="7084" y="1564"/>
                </a:lnTo>
                <a:lnTo>
                  <a:pt x="6578" y="1656"/>
                </a:lnTo>
                <a:lnTo>
                  <a:pt x="6072" y="1794"/>
                </a:lnTo>
                <a:lnTo>
                  <a:pt x="5612" y="1978"/>
                </a:lnTo>
                <a:lnTo>
                  <a:pt x="5152" y="2208"/>
                </a:lnTo>
                <a:lnTo>
                  <a:pt x="4692" y="2438"/>
                </a:lnTo>
                <a:lnTo>
                  <a:pt x="4278" y="2714"/>
                </a:lnTo>
                <a:lnTo>
                  <a:pt x="3864" y="3036"/>
                </a:lnTo>
                <a:lnTo>
                  <a:pt x="4830" y="4002"/>
                </a:lnTo>
                <a:lnTo>
                  <a:pt x="4048" y="4784"/>
                </a:lnTo>
                <a:lnTo>
                  <a:pt x="3082" y="3818"/>
                </a:lnTo>
                <a:lnTo>
                  <a:pt x="2760" y="4232"/>
                </a:lnTo>
                <a:lnTo>
                  <a:pt x="2484" y="4646"/>
                </a:lnTo>
                <a:lnTo>
                  <a:pt x="2208" y="5060"/>
                </a:lnTo>
                <a:lnTo>
                  <a:pt x="2024" y="5520"/>
                </a:lnTo>
                <a:lnTo>
                  <a:pt x="1840" y="6026"/>
                </a:lnTo>
                <a:lnTo>
                  <a:pt x="1656" y="6532"/>
                </a:lnTo>
                <a:lnTo>
                  <a:pt x="1564" y="7038"/>
                </a:lnTo>
                <a:lnTo>
                  <a:pt x="1518" y="7544"/>
                </a:lnTo>
                <a:lnTo>
                  <a:pt x="2852" y="7544"/>
                </a:lnTo>
                <a:lnTo>
                  <a:pt x="2852" y="8694"/>
                </a:lnTo>
                <a:lnTo>
                  <a:pt x="1472" y="8694"/>
                </a:lnTo>
                <a:lnTo>
                  <a:pt x="1564" y="9384"/>
                </a:lnTo>
                <a:lnTo>
                  <a:pt x="1748" y="10028"/>
                </a:lnTo>
                <a:lnTo>
                  <a:pt x="14582" y="10028"/>
                </a:lnTo>
                <a:lnTo>
                  <a:pt x="14720" y="9384"/>
                </a:lnTo>
                <a:lnTo>
                  <a:pt x="14812" y="8786"/>
                </a:lnTo>
                <a:close/>
                <a:moveTo>
                  <a:pt x="7728" y="6670"/>
                </a:moveTo>
                <a:lnTo>
                  <a:pt x="7498" y="6762"/>
                </a:lnTo>
                <a:lnTo>
                  <a:pt x="7314" y="6900"/>
                </a:lnTo>
                <a:lnTo>
                  <a:pt x="7130" y="7038"/>
                </a:lnTo>
                <a:lnTo>
                  <a:pt x="6992" y="7222"/>
                </a:lnTo>
                <a:lnTo>
                  <a:pt x="6853" y="7406"/>
                </a:lnTo>
                <a:lnTo>
                  <a:pt x="6808" y="7636"/>
                </a:lnTo>
                <a:lnTo>
                  <a:pt x="6716" y="7866"/>
                </a:lnTo>
                <a:lnTo>
                  <a:pt x="6716" y="8096"/>
                </a:lnTo>
                <a:lnTo>
                  <a:pt x="6762" y="8418"/>
                </a:lnTo>
                <a:lnTo>
                  <a:pt x="6853" y="8694"/>
                </a:lnTo>
                <a:lnTo>
                  <a:pt x="6992" y="8970"/>
                </a:lnTo>
                <a:lnTo>
                  <a:pt x="7176" y="9200"/>
                </a:lnTo>
                <a:lnTo>
                  <a:pt x="7406" y="9384"/>
                </a:lnTo>
                <a:lnTo>
                  <a:pt x="7636" y="9522"/>
                </a:lnTo>
                <a:lnTo>
                  <a:pt x="7958" y="9614"/>
                </a:lnTo>
                <a:lnTo>
                  <a:pt x="8234" y="9660"/>
                </a:lnTo>
                <a:lnTo>
                  <a:pt x="8556" y="9614"/>
                </a:lnTo>
                <a:lnTo>
                  <a:pt x="8832" y="9522"/>
                </a:lnTo>
                <a:lnTo>
                  <a:pt x="9108" y="9384"/>
                </a:lnTo>
                <a:lnTo>
                  <a:pt x="9338" y="9200"/>
                </a:lnTo>
                <a:lnTo>
                  <a:pt x="9522" y="8970"/>
                </a:lnTo>
                <a:lnTo>
                  <a:pt x="9660" y="8694"/>
                </a:lnTo>
                <a:lnTo>
                  <a:pt x="9752" y="8418"/>
                </a:lnTo>
                <a:lnTo>
                  <a:pt x="9798" y="8096"/>
                </a:lnTo>
                <a:lnTo>
                  <a:pt x="9752" y="7866"/>
                </a:lnTo>
                <a:lnTo>
                  <a:pt x="9706" y="7590"/>
                </a:lnTo>
                <a:lnTo>
                  <a:pt x="10902" y="2806"/>
                </a:lnTo>
                <a:lnTo>
                  <a:pt x="7728" y="6670"/>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zh-CN" altLang="en-US"/>
          </a:p>
        </p:txBody>
      </p:sp>
      <p:grpSp>
        <p:nvGrpSpPr>
          <p:cNvPr id="4" name="组合 208"/>
          <p:cNvGrpSpPr/>
          <p:nvPr/>
        </p:nvGrpSpPr>
        <p:grpSpPr>
          <a:xfrm>
            <a:off x="6838283" y="3938285"/>
            <a:ext cx="598460" cy="780394"/>
            <a:chOff x="-721010" y="4192492"/>
            <a:chExt cx="536575" cy="625046"/>
          </a:xfrm>
          <a:solidFill>
            <a:schemeClr val="bg1">
              <a:lumMod val="50000"/>
            </a:schemeClr>
          </a:solidFill>
        </p:grpSpPr>
        <p:sp>
          <p:nvSpPr>
            <p:cNvPr id="331" name="Freeform 101"/>
            <p:cNvSpPr>
              <a:spLocks noEditPoints="1"/>
            </p:cNvSpPr>
            <p:nvPr/>
          </p:nvSpPr>
          <p:spPr bwMode="auto">
            <a:xfrm>
              <a:off x="-721010" y="4192492"/>
              <a:ext cx="536575" cy="473076"/>
            </a:xfrm>
            <a:custGeom>
              <a:avLst/>
              <a:gdLst/>
              <a:ahLst/>
              <a:cxnLst>
                <a:cxn ang="0">
                  <a:pos x="14570" y="6298"/>
                </a:cxn>
                <a:cxn ang="0">
                  <a:pos x="14194" y="5076"/>
                </a:cxn>
                <a:cxn ang="0">
                  <a:pos x="13536" y="3948"/>
                </a:cxn>
                <a:cxn ang="0">
                  <a:pos x="12690" y="2914"/>
                </a:cxn>
                <a:cxn ang="0">
                  <a:pos x="11656" y="2162"/>
                </a:cxn>
                <a:cxn ang="0">
                  <a:pos x="10528" y="3102"/>
                </a:cxn>
                <a:cxn ang="0">
                  <a:pos x="9024" y="3478"/>
                </a:cxn>
                <a:cxn ang="0">
                  <a:pos x="8084" y="3290"/>
                </a:cxn>
                <a:cxn ang="0">
                  <a:pos x="7144" y="2820"/>
                </a:cxn>
                <a:cxn ang="0">
                  <a:pos x="6486" y="2162"/>
                </a:cxn>
                <a:cxn ang="0">
                  <a:pos x="6016" y="1316"/>
                </a:cxn>
                <a:cxn ang="0">
                  <a:pos x="4230" y="0"/>
                </a:cxn>
                <a:cxn ang="0">
                  <a:pos x="4042" y="94"/>
                </a:cxn>
                <a:cxn ang="0">
                  <a:pos x="3760" y="2632"/>
                </a:cxn>
                <a:cxn ang="0">
                  <a:pos x="2632" y="3760"/>
                </a:cxn>
                <a:cxn ang="0">
                  <a:pos x="1880" y="5076"/>
                </a:cxn>
                <a:cxn ang="0">
                  <a:pos x="470" y="5076"/>
                </a:cxn>
                <a:cxn ang="0">
                  <a:pos x="94" y="5546"/>
                </a:cxn>
                <a:cxn ang="0">
                  <a:pos x="0" y="8178"/>
                </a:cxn>
                <a:cxn ang="0">
                  <a:pos x="282" y="8648"/>
                </a:cxn>
                <a:cxn ang="0">
                  <a:pos x="846" y="8930"/>
                </a:cxn>
                <a:cxn ang="0">
                  <a:pos x="2162" y="9870"/>
                </a:cxn>
                <a:cxn ang="0">
                  <a:pos x="3478" y="11562"/>
                </a:cxn>
                <a:cxn ang="0">
                  <a:pos x="4324" y="13630"/>
                </a:cxn>
                <a:cxn ang="0">
                  <a:pos x="4700" y="14006"/>
                </a:cxn>
                <a:cxn ang="0">
                  <a:pos x="6674" y="13912"/>
                </a:cxn>
                <a:cxn ang="0">
                  <a:pos x="6768" y="13066"/>
                </a:cxn>
                <a:cxn ang="0">
                  <a:pos x="7990" y="13160"/>
                </a:cxn>
                <a:cxn ang="0">
                  <a:pos x="9306" y="13066"/>
                </a:cxn>
                <a:cxn ang="0">
                  <a:pos x="9400" y="13912"/>
                </a:cxn>
                <a:cxn ang="0">
                  <a:pos x="11374" y="14006"/>
                </a:cxn>
                <a:cxn ang="0">
                  <a:pos x="11656" y="13630"/>
                </a:cxn>
                <a:cxn ang="0">
                  <a:pos x="12314" y="11750"/>
                </a:cxn>
                <a:cxn ang="0">
                  <a:pos x="13254" y="10810"/>
                </a:cxn>
                <a:cxn ang="0">
                  <a:pos x="14006" y="9776"/>
                </a:cxn>
                <a:cxn ang="0">
                  <a:pos x="14476" y="8460"/>
                </a:cxn>
                <a:cxn ang="0">
                  <a:pos x="15134" y="7802"/>
                </a:cxn>
                <a:cxn ang="0">
                  <a:pos x="15604" y="7614"/>
                </a:cxn>
                <a:cxn ang="0">
                  <a:pos x="15886" y="7050"/>
                </a:cxn>
                <a:cxn ang="0">
                  <a:pos x="15604" y="6486"/>
                </a:cxn>
                <a:cxn ang="0">
                  <a:pos x="15134" y="6298"/>
                </a:cxn>
                <a:cxn ang="0">
                  <a:pos x="4136" y="5546"/>
                </a:cxn>
                <a:cxn ang="0">
                  <a:pos x="3666" y="5170"/>
                </a:cxn>
                <a:cxn ang="0">
                  <a:pos x="3760" y="5076"/>
                </a:cxn>
                <a:cxn ang="0">
                  <a:pos x="4324" y="5076"/>
                </a:cxn>
                <a:cxn ang="0">
                  <a:pos x="4700" y="4700"/>
                </a:cxn>
                <a:cxn ang="0">
                  <a:pos x="4700" y="4136"/>
                </a:cxn>
                <a:cxn ang="0">
                  <a:pos x="4324" y="3854"/>
                </a:cxn>
                <a:cxn ang="0">
                  <a:pos x="4042" y="3760"/>
                </a:cxn>
                <a:cxn ang="0">
                  <a:pos x="4512" y="3666"/>
                </a:cxn>
                <a:cxn ang="0">
                  <a:pos x="5170" y="3948"/>
                </a:cxn>
                <a:cxn ang="0">
                  <a:pos x="5452" y="4606"/>
                </a:cxn>
                <a:cxn ang="0">
                  <a:pos x="5170" y="5358"/>
                </a:cxn>
                <a:cxn ang="0">
                  <a:pos x="4512" y="5640"/>
                </a:cxn>
              </a:cxnLst>
              <a:rect l="0" t="0" r="r" b="b"/>
              <a:pathLst>
                <a:path w="15886" h="14006">
                  <a:moveTo>
                    <a:pt x="15134" y="6298"/>
                  </a:moveTo>
                  <a:lnTo>
                    <a:pt x="14570" y="6298"/>
                  </a:lnTo>
                  <a:lnTo>
                    <a:pt x="14382" y="5640"/>
                  </a:lnTo>
                  <a:lnTo>
                    <a:pt x="14194" y="5076"/>
                  </a:lnTo>
                  <a:lnTo>
                    <a:pt x="13912" y="4418"/>
                  </a:lnTo>
                  <a:lnTo>
                    <a:pt x="13536" y="3948"/>
                  </a:lnTo>
                  <a:lnTo>
                    <a:pt x="13159" y="3384"/>
                  </a:lnTo>
                  <a:lnTo>
                    <a:pt x="12690" y="2914"/>
                  </a:lnTo>
                  <a:lnTo>
                    <a:pt x="12220" y="2538"/>
                  </a:lnTo>
                  <a:lnTo>
                    <a:pt x="11656" y="2162"/>
                  </a:lnTo>
                  <a:lnTo>
                    <a:pt x="11092" y="2726"/>
                  </a:lnTo>
                  <a:lnTo>
                    <a:pt x="10528" y="3102"/>
                  </a:lnTo>
                  <a:lnTo>
                    <a:pt x="9776" y="3384"/>
                  </a:lnTo>
                  <a:lnTo>
                    <a:pt x="9024" y="3478"/>
                  </a:lnTo>
                  <a:lnTo>
                    <a:pt x="8554" y="3384"/>
                  </a:lnTo>
                  <a:lnTo>
                    <a:pt x="8084" y="3290"/>
                  </a:lnTo>
                  <a:lnTo>
                    <a:pt x="7614" y="3102"/>
                  </a:lnTo>
                  <a:lnTo>
                    <a:pt x="7144" y="2820"/>
                  </a:lnTo>
                  <a:lnTo>
                    <a:pt x="6768" y="2538"/>
                  </a:lnTo>
                  <a:lnTo>
                    <a:pt x="6486" y="2162"/>
                  </a:lnTo>
                  <a:lnTo>
                    <a:pt x="6204" y="1692"/>
                  </a:lnTo>
                  <a:lnTo>
                    <a:pt x="6016" y="1316"/>
                  </a:lnTo>
                  <a:lnTo>
                    <a:pt x="4418" y="94"/>
                  </a:lnTo>
                  <a:lnTo>
                    <a:pt x="4230" y="0"/>
                  </a:lnTo>
                  <a:lnTo>
                    <a:pt x="4136" y="0"/>
                  </a:lnTo>
                  <a:lnTo>
                    <a:pt x="4042" y="94"/>
                  </a:lnTo>
                  <a:lnTo>
                    <a:pt x="4042" y="282"/>
                  </a:lnTo>
                  <a:lnTo>
                    <a:pt x="3760" y="2632"/>
                  </a:lnTo>
                  <a:lnTo>
                    <a:pt x="3196" y="3102"/>
                  </a:lnTo>
                  <a:lnTo>
                    <a:pt x="2632" y="3760"/>
                  </a:lnTo>
                  <a:lnTo>
                    <a:pt x="2256" y="4324"/>
                  </a:lnTo>
                  <a:lnTo>
                    <a:pt x="1880" y="5076"/>
                  </a:lnTo>
                  <a:lnTo>
                    <a:pt x="846" y="5076"/>
                  </a:lnTo>
                  <a:lnTo>
                    <a:pt x="470" y="5076"/>
                  </a:lnTo>
                  <a:lnTo>
                    <a:pt x="282" y="5264"/>
                  </a:lnTo>
                  <a:lnTo>
                    <a:pt x="94" y="5546"/>
                  </a:lnTo>
                  <a:lnTo>
                    <a:pt x="0" y="5828"/>
                  </a:lnTo>
                  <a:lnTo>
                    <a:pt x="0" y="8178"/>
                  </a:lnTo>
                  <a:lnTo>
                    <a:pt x="94" y="8460"/>
                  </a:lnTo>
                  <a:lnTo>
                    <a:pt x="282" y="8648"/>
                  </a:lnTo>
                  <a:lnTo>
                    <a:pt x="470" y="8836"/>
                  </a:lnTo>
                  <a:lnTo>
                    <a:pt x="846" y="8930"/>
                  </a:lnTo>
                  <a:lnTo>
                    <a:pt x="1692" y="8930"/>
                  </a:lnTo>
                  <a:lnTo>
                    <a:pt x="2162" y="9870"/>
                  </a:lnTo>
                  <a:lnTo>
                    <a:pt x="2726" y="10716"/>
                  </a:lnTo>
                  <a:lnTo>
                    <a:pt x="3478" y="11562"/>
                  </a:lnTo>
                  <a:lnTo>
                    <a:pt x="4324" y="12126"/>
                  </a:lnTo>
                  <a:lnTo>
                    <a:pt x="4324" y="13630"/>
                  </a:lnTo>
                  <a:lnTo>
                    <a:pt x="4512" y="13912"/>
                  </a:lnTo>
                  <a:lnTo>
                    <a:pt x="4700" y="14006"/>
                  </a:lnTo>
                  <a:lnTo>
                    <a:pt x="6392" y="14006"/>
                  </a:lnTo>
                  <a:lnTo>
                    <a:pt x="6674" y="13912"/>
                  </a:lnTo>
                  <a:lnTo>
                    <a:pt x="6768" y="13630"/>
                  </a:lnTo>
                  <a:lnTo>
                    <a:pt x="6768" y="13066"/>
                  </a:lnTo>
                  <a:lnTo>
                    <a:pt x="7332" y="13160"/>
                  </a:lnTo>
                  <a:lnTo>
                    <a:pt x="7990" y="13160"/>
                  </a:lnTo>
                  <a:lnTo>
                    <a:pt x="8648" y="13160"/>
                  </a:lnTo>
                  <a:lnTo>
                    <a:pt x="9306" y="13066"/>
                  </a:lnTo>
                  <a:lnTo>
                    <a:pt x="9306" y="13630"/>
                  </a:lnTo>
                  <a:lnTo>
                    <a:pt x="9400" y="13912"/>
                  </a:lnTo>
                  <a:lnTo>
                    <a:pt x="9681" y="14006"/>
                  </a:lnTo>
                  <a:lnTo>
                    <a:pt x="11374" y="14006"/>
                  </a:lnTo>
                  <a:lnTo>
                    <a:pt x="11562" y="13912"/>
                  </a:lnTo>
                  <a:lnTo>
                    <a:pt x="11656" y="13630"/>
                  </a:lnTo>
                  <a:lnTo>
                    <a:pt x="11656" y="12126"/>
                  </a:lnTo>
                  <a:lnTo>
                    <a:pt x="12314" y="11750"/>
                  </a:lnTo>
                  <a:lnTo>
                    <a:pt x="12784" y="11374"/>
                  </a:lnTo>
                  <a:lnTo>
                    <a:pt x="13254" y="10810"/>
                  </a:lnTo>
                  <a:lnTo>
                    <a:pt x="13630" y="10340"/>
                  </a:lnTo>
                  <a:lnTo>
                    <a:pt x="14006" y="9776"/>
                  </a:lnTo>
                  <a:lnTo>
                    <a:pt x="14288" y="9117"/>
                  </a:lnTo>
                  <a:lnTo>
                    <a:pt x="14476" y="8460"/>
                  </a:lnTo>
                  <a:lnTo>
                    <a:pt x="14570" y="7802"/>
                  </a:lnTo>
                  <a:lnTo>
                    <a:pt x="15134" y="7802"/>
                  </a:lnTo>
                  <a:lnTo>
                    <a:pt x="15416" y="7802"/>
                  </a:lnTo>
                  <a:lnTo>
                    <a:pt x="15604" y="7614"/>
                  </a:lnTo>
                  <a:lnTo>
                    <a:pt x="15792" y="7332"/>
                  </a:lnTo>
                  <a:lnTo>
                    <a:pt x="15886" y="7050"/>
                  </a:lnTo>
                  <a:lnTo>
                    <a:pt x="15792" y="6768"/>
                  </a:lnTo>
                  <a:lnTo>
                    <a:pt x="15604" y="6486"/>
                  </a:lnTo>
                  <a:lnTo>
                    <a:pt x="15416" y="6392"/>
                  </a:lnTo>
                  <a:lnTo>
                    <a:pt x="15134" y="6298"/>
                  </a:lnTo>
                  <a:close/>
                  <a:moveTo>
                    <a:pt x="4512" y="5640"/>
                  </a:moveTo>
                  <a:lnTo>
                    <a:pt x="4136" y="5546"/>
                  </a:lnTo>
                  <a:lnTo>
                    <a:pt x="3854" y="5358"/>
                  </a:lnTo>
                  <a:lnTo>
                    <a:pt x="3666" y="5170"/>
                  </a:lnTo>
                  <a:lnTo>
                    <a:pt x="3572" y="4888"/>
                  </a:lnTo>
                  <a:lnTo>
                    <a:pt x="3760" y="5076"/>
                  </a:lnTo>
                  <a:lnTo>
                    <a:pt x="4136" y="5170"/>
                  </a:lnTo>
                  <a:lnTo>
                    <a:pt x="4324" y="5076"/>
                  </a:lnTo>
                  <a:lnTo>
                    <a:pt x="4606" y="4982"/>
                  </a:lnTo>
                  <a:lnTo>
                    <a:pt x="4700" y="4700"/>
                  </a:lnTo>
                  <a:lnTo>
                    <a:pt x="4794" y="4418"/>
                  </a:lnTo>
                  <a:lnTo>
                    <a:pt x="4700" y="4136"/>
                  </a:lnTo>
                  <a:lnTo>
                    <a:pt x="4606" y="3948"/>
                  </a:lnTo>
                  <a:lnTo>
                    <a:pt x="4324" y="3854"/>
                  </a:lnTo>
                  <a:lnTo>
                    <a:pt x="4136" y="3760"/>
                  </a:lnTo>
                  <a:lnTo>
                    <a:pt x="4042" y="3760"/>
                  </a:lnTo>
                  <a:lnTo>
                    <a:pt x="4230" y="3666"/>
                  </a:lnTo>
                  <a:lnTo>
                    <a:pt x="4512" y="3666"/>
                  </a:lnTo>
                  <a:lnTo>
                    <a:pt x="4888" y="3666"/>
                  </a:lnTo>
                  <a:lnTo>
                    <a:pt x="5170" y="3948"/>
                  </a:lnTo>
                  <a:lnTo>
                    <a:pt x="5452" y="4230"/>
                  </a:lnTo>
                  <a:lnTo>
                    <a:pt x="5452" y="4606"/>
                  </a:lnTo>
                  <a:lnTo>
                    <a:pt x="5452" y="4982"/>
                  </a:lnTo>
                  <a:lnTo>
                    <a:pt x="5170" y="5358"/>
                  </a:lnTo>
                  <a:lnTo>
                    <a:pt x="4888" y="5546"/>
                  </a:lnTo>
                  <a:lnTo>
                    <a:pt x="4512" y="564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332" name="Freeform 102"/>
            <p:cNvSpPr>
              <a:spLocks noEditPoints="1"/>
            </p:cNvSpPr>
            <p:nvPr/>
          </p:nvSpPr>
          <p:spPr bwMode="auto">
            <a:xfrm>
              <a:off x="-492410" y="4661963"/>
              <a:ext cx="155575" cy="155575"/>
            </a:xfrm>
            <a:custGeom>
              <a:avLst/>
              <a:gdLst/>
              <a:ahLst/>
              <a:cxnLst>
                <a:cxn ang="0">
                  <a:pos x="1786" y="94"/>
                </a:cxn>
                <a:cxn ang="0">
                  <a:pos x="1034" y="470"/>
                </a:cxn>
                <a:cxn ang="0">
                  <a:pos x="376" y="1034"/>
                </a:cxn>
                <a:cxn ang="0">
                  <a:pos x="0" y="1880"/>
                </a:cxn>
                <a:cxn ang="0">
                  <a:pos x="0" y="2820"/>
                </a:cxn>
                <a:cxn ang="0">
                  <a:pos x="376" y="3666"/>
                </a:cxn>
                <a:cxn ang="0">
                  <a:pos x="1034" y="4230"/>
                </a:cxn>
                <a:cxn ang="0">
                  <a:pos x="1786" y="4606"/>
                </a:cxn>
                <a:cxn ang="0">
                  <a:pos x="2726" y="4606"/>
                </a:cxn>
                <a:cxn ang="0">
                  <a:pos x="3572" y="4230"/>
                </a:cxn>
                <a:cxn ang="0">
                  <a:pos x="4230" y="3666"/>
                </a:cxn>
                <a:cxn ang="0">
                  <a:pos x="4512" y="2820"/>
                </a:cxn>
                <a:cxn ang="0">
                  <a:pos x="4512" y="1880"/>
                </a:cxn>
                <a:cxn ang="0">
                  <a:pos x="4230" y="1034"/>
                </a:cxn>
                <a:cxn ang="0">
                  <a:pos x="3572" y="470"/>
                </a:cxn>
                <a:cxn ang="0">
                  <a:pos x="2726" y="94"/>
                </a:cxn>
                <a:cxn ang="0">
                  <a:pos x="2444" y="3478"/>
                </a:cxn>
                <a:cxn ang="0">
                  <a:pos x="1974" y="3854"/>
                </a:cxn>
                <a:cxn ang="0">
                  <a:pos x="1598" y="3478"/>
                </a:cxn>
                <a:cxn ang="0">
                  <a:pos x="1410" y="2820"/>
                </a:cxn>
                <a:cxn ang="0">
                  <a:pos x="2162" y="3008"/>
                </a:cxn>
                <a:cxn ang="0">
                  <a:pos x="2444" y="2820"/>
                </a:cxn>
                <a:cxn ang="0">
                  <a:pos x="2068" y="2538"/>
                </a:cxn>
                <a:cxn ang="0">
                  <a:pos x="1504" y="2256"/>
                </a:cxn>
                <a:cxn ang="0">
                  <a:pos x="1316" y="1786"/>
                </a:cxn>
                <a:cxn ang="0">
                  <a:pos x="1504" y="1316"/>
                </a:cxn>
                <a:cxn ang="0">
                  <a:pos x="1974" y="1128"/>
                </a:cxn>
                <a:cxn ang="0">
                  <a:pos x="2444" y="752"/>
                </a:cxn>
                <a:cxn ang="0">
                  <a:pos x="2820" y="1128"/>
                </a:cxn>
                <a:cxn ang="0">
                  <a:pos x="3008" y="1692"/>
                </a:cxn>
                <a:cxn ang="0">
                  <a:pos x="2350" y="1598"/>
                </a:cxn>
                <a:cxn ang="0">
                  <a:pos x="2068" y="1786"/>
                </a:cxn>
                <a:cxn ang="0">
                  <a:pos x="2538" y="2068"/>
                </a:cxn>
                <a:cxn ang="0">
                  <a:pos x="3102" y="2350"/>
                </a:cxn>
                <a:cxn ang="0">
                  <a:pos x="3290" y="2726"/>
                </a:cxn>
                <a:cxn ang="0">
                  <a:pos x="3008" y="3196"/>
                </a:cxn>
                <a:cxn ang="0">
                  <a:pos x="2444" y="3478"/>
                </a:cxn>
              </a:cxnLst>
              <a:rect l="0" t="0" r="r" b="b"/>
              <a:pathLst>
                <a:path w="4606" h="4606">
                  <a:moveTo>
                    <a:pt x="2256" y="0"/>
                  </a:moveTo>
                  <a:lnTo>
                    <a:pt x="1786" y="94"/>
                  </a:lnTo>
                  <a:lnTo>
                    <a:pt x="1410" y="188"/>
                  </a:lnTo>
                  <a:lnTo>
                    <a:pt x="1034" y="470"/>
                  </a:lnTo>
                  <a:lnTo>
                    <a:pt x="658" y="752"/>
                  </a:lnTo>
                  <a:lnTo>
                    <a:pt x="376" y="1034"/>
                  </a:lnTo>
                  <a:lnTo>
                    <a:pt x="188" y="1409"/>
                  </a:lnTo>
                  <a:lnTo>
                    <a:pt x="0" y="1880"/>
                  </a:lnTo>
                  <a:lnTo>
                    <a:pt x="0" y="2350"/>
                  </a:lnTo>
                  <a:lnTo>
                    <a:pt x="0" y="2820"/>
                  </a:lnTo>
                  <a:lnTo>
                    <a:pt x="188" y="3196"/>
                  </a:lnTo>
                  <a:lnTo>
                    <a:pt x="376" y="3666"/>
                  </a:lnTo>
                  <a:lnTo>
                    <a:pt x="658" y="3948"/>
                  </a:lnTo>
                  <a:lnTo>
                    <a:pt x="1034" y="4230"/>
                  </a:lnTo>
                  <a:lnTo>
                    <a:pt x="1410" y="4418"/>
                  </a:lnTo>
                  <a:lnTo>
                    <a:pt x="1786" y="4606"/>
                  </a:lnTo>
                  <a:lnTo>
                    <a:pt x="2256" y="4606"/>
                  </a:lnTo>
                  <a:lnTo>
                    <a:pt x="2726" y="4606"/>
                  </a:lnTo>
                  <a:lnTo>
                    <a:pt x="3196" y="4418"/>
                  </a:lnTo>
                  <a:lnTo>
                    <a:pt x="3572" y="4230"/>
                  </a:lnTo>
                  <a:lnTo>
                    <a:pt x="3948" y="3948"/>
                  </a:lnTo>
                  <a:lnTo>
                    <a:pt x="4230" y="3666"/>
                  </a:lnTo>
                  <a:lnTo>
                    <a:pt x="4418" y="3196"/>
                  </a:lnTo>
                  <a:lnTo>
                    <a:pt x="4512" y="2820"/>
                  </a:lnTo>
                  <a:lnTo>
                    <a:pt x="4606" y="2350"/>
                  </a:lnTo>
                  <a:lnTo>
                    <a:pt x="4512" y="1880"/>
                  </a:lnTo>
                  <a:lnTo>
                    <a:pt x="4418" y="1409"/>
                  </a:lnTo>
                  <a:lnTo>
                    <a:pt x="4230" y="1034"/>
                  </a:lnTo>
                  <a:lnTo>
                    <a:pt x="3948" y="752"/>
                  </a:lnTo>
                  <a:lnTo>
                    <a:pt x="3572" y="470"/>
                  </a:lnTo>
                  <a:lnTo>
                    <a:pt x="3196" y="188"/>
                  </a:lnTo>
                  <a:lnTo>
                    <a:pt x="2726" y="94"/>
                  </a:lnTo>
                  <a:lnTo>
                    <a:pt x="2256" y="0"/>
                  </a:lnTo>
                  <a:close/>
                  <a:moveTo>
                    <a:pt x="2444" y="3478"/>
                  </a:moveTo>
                  <a:lnTo>
                    <a:pt x="2444" y="3854"/>
                  </a:lnTo>
                  <a:lnTo>
                    <a:pt x="1974" y="3854"/>
                  </a:lnTo>
                  <a:lnTo>
                    <a:pt x="1974" y="3478"/>
                  </a:lnTo>
                  <a:lnTo>
                    <a:pt x="1598" y="3478"/>
                  </a:lnTo>
                  <a:lnTo>
                    <a:pt x="1222" y="3384"/>
                  </a:lnTo>
                  <a:lnTo>
                    <a:pt x="1410" y="2820"/>
                  </a:lnTo>
                  <a:lnTo>
                    <a:pt x="1692" y="2914"/>
                  </a:lnTo>
                  <a:lnTo>
                    <a:pt x="2162" y="3008"/>
                  </a:lnTo>
                  <a:lnTo>
                    <a:pt x="2350" y="2914"/>
                  </a:lnTo>
                  <a:lnTo>
                    <a:pt x="2444" y="2820"/>
                  </a:lnTo>
                  <a:lnTo>
                    <a:pt x="2350" y="2632"/>
                  </a:lnTo>
                  <a:lnTo>
                    <a:pt x="2068" y="2538"/>
                  </a:lnTo>
                  <a:lnTo>
                    <a:pt x="1786" y="2444"/>
                  </a:lnTo>
                  <a:lnTo>
                    <a:pt x="1504" y="2256"/>
                  </a:lnTo>
                  <a:lnTo>
                    <a:pt x="1316" y="2068"/>
                  </a:lnTo>
                  <a:lnTo>
                    <a:pt x="1316" y="1786"/>
                  </a:lnTo>
                  <a:lnTo>
                    <a:pt x="1316" y="1598"/>
                  </a:lnTo>
                  <a:lnTo>
                    <a:pt x="1504" y="1316"/>
                  </a:lnTo>
                  <a:lnTo>
                    <a:pt x="1692" y="1222"/>
                  </a:lnTo>
                  <a:lnTo>
                    <a:pt x="1974" y="1128"/>
                  </a:lnTo>
                  <a:lnTo>
                    <a:pt x="1974" y="752"/>
                  </a:lnTo>
                  <a:lnTo>
                    <a:pt x="2444" y="752"/>
                  </a:lnTo>
                  <a:lnTo>
                    <a:pt x="2444" y="1034"/>
                  </a:lnTo>
                  <a:lnTo>
                    <a:pt x="2820" y="1128"/>
                  </a:lnTo>
                  <a:lnTo>
                    <a:pt x="3102" y="1222"/>
                  </a:lnTo>
                  <a:lnTo>
                    <a:pt x="3008" y="1692"/>
                  </a:lnTo>
                  <a:lnTo>
                    <a:pt x="2726" y="1598"/>
                  </a:lnTo>
                  <a:lnTo>
                    <a:pt x="2350" y="1598"/>
                  </a:lnTo>
                  <a:lnTo>
                    <a:pt x="2068" y="1598"/>
                  </a:lnTo>
                  <a:lnTo>
                    <a:pt x="2068" y="1786"/>
                  </a:lnTo>
                  <a:lnTo>
                    <a:pt x="2162" y="1880"/>
                  </a:lnTo>
                  <a:lnTo>
                    <a:pt x="2538" y="2068"/>
                  </a:lnTo>
                  <a:lnTo>
                    <a:pt x="2820" y="2162"/>
                  </a:lnTo>
                  <a:lnTo>
                    <a:pt x="3102" y="2350"/>
                  </a:lnTo>
                  <a:lnTo>
                    <a:pt x="3196" y="2538"/>
                  </a:lnTo>
                  <a:lnTo>
                    <a:pt x="3290" y="2726"/>
                  </a:lnTo>
                  <a:lnTo>
                    <a:pt x="3196" y="3008"/>
                  </a:lnTo>
                  <a:lnTo>
                    <a:pt x="3008" y="3196"/>
                  </a:lnTo>
                  <a:lnTo>
                    <a:pt x="2820" y="3384"/>
                  </a:lnTo>
                  <a:lnTo>
                    <a:pt x="2444" y="3478"/>
                  </a:ln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5" name="组合 333"/>
          <p:cNvGrpSpPr/>
          <p:nvPr/>
        </p:nvGrpSpPr>
        <p:grpSpPr>
          <a:xfrm>
            <a:off x="6942251" y="4951922"/>
            <a:ext cx="566104" cy="566104"/>
            <a:chOff x="1066987" y="4007107"/>
            <a:chExt cx="566104" cy="566104"/>
          </a:xfrm>
          <a:noFill/>
        </p:grpSpPr>
        <p:grpSp>
          <p:nvGrpSpPr>
            <p:cNvPr id="6" name="组合 305"/>
            <p:cNvGrpSpPr/>
            <p:nvPr/>
          </p:nvGrpSpPr>
          <p:grpSpPr>
            <a:xfrm>
              <a:off x="1066987" y="4007107"/>
              <a:ext cx="566104" cy="566104"/>
              <a:chOff x="1362634" y="1687807"/>
              <a:chExt cx="1129553" cy="1129553"/>
            </a:xfrm>
            <a:grpFill/>
          </p:grpSpPr>
          <p:sp>
            <p:nvSpPr>
              <p:cNvPr id="362" name="椭圆 361"/>
              <p:cNvSpPr/>
              <p:nvPr/>
            </p:nvSpPr>
            <p:spPr>
              <a:xfrm>
                <a:off x="1362634" y="1687807"/>
                <a:ext cx="1129553" cy="1129553"/>
              </a:xfrm>
              <a:prstGeom prst="ellipse">
                <a:avLst/>
              </a:prstGeom>
              <a:grp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n w="18415" cmpd="sng">
                    <a:solidFill>
                      <a:srgbClr val="FFFFFF"/>
                    </a:solidFill>
                    <a:prstDash val="solid"/>
                  </a:ln>
                  <a:solidFill>
                    <a:schemeClr val="tx1"/>
                  </a:solidFill>
                  <a:effectLst>
                    <a:outerShdw blurRad="63500" dir="3600000" algn="tl" rotWithShape="0">
                      <a:srgbClr val="000000">
                        <a:alpha val="70000"/>
                      </a:srgbClr>
                    </a:outerShdw>
                  </a:effectLst>
                  <a:latin typeface="+mj-lt"/>
                </a:endParaRPr>
              </a:p>
            </p:txBody>
          </p:sp>
          <p:sp>
            <p:nvSpPr>
              <p:cNvPr id="363" name="椭圆 362"/>
              <p:cNvSpPr/>
              <p:nvPr/>
            </p:nvSpPr>
            <p:spPr>
              <a:xfrm>
                <a:off x="1362634" y="1687807"/>
                <a:ext cx="1129553" cy="1129553"/>
              </a:xfrm>
              <a:prstGeom prst="ellipse">
                <a:avLst/>
              </a:prstGeom>
              <a:grp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ln w="18415" cmpd="sng">
                    <a:solidFill>
                      <a:srgbClr val="FFFFFF"/>
                    </a:solidFill>
                    <a:prstDash val="solid"/>
                  </a:ln>
                  <a:solidFill>
                    <a:schemeClr val="tx1"/>
                  </a:solidFill>
                  <a:effectLst>
                    <a:outerShdw blurRad="63500" dir="3600000" algn="tl" rotWithShape="0">
                      <a:srgbClr val="000000">
                        <a:alpha val="70000"/>
                      </a:srgbClr>
                    </a:outerShdw>
                  </a:effectLst>
                  <a:latin typeface="+mj-lt"/>
                </a:endParaRPr>
              </a:p>
            </p:txBody>
          </p:sp>
        </p:grpSp>
        <p:grpSp>
          <p:nvGrpSpPr>
            <p:cNvPr id="7" name="组合 346"/>
            <p:cNvGrpSpPr/>
            <p:nvPr/>
          </p:nvGrpSpPr>
          <p:grpSpPr>
            <a:xfrm>
              <a:off x="1152520" y="4123076"/>
              <a:ext cx="412098" cy="344328"/>
              <a:chOff x="10699750" y="2222503"/>
              <a:chExt cx="368315" cy="320679"/>
            </a:xfrm>
            <a:grpFill/>
          </p:grpSpPr>
          <p:sp>
            <p:nvSpPr>
              <p:cNvPr id="350" name="Freeform 108"/>
              <p:cNvSpPr>
                <a:spLocks noEditPoints="1"/>
              </p:cNvSpPr>
              <p:nvPr/>
            </p:nvSpPr>
            <p:spPr bwMode="auto">
              <a:xfrm>
                <a:off x="10820414" y="2295532"/>
                <a:ext cx="247651" cy="247650"/>
              </a:xfrm>
              <a:custGeom>
                <a:avLst/>
                <a:gdLst/>
                <a:ahLst/>
                <a:cxnLst>
                  <a:cxn ang="0">
                    <a:pos x="20" y="44"/>
                  </a:cxn>
                  <a:cxn ang="0">
                    <a:pos x="10" y="52"/>
                  </a:cxn>
                  <a:cxn ang="0">
                    <a:pos x="0" y="58"/>
                  </a:cxn>
                  <a:cxn ang="0">
                    <a:pos x="0" y="68"/>
                  </a:cxn>
                  <a:cxn ang="0">
                    <a:pos x="8" y="74"/>
                  </a:cxn>
                  <a:cxn ang="0">
                    <a:pos x="10" y="86"/>
                  </a:cxn>
                  <a:cxn ang="0">
                    <a:pos x="2" y="94"/>
                  </a:cxn>
                  <a:cxn ang="0">
                    <a:pos x="4" y="106"/>
                  </a:cxn>
                  <a:cxn ang="0">
                    <a:pos x="12" y="110"/>
                  </a:cxn>
                  <a:cxn ang="0">
                    <a:pos x="22" y="118"/>
                  </a:cxn>
                  <a:cxn ang="0">
                    <a:pos x="20" y="128"/>
                  </a:cxn>
                  <a:cxn ang="0">
                    <a:pos x="24" y="138"/>
                  </a:cxn>
                  <a:cxn ang="0">
                    <a:pos x="36" y="138"/>
                  </a:cxn>
                  <a:cxn ang="0">
                    <a:pos x="50" y="136"/>
                  </a:cxn>
                  <a:cxn ang="0">
                    <a:pos x="52" y="146"/>
                  </a:cxn>
                  <a:cxn ang="0">
                    <a:pos x="60" y="156"/>
                  </a:cxn>
                  <a:cxn ang="0">
                    <a:pos x="72" y="154"/>
                  </a:cxn>
                  <a:cxn ang="0">
                    <a:pos x="78" y="146"/>
                  </a:cxn>
                  <a:cxn ang="0">
                    <a:pos x="90" y="150"/>
                  </a:cxn>
                  <a:cxn ang="0">
                    <a:pos x="98" y="154"/>
                  </a:cxn>
                  <a:cxn ang="0">
                    <a:pos x="108" y="150"/>
                  </a:cxn>
                  <a:cxn ang="0">
                    <a:pos x="110" y="140"/>
                  </a:cxn>
                  <a:cxn ang="0">
                    <a:pos x="120" y="132"/>
                  </a:cxn>
                  <a:cxn ang="0">
                    <a:pos x="130" y="136"/>
                  </a:cxn>
                  <a:cxn ang="0">
                    <a:pos x="140" y="128"/>
                  </a:cxn>
                  <a:cxn ang="0">
                    <a:pos x="138" y="118"/>
                  </a:cxn>
                  <a:cxn ang="0">
                    <a:pos x="136" y="106"/>
                  </a:cxn>
                  <a:cxn ang="0">
                    <a:pos x="150" y="104"/>
                  </a:cxn>
                  <a:cxn ang="0">
                    <a:pos x="156" y="94"/>
                  </a:cxn>
                  <a:cxn ang="0">
                    <a:pos x="150" y="82"/>
                  </a:cxn>
                  <a:cxn ang="0">
                    <a:pos x="142" y="72"/>
                  </a:cxn>
                  <a:cxn ang="0">
                    <a:pos x="150" y="66"/>
                  </a:cxn>
                  <a:cxn ang="0">
                    <a:pos x="154" y="54"/>
                  </a:cxn>
                  <a:cxn ang="0">
                    <a:pos x="146" y="46"/>
                  </a:cxn>
                  <a:cxn ang="0">
                    <a:pos x="136" y="44"/>
                  </a:cxn>
                  <a:cxn ang="0">
                    <a:pos x="134" y="32"/>
                  </a:cxn>
                  <a:cxn ang="0">
                    <a:pos x="134" y="22"/>
                  </a:cxn>
                  <a:cxn ang="0">
                    <a:pos x="124" y="16"/>
                  </a:cxn>
                  <a:cxn ang="0">
                    <a:pos x="116" y="18"/>
                  </a:cxn>
                  <a:cxn ang="0">
                    <a:pos x="104" y="16"/>
                  </a:cxn>
                  <a:cxn ang="0">
                    <a:pos x="102" y="4"/>
                  </a:cxn>
                  <a:cxn ang="0">
                    <a:pos x="90" y="0"/>
                  </a:cxn>
                  <a:cxn ang="0">
                    <a:pos x="82" y="4"/>
                  </a:cxn>
                  <a:cxn ang="0">
                    <a:pos x="72" y="12"/>
                  </a:cxn>
                  <a:cxn ang="0">
                    <a:pos x="64" y="4"/>
                  </a:cxn>
                  <a:cxn ang="0">
                    <a:pos x="54" y="2"/>
                  </a:cxn>
                  <a:cxn ang="0">
                    <a:pos x="46" y="12"/>
                  </a:cxn>
                  <a:cxn ang="0">
                    <a:pos x="40" y="24"/>
                  </a:cxn>
                  <a:cxn ang="0">
                    <a:pos x="30" y="22"/>
                  </a:cxn>
                  <a:cxn ang="0">
                    <a:pos x="18" y="24"/>
                  </a:cxn>
                  <a:cxn ang="0">
                    <a:pos x="16" y="34"/>
                  </a:cxn>
                  <a:cxn ang="0">
                    <a:pos x="64" y="34"/>
                  </a:cxn>
                  <a:cxn ang="0">
                    <a:pos x="98" y="36"/>
                  </a:cxn>
                  <a:cxn ang="0">
                    <a:pos x="122" y="64"/>
                  </a:cxn>
                  <a:cxn ang="0">
                    <a:pos x="122" y="90"/>
                  </a:cxn>
                  <a:cxn ang="0">
                    <a:pos x="100" y="118"/>
                  </a:cxn>
                  <a:cxn ang="0">
                    <a:pos x="74" y="124"/>
                  </a:cxn>
                  <a:cxn ang="0">
                    <a:pos x="42" y="108"/>
                  </a:cxn>
                  <a:cxn ang="0">
                    <a:pos x="32" y="82"/>
                  </a:cxn>
                  <a:cxn ang="0">
                    <a:pos x="42" y="50"/>
                  </a:cxn>
                  <a:cxn ang="0">
                    <a:pos x="64" y="34"/>
                  </a:cxn>
                </a:cxnLst>
                <a:rect l="0" t="0" r="r" b="b"/>
                <a:pathLst>
                  <a:path w="156" h="156">
                    <a:moveTo>
                      <a:pt x="16" y="36"/>
                    </a:moveTo>
                    <a:lnTo>
                      <a:pt x="16" y="36"/>
                    </a:lnTo>
                    <a:lnTo>
                      <a:pt x="18" y="40"/>
                    </a:lnTo>
                    <a:lnTo>
                      <a:pt x="20" y="44"/>
                    </a:lnTo>
                    <a:lnTo>
                      <a:pt x="18" y="50"/>
                    </a:lnTo>
                    <a:lnTo>
                      <a:pt x="18" y="50"/>
                    </a:lnTo>
                    <a:lnTo>
                      <a:pt x="14" y="52"/>
                    </a:lnTo>
                    <a:lnTo>
                      <a:pt x="10" y="52"/>
                    </a:lnTo>
                    <a:lnTo>
                      <a:pt x="10" y="52"/>
                    </a:lnTo>
                    <a:lnTo>
                      <a:pt x="6" y="52"/>
                    </a:lnTo>
                    <a:lnTo>
                      <a:pt x="4" y="54"/>
                    </a:lnTo>
                    <a:lnTo>
                      <a:pt x="0" y="58"/>
                    </a:lnTo>
                    <a:lnTo>
                      <a:pt x="0" y="60"/>
                    </a:lnTo>
                    <a:lnTo>
                      <a:pt x="0" y="60"/>
                    </a:lnTo>
                    <a:lnTo>
                      <a:pt x="0" y="66"/>
                    </a:lnTo>
                    <a:lnTo>
                      <a:pt x="0" y="68"/>
                    </a:lnTo>
                    <a:lnTo>
                      <a:pt x="2" y="72"/>
                    </a:lnTo>
                    <a:lnTo>
                      <a:pt x="4" y="72"/>
                    </a:lnTo>
                    <a:lnTo>
                      <a:pt x="4" y="72"/>
                    </a:lnTo>
                    <a:lnTo>
                      <a:pt x="8" y="74"/>
                    </a:lnTo>
                    <a:lnTo>
                      <a:pt x="10" y="78"/>
                    </a:lnTo>
                    <a:lnTo>
                      <a:pt x="12" y="84"/>
                    </a:lnTo>
                    <a:lnTo>
                      <a:pt x="12" y="84"/>
                    </a:lnTo>
                    <a:lnTo>
                      <a:pt x="10" y="86"/>
                    </a:lnTo>
                    <a:lnTo>
                      <a:pt x="6" y="90"/>
                    </a:lnTo>
                    <a:lnTo>
                      <a:pt x="6" y="90"/>
                    </a:lnTo>
                    <a:lnTo>
                      <a:pt x="2" y="92"/>
                    </a:lnTo>
                    <a:lnTo>
                      <a:pt x="2" y="94"/>
                    </a:lnTo>
                    <a:lnTo>
                      <a:pt x="0" y="98"/>
                    </a:lnTo>
                    <a:lnTo>
                      <a:pt x="2" y="102"/>
                    </a:lnTo>
                    <a:lnTo>
                      <a:pt x="2" y="102"/>
                    </a:lnTo>
                    <a:lnTo>
                      <a:pt x="4" y="106"/>
                    </a:lnTo>
                    <a:lnTo>
                      <a:pt x="6" y="108"/>
                    </a:lnTo>
                    <a:lnTo>
                      <a:pt x="8" y="110"/>
                    </a:lnTo>
                    <a:lnTo>
                      <a:pt x="12" y="110"/>
                    </a:lnTo>
                    <a:lnTo>
                      <a:pt x="12" y="110"/>
                    </a:lnTo>
                    <a:lnTo>
                      <a:pt x="18" y="110"/>
                    </a:lnTo>
                    <a:lnTo>
                      <a:pt x="22" y="112"/>
                    </a:lnTo>
                    <a:lnTo>
                      <a:pt x="22" y="112"/>
                    </a:lnTo>
                    <a:lnTo>
                      <a:pt x="22" y="118"/>
                    </a:lnTo>
                    <a:lnTo>
                      <a:pt x="22" y="122"/>
                    </a:lnTo>
                    <a:lnTo>
                      <a:pt x="22" y="124"/>
                    </a:lnTo>
                    <a:lnTo>
                      <a:pt x="22" y="124"/>
                    </a:lnTo>
                    <a:lnTo>
                      <a:pt x="20" y="128"/>
                    </a:lnTo>
                    <a:lnTo>
                      <a:pt x="20" y="130"/>
                    </a:lnTo>
                    <a:lnTo>
                      <a:pt x="22" y="134"/>
                    </a:lnTo>
                    <a:lnTo>
                      <a:pt x="24" y="138"/>
                    </a:lnTo>
                    <a:lnTo>
                      <a:pt x="24" y="138"/>
                    </a:lnTo>
                    <a:lnTo>
                      <a:pt x="28" y="140"/>
                    </a:lnTo>
                    <a:lnTo>
                      <a:pt x="30" y="140"/>
                    </a:lnTo>
                    <a:lnTo>
                      <a:pt x="34" y="140"/>
                    </a:lnTo>
                    <a:lnTo>
                      <a:pt x="36" y="138"/>
                    </a:lnTo>
                    <a:lnTo>
                      <a:pt x="36" y="138"/>
                    </a:lnTo>
                    <a:lnTo>
                      <a:pt x="40" y="136"/>
                    </a:lnTo>
                    <a:lnTo>
                      <a:pt x="44" y="136"/>
                    </a:lnTo>
                    <a:lnTo>
                      <a:pt x="50" y="136"/>
                    </a:lnTo>
                    <a:lnTo>
                      <a:pt x="50" y="136"/>
                    </a:lnTo>
                    <a:lnTo>
                      <a:pt x="52" y="140"/>
                    </a:lnTo>
                    <a:lnTo>
                      <a:pt x="52" y="146"/>
                    </a:lnTo>
                    <a:lnTo>
                      <a:pt x="52" y="146"/>
                    </a:lnTo>
                    <a:lnTo>
                      <a:pt x="52" y="150"/>
                    </a:lnTo>
                    <a:lnTo>
                      <a:pt x="54" y="152"/>
                    </a:lnTo>
                    <a:lnTo>
                      <a:pt x="56" y="154"/>
                    </a:lnTo>
                    <a:lnTo>
                      <a:pt x="60" y="156"/>
                    </a:lnTo>
                    <a:lnTo>
                      <a:pt x="60" y="156"/>
                    </a:lnTo>
                    <a:lnTo>
                      <a:pt x="64" y="156"/>
                    </a:lnTo>
                    <a:lnTo>
                      <a:pt x="68" y="156"/>
                    </a:lnTo>
                    <a:lnTo>
                      <a:pt x="72" y="154"/>
                    </a:lnTo>
                    <a:lnTo>
                      <a:pt x="72" y="150"/>
                    </a:lnTo>
                    <a:lnTo>
                      <a:pt x="72" y="150"/>
                    </a:lnTo>
                    <a:lnTo>
                      <a:pt x="74" y="148"/>
                    </a:lnTo>
                    <a:lnTo>
                      <a:pt x="78" y="146"/>
                    </a:lnTo>
                    <a:lnTo>
                      <a:pt x="82" y="144"/>
                    </a:lnTo>
                    <a:lnTo>
                      <a:pt x="82" y="144"/>
                    </a:lnTo>
                    <a:lnTo>
                      <a:pt x="86" y="144"/>
                    </a:lnTo>
                    <a:lnTo>
                      <a:pt x="90" y="150"/>
                    </a:lnTo>
                    <a:lnTo>
                      <a:pt x="90" y="150"/>
                    </a:lnTo>
                    <a:lnTo>
                      <a:pt x="92" y="152"/>
                    </a:lnTo>
                    <a:lnTo>
                      <a:pt x="94" y="154"/>
                    </a:lnTo>
                    <a:lnTo>
                      <a:pt x="98" y="154"/>
                    </a:lnTo>
                    <a:lnTo>
                      <a:pt x="102" y="154"/>
                    </a:lnTo>
                    <a:lnTo>
                      <a:pt x="102" y="154"/>
                    </a:lnTo>
                    <a:lnTo>
                      <a:pt x="106" y="152"/>
                    </a:lnTo>
                    <a:lnTo>
                      <a:pt x="108" y="150"/>
                    </a:lnTo>
                    <a:lnTo>
                      <a:pt x="110" y="146"/>
                    </a:lnTo>
                    <a:lnTo>
                      <a:pt x="110" y="144"/>
                    </a:lnTo>
                    <a:lnTo>
                      <a:pt x="110" y="144"/>
                    </a:lnTo>
                    <a:lnTo>
                      <a:pt x="110" y="140"/>
                    </a:lnTo>
                    <a:lnTo>
                      <a:pt x="112" y="136"/>
                    </a:lnTo>
                    <a:lnTo>
                      <a:pt x="114" y="132"/>
                    </a:lnTo>
                    <a:lnTo>
                      <a:pt x="114" y="132"/>
                    </a:lnTo>
                    <a:lnTo>
                      <a:pt x="120" y="132"/>
                    </a:lnTo>
                    <a:lnTo>
                      <a:pt x="124" y="134"/>
                    </a:lnTo>
                    <a:lnTo>
                      <a:pt x="124" y="134"/>
                    </a:lnTo>
                    <a:lnTo>
                      <a:pt x="126" y="136"/>
                    </a:lnTo>
                    <a:lnTo>
                      <a:pt x="130" y="136"/>
                    </a:lnTo>
                    <a:lnTo>
                      <a:pt x="134" y="134"/>
                    </a:lnTo>
                    <a:lnTo>
                      <a:pt x="136" y="132"/>
                    </a:lnTo>
                    <a:lnTo>
                      <a:pt x="136" y="132"/>
                    </a:lnTo>
                    <a:lnTo>
                      <a:pt x="140" y="128"/>
                    </a:lnTo>
                    <a:lnTo>
                      <a:pt x="140" y="124"/>
                    </a:lnTo>
                    <a:lnTo>
                      <a:pt x="140" y="122"/>
                    </a:lnTo>
                    <a:lnTo>
                      <a:pt x="138" y="118"/>
                    </a:lnTo>
                    <a:lnTo>
                      <a:pt x="138" y="118"/>
                    </a:lnTo>
                    <a:lnTo>
                      <a:pt x="136" y="116"/>
                    </a:lnTo>
                    <a:lnTo>
                      <a:pt x="136" y="112"/>
                    </a:lnTo>
                    <a:lnTo>
                      <a:pt x="136" y="106"/>
                    </a:lnTo>
                    <a:lnTo>
                      <a:pt x="136" y="106"/>
                    </a:lnTo>
                    <a:lnTo>
                      <a:pt x="140" y="104"/>
                    </a:lnTo>
                    <a:lnTo>
                      <a:pt x="146" y="104"/>
                    </a:lnTo>
                    <a:lnTo>
                      <a:pt x="146" y="104"/>
                    </a:lnTo>
                    <a:lnTo>
                      <a:pt x="150" y="104"/>
                    </a:lnTo>
                    <a:lnTo>
                      <a:pt x="152" y="102"/>
                    </a:lnTo>
                    <a:lnTo>
                      <a:pt x="154" y="98"/>
                    </a:lnTo>
                    <a:lnTo>
                      <a:pt x="156" y="94"/>
                    </a:lnTo>
                    <a:lnTo>
                      <a:pt x="156" y="94"/>
                    </a:lnTo>
                    <a:lnTo>
                      <a:pt x="156" y="90"/>
                    </a:lnTo>
                    <a:lnTo>
                      <a:pt x="156" y="86"/>
                    </a:lnTo>
                    <a:lnTo>
                      <a:pt x="154" y="84"/>
                    </a:lnTo>
                    <a:lnTo>
                      <a:pt x="150" y="82"/>
                    </a:lnTo>
                    <a:lnTo>
                      <a:pt x="150" y="82"/>
                    </a:lnTo>
                    <a:lnTo>
                      <a:pt x="148" y="82"/>
                    </a:lnTo>
                    <a:lnTo>
                      <a:pt x="146" y="78"/>
                    </a:lnTo>
                    <a:lnTo>
                      <a:pt x="142" y="72"/>
                    </a:lnTo>
                    <a:lnTo>
                      <a:pt x="142" y="72"/>
                    </a:lnTo>
                    <a:lnTo>
                      <a:pt x="144" y="68"/>
                    </a:lnTo>
                    <a:lnTo>
                      <a:pt x="150" y="66"/>
                    </a:lnTo>
                    <a:lnTo>
                      <a:pt x="150" y="66"/>
                    </a:lnTo>
                    <a:lnTo>
                      <a:pt x="152" y="64"/>
                    </a:lnTo>
                    <a:lnTo>
                      <a:pt x="154" y="62"/>
                    </a:lnTo>
                    <a:lnTo>
                      <a:pt x="154" y="58"/>
                    </a:lnTo>
                    <a:lnTo>
                      <a:pt x="154" y="54"/>
                    </a:lnTo>
                    <a:lnTo>
                      <a:pt x="154" y="54"/>
                    </a:lnTo>
                    <a:lnTo>
                      <a:pt x="152" y="50"/>
                    </a:lnTo>
                    <a:lnTo>
                      <a:pt x="150" y="46"/>
                    </a:lnTo>
                    <a:lnTo>
                      <a:pt x="146" y="46"/>
                    </a:lnTo>
                    <a:lnTo>
                      <a:pt x="144" y="46"/>
                    </a:lnTo>
                    <a:lnTo>
                      <a:pt x="144" y="46"/>
                    </a:lnTo>
                    <a:lnTo>
                      <a:pt x="140" y="46"/>
                    </a:lnTo>
                    <a:lnTo>
                      <a:pt x="136" y="44"/>
                    </a:lnTo>
                    <a:lnTo>
                      <a:pt x="132" y="40"/>
                    </a:lnTo>
                    <a:lnTo>
                      <a:pt x="132" y="40"/>
                    </a:lnTo>
                    <a:lnTo>
                      <a:pt x="132" y="36"/>
                    </a:lnTo>
                    <a:lnTo>
                      <a:pt x="134" y="32"/>
                    </a:lnTo>
                    <a:lnTo>
                      <a:pt x="134" y="32"/>
                    </a:lnTo>
                    <a:lnTo>
                      <a:pt x="136" y="28"/>
                    </a:lnTo>
                    <a:lnTo>
                      <a:pt x="136" y="26"/>
                    </a:lnTo>
                    <a:lnTo>
                      <a:pt x="134" y="22"/>
                    </a:lnTo>
                    <a:lnTo>
                      <a:pt x="132" y="18"/>
                    </a:lnTo>
                    <a:lnTo>
                      <a:pt x="132" y="18"/>
                    </a:lnTo>
                    <a:lnTo>
                      <a:pt x="128" y="16"/>
                    </a:lnTo>
                    <a:lnTo>
                      <a:pt x="124" y="16"/>
                    </a:lnTo>
                    <a:lnTo>
                      <a:pt x="120" y="16"/>
                    </a:lnTo>
                    <a:lnTo>
                      <a:pt x="118" y="18"/>
                    </a:lnTo>
                    <a:lnTo>
                      <a:pt x="118" y="18"/>
                    </a:lnTo>
                    <a:lnTo>
                      <a:pt x="116" y="18"/>
                    </a:lnTo>
                    <a:lnTo>
                      <a:pt x="112" y="20"/>
                    </a:lnTo>
                    <a:lnTo>
                      <a:pt x="106" y="18"/>
                    </a:lnTo>
                    <a:lnTo>
                      <a:pt x="106" y="18"/>
                    </a:lnTo>
                    <a:lnTo>
                      <a:pt x="104" y="16"/>
                    </a:lnTo>
                    <a:lnTo>
                      <a:pt x="104" y="10"/>
                    </a:lnTo>
                    <a:lnTo>
                      <a:pt x="104" y="10"/>
                    </a:lnTo>
                    <a:lnTo>
                      <a:pt x="102" y="6"/>
                    </a:lnTo>
                    <a:lnTo>
                      <a:pt x="102" y="4"/>
                    </a:lnTo>
                    <a:lnTo>
                      <a:pt x="98" y="0"/>
                    </a:lnTo>
                    <a:lnTo>
                      <a:pt x="94" y="0"/>
                    </a:lnTo>
                    <a:lnTo>
                      <a:pt x="94" y="0"/>
                    </a:lnTo>
                    <a:lnTo>
                      <a:pt x="90" y="0"/>
                    </a:lnTo>
                    <a:lnTo>
                      <a:pt x="86" y="0"/>
                    </a:lnTo>
                    <a:lnTo>
                      <a:pt x="84" y="2"/>
                    </a:lnTo>
                    <a:lnTo>
                      <a:pt x="82" y="4"/>
                    </a:lnTo>
                    <a:lnTo>
                      <a:pt x="82" y="4"/>
                    </a:lnTo>
                    <a:lnTo>
                      <a:pt x="80" y="8"/>
                    </a:lnTo>
                    <a:lnTo>
                      <a:pt x="78" y="10"/>
                    </a:lnTo>
                    <a:lnTo>
                      <a:pt x="72" y="12"/>
                    </a:lnTo>
                    <a:lnTo>
                      <a:pt x="72" y="12"/>
                    </a:lnTo>
                    <a:lnTo>
                      <a:pt x="68" y="10"/>
                    </a:lnTo>
                    <a:lnTo>
                      <a:pt x="66" y="6"/>
                    </a:lnTo>
                    <a:lnTo>
                      <a:pt x="66" y="6"/>
                    </a:lnTo>
                    <a:lnTo>
                      <a:pt x="64" y="4"/>
                    </a:lnTo>
                    <a:lnTo>
                      <a:pt x="60" y="2"/>
                    </a:lnTo>
                    <a:lnTo>
                      <a:pt x="58" y="0"/>
                    </a:lnTo>
                    <a:lnTo>
                      <a:pt x="54" y="2"/>
                    </a:lnTo>
                    <a:lnTo>
                      <a:pt x="54" y="2"/>
                    </a:lnTo>
                    <a:lnTo>
                      <a:pt x="50" y="4"/>
                    </a:lnTo>
                    <a:lnTo>
                      <a:pt x="46" y="6"/>
                    </a:lnTo>
                    <a:lnTo>
                      <a:pt x="46" y="10"/>
                    </a:lnTo>
                    <a:lnTo>
                      <a:pt x="46" y="12"/>
                    </a:lnTo>
                    <a:lnTo>
                      <a:pt x="46" y="12"/>
                    </a:lnTo>
                    <a:lnTo>
                      <a:pt x="46" y="16"/>
                    </a:lnTo>
                    <a:lnTo>
                      <a:pt x="44" y="20"/>
                    </a:lnTo>
                    <a:lnTo>
                      <a:pt x="40" y="24"/>
                    </a:lnTo>
                    <a:lnTo>
                      <a:pt x="40" y="24"/>
                    </a:lnTo>
                    <a:lnTo>
                      <a:pt x="36" y="24"/>
                    </a:lnTo>
                    <a:lnTo>
                      <a:pt x="30" y="22"/>
                    </a:lnTo>
                    <a:lnTo>
                      <a:pt x="30" y="22"/>
                    </a:lnTo>
                    <a:lnTo>
                      <a:pt x="28" y="20"/>
                    </a:lnTo>
                    <a:lnTo>
                      <a:pt x="24" y="20"/>
                    </a:lnTo>
                    <a:lnTo>
                      <a:pt x="22" y="22"/>
                    </a:lnTo>
                    <a:lnTo>
                      <a:pt x="18" y="24"/>
                    </a:lnTo>
                    <a:lnTo>
                      <a:pt x="18" y="24"/>
                    </a:lnTo>
                    <a:lnTo>
                      <a:pt x="16" y="28"/>
                    </a:lnTo>
                    <a:lnTo>
                      <a:pt x="14" y="32"/>
                    </a:lnTo>
                    <a:lnTo>
                      <a:pt x="16" y="34"/>
                    </a:lnTo>
                    <a:lnTo>
                      <a:pt x="16" y="36"/>
                    </a:lnTo>
                    <a:lnTo>
                      <a:pt x="16" y="36"/>
                    </a:lnTo>
                    <a:close/>
                    <a:moveTo>
                      <a:pt x="64" y="34"/>
                    </a:moveTo>
                    <a:lnTo>
                      <a:pt x="64" y="34"/>
                    </a:lnTo>
                    <a:lnTo>
                      <a:pt x="72" y="32"/>
                    </a:lnTo>
                    <a:lnTo>
                      <a:pt x="82" y="32"/>
                    </a:lnTo>
                    <a:lnTo>
                      <a:pt x="90" y="34"/>
                    </a:lnTo>
                    <a:lnTo>
                      <a:pt x="98" y="36"/>
                    </a:lnTo>
                    <a:lnTo>
                      <a:pt x="106" y="42"/>
                    </a:lnTo>
                    <a:lnTo>
                      <a:pt x="112" y="48"/>
                    </a:lnTo>
                    <a:lnTo>
                      <a:pt x="118" y="56"/>
                    </a:lnTo>
                    <a:lnTo>
                      <a:pt x="122" y="64"/>
                    </a:lnTo>
                    <a:lnTo>
                      <a:pt x="122" y="64"/>
                    </a:lnTo>
                    <a:lnTo>
                      <a:pt x="124" y="72"/>
                    </a:lnTo>
                    <a:lnTo>
                      <a:pt x="124" y="82"/>
                    </a:lnTo>
                    <a:lnTo>
                      <a:pt x="122" y="90"/>
                    </a:lnTo>
                    <a:lnTo>
                      <a:pt x="118" y="98"/>
                    </a:lnTo>
                    <a:lnTo>
                      <a:pt x="114" y="106"/>
                    </a:lnTo>
                    <a:lnTo>
                      <a:pt x="108" y="112"/>
                    </a:lnTo>
                    <a:lnTo>
                      <a:pt x="100" y="118"/>
                    </a:lnTo>
                    <a:lnTo>
                      <a:pt x="92" y="122"/>
                    </a:lnTo>
                    <a:lnTo>
                      <a:pt x="92" y="122"/>
                    </a:lnTo>
                    <a:lnTo>
                      <a:pt x="82" y="124"/>
                    </a:lnTo>
                    <a:lnTo>
                      <a:pt x="74" y="124"/>
                    </a:lnTo>
                    <a:lnTo>
                      <a:pt x="64" y="122"/>
                    </a:lnTo>
                    <a:lnTo>
                      <a:pt x="56" y="118"/>
                    </a:lnTo>
                    <a:lnTo>
                      <a:pt x="50" y="114"/>
                    </a:lnTo>
                    <a:lnTo>
                      <a:pt x="42" y="108"/>
                    </a:lnTo>
                    <a:lnTo>
                      <a:pt x="38" y="100"/>
                    </a:lnTo>
                    <a:lnTo>
                      <a:pt x="34" y="92"/>
                    </a:lnTo>
                    <a:lnTo>
                      <a:pt x="34" y="92"/>
                    </a:lnTo>
                    <a:lnTo>
                      <a:pt x="32" y="82"/>
                    </a:lnTo>
                    <a:lnTo>
                      <a:pt x="32" y="74"/>
                    </a:lnTo>
                    <a:lnTo>
                      <a:pt x="34" y="64"/>
                    </a:lnTo>
                    <a:lnTo>
                      <a:pt x="36" y="56"/>
                    </a:lnTo>
                    <a:lnTo>
                      <a:pt x="42" y="50"/>
                    </a:lnTo>
                    <a:lnTo>
                      <a:pt x="48" y="42"/>
                    </a:lnTo>
                    <a:lnTo>
                      <a:pt x="54" y="38"/>
                    </a:lnTo>
                    <a:lnTo>
                      <a:pt x="64" y="34"/>
                    </a:lnTo>
                    <a:lnTo>
                      <a:pt x="64" y="34"/>
                    </a:lnTo>
                    <a:close/>
                  </a:path>
                </a:pathLst>
              </a:custGeom>
              <a:grp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lstStyle/>
              <a:p>
                <a:endParaRPr lang="zh-CN" altLang="en-US">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
            <p:nvSpPr>
              <p:cNvPr id="360" name="Freeform 109"/>
              <p:cNvSpPr>
                <a:spLocks noEditPoints="1"/>
              </p:cNvSpPr>
              <p:nvPr/>
            </p:nvSpPr>
            <p:spPr bwMode="auto">
              <a:xfrm>
                <a:off x="10699780" y="2222503"/>
                <a:ext cx="158751" cy="158750"/>
              </a:xfrm>
              <a:custGeom>
                <a:avLst/>
                <a:gdLst/>
                <a:ahLst/>
                <a:cxnLst>
                  <a:cxn ang="0">
                    <a:pos x="12" y="28"/>
                  </a:cxn>
                  <a:cxn ang="0">
                    <a:pos x="8" y="34"/>
                  </a:cxn>
                  <a:cxn ang="0">
                    <a:pos x="2" y="34"/>
                  </a:cxn>
                  <a:cxn ang="0">
                    <a:pos x="0" y="44"/>
                  </a:cxn>
                  <a:cxn ang="0">
                    <a:pos x="6" y="50"/>
                  </a:cxn>
                  <a:cxn ang="0">
                    <a:pos x="6" y="56"/>
                  </a:cxn>
                  <a:cxn ang="0">
                    <a:pos x="0" y="60"/>
                  </a:cxn>
                  <a:cxn ang="0">
                    <a:pos x="4" y="70"/>
                  </a:cxn>
                  <a:cxn ang="0">
                    <a:pos x="10" y="70"/>
                  </a:cxn>
                  <a:cxn ang="0">
                    <a:pos x="14" y="76"/>
                  </a:cxn>
                  <a:cxn ang="0">
                    <a:pos x="12" y="84"/>
                  </a:cxn>
                  <a:cxn ang="0">
                    <a:pos x="20" y="90"/>
                  </a:cxn>
                  <a:cxn ang="0">
                    <a:pos x="28" y="88"/>
                  </a:cxn>
                  <a:cxn ang="0">
                    <a:pos x="32" y="90"/>
                  </a:cxn>
                  <a:cxn ang="0">
                    <a:pos x="34" y="98"/>
                  </a:cxn>
                  <a:cxn ang="0">
                    <a:pos x="44" y="100"/>
                  </a:cxn>
                  <a:cxn ang="0">
                    <a:pos x="50" y="94"/>
                  </a:cxn>
                  <a:cxn ang="0">
                    <a:pos x="56" y="92"/>
                  </a:cxn>
                  <a:cxn ang="0">
                    <a:pos x="60" y="98"/>
                  </a:cxn>
                  <a:cxn ang="0">
                    <a:pos x="70" y="96"/>
                  </a:cxn>
                  <a:cxn ang="0">
                    <a:pos x="70" y="88"/>
                  </a:cxn>
                  <a:cxn ang="0">
                    <a:pos x="76" y="84"/>
                  </a:cxn>
                  <a:cxn ang="0">
                    <a:pos x="84" y="86"/>
                  </a:cxn>
                  <a:cxn ang="0">
                    <a:pos x="90" y="80"/>
                  </a:cxn>
                  <a:cxn ang="0">
                    <a:pos x="86" y="72"/>
                  </a:cxn>
                  <a:cxn ang="0">
                    <a:pos x="90" y="66"/>
                  </a:cxn>
                  <a:cxn ang="0">
                    <a:pos x="98" y="64"/>
                  </a:cxn>
                  <a:cxn ang="0">
                    <a:pos x="100" y="56"/>
                  </a:cxn>
                  <a:cxn ang="0">
                    <a:pos x="92" y="50"/>
                  </a:cxn>
                  <a:cxn ang="0">
                    <a:pos x="92" y="44"/>
                  </a:cxn>
                  <a:cxn ang="0">
                    <a:pos x="98" y="38"/>
                  </a:cxn>
                  <a:cxn ang="0">
                    <a:pos x="96" y="30"/>
                  </a:cxn>
                  <a:cxn ang="0">
                    <a:pos x="88" y="28"/>
                  </a:cxn>
                  <a:cxn ang="0">
                    <a:pos x="84" y="24"/>
                  </a:cxn>
                  <a:cxn ang="0">
                    <a:pos x="86" y="16"/>
                  </a:cxn>
                  <a:cxn ang="0">
                    <a:pos x="80" y="10"/>
                  </a:cxn>
                  <a:cxn ang="0">
                    <a:pos x="72" y="12"/>
                  </a:cxn>
                  <a:cxn ang="0">
                    <a:pos x="66" y="10"/>
                  </a:cxn>
                  <a:cxn ang="0">
                    <a:pos x="64" y="2"/>
                  </a:cxn>
                  <a:cxn ang="0">
                    <a:pos x="56" y="0"/>
                  </a:cxn>
                  <a:cxn ang="0">
                    <a:pos x="50" y="6"/>
                  </a:cxn>
                  <a:cxn ang="0">
                    <a:pos x="44" y="6"/>
                  </a:cxn>
                  <a:cxn ang="0">
                    <a:pos x="38" y="0"/>
                  </a:cxn>
                  <a:cxn ang="0">
                    <a:pos x="30" y="4"/>
                  </a:cxn>
                  <a:cxn ang="0">
                    <a:pos x="28" y="12"/>
                  </a:cxn>
                  <a:cxn ang="0">
                    <a:pos x="22" y="16"/>
                  </a:cxn>
                  <a:cxn ang="0">
                    <a:pos x="16" y="12"/>
                  </a:cxn>
                  <a:cxn ang="0">
                    <a:pos x="10" y="20"/>
                  </a:cxn>
                  <a:cxn ang="0">
                    <a:pos x="40" y="22"/>
                  </a:cxn>
                  <a:cxn ang="0">
                    <a:pos x="52" y="20"/>
                  </a:cxn>
                  <a:cxn ang="0">
                    <a:pos x="76" y="36"/>
                  </a:cxn>
                  <a:cxn ang="0">
                    <a:pos x="78" y="46"/>
                  </a:cxn>
                  <a:cxn ang="0">
                    <a:pos x="68" y="72"/>
                  </a:cxn>
                  <a:cxn ang="0">
                    <a:pos x="58" y="78"/>
                  </a:cxn>
                  <a:cxn ang="0">
                    <a:pos x="36" y="76"/>
                  </a:cxn>
                  <a:cxn ang="0">
                    <a:pos x="22" y="58"/>
                  </a:cxn>
                  <a:cxn ang="0">
                    <a:pos x="20" y="48"/>
                  </a:cxn>
                  <a:cxn ang="0">
                    <a:pos x="34" y="24"/>
                  </a:cxn>
                </a:cxnLst>
                <a:rect l="0" t="0" r="r" b="b"/>
                <a:pathLst>
                  <a:path w="100" h="100">
                    <a:moveTo>
                      <a:pt x="10" y="24"/>
                    </a:moveTo>
                    <a:lnTo>
                      <a:pt x="10" y="24"/>
                    </a:lnTo>
                    <a:lnTo>
                      <a:pt x="12" y="28"/>
                    </a:lnTo>
                    <a:lnTo>
                      <a:pt x="12" y="32"/>
                    </a:lnTo>
                    <a:lnTo>
                      <a:pt x="12" y="32"/>
                    </a:lnTo>
                    <a:lnTo>
                      <a:pt x="8" y="34"/>
                    </a:lnTo>
                    <a:lnTo>
                      <a:pt x="6" y="34"/>
                    </a:lnTo>
                    <a:lnTo>
                      <a:pt x="6" y="34"/>
                    </a:lnTo>
                    <a:lnTo>
                      <a:pt x="2" y="34"/>
                    </a:lnTo>
                    <a:lnTo>
                      <a:pt x="0" y="38"/>
                    </a:lnTo>
                    <a:lnTo>
                      <a:pt x="0" y="38"/>
                    </a:lnTo>
                    <a:lnTo>
                      <a:pt x="0" y="44"/>
                    </a:lnTo>
                    <a:lnTo>
                      <a:pt x="2" y="46"/>
                    </a:lnTo>
                    <a:lnTo>
                      <a:pt x="2" y="46"/>
                    </a:lnTo>
                    <a:lnTo>
                      <a:pt x="6" y="50"/>
                    </a:lnTo>
                    <a:lnTo>
                      <a:pt x="8" y="54"/>
                    </a:lnTo>
                    <a:lnTo>
                      <a:pt x="8" y="54"/>
                    </a:lnTo>
                    <a:lnTo>
                      <a:pt x="6" y="56"/>
                    </a:lnTo>
                    <a:lnTo>
                      <a:pt x="2" y="58"/>
                    </a:lnTo>
                    <a:lnTo>
                      <a:pt x="2" y="58"/>
                    </a:lnTo>
                    <a:lnTo>
                      <a:pt x="0" y="60"/>
                    </a:lnTo>
                    <a:lnTo>
                      <a:pt x="0" y="66"/>
                    </a:lnTo>
                    <a:lnTo>
                      <a:pt x="0" y="66"/>
                    </a:lnTo>
                    <a:lnTo>
                      <a:pt x="4" y="70"/>
                    </a:lnTo>
                    <a:lnTo>
                      <a:pt x="8" y="70"/>
                    </a:lnTo>
                    <a:lnTo>
                      <a:pt x="8" y="70"/>
                    </a:lnTo>
                    <a:lnTo>
                      <a:pt x="10" y="70"/>
                    </a:lnTo>
                    <a:lnTo>
                      <a:pt x="14" y="72"/>
                    </a:lnTo>
                    <a:lnTo>
                      <a:pt x="14" y="72"/>
                    </a:lnTo>
                    <a:lnTo>
                      <a:pt x="14" y="76"/>
                    </a:lnTo>
                    <a:lnTo>
                      <a:pt x="14" y="80"/>
                    </a:lnTo>
                    <a:lnTo>
                      <a:pt x="14" y="80"/>
                    </a:lnTo>
                    <a:lnTo>
                      <a:pt x="12" y="84"/>
                    </a:lnTo>
                    <a:lnTo>
                      <a:pt x="14" y="88"/>
                    </a:lnTo>
                    <a:lnTo>
                      <a:pt x="14" y="88"/>
                    </a:lnTo>
                    <a:lnTo>
                      <a:pt x="20" y="90"/>
                    </a:lnTo>
                    <a:lnTo>
                      <a:pt x="24" y="88"/>
                    </a:lnTo>
                    <a:lnTo>
                      <a:pt x="24" y="88"/>
                    </a:lnTo>
                    <a:lnTo>
                      <a:pt x="28" y="88"/>
                    </a:lnTo>
                    <a:lnTo>
                      <a:pt x="32" y="88"/>
                    </a:lnTo>
                    <a:lnTo>
                      <a:pt x="32" y="88"/>
                    </a:lnTo>
                    <a:lnTo>
                      <a:pt x="32" y="90"/>
                    </a:lnTo>
                    <a:lnTo>
                      <a:pt x="32" y="94"/>
                    </a:lnTo>
                    <a:lnTo>
                      <a:pt x="32" y="94"/>
                    </a:lnTo>
                    <a:lnTo>
                      <a:pt x="34" y="98"/>
                    </a:lnTo>
                    <a:lnTo>
                      <a:pt x="38" y="100"/>
                    </a:lnTo>
                    <a:lnTo>
                      <a:pt x="38" y="100"/>
                    </a:lnTo>
                    <a:lnTo>
                      <a:pt x="44" y="100"/>
                    </a:lnTo>
                    <a:lnTo>
                      <a:pt x="46" y="96"/>
                    </a:lnTo>
                    <a:lnTo>
                      <a:pt x="46" y="96"/>
                    </a:lnTo>
                    <a:lnTo>
                      <a:pt x="50" y="94"/>
                    </a:lnTo>
                    <a:lnTo>
                      <a:pt x="52" y="92"/>
                    </a:lnTo>
                    <a:lnTo>
                      <a:pt x="52" y="92"/>
                    </a:lnTo>
                    <a:lnTo>
                      <a:pt x="56" y="92"/>
                    </a:lnTo>
                    <a:lnTo>
                      <a:pt x="58" y="96"/>
                    </a:lnTo>
                    <a:lnTo>
                      <a:pt x="58" y="96"/>
                    </a:lnTo>
                    <a:lnTo>
                      <a:pt x="60" y="98"/>
                    </a:lnTo>
                    <a:lnTo>
                      <a:pt x="66" y="98"/>
                    </a:lnTo>
                    <a:lnTo>
                      <a:pt x="66" y="98"/>
                    </a:lnTo>
                    <a:lnTo>
                      <a:pt x="70" y="96"/>
                    </a:lnTo>
                    <a:lnTo>
                      <a:pt x="70" y="92"/>
                    </a:lnTo>
                    <a:lnTo>
                      <a:pt x="70" y="92"/>
                    </a:lnTo>
                    <a:lnTo>
                      <a:pt x="70" y="88"/>
                    </a:lnTo>
                    <a:lnTo>
                      <a:pt x="74" y="84"/>
                    </a:lnTo>
                    <a:lnTo>
                      <a:pt x="74" y="84"/>
                    </a:lnTo>
                    <a:lnTo>
                      <a:pt x="76" y="84"/>
                    </a:lnTo>
                    <a:lnTo>
                      <a:pt x="80" y="86"/>
                    </a:lnTo>
                    <a:lnTo>
                      <a:pt x="80" y="86"/>
                    </a:lnTo>
                    <a:lnTo>
                      <a:pt x="84" y="86"/>
                    </a:lnTo>
                    <a:lnTo>
                      <a:pt x="88" y="84"/>
                    </a:lnTo>
                    <a:lnTo>
                      <a:pt x="88" y="84"/>
                    </a:lnTo>
                    <a:lnTo>
                      <a:pt x="90" y="80"/>
                    </a:lnTo>
                    <a:lnTo>
                      <a:pt x="88" y="76"/>
                    </a:lnTo>
                    <a:lnTo>
                      <a:pt x="88" y="76"/>
                    </a:lnTo>
                    <a:lnTo>
                      <a:pt x="86" y="72"/>
                    </a:lnTo>
                    <a:lnTo>
                      <a:pt x="88" y="68"/>
                    </a:lnTo>
                    <a:lnTo>
                      <a:pt x="88" y="68"/>
                    </a:lnTo>
                    <a:lnTo>
                      <a:pt x="90" y="66"/>
                    </a:lnTo>
                    <a:lnTo>
                      <a:pt x="94" y="66"/>
                    </a:lnTo>
                    <a:lnTo>
                      <a:pt x="94" y="66"/>
                    </a:lnTo>
                    <a:lnTo>
                      <a:pt x="98" y="64"/>
                    </a:lnTo>
                    <a:lnTo>
                      <a:pt x="100" y="60"/>
                    </a:lnTo>
                    <a:lnTo>
                      <a:pt x="100" y="60"/>
                    </a:lnTo>
                    <a:lnTo>
                      <a:pt x="100" y="56"/>
                    </a:lnTo>
                    <a:lnTo>
                      <a:pt x="96" y="52"/>
                    </a:lnTo>
                    <a:lnTo>
                      <a:pt x="96" y="52"/>
                    </a:lnTo>
                    <a:lnTo>
                      <a:pt x="92" y="50"/>
                    </a:lnTo>
                    <a:lnTo>
                      <a:pt x="92" y="46"/>
                    </a:lnTo>
                    <a:lnTo>
                      <a:pt x="92" y="46"/>
                    </a:lnTo>
                    <a:lnTo>
                      <a:pt x="92" y="44"/>
                    </a:lnTo>
                    <a:lnTo>
                      <a:pt x="96" y="42"/>
                    </a:lnTo>
                    <a:lnTo>
                      <a:pt x="96" y="42"/>
                    </a:lnTo>
                    <a:lnTo>
                      <a:pt x="98" y="38"/>
                    </a:lnTo>
                    <a:lnTo>
                      <a:pt x="98" y="34"/>
                    </a:lnTo>
                    <a:lnTo>
                      <a:pt x="98" y="34"/>
                    </a:lnTo>
                    <a:lnTo>
                      <a:pt x="96" y="30"/>
                    </a:lnTo>
                    <a:lnTo>
                      <a:pt x="92" y="30"/>
                    </a:lnTo>
                    <a:lnTo>
                      <a:pt x="92" y="30"/>
                    </a:lnTo>
                    <a:lnTo>
                      <a:pt x="88" y="28"/>
                    </a:lnTo>
                    <a:lnTo>
                      <a:pt x="84" y="26"/>
                    </a:lnTo>
                    <a:lnTo>
                      <a:pt x="84" y="26"/>
                    </a:lnTo>
                    <a:lnTo>
                      <a:pt x="84" y="24"/>
                    </a:lnTo>
                    <a:lnTo>
                      <a:pt x="86" y="20"/>
                    </a:lnTo>
                    <a:lnTo>
                      <a:pt x="86" y="20"/>
                    </a:lnTo>
                    <a:lnTo>
                      <a:pt x="86" y="16"/>
                    </a:lnTo>
                    <a:lnTo>
                      <a:pt x="84" y="12"/>
                    </a:lnTo>
                    <a:lnTo>
                      <a:pt x="84" y="12"/>
                    </a:lnTo>
                    <a:lnTo>
                      <a:pt x="80" y="10"/>
                    </a:lnTo>
                    <a:lnTo>
                      <a:pt x="76" y="10"/>
                    </a:lnTo>
                    <a:lnTo>
                      <a:pt x="76" y="10"/>
                    </a:lnTo>
                    <a:lnTo>
                      <a:pt x="72" y="12"/>
                    </a:lnTo>
                    <a:lnTo>
                      <a:pt x="68" y="12"/>
                    </a:lnTo>
                    <a:lnTo>
                      <a:pt x="68" y="12"/>
                    </a:lnTo>
                    <a:lnTo>
                      <a:pt x="66" y="10"/>
                    </a:lnTo>
                    <a:lnTo>
                      <a:pt x="66" y="6"/>
                    </a:lnTo>
                    <a:lnTo>
                      <a:pt x="66" y="6"/>
                    </a:lnTo>
                    <a:lnTo>
                      <a:pt x="64" y="2"/>
                    </a:lnTo>
                    <a:lnTo>
                      <a:pt x="60" y="0"/>
                    </a:lnTo>
                    <a:lnTo>
                      <a:pt x="60" y="0"/>
                    </a:lnTo>
                    <a:lnTo>
                      <a:pt x="56" y="0"/>
                    </a:lnTo>
                    <a:lnTo>
                      <a:pt x="52" y="2"/>
                    </a:lnTo>
                    <a:lnTo>
                      <a:pt x="52" y="2"/>
                    </a:lnTo>
                    <a:lnTo>
                      <a:pt x="50" y="6"/>
                    </a:lnTo>
                    <a:lnTo>
                      <a:pt x="46" y="8"/>
                    </a:lnTo>
                    <a:lnTo>
                      <a:pt x="46" y="8"/>
                    </a:lnTo>
                    <a:lnTo>
                      <a:pt x="44" y="6"/>
                    </a:lnTo>
                    <a:lnTo>
                      <a:pt x="42" y="4"/>
                    </a:lnTo>
                    <a:lnTo>
                      <a:pt x="42" y="4"/>
                    </a:lnTo>
                    <a:lnTo>
                      <a:pt x="38" y="0"/>
                    </a:lnTo>
                    <a:lnTo>
                      <a:pt x="34" y="0"/>
                    </a:lnTo>
                    <a:lnTo>
                      <a:pt x="34" y="0"/>
                    </a:lnTo>
                    <a:lnTo>
                      <a:pt x="30" y="4"/>
                    </a:lnTo>
                    <a:lnTo>
                      <a:pt x="28" y="8"/>
                    </a:lnTo>
                    <a:lnTo>
                      <a:pt x="28" y="8"/>
                    </a:lnTo>
                    <a:lnTo>
                      <a:pt x="28" y="12"/>
                    </a:lnTo>
                    <a:lnTo>
                      <a:pt x="26" y="16"/>
                    </a:lnTo>
                    <a:lnTo>
                      <a:pt x="26" y="16"/>
                    </a:lnTo>
                    <a:lnTo>
                      <a:pt x="22" y="16"/>
                    </a:lnTo>
                    <a:lnTo>
                      <a:pt x="20" y="14"/>
                    </a:lnTo>
                    <a:lnTo>
                      <a:pt x="20" y="14"/>
                    </a:lnTo>
                    <a:lnTo>
                      <a:pt x="16" y="12"/>
                    </a:lnTo>
                    <a:lnTo>
                      <a:pt x="12" y="16"/>
                    </a:lnTo>
                    <a:lnTo>
                      <a:pt x="12" y="16"/>
                    </a:lnTo>
                    <a:lnTo>
                      <a:pt x="10" y="20"/>
                    </a:lnTo>
                    <a:lnTo>
                      <a:pt x="10" y="24"/>
                    </a:lnTo>
                    <a:lnTo>
                      <a:pt x="10" y="24"/>
                    </a:lnTo>
                    <a:close/>
                    <a:moveTo>
                      <a:pt x="40" y="22"/>
                    </a:moveTo>
                    <a:lnTo>
                      <a:pt x="40" y="22"/>
                    </a:lnTo>
                    <a:lnTo>
                      <a:pt x="46" y="20"/>
                    </a:lnTo>
                    <a:lnTo>
                      <a:pt x="52" y="20"/>
                    </a:lnTo>
                    <a:lnTo>
                      <a:pt x="62" y="24"/>
                    </a:lnTo>
                    <a:lnTo>
                      <a:pt x="72" y="30"/>
                    </a:lnTo>
                    <a:lnTo>
                      <a:pt x="76" y="36"/>
                    </a:lnTo>
                    <a:lnTo>
                      <a:pt x="78" y="40"/>
                    </a:lnTo>
                    <a:lnTo>
                      <a:pt x="78" y="40"/>
                    </a:lnTo>
                    <a:lnTo>
                      <a:pt x="78" y="46"/>
                    </a:lnTo>
                    <a:lnTo>
                      <a:pt x="78" y="52"/>
                    </a:lnTo>
                    <a:lnTo>
                      <a:pt x="76" y="64"/>
                    </a:lnTo>
                    <a:lnTo>
                      <a:pt x="68" y="72"/>
                    </a:lnTo>
                    <a:lnTo>
                      <a:pt x="64" y="76"/>
                    </a:lnTo>
                    <a:lnTo>
                      <a:pt x="58" y="78"/>
                    </a:lnTo>
                    <a:lnTo>
                      <a:pt x="58" y="78"/>
                    </a:lnTo>
                    <a:lnTo>
                      <a:pt x="52" y="80"/>
                    </a:lnTo>
                    <a:lnTo>
                      <a:pt x="46" y="80"/>
                    </a:lnTo>
                    <a:lnTo>
                      <a:pt x="36" y="76"/>
                    </a:lnTo>
                    <a:lnTo>
                      <a:pt x="26" y="70"/>
                    </a:lnTo>
                    <a:lnTo>
                      <a:pt x="24" y="64"/>
                    </a:lnTo>
                    <a:lnTo>
                      <a:pt x="22" y="58"/>
                    </a:lnTo>
                    <a:lnTo>
                      <a:pt x="22" y="58"/>
                    </a:lnTo>
                    <a:lnTo>
                      <a:pt x="20" y="52"/>
                    </a:lnTo>
                    <a:lnTo>
                      <a:pt x="20" y="48"/>
                    </a:lnTo>
                    <a:lnTo>
                      <a:pt x="24" y="36"/>
                    </a:lnTo>
                    <a:lnTo>
                      <a:pt x="30" y="28"/>
                    </a:lnTo>
                    <a:lnTo>
                      <a:pt x="34" y="24"/>
                    </a:lnTo>
                    <a:lnTo>
                      <a:pt x="40" y="22"/>
                    </a:lnTo>
                    <a:lnTo>
                      <a:pt x="40" y="22"/>
                    </a:lnTo>
                    <a:close/>
                  </a:path>
                </a:pathLst>
              </a:custGeom>
              <a:grp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lstStyle/>
              <a:p>
                <a:endParaRPr lang="zh-CN" altLang="en-US">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sp>
            <p:nvSpPr>
              <p:cNvPr id="361" name="Freeform 110"/>
              <p:cNvSpPr>
                <a:spLocks noEditPoints="1"/>
              </p:cNvSpPr>
              <p:nvPr/>
            </p:nvSpPr>
            <p:spPr bwMode="auto">
              <a:xfrm>
                <a:off x="10699750" y="2381250"/>
                <a:ext cx="120650" cy="123825"/>
              </a:xfrm>
              <a:custGeom>
                <a:avLst/>
                <a:gdLst/>
                <a:ahLst/>
                <a:cxnLst>
                  <a:cxn ang="0">
                    <a:pos x="10" y="22"/>
                  </a:cxn>
                  <a:cxn ang="0">
                    <a:pos x="8" y="28"/>
                  </a:cxn>
                  <a:cxn ang="0">
                    <a:pos x="2" y="28"/>
                  </a:cxn>
                  <a:cxn ang="0">
                    <a:pos x="0" y="36"/>
                  </a:cxn>
                  <a:cxn ang="0">
                    <a:pos x="4" y="40"/>
                  </a:cxn>
                  <a:cxn ang="0">
                    <a:pos x="4" y="44"/>
                  </a:cxn>
                  <a:cxn ang="0">
                    <a:pos x="0" y="48"/>
                  </a:cxn>
                  <a:cxn ang="0">
                    <a:pos x="2" y="54"/>
                  </a:cxn>
                  <a:cxn ang="0">
                    <a:pos x="8" y="56"/>
                  </a:cxn>
                  <a:cxn ang="0">
                    <a:pos x="10" y="60"/>
                  </a:cxn>
                  <a:cxn ang="0">
                    <a:pos x="10" y="66"/>
                  </a:cxn>
                  <a:cxn ang="0">
                    <a:pos x="14" y="70"/>
                  </a:cxn>
                  <a:cxn ang="0">
                    <a:pos x="22" y="68"/>
                  </a:cxn>
                  <a:cxn ang="0">
                    <a:pos x="26" y="70"/>
                  </a:cxn>
                  <a:cxn ang="0">
                    <a:pos x="26" y="76"/>
                  </a:cxn>
                  <a:cxn ang="0">
                    <a:pos x="34" y="78"/>
                  </a:cxn>
                  <a:cxn ang="0">
                    <a:pos x="38" y="74"/>
                  </a:cxn>
                  <a:cxn ang="0">
                    <a:pos x="42" y="72"/>
                  </a:cxn>
                  <a:cxn ang="0">
                    <a:pos x="46" y="78"/>
                  </a:cxn>
                  <a:cxn ang="0">
                    <a:pos x="54" y="76"/>
                  </a:cxn>
                  <a:cxn ang="0">
                    <a:pos x="54" y="68"/>
                  </a:cxn>
                  <a:cxn ang="0">
                    <a:pos x="58" y="66"/>
                  </a:cxn>
                  <a:cxn ang="0">
                    <a:pos x="64" y="68"/>
                  </a:cxn>
                  <a:cxn ang="0">
                    <a:pos x="70" y="62"/>
                  </a:cxn>
                  <a:cxn ang="0">
                    <a:pos x="66" y="56"/>
                  </a:cxn>
                  <a:cxn ang="0">
                    <a:pos x="70" y="52"/>
                  </a:cxn>
                  <a:cxn ang="0">
                    <a:pos x="74" y="52"/>
                  </a:cxn>
                  <a:cxn ang="0">
                    <a:pos x="76" y="44"/>
                  </a:cxn>
                  <a:cxn ang="0">
                    <a:pos x="72" y="40"/>
                  </a:cxn>
                  <a:cxn ang="0">
                    <a:pos x="72" y="36"/>
                  </a:cxn>
                  <a:cxn ang="0">
                    <a:pos x="76" y="32"/>
                  </a:cxn>
                  <a:cxn ang="0">
                    <a:pos x="74" y="24"/>
                  </a:cxn>
                  <a:cxn ang="0">
                    <a:pos x="68" y="24"/>
                  </a:cxn>
                  <a:cxn ang="0">
                    <a:pos x="64" y="20"/>
                  </a:cxn>
                  <a:cxn ang="0">
                    <a:pos x="66" y="14"/>
                  </a:cxn>
                  <a:cxn ang="0">
                    <a:pos x="62" y="8"/>
                  </a:cxn>
                  <a:cxn ang="0">
                    <a:pos x="54" y="10"/>
                  </a:cxn>
                  <a:cxn ang="0">
                    <a:pos x="50" y="8"/>
                  </a:cxn>
                  <a:cxn ang="0">
                    <a:pos x="50" y="2"/>
                  </a:cxn>
                  <a:cxn ang="0">
                    <a:pos x="42" y="2"/>
                  </a:cxn>
                  <a:cxn ang="0">
                    <a:pos x="38" y="6"/>
                  </a:cxn>
                  <a:cxn ang="0">
                    <a:pos x="34" y="6"/>
                  </a:cxn>
                  <a:cxn ang="0">
                    <a:pos x="30" y="2"/>
                  </a:cxn>
                  <a:cxn ang="0">
                    <a:pos x="22" y="4"/>
                  </a:cxn>
                  <a:cxn ang="0">
                    <a:pos x="22" y="10"/>
                  </a:cxn>
                  <a:cxn ang="0">
                    <a:pos x="18" y="14"/>
                  </a:cxn>
                  <a:cxn ang="0">
                    <a:pos x="12" y="12"/>
                  </a:cxn>
                  <a:cxn ang="0">
                    <a:pos x="8" y="16"/>
                  </a:cxn>
                  <a:cxn ang="0">
                    <a:pos x="32" y="18"/>
                  </a:cxn>
                  <a:cxn ang="0">
                    <a:pos x="48" y="20"/>
                  </a:cxn>
                  <a:cxn ang="0">
                    <a:pos x="60" y="32"/>
                  </a:cxn>
                  <a:cxn ang="0">
                    <a:pos x="52" y="56"/>
                  </a:cxn>
                  <a:cxn ang="0">
                    <a:pos x="36" y="62"/>
                  </a:cxn>
                  <a:cxn ang="0">
                    <a:pos x="16" y="46"/>
                  </a:cxn>
                  <a:cxn ang="0">
                    <a:pos x="18" y="30"/>
                  </a:cxn>
                  <a:cxn ang="0">
                    <a:pos x="32" y="18"/>
                  </a:cxn>
                </a:cxnLst>
                <a:rect l="0" t="0" r="r" b="b"/>
                <a:pathLst>
                  <a:path w="76" h="78">
                    <a:moveTo>
                      <a:pt x="8" y="20"/>
                    </a:moveTo>
                    <a:lnTo>
                      <a:pt x="8" y="20"/>
                    </a:lnTo>
                    <a:lnTo>
                      <a:pt x="10" y="22"/>
                    </a:lnTo>
                    <a:lnTo>
                      <a:pt x="8" y="26"/>
                    </a:lnTo>
                    <a:lnTo>
                      <a:pt x="8" y="26"/>
                    </a:lnTo>
                    <a:lnTo>
                      <a:pt x="8" y="28"/>
                    </a:lnTo>
                    <a:lnTo>
                      <a:pt x="4" y="28"/>
                    </a:lnTo>
                    <a:lnTo>
                      <a:pt x="4" y="28"/>
                    </a:lnTo>
                    <a:lnTo>
                      <a:pt x="2" y="28"/>
                    </a:lnTo>
                    <a:lnTo>
                      <a:pt x="0" y="32"/>
                    </a:lnTo>
                    <a:lnTo>
                      <a:pt x="0" y="32"/>
                    </a:lnTo>
                    <a:lnTo>
                      <a:pt x="0" y="36"/>
                    </a:lnTo>
                    <a:lnTo>
                      <a:pt x="2" y="38"/>
                    </a:lnTo>
                    <a:lnTo>
                      <a:pt x="2" y="38"/>
                    </a:lnTo>
                    <a:lnTo>
                      <a:pt x="4" y="40"/>
                    </a:lnTo>
                    <a:lnTo>
                      <a:pt x="6" y="42"/>
                    </a:lnTo>
                    <a:lnTo>
                      <a:pt x="6" y="42"/>
                    </a:lnTo>
                    <a:lnTo>
                      <a:pt x="4" y="44"/>
                    </a:lnTo>
                    <a:lnTo>
                      <a:pt x="2" y="46"/>
                    </a:lnTo>
                    <a:lnTo>
                      <a:pt x="2" y="46"/>
                    </a:lnTo>
                    <a:lnTo>
                      <a:pt x="0" y="48"/>
                    </a:lnTo>
                    <a:lnTo>
                      <a:pt x="0" y="52"/>
                    </a:lnTo>
                    <a:lnTo>
                      <a:pt x="0" y="52"/>
                    </a:lnTo>
                    <a:lnTo>
                      <a:pt x="2" y="54"/>
                    </a:lnTo>
                    <a:lnTo>
                      <a:pt x="6" y="56"/>
                    </a:lnTo>
                    <a:lnTo>
                      <a:pt x="6" y="56"/>
                    </a:lnTo>
                    <a:lnTo>
                      <a:pt x="8" y="56"/>
                    </a:lnTo>
                    <a:lnTo>
                      <a:pt x="10" y="56"/>
                    </a:lnTo>
                    <a:lnTo>
                      <a:pt x="10" y="56"/>
                    </a:lnTo>
                    <a:lnTo>
                      <a:pt x="10" y="60"/>
                    </a:lnTo>
                    <a:lnTo>
                      <a:pt x="10" y="62"/>
                    </a:lnTo>
                    <a:lnTo>
                      <a:pt x="10" y="62"/>
                    </a:lnTo>
                    <a:lnTo>
                      <a:pt x="10" y="66"/>
                    </a:lnTo>
                    <a:lnTo>
                      <a:pt x="12" y="70"/>
                    </a:lnTo>
                    <a:lnTo>
                      <a:pt x="12" y="70"/>
                    </a:lnTo>
                    <a:lnTo>
                      <a:pt x="14" y="70"/>
                    </a:lnTo>
                    <a:lnTo>
                      <a:pt x="18" y="70"/>
                    </a:lnTo>
                    <a:lnTo>
                      <a:pt x="18" y="70"/>
                    </a:lnTo>
                    <a:lnTo>
                      <a:pt x="22" y="68"/>
                    </a:lnTo>
                    <a:lnTo>
                      <a:pt x="24" y="68"/>
                    </a:lnTo>
                    <a:lnTo>
                      <a:pt x="24" y="68"/>
                    </a:lnTo>
                    <a:lnTo>
                      <a:pt x="26" y="70"/>
                    </a:lnTo>
                    <a:lnTo>
                      <a:pt x="26" y="74"/>
                    </a:lnTo>
                    <a:lnTo>
                      <a:pt x="26" y="74"/>
                    </a:lnTo>
                    <a:lnTo>
                      <a:pt x="26" y="76"/>
                    </a:lnTo>
                    <a:lnTo>
                      <a:pt x="30" y="78"/>
                    </a:lnTo>
                    <a:lnTo>
                      <a:pt x="30" y="78"/>
                    </a:lnTo>
                    <a:lnTo>
                      <a:pt x="34" y="78"/>
                    </a:lnTo>
                    <a:lnTo>
                      <a:pt x="36" y="76"/>
                    </a:lnTo>
                    <a:lnTo>
                      <a:pt x="36" y="76"/>
                    </a:lnTo>
                    <a:lnTo>
                      <a:pt x="38" y="74"/>
                    </a:lnTo>
                    <a:lnTo>
                      <a:pt x="40" y="72"/>
                    </a:lnTo>
                    <a:lnTo>
                      <a:pt x="40" y="72"/>
                    </a:lnTo>
                    <a:lnTo>
                      <a:pt x="42" y="72"/>
                    </a:lnTo>
                    <a:lnTo>
                      <a:pt x="44" y="76"/>
                    </a:lnTo>
                    <a:lnTo>
                      <a:pt x="44" y="76"/>
                    </a:lnTo>
                    <a:lnTo>
                      <a:pt x="46" y="78"/>
                    </a:lnTo>
                    <a:lnTo>
                      <a:pt x="50" y="78"/>
                    </a:lnTo>
                    <a:lnTo>
                      <a:pt x="50" y="78"/>
                    </a:lnTo>
                    <a:lnTo>
                      <a:pt x="54" y="76"/>
                    </a:lnTo>
                    <a:lnTo>
                      <a:pt x="54" y="72"/>
                    </a:lnTo>
                    <a:lnTo>
                      <a:pt x="54" y="72"/>
                    </a:lnTo>
                    <a:lnTo>
                      <a:pt x="54" y="68"/>
                    </a:lnTo>
                    <a:lnTo>
                      <a:pt x="56" y="66"/>
                    </a:lnTo>
                    <a:lnTo>
                      <a:pt x="56" y="66"/>
                    </a:lnTo>
                    <a:lnTo>
                      <a:pt x="58" y="66"/>
                    </a:lnTo>
                    <a:lnTo>
                      <a:pt x="62" y="68"/>
                    </a:lnTo>
                    <a:lnTo>
                      <a:pt x="62" y="68"/>
                    </a:lnTo>
                    <a:lnTo>
                      <a:pt x="64" y="68"/>
                    </a:lnTo>
                    <a:lnTo>
                      <a:pt x="68" y="66"/>
                    </a:lnTo>
                    <a:lnTo>
                      <a:pt x="68" y="66"/>
                    </a:lnTo>
                    <a:lnTo>
                      <a:pt x="70" y="62"/>
                    </a:lnTo>
                    <a:lnTo>
                      <a:pt x="68" y="60"/>
                    </a:lnTo>
                    <a:lnTo>
                      <a:pt x="68" y="60"/>
                    </a:lnTo>
                    <a:lnTo>
                      <a:pt x="66" y="56"/>
                    </a:lnTo>
                    <a:lnTo>
                      <a:pt x="68" y="54"/>
                    </a:lnTo>
                    <a:lnTo>
                      <a:pt x="68" y="54"/>
                    </a:lnTo>
                    <a:lnTo>
                      <a:pt x="70" y="52"/>
                    </a:lnTo>
                    <a:lnTo>
                      <a:pt x="72" y="52"/>
                    </a:lnTo>
                    <a:lnTo>
                      <a:pt x="72" y="52"/>
                    </a:lnTo>
                    <a:lnTo>
                      <a:pt x="74" y="52"/>
                    </a:lnTo>
                    <a:lnTo>
                      <a:pt x="76" y="48"/>
                    </a:lnTo>
                    <a:lnTo>
                      <a:pt x="76" y="48"/>
                    </a:lnTo>
                    <a:lnTo>
                      <a:pt x="76" y="44"/>
                    </a:lnTo>
                    <a:lnTo>
                      <a:pt x="74" y="42"/>
                    </a:lnTo>
                    <a:lnTo>
                      <a:pt x="74" y="42"/>
                    </a:lnTo>
                    <a:lnTo>
                      <a:pt x="72" y="40"/>
                    </a:lnTo>
                    <a:lnTo>
                      <a:pt x="70" y="38"/>
                    </a:lnTo>
                    <a:lnTo>
                      <a:pt x="70" y="38"/>
                    </a:lnTo>
                    <a:lnTo>
                      <a:pt x="72" y="36"/>
                    </a:lnTo>
                    <a:lnTo>
                      <a:pt x="74" y="34"/>
                    </a:lnTo>
                    <a:lnTo>
                      <a:pt x="74" y="34"/>
                    </a:lnTo>
                    <a:lnTo>
                      <a:pt x="76" y="32"/>
                    </a:lnTo>
                    <a:lnTo>
                      <a:pt x="76" y="28"/>
                    </a:lnTo>
                    <a:lnTo>
                      <a:pt x="76" y="28"/>
                    </a:lnTo>
                    <a:lnTo>
                      <a:pt x="74" y="24"/>
                    </a:lnTo>
                    <a:lnTo>
                      <a:pt x="70" y="24"/>
                    </a:lnTo>
                    <a:lnTo>
                      <a:pt x="70" y="24"/>
                    </a:lnTo>
                    <a:lnTo>
                      <a:pt x="68" y="24"/>
                    </a:lnTo>
                    <a:lnTo>
                      <a:pt x="64" y="22"/>
                    </a:lnTo>
                    <a:lnTo>
                      <a:pt x="64" y="22"/>
                    </a:lnTo>
                    <a:lnTo>
                      <a:pt x="64" y="20"/>
                    </a:lnTo>
                    <a:lnTo>
                      <a:pt x="66" y="16"/>
                    </a:lnTo>
                    <a:lnTo>
                      <a:pt x="66" y="16"/>
                    </a:lnTo>
                    <a:lnTo>
                      <a:pt x="66" y="14"/>
                    </a:lnTo>
                    <a:lnTo>
                      <a:pt x="64" y="10"/>
                    </a:lnTo>
                    <a:lnTo>
                      <a:pt x="64" y="10"/>
                    </a:lnTo>
                    <a:lnTo>
                      <a:pt x="62" y="8"/>
                    </a:lnTo>
                    <a:lnTo>
                      <a:pt x="58" y="10"/>
                    </a:lnTo>
                    <a:lnTo>
                      <a:pt x="58" y="10"/>
                    </a:lnTo>
                    <a:lnTo>
                      <a:pt x="54" y="10"/>
                    </a:lnTo>
                    <a:lnTo>
                      <a:pt x="52" y="10"/>
                    </a:lnTo>
                    <a:lnTo>
                      <a:pt x="52" y="10"/>
                    </a:lnTo>
                    <a:lnTo>
                      <a:pt x="50" y="8"/>
                    </a:lnTo>
                    <a:lnTo>
                      <a:pt x="50" y="6"/>
                    </a:lnTo>
                    <a:lnTo>
                      <a:pt x="50" y="6"/>
                    </a:lnTo>
                    <a:lnTo>
                      <a:pt x="50" y="2"/>
                    </a:lnTo>
                    <a:lnTo>
                      <a:pt x="46" y="0"/>
                    </a:lnTo>
                    <a:lnTo>
                      <a:pt x="46" y="0"/>
                    </a:lnTo>
                    <a:lnTo>
                      <a:pt x="42" y="2"/>
                    </a:lnTo>
                    <a:lnTo>
                      <a:pt x="40" y="4"/>
                    </a:lnTo>
                    <a:lnTo>
                      <a:pt x="40" y="4"/>
                    </a:lnTo>
                    <a:lnTo>
                      <a:pt x="38" y="6"/>
                    </a:lnTo>
                    <a:lnTo>
                      <a:pt x="36" y="8"/>
                    </a:lnTo>
                    <a:lnTo>
                      <a:pt x="36" y="8"/>
                    </a:lnTo>
                    <a:lnTo>
                      <a:pt x="34" y="6"/>
                    </a:lnTo>
                    <a:lnTo>
                      <a:pt x="32" y="4"/>
                    </a:lnTo>
                    <a:lnTo>
                      <a:pt x="32" y="4"/>
                    </a:lnTo>
                    <a:lnTo>
                      <a:pt x="30" y="2"/>
                    </a:lnTo>
                    <a:lnTo>
                      <a:pt x="26" y="2"/>
                    </a:lnTo>
                    <a:lnTo>
                      <a:pt x="26" y="2"/>
                    </a:lnTo>
                    <a:lnTo>
                      <a:pt x="22" y="4"/>
                    </a:lnTo>
                    <a:lnTo>
                      <a:pt x="22" y="8"/>
                    </a:lnTo>
                    <a:lnTo>
                      <a:pt x="22" y="8"/>
                    </a:lnTo>
                    <a:lnTo>
                      <a:pt x="22" y="10"/>
                    </a:lnTo>
                    <a:lnTo>
                      <a:pt x="20" y="14"/>
                    </a:lnTo>
                    <a:lnTo>
                      <a:pt x="20" y="14"/>
                    </a:lnTo>
                    <a:lnTo>
                      <a:pt x="18" y="14"/>
                    </a:lnTo>
                    <a:lnTo>
                      <a:pt x="16" y="12"/>
                    </a:lnTo>
                    <a:lnTo>
                      <a:pt x="16" y="12"/>
                    </a:lnTo>
                    <a:lnTo>
                      <a:pt x="12" y="12"/>
                    </a:lnTo>
                    <a:lnTo>
                      <a:pt x="8" y="14"/>
                    </a:lnTo>
                    <a:lnTo>
                      <a:pt x="8" y="14"/>
                    </a:lnTo>
                    <a:lnTo>
                      <a:pt x="8" y="16"/>
                    </a:lnTo>
                    <a:lnTo>
                      <a:pt x="8" y="20"/>
                    </a:lnTo>
                    <a:lnTo>
                      <a:pt x="8" y="20"/>
                    </a:lnTo>
                    <a:close/>
                    <a:moveTo>
                      <a:pt x="32" y="18"/>
                    </a:moveTo>
                    <a:lnTo>
                      <a:pt x="32" y="18"/>
                    </a:lnTo>
                    <a:lnTo>
                      <a:pt x="40" y="18"/>
                    </a:lnTo>
                    <a:lnTo>
                      <a:pt x="48" y="20"/>
                    </a:lnTo>
                    <a:lnTo>
                      <a:pt x="56" y="24"/>
                    </a:lnTo>
                    <a:lnTo>
                      <a:pt x="60" y="32"/>
                    </a:lnTo>
                    <a:lnTo>
                      <a:pt x="60" y="32"/>
                    </a:lnTo>
                    <a:lnTo>
                      <a:pt x="60" y="42"/>
                    </a:lnTo>
                    <a:lnTo>
                      <a:pt x="58" y="50"/>
                    </a:lnTo>
                    <a:lnTo>
                      <a:pt x="52" y="56"/>
                    </a:lnTo>
                    <a:lnTo>
                      <a:pt x="46" y="62"/>
                    </a:lnTo>
                    <a:lnTo>
                      <a:pt x="46" y="62"/>
                    </a:lnTo>
                    <a:lnTo>
                      <a:pt x="36" y="62"/>
                    </a:lnTo>
                    <a:lnTo>
                      <a:pt x="28" y="60"/>
                    </a:lnTo>
                    <a:lnTo>
                      <a:pt x="20" y="54"/>
                    </a:lnTo>
                    <a:lnTo>
                      <a:pt x="16" y="46"/>
                    </a:lnTo>
                    <a:lnTo>
                      <a:pt x="16" y="46"/>
                    </a:lnTo>
                    <a:lnTo>
                      <a:pt x="16" y="38"/>
                    </a:lnTo>
                    <a:lnTo>
                      <a:pt x="18" y="30"/>
                    </a:lnTo>
                    <a:lnTo>
                      <a:pt x="24" y="22"/>
                    </a:lnTo>
                    <a:lnTo>
                      <a:pt x="32" y="18"/>
                    </a:lnTo>
                    <a:lnTo>
                      <a:pt x="32" y="18"/>
                    </a:lnTo>
                    <a:close/>
                  </a:path>
                </a:pathLst>
              </a:custGeom>
              <a:grp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lstStyle/>
              <a:p>
                <a:endParaRPr lang="zh-CN" altLang="en-US">
                  <a:ln w="18415" cmpd="sng">
                    <a:solidFill>
                      <a:srgbClr val="FFFFFF"/>
                    </a:solidFill>
                    <a:prstDash val="solid"/>
                  </a:ln>
                  <a:solidFill>
                    <a:schemeClr val="tx1"/>
                  </a:solidFill>
                  <a:effectLst>
                    <a:outerShdw blurRad="63500" dir="3600000" algn="tl" rotWithShape="0">
                      <a:srgbClr val="000000">
                        <a:alpha val="70000"/>
                      </a:srgbClr>
                    </a:outerShdw>
                  </a:effectLst>
                </a:endParaRPr>
              </a:p>
            </p:txBody>
          </p:sp>
        </p:grpSp>
      </p:grpSp>
      <p:cxnSp>
        <p:nvCxnSpPr>
          <p:cNvPr id="364" name="直接连接符 363"/>
          <p:cNvCxnSpPr/>
          <p:nvPr/>
        </p:nvCxnSpPr>
        <p:spPr bwMode="auto">
          <a:xfrm>
            <a:off x="6496823" y="4797946"/>
            <a:ext cx="4536000" cy="0"/>
          </a:xfrm>
          <a:prstGeom prst="line">
            <a:avLst/>
          </a:prstGeom>
          <a:solidFill>
            <a:schemeClr val="accent1"/>
          </a:solidFill>
          <a:ln w="6350" cap="flat" cmpd="sng" algn="ctr">
            <a:solidFill>
              <a:schemeClr val="bg1"/>
            </a:solidFill>
            <a:prstDash val="sysDash"/>
            <a:round/>
            <a:headEnd type="none" w="med" len="med"/>
            <a:tailEnd type="none" w="med" len="med"/>
          </a:ln>
          <a:effectLst/>
        </p:spPr>
      </p:cxnSp>
      <p:sp>
        <p:nvSpPr>
          <p:cNvPr id="365" name="文本框 68"/>
          <p:cNvSpPr txBox="1"/>
          <p:nvPr/>
        </p:nvSpPr>
        <p:spPr>
          <a:xfrm>
            <a:off x="7786487" y="4951922"/>
            <a:ext cx="2015338" cy="338576"/>
          </a:xfrm>
          <a:prstGeom prst="rect">
            <a:avLst/>
          </a:prstGeom>
          <a:noFill/>
        </p:spPr>
        <p:txBody>
          <a:bodyPr wrap="none" lIns="91461" tIns="45731" rIns="91461" bIns="45731" rtlCol="0">
            <a:spAutoFit/>
          </a:bodyPr>
          <a:lstStyle/>
          <a:p>
            <a:r>
              <a:rPr lang="zh-CN" altLang="en-US" sz="1600" b="1" dirty="0" smtClean="0">
                <a:latin typeface="微软雅黑" panose="020B0503020204020204" pitchFamily="34" charset="-122"/>
                <a:ea typeface="微软雅黑" panose="020B0503020204020204" pitchFamily="34" charset="-122"/>
              </a:rPr>
              <a:t>管理节点节省</a:t>
            </a:r>
            <a:r>
              <a:rPr lang="en-US" altLang="zh-CN" sz="1600" b="1" dirty="0" smtClean="0">
                <a:latin typeface="微软雅黑" panose="020B0503020204020204" pitchFamily="34" charset="-122"/>
                <a:ea typeface="微软雅黑" panose="020B0503020204020204" pitchFamily="34" charset="-122"/>
              </a:rPr>
              <a:t>90%+</a:t>
            </a:r>
            <a:endParaRPr lang="en-US" sz="1600" b="1" dirty="0">
              <a:latin typeface="微软雅黑" panose="020B0503020204020204" pitchFamily="34" charset="-122"/>
              <a:ea typeface="微软雅黑" panose="020B0503020204020204" pitchFamily="34" charset="-122"/>
            </a:endParaRPr>
          </a:p>
        </p:txBody>
      </p:sp>
      <p:sp>
        <p:nvSpPr>
          <p:cNvPr id="366" name="文本框 69"/>
          <p:cNvSpPr txBox="1"/>
          <p:nvPr/>
        </p:nvSpPr>
        <p:spPr>
          <a:xfrm>
            <a:off x="7786487" y="5229994"/>
            <a:ext cx="3096141" cy="613395"/>
          </a:xfrm>
          <a:prstGeom prst="rect">
            <a:avLst/>
          </a:prstGeom>
          <a:noFill/>
        </p:spPr>
        <p:txBody>
          <a:bodyPr wrap="square" lIns="91461" tIns="45731" rIns="91461" bIns="45731" rtlCol="0">
            <a:spAutoFit/>
          </a:bodyPr>
          <a:lstStyle/>
          <a:p>
            <a:pPr>
              <a:lnSpc>
                <a:spcPct val="150000"/>
              </a:lnSpc>
              <a:buFont typeface="Wingdings" panose="05000000000000000000" pitchFamily="2" charset="2"/>
              <a:buChar char="ü"/>
            </a:pPr>
            <a:r>
              <a:rPr lang="zh-CN" altLang="zh-CN" sz="1200" dirty="0" smtClean="0"/>
              <a:t>只需管理中心</a:t>
            </a:r>
            <a:r>
              <a:rPr lang="en-US" altLang="zh-CN" sz="1200" dirty="0" smtClean="0"/>
              <a:t>AP</a:t>
            </a:r>
            <a:r>
              <a:rPr lang="zh-CN" altLang="zh-CN" sz="1200" dirty="0" smtClean="0"/>
              <a:t>，</a:t>
            </a:r>
            <a:r>
              <a:rPr lang="en-US" altLang="zh-CN" sz="1200" dirty="0" smtClean="0"/>
              <a:t>RU</a:t>
            </a:r>
            <a:r>
              <a:rPr lang="zh-CN" altLang="zh-CN" sz="1200" dirty="0" smtClean="0"/>
              <a:t>免管理，节省至少</a:t>
            </a:r>
            <a:r>
              <a:rPr lang="en-US" altLang="zh-CN" sz="1200" dirty="0" smtClean="0"/>
              <a:t>90%+</a:t>
            </a:r>
            <a:r>
              <a:rPr lang="zh-CN" altLang="zh-CN" sz="1200" dirty="0" smtClean="0"/>
              <a:t>的管理节点</a:t>
            </a:r>
            <a:endParaRPr lang="en-US" sz="1200" dirty="0">
              <a:latin typeface="微软雅黑" panose="020B0503020204020204" pitchFamily="34" charset="-122"/>
              <a:ea typeface="微软雅黑" panose="020B0503020204020204" pitchFamily="34" charset="-122"/>
            </a:endParaRPr>
          </a:p>
        </p:txBody>
      </p:sp>
      <p:sp>
        <p:nvSpPr>
          <p:cNvPr id="367" name="TextBox 366"/>
          <p:cNvSpPr txBox="1"/>
          <p:nvPr/>
        </p:nvSpPr>
        <p:spPr>
          <a:xfrm>
            <a:off x="841003" y="4437906"/>
            <a:ext cx="5616624" cy="2354491"/>
          </a:xfrm>
          <a:prstGeom prst="rect">
            <a:avLst/>
          </a:prstGeom>
          <a:noFill/>
        </p:spPr>
        <p:txBody>
          <a:bodyPr wrap="square" rtlCol="0">
            <a:spAutoFit/>
          </a:bodyPr>
          <a:lstStyle/>
          <a:p>
            <a:pPr>
              <a:lnSpc>
                <a:spcPct val="150000"/>
              </a:lnSpc>
            </a:pPr>
            <a:r>
              <a:rPr lang="zh-CN" altLang="en-US" sz="1400" b="1" dirty="0" smtClean="0"/>
              <a:t>中心</a:t>
            </a:r>
            <a:r>
              <a:rPr lang="en-US" altLang="zh-CN" sz="1400" b="1" dirty="0" smtClean="0"/>
              <a:t>AP</a:t>
            </a:r>
            <a:r>
              <a:rPr lang="zh-CN" altLang="en-US" sz="1400" b="1" dirty="0" smtClean="0"/>
              <a:t>：</a:t>
            </a:r>
            <a:endParaRPr lang="en-US" altLang="zh-CN" sz="1400" b="1" dirty="0" smtClean="0"/>
          </a:p>
          <a:p>
            <a:pPr>
              <a:lnSpc>
                <a:spcPct val="150000"/>
              </a:lnSpc>
            </a:pPr>
            <a:r>
              <a:rPr lang="zh-CN" altLang="en-US" sz="1400" dirty="0" smtClean="0"/>
              <a:t>千兆中心</a:t>
            </a:r>
            <a:r>
              <a:rPr lang="en-US" altLang="zh-CN" sz="1400" dirty="0" smtClean="0"/>
              <a:t>AP</a:t>
            </a:r>
            <a:r>
              <a:rPr lang="zh-CN" altLang="en-US" sz="1400" dirty="0" smtClean="0"/>
              <a:t>：</a:t>
            </a:r>
            <a:r>
              <a:rPr lang="en-US" altLang="zh-CN" sz="1400" dirty="0" smtClean="0"/>
              <a:t>AD9430DN-12,AD9430DN-24</a:t>
            </a:r>
            <a:endParaRPr lang="en-US" altLang="zh-CN" sz="1400" dirty="0" smtClean="0"/>
          </a:p>
          <a:p>
            <a:pPr>
              <a:lnSpc>
                <a:spcPct val="150000"/>
              </a:lnSpc>
            </a:pPr>
            <a:r>
              <a:rPr lang="zh-CN" altLang="en-US" sz="1400" dirty="0" smtClean="0"/>
              <a:t>万兆中心</a:t>
            </a:r>
            <a:r>
              <a:rPr lang="en-US" altLang="zh-CN" sz="1400" dirty="0" smtClean="0"/>
              <a:t>AP</a:t>
            </a:r>
            <a:r>
              <a:rPr lang="zh-CN" altLang="en-US" sz="1400" dirty="0" smtClean="0"/>
              <a:t>：</a:t>
            </a:r>
            <a:r>
              <a:rPr lang="en-US" altLang="zh-CN" sz="1400" dirty="0" smtClean="0">
                <a:solidFill>
                  <a:srgbClr val="C00000"/>
                </a:solidFill>
              </a:rPr>
              <a:t>AD9431DN-24X</a:t>
            </a:r>
            <a:endParaRPr lang="en-US" altLang="zh-CN" sz="1400" dirty="0" smtClean="0">
              <a:solidFill>
                <a:srgbClr val="C00000"/>
              </a:solidFill>
            </a:endParaRPr>
          </a:p>
          <a:p>
            <a:pPr>
              <a:lnSpc>
                <a:spcPct val="150000"/>
              </a:lnSpc>
            </a:pPr>
            <a:r>
              <a:rPr lang="zh-CN" altLang="en-US" sz="1400" b="1" dirty="0" smtClean="0"/>
              <a:t>远端单元：</a:t>
            </a:r>
            <a:endParaRPr lang="en-US" altLang="zh-CN" sz="1400" b="1" dirty="0" smtClean="0"/>
          </a:p>
          <a:p>
            <a:pPr>
              <a:lnSpc>
                <a:spcPct val="150000"/>
              </a:lnSpc>
            </a:pPr>
            <a:r>
              <a:rPr lang="en-US" altLang="zh-CN" sz="1400" dirty="0" smtClean="0"/>
              <a:t>11ac wave1</a:t>
            </a:r>
            <a:r>
              <a:rPr lang="zh-CN" altLang="en-US" sz="1400" dirty="0" smtClean="0"/>
              <a:t>：面板款型</a:t>
            </a:r>
            <a:r>
              <a:rPr lang="en-US" altLang="zh-CN" sz="1400" dirty="0" smtClean="0"/>
              <a:t>-R230D</a:t>
            </a:r>
            <a:r>
              <a:rPr lang="zh-CN" altLang="en-US" sz="1400" dirty="0" smtClean="0"/>
              <a:t>，</a:t>
            </a:r>
            <a:r>
              <a:rPr lang="en-US" altLang="zh-CN" sz="1400" dirty="0" smtClean="0"/>
              <a:t>R240D</a:t>
            </a:r>
            <a:endParaRPr lang="en-US" altLang="zh-CN" sz="1400" dirty="0" smtClean="0"/>
          </a:p>
          <a:p>
            <a:pPr>
              <a:lnSpc>
                <a:spcPct val="150000"/>
              </a:lnSpc>
            </a:pPr>
            <a:r>
              <a:rPr lang="en-US" altLang="zh-CN" sz="1400" dirty="0" smtClean="0"/>
              <a:t>11ac wave2</a:t>
            </a:r>
            <a:r>
              <a:rPr lang="zh-CN" altLang="en-US" sz="1400" dirty="0" smtClean="0"/>
              <a:t>：面板款型</a:t>
            </a:r>
            <a:r>
              <a:rPr lang="en-US" altLang="zh-CN" sz="1400" dirty="0" smtClean="0"/>
              <a:t>-R250D</a:t>
            </a:r>
            <a:r>
              <a:rPr lang="zh-CN" altLang="en-US" sz="1400" dirty="0" smtClean="0"/>
              <a:t>，</a:t>
            </a:r>
            <a:r>
              <a:rPr lang="en-US" altLang="zh-CN" sz="1400" dirty="0" smtClean="0"/>
              <a:t>R250D-E</a:t>
            </a:r>
            <a:r>
              <a:rPr lang="zh-CN" altLang="en-US" sz="1400" dirty="0" smtClean="0"/>
              <a:t>，</a:t>
            </a:r>
            <a:r>
              <a:rPr lang="en-US" altLang="zh-CN" sz="1400" dirty="0" smtClean="0">
                <a:solidFill>
                  <a:srgbClr val="C00000"/>
                </a:solidFill>
              </a:rPr>
              <a:t>R251D,R251D-E</a:t>
            </a:r>
            <a:endParaRPr lang="en-US" altLang="zh-CN" sz="1400" dirty="0" smtClean="0">
              <a:solidFill>
                <a:srgbClr val="C00000"/>
              </a:solidFill>
            </a:endParaRPr>
          </a:p>
          <a:p>
            <a:pPr>
              <a:lnSpc>
                <a:spcPct val="150000"/>
              </a:lnSpc>
            </a:pPr>
            <a:r>
              <a:rPr lang="en-US" altLang="zh-CN" sz="1400" dirty="0" smtClean="0">
                <a:solidFill>
                  <a:srgbClr val="C00000"/>
                </a:solidFill>
              </a:rPr>
              <a:t>                        </a:t>
            </a:r>
            <a:r>
              <a:rPr lang="zh-CN" altLang="en-US" sz="1400" dirty="0" smtClean="0">
                <a:solidFill>
                  <a:srgbClr val="C00000"/>
                </a:solidFill>
              </a:rPr>
              <a:t>放装款型</a:t>
            </a:r>
            <a:r>
              <a:rPr lang="en-US" altLang="zh-CN" sz="1400" dirty="0" smtClean="0">
                <a:solidFill>
                  <a:srgbClr val="C00000"/>
                </a:solidFill>
              </a:rPr>
              <a:t>-R450D</a:t>
            </a:r>
            <a:endParaRPr lang="zh-CN" altLang="en-US" sz="1400" dirty="0">
              <a:solidFill>
                <a:srgbClr val="C00000"/>
              </a:solidFill>
            </a:endParaRPr>
          </a:p>
        </p:txBody>
      </p:sp>
      <p:grpSp>
        <p:nvGrpSpPr>
          <p:cNvPr id="8" name="组合 103"/>
          <p:cNvGrpSpPr/>
          <p:nvPr/>
        </p:nvGrpSpPr>
        <p:grpSpPr>
          <a:xfrm>
            <a:off x="3589111" y="5157065"/>
            <a:ext cx="708276" cy="360961"/>
            <a:chOff x="5733061" y="2220313"/>
            <a:chExt cx="705839" cy="360961"/>
          </a:xfrm>
        </p:grpSpPr>
        <p:sp>
          <p:nvSpPr>
            <p:cNvPr id="369" name="爆炸形 1 368"/>
            <p:cNvSpPr/>
            <p:nvPr/>
          </p:nvSpPr>
          <p:spPr bwMode="auto">
            <a:xfrm>
              <a:off x="5733061" y="2220313"/>
              <a:ext cx="705839" cy="360961"/>
            </a:xfrm>
            <a:prstGeom prst="irregularSeal1">
              <a:avLst/>
            </a:prstGeom>
            <a:solidFill>
              <a:srgbClr val="00B050"/>
            </a:solidFill>
            <a:ln>
              <a:noFill/>
            </a:ln>
            <a:effectLst/>
            <a:extLs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70" name="TextBox 369"/>
            <p:cNvSpPr txBox="1"/>
            <p:nvPr/>
          </p:nvSpPr>
          <p:spPr>
            <a:xfrm>
              <a:off x="5860955" y="2245292"/>
              <a:ext cx="438280" cy="275642"/>
            </a:xfrm>
            <a:prstGeom prst="rect">
              <a:avLst/>
            </a:prstGeom>
            <a:noFill/>
          </p:spPr>
          <p:txBody>
            <a:bodyPr wrap="none" rtlCol="0">
              <a:spAutoFit/>
            </a:bodyPr>
            <a:lstStyle/>
            <a:p>
              <a:r>
                <a:rPr lang="en-US" altLang="zh-CN" sz="1050" b="1" dirty="0" smtClean="0">
                  <a:solidFill>
                    <a:schemeClr val="bg1"/>
                  </a:solidFill>
                </a:rPr>
                <a:t>NEW</a:t>
              </a:r>
              <a:endParaRPr lang="zh-CN" altLang="en-US" sz="1050" b="1" dirty="0">
                <a:solidFill>
                  <a:schemeClr val="bg1"/>
                </a:solidFill>
              </a:endParaRPr>
            </a:p>
          </p:txBody>
        </p:sp>
      </p:grpSp>
      <p:grpSp>
        <p:nvGrpSpPr>
          <p:cNvPr id="9" name="组合 103"/>
          <p:cNvGrpSpPr/>
          <p:nvPr/>
        </p:nvGrpSpPr>
        <p:grpSpPr>
          <a:xfrm>
            <a:off x="3400394" y="6498627"/>
            <a:ext cx="708276" cy="360961"/>
            <a:chOff x="5733061" y="2220313"/>
            <a:chExt cx="705839" cy="360961"/>
          </a:xfrm>
        </p:grpSpPr>
        <p:sp>
          <p:nvSpPr>
            <p:cNvPr id="372" name="爆炸形 1 371"/>
            <p:cNvSpPr/>
            <p:nvPr/>
          </p:nvSpPr>
          <p:spPr bwMode="auto">
            <a:xfrm>
              <a:off x="5733061" y="2220313"/>
              <a:ext cx="705839" cy="360961"/>
            </a:xfrm>
            <a:prstGeom prst="irregularSeal1">
              <a:avLst/>
            </a:prstGeom>
            <a:solidFill>
              <a:srgbClr val="00B050"/>
            </a:solidFill>
            <a:ln>
              <a:noFill/>
            </a:ln>
            <a:effectLst/>
            <a:extLs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73" name="TextBox 372"/>
            <p:cNvSpPr txBox="1"/>
            <p:nvPr/>
          </p:nvSpPr>
          <p:spPr>
            <a:xfrm>
              <a:off x="5860955" y="2245292"/>
              <a:ext cx="438280" cy="275642"/>
            </a:xfrm>
            <a:prstGeom prst="rect">
              <a:avLst/>
            </a:prstGeom>
            <a:noFill/>
          </p:spPr>
          <p:txBody>
            <a:bodyPr wrap="none" rtlCol="0">
              <a:spAutoFit/>
            </a:bodyPr>
            <a:lstStyle/>
            <a:p>
              <a:r>
                <a:rPr lang="en-US" altLang="zh-CN" sz="1050" b="1" dirty="0" smtClean="0">
                  <a:solidFill>
                    <a:schemeClr val="bg1"/>
                  </a:solidFill>
                </a:rPr>
                <a:t>NEW</a:t>
              </a:r>
              <a:endParaRPr lang="zh-CN" altLang="en-US" sz="1050" b="1" dirty="0">
                <a:solidFill>
                  <a:schemeClr val="bg1"/>
                </a:solidFill>
              </a:endParaRPr>
            </a:p>
          </p:txBody>
        </p:sp>
      </p:grpSp>
      <p:grpSp>
        <p:nvGrpSpPr>
          <p:cNvPr id="61" name="组合 60"/>
          <p:cNvGrpSpPr/>
          <p:nvPr/>
        </p:nvGrpSpPr>
        <p:grpSpPr>
          <a:xfrm>
            <a:off x="7249875" y="8316"/>
            <a:ext cx="4968392" cy="266700"/>
            <a:chOff x="7249875" y="8316"/>
            <a:chExt cx="4968392" cy="266700"/>
          </a:xfrm>
        </p:grpSpPr>
        <p:sp>
          <p:nvSpPr>
            <p:cNvPr id="57" name="五边形 56"/>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8" name="燕尾形 57"/>
            <p:cNvSpPr/>
            <p:nvPr/>
          </p:nvSpPr>
          <p:spPr bwMode="auto">
            <a:xfrm>
              <a:off x="10922267"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9" name="燕尾形 58"/>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indent="-34290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60" name="燕尾形 59"/>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grpSp>
        <p:nvGrpSpPr>
          <p:cNvPr id="62" name="组合 103"/>
          <p:cNvGrpSpPr/>
          <p:nvPr/>
        </p:nvGrpSpPr>
        <p:grpSpPr>
          <a:xfrm>
            <a:off x="5787059" y="6040936"/>
            <a:ext cx="708276" cy="360961"/>
            <a:chOff x="5733061" y="2220313"/>
            <a:chExt cx="705839" cy="360961"/>
          </a:xfrm>
        </p:grpSpPr>
        <p:sp>
          <p:nvSpPr>
            <p:cNvPr id="63" name="爆炸形 1 62"/>
            <p:cNvSpPr/>
            <p:nvPr/>
          </p:nvSpPr>
          <p:spPr bwMode="auto">
            <a:xfrm>
              <a:off x="5733061" y="2220313"/>
              <a:ext cx="705839" cy="360961"/>
            </a:xfrm>
            <a:prstGeom prst="irregularSeal1">
              <a:avLst/>
            </a:prstGeom>
            <a:solidFill>
              <a:srgbClr val="00B050"/>
            </a:solidFill>
            <a:ln>
              <a:noFill/>
            </a:ln>
            <a:effectLst/>
            <a:extLs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4" name="TextBox 63"/>
            <p:cNvSpPr txBox="1"/>
            <p:nvPr/>
          </p:nvSpPr>
          <p:spPr>
            <a:xfrm>
              <a:off x="5860955" y="2245292"/>
              <a:ext cx="438280" cy="275642"/>
            </a:xfrm>
            <a:prstGeom prst="rect">
              <a:avLst/>
            </a:prstGeom>
            <a:noFill/>
          </p:spPr>
          <p:txBody>
            <a:bodyPr wrap="none" rtlCol="0">
              <a:spAutoFit/>
            </a:bodyPr>
            <a:lstStyle/>
            <a:p>
              <a:r>
                <a:rPr lang="en-US" altLang="zh-CN" sz="1050" b="1" dirty="0" smtClean="0">
                  <a:solidFill>
                    <a:schemeClr val="bg1"/>
                  </a:solidFill>
                </a:rPr>
                <a:t>NEW</a:t>
              </a:r>
              <a:endParaRPr lang="zh-CN" altLang="en-US" sz="1050" b="1" dirty="0">
                <a:solidFill>
                  <a:schemeClr val="bg1"/>
                </a:solidFill>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249875" y="8316"/>
            <a:ext cx="4968392" cy="266700"/>
            <a:chOff x="7249875" y="8316"/>
            <a:chExt cx="4968392" cy="266700"/>
          </a:xfrm>
        </p:grpSpPr>
        <p:sp>
          <p:nvSpPr>
            <p:cNvPr id="5" name="五边形 4"/>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燕尾形 5"/>
            <p:cNvSpPr/>
            <p:nvPr/>
          </p:nvSpPr>
          <p:spPr bwMode="auto">
            <a:xfrm>
              <a:off x="10922267"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燕尾形 6"/>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indent="-34290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8" name="燕尾形 7"/>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grpSp>
        <p:nvGrpSpPr>
          <p:cNvPr id="10" name="组合 9"/>
          <p:cNvGrpSpPr/>
          <p:nvPr/>
        </p:nvGrpSpPr>
        <p:grpSpPr>
          <a:xfrm>
            <a:off x="7249875" y="8316"/>
            <a:ext cx="4968392" cy="266700"/>
            <a:chOff x="7249875" y="8316"/>
            <a:chExt cx="4968392" cy="266700"/>
          </a:xfrm>
        </p:grpSpPr>
        <p:sp>
          <p:nvSpPr>
            <p:cNvPr id="11" name="五边形 10"/>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 name="燕尾形 11"/>
            <p:cNvSpPr/>
            <p:nvPr/>
          </p:nvSpPr>
          <p:spPr bwMode="auto">
            <a:xfrm>
              <a:off x="10922267"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 name="燕尾形 12"/>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indent="-34290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14" name="燕尾形 13"/>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grpSp>
        <p:nvGrpSpPr>
          <p:cNvPr id="16" name="组合 15"/>
          <p:cNvGrpSpPr/>
          <p:nvPr/>
        </p:nvGrpSpPr>
        <p:grpSpPr>
          <a:xfrm>
            <a:off x="7249875" y="8316"/>
            <a:ext cx="4968392" cy="266700"/>
            <a:chOff x="7249875" y="8316"/>
            <a:chExt cx="4968392" cy="266700"/>
          </a:xfrm>
        </p:grpSpPr>
        <p:sp>
          <p:nvSpPr>
            <p:cNvPr id="17" name="五边形 16"/>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gn="ctr">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8" name="燕尾形 17"/>
            <p:cNvSpPr/>
            <p:nvPr/>
          </p:nvSpPr>
          <p:spPr bwMode="auto">
            <a:xfrm>
              <a:off x="10922267"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9" name="燕尾形 18"/>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indent="-34290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20" name="燕尾形 19"/>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l="62991"/>
          <a:stretch>
            <a:fillRect/>
          </a:stretch>
        </p:blipFill>
        <p:spPr>
          <a:xfrm>
            <a:off x="2695269" y="13922"/>
            <a:ext cx="3762358" cy="6858000"/>
          </a:xfrm>
          <a:prstGeom prst="rect">
            <a:avLst/>
          </a:prstGeom>
        </p:spPr>
      </p:pic>
      <p:sp>
        <p:nvSpPr>
          <p:cNvPr id="22" name="矩形 21"/>
          <p:cNvSpPr/>
          <p:nvPr/>
        </p:nvSpPr>
        <p:spPr>
          <a:xfrm rot="10800000">
            <a:off x="-2" y="-1340"/>
            <a:ext cx="2677783" cy="68593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0763" y="765498"/>
            <a:ext cx="2584506" cy="1200329"/>
          </a:xfrm>
          <a:prstGeom prst="rect">
            <a:avLst/>
          </a:prstGeom>
        </p:spPr>
        <p:txBody>
          <a:bodyPr wrap="square">
            <a:spAutoFit/>
          </a:bodyPr>
          <a:lstStyle/>
          <a:p>
            <a:r>
              <a:rPr lang="en-US" altLang="zh-CN" dirty="0" smtClean="0"/>
              <a:t>R251D/R251D-E</a:t>
            </a:r>
            <a:endParaRPr lang="en-US" altLang="zh-CN" dirty="0" smtClean="0"/>
          </a:p>
          <a:p>
            <a:r>
              <a:rPr lang="en-US" altLang="zh-CN" dirty="0" smtClean="0"/>
              <a:t>AP2051DN/</a:t>
            </a:r>
            <a:endParaRPr lang="en-US" altLang="zh-CN" dirty="0" smtClean="0"/>
          </a:p>
          <a:p>
            <a:r>
              <a:rPr lang="en-US" altLang="zh-CN" dirty="0" smtClean="0"/>
              <a:t>AP2051DN-E</a:t>
            </a:r>
            <a:endParaRPr lang="zh-CN" altLang="en-US" dirty="0"/>
          </a:p>
        </p:txBody>
      </p:sp>
      <p:grpSp>
        <p:nvGrpSpPr>
          <p:cNvPr id="25" name="组合 33"/>
          <p:cNvGrpSpPr/>
          <p:nvPr/>
        </p:nvGrpSpPr>
        <p:grpSpPr>
          <a:xfrm>
            <a:off x="7365178" y="1983106"/>
            <a:ext cx="3671452" cy="2081214"/>
            <a:chOff x="6666496" y="2011143"/>
            <a:chExt cx="3672408" cy="2081756"/>
          </a:xfrm>
        </p:grpSpPr>
        <p:sp>
          <p:nvSpPr>
            <p:cNvPr id="26" name="矩形 25"/>
            <p:cNvSpPr/>
            <p:nvPr/>
          </p:nvSpPr>
          <p:spPr>
            <a:xfrm>
              <a:off x="6666496" y="3230900"/>
              <a:ext cx="3672408" cy="861999"/>
            </a:xfrm>
            <a:prstGeom prst="rect">
              <a:avLst/>
            </a:prstGeom>
          </p:spPr>
          <p:txBody>
            <a:bodyPr wrap="square">
              <a:spAutoFit/>
            </a:bodyPr>
            <a:lstStyle/>
            <a:p>
              <a:pPr algn="ctr">
                <a:lnSpc>
                  <a:spcPct val="125000"/>
                </a:lnSpc>
              </a:pP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高</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性能智能</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天线</a:t>
              </a:r>
              <a:endPar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en-US" altLang="zh-CN" sz="1200" dirty="0">
                  <a:latin typeface="Arial" panose="020B0604020202020204" pitchFamily="34" charset="0"/>
                  <a:ea typeface="微软雅黑" panose="020B0503020204020204" pitchFamily="34" charset="-122"/>
                  <a:sym typeface="Arial" panose="020B0604020202020204" pitchFamily="34" charset="0"/>
                </a:rPr>
                <a:t>smart SINR </a:t>
              </a:r>
              <a:r>
                <a:rPr lang="zh-CN" altLang="en-US" sz="1200" dirty="0">
                  <a:latin typeface="Arial" panose="020B0604020202020204" pitchFamily="34" charset="0"/>
                  <a:ea typeface="微软雅黑" panose="020B0503020204020204" pitchFamily="34" charset="-122"/>
                  <a:sym typeface="Arial" panose="020B0604020202020204" pitchFamily="34" charset="0"/>
                </a:rPr>
                <a:t>增益</a:t>
              </a:r>
              <a:r>
                <a:rPr lang="en-US" altLang="zh-CN" sz="1200" dirty="0">
                  <a:latin typeface="Arial" panose="020B0604020202020204" pitchFamily="34" charset="0"/>
                  <a:ea typeface="微软雅黑" panose="020B0503020204020204" pitchFamily="34" charset="-122"/>
                  <a:sym typeface="Arial" panose="020B0604020202020204" pitchFamily="34" charset="0"/>
                </a:rPr>
                <a:t>  </a:t>
              </a:r>
              <a:r>
                <a:rPr lang="en-US" altLang="zh-CN" sz="1200" dirty="0" err="1">
                  <a:solidFill>
                    <a:srgbClr val="FF0000"/>
                  </a:solidFill>
                  <a:latin typeface="Arial" panose="020B0604020202020204" pitchFamily="34" charset="0"/>
                  <a:ea typeface="微软雅黑" panose="020B0503020204020204" pitchFamily="34" charset="-122"/>
                  <a:sym typeface="Arial" panose="020B0604020202020204" pitchFamily="34" charset="0"/>
                </a:rPr>
                <a:t>Tx</a:t>
              </a:r>
              <a:r>
                <a:rPr lang="en-US" altLang="zh-CN" sz="1200" dirty="0">
                  <a:solidFill>
                    <a:srgbClr val="FF0000"/>
                  </a:solidFill>
                  <a:latin typeface="Arial" panose="020B0604020202020204" pitchFamily="34" charset="0"/>
                  <a:ea typeface="微软雅黑" panose="020B0503020204020204" pitchFamily="34" charset="-122"/>
                  <a:sym typeface="Arial" panose="020B0604020202020204" pitchFamily="34" charset="0"/>
                </a:rPr>
                <a:t> 3dBi</a:t>
              </a:r>
              <a:r>
                <a:rPr lang="zh-CN" altLang="en-US" sz="1200" dirty="0">
                  <a:solidFill>
                    <a:srgbClr val="FF0000"/>
                  </a:solidFill>
                  <a:latin typeface="Arial" panose="020B0604020202020204" pitchFamily="34" charset="0"/>
                  <a:ea typeface="微软雅黑" panose="020B0503020204020204" pitchFamily="34" charset="-122"/>
                  <a:sym typeface="Arial" panose="020B0604020202020204" pitchFamily="34" charset="0"/>
                </a:rPr>
                <a:t>；</a:t>
              </a:r>
              <a:r>
                <a:rPr lang="en-US" altLang="zh-CN" sz="1200" dirty="0">
                  <a:solidFill>
                    <a:srgbClr val="FF0000"/>
                  </a:solidFill>
                  <a:latin typeface="Arial" panose="020B0604020202020204" pitchFamily="34" charset="0"/>
                  <a:ea typeface="微软雅黑" panose="020B0503020204020204" pitchFamily="34" charset="-122"/>
                  <a:sym typeface="Arial" panose="020B0604020202020204" pitchFamily="34" charset="0"/>
                </a:rPr>
                <a:t>Rx 5dBi</a:t>
              </a:r>
              <a:r>
                <a:rPr lang="en-US" altLang="zh-CN" sz="1200" dirty="0" smtClean="0">
                  <a:solidFill>
                    <a:srgbClr val="FF0000"/>
                  </a:solidFill>
                  <a:latin typeface="Arial" panose="020B0604020202020204" pitchFamily="34" charset="0"/>
                  <a:ea typeface="微软雅黑" panose="020B0503020204020204" pitchFamily="34" charset="-122"/>
                  <a:sym typeface="Arial" panose="020B0604020202020204" pitchFamily="34" charset="0"/>
                </a:rPr>
                <a:t>;</a:t>
              </a:r>
              <a:endParaRPr lang="en-US" altLang="zh-CN" sz="1200" dirty="0" smtClean="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覆盖</a:t>
              </a:r>
              <a:r>
                <a:rPr lang="zh-CN" altLang="en-US" sz="1200" dirty="0">
                  <a:latin typeface="Arial" panose="020B0604020202020204" pitchFamily="34" charset="0"/>
                  <a:ea typeface="微软雅黑" panose="020B0503020204020204" pitchFamily="34" charset="-122"/>
                  <a:sym typeface="Arial" panose="020B0604020202020204" pitchFamily="34" charset="0"/>
                </a:rPr>
                <a:t>距离提升</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10%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7420481" y="2011143"/>
              <a:ext cx="2164438" cy="1356659"/>
              <a:chOff x="7642953" y="2098159"/>
              <a:chExt cx="3239119" cy="2030264"/>
            </a:xfrm>
          </p:grpSpPr>
          <p:grpSp>
            <p:nvGrpSpPr>
              <p:cNvPr id="28" name="组合 27"/>
              <p:cNvGrpSpPr/>
              <p:nvPr/>
            </p:nvGrpSpPr>
            <p:grpSpPr>
              <a:xfrm>
                <a:off x="7642953" y="2109372"/>
                <a:ext cx="3239119" cy="2019051"/>
                <a:chOff x="7190096" y="2034737"/>
                <a:chExt cx="3239119" cy="2019051"/>
              </a:xfrm>
            </p:grpSpPr>
            <p:pic>
              <p:nvPicPr>
                <p:cNvPr id="31" name="Picture 2" descr="“smart antenna”的图片搜索结果"/>
                <p:cNvPicPr>
                  <a:picLocks noChangeAspect="1" noChangeArrowheads="1"/>
                </p:cNvPicPr>
                <p:nvPr/>
              </p:nvPicPr>
              <p:blipFill>
                <a:blip r:embed="rId2" cstate="print"/>
                <a:stretch>
                  <a:fillRect/>
                </a:stretch>
              </p:blipFill>
              <p:spPr bwMode="auto">
                <a:xfrm>
                  <a:off x="7190096" y="2034737"/>
                  <a:ext cx="3239119" cy="2019051"/>
                </a:xfrm>
                <a:prstGeom prst="rect">
                  <a:avLst/>
                </a:prstGeom>
                <a:noFill/>
                <a:ln>
                  <a:noFill/>
                </a:ln>
              </p:spPr>
            </p:pic>
            <p:sp>
              <p:nvSpPr>
                <p:cNvPr id="32" name="等腰三角形 31"/>
                <p:cNvSpPr/>
                <p:nvPr/>
              </p:nvSpPr>
              <p:spPr>
                <a:xfrm rot="10800000">
                  <a:off x="9265939" y="3311104"/>
                  <a:ext cx="177191" cy="152751"/>
                </a:xfrm>
                <a:prstGeom prst="triangle">
                  <a:avLst/>
                </a:prstGeom>
                <a:solidFill>
                  <a:srgbClr val="F66378"/>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cxnSp>
              <p:nvCxnSpPr>
                <p:cNvPr id="33" name="直接连接符 32"/>
                <p:cNvCxnSpPr/>
                <p:nvPr/>
              </p:nvCxnSpPr>
              <p:spPr>
                <a:xfrm>
                  <a:off x="9354534" y="3446099"/>
                  <a:ext cx="0" cy="36000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9126832" y="2734386"/>
                  <a:ext cx="323248" cy="23244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9" name="Freeform 65"/>
              <p:cNvSpPr>
                <a:spLocks noEditPoints="1"/>
              </p:cNvSpPr>
              <p:nvPr/>
            </p:nvSpPr>
            <p:spPr bwMode="auto">
              <a:xfrm>
                <a:off x="7982597" y="2098159"/>
                <a:ext cx="312775" cy="534243"/>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chemeClr val="bg1">
                  <a:lumMod val="85000"/>
                </a:schemeClr>
              </a:solidFill>
              <a:ln w="9525">
                <a:solidFill>
                  <a:schemeClr val="tx1"/>
                </a:solidFill>
                <a:round/>
              </a:ln>
            </p:spPr>
            <p:txBody>
              <a:bodyPr vert="horz" wrap="square" lIns="91416" tIns="45708" rIns="91416" bIns="45708"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5"/>
              <p:cNvSpPr>
                <a:spLocks noEditPoints="1"/>
              </p:cNvSpPr>
              <p:nvPr/>
            </p:nvSpPr>
            <p:spPr bwMode="auto">
              <a:xfrm>
                <a:off x="9980987" y="2332460"/>
                <a:ext cx="312775" cy="534243"/>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chemeClr val="bg1">
                  <a:lumMod val="75000"/>
                </a:schemeClr>
              </a:solidFill>
              <a:ln w="9525">
                <a:solidFill>
                  <a:schemeClr val="tx1"/>
                </a:solidFill>
                <a:round/>
              </a:ln>
            </p:spPr>
            <p:txBody>
              <a:bodyPr vert="horz" wrap="square" lIns="91416" tIns="45708" rIns="91416" bIns="45708"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5" name="矩形 34"/>
          <p:cNvSpPr/>
          <p:nvPr/>
        </p:nvSpPr>
        <p:spPr>
          <a:xfrm>
            <a:off x="7783673" y="1370663"/>
            <a:ext cx="2715665" cy="371577"/>
          </a:xfrm>
          <a:prstGeom prst="rect">
            <a:avLst/>
          </a:prstGeom>
        </p:spPr>
        <p:txBody>
          <a:bodyPr wrap="squar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信号随用户而</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动</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7640286" y="4340465"/>
            <a:ext cx="3121240" cy="630778"/>
          </a:xfrm>
          <a:prstGeom prst="rect">
            <a:avLst/>
          </a:prstGeom>
        </p:spPr>
        <p:txBody>
          <a:bodyPr wrap="square">
            <a:spAutoFit/>
          </a:bodyPr>
          <a:lstStyle/>
          <a:p>
            <a:pPr marL="0" lvl="1"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实时监测干扰源，调整覆盖方向 </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干扰抑制</a:t>
            </a:r>
            <a:r>
              <a:rPr lang="en-US" altLang="zh-CN" sz="1200"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5dB</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 </a:t>
            </a:r>
            <a:r>
              <a:rPr lang="zh-CN" altLang="en-US" sz="1200" dirty="0">
                <a:latin typeface="Arial" panose="020B0604020202020204" pitchFamily="34" charset="0"/>
                <a:ea typeface="微软雅黑" panose="020B0503020204020204" pitchFamily="34" charset="-122"/>
                <a:sym typeface="Arial" panose="020B0604020202020204" pitchFamily="34" charset="0"/>
              </a:rPr>
              <a:t>（传统全向天线为</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0dB</a:t>
            </a:r>
            <a:r>
              <a:rPr lang="zh-CN" altLang="en-US" sz="1200" dirty="0">
                <a:latin typeface="Arial" panose="020B0604020202020204" pitchFamily="34" charset="0"/>
                <a:ea typeface="微软雅黑" panose="020B0503020204020204" pitchFamily="34" charset="-122"/>
                <a:sym typeface="Arial" panose="020B0604020202020204" pitchFamily="34" charset="0"/>
              </a:rPr>
              <a:t>）</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36"/>
          <p:cNvSpPr/>
          <p:nvPr/>
        </p:nvSpPr>
        <p:spPr>
          <a:xfrm>
            <a:off x="7321723" y="1739060"/>
            <a:ext cx="3758363" cy="2414671"/>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8" name="圆角矩形 37"/>
          <p:cNvSpPr/>
          <p:nvPr/>
        </p:nvSpPr>
        <p:spPr>
          <a:xfrm>
            <a:off x="7321723" y="4297747"/>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9" name="矩形 38"/>
          <p:cNvSpPr/>
          <p:nvPr/>
        </p:nvSpPr>
        <p:spPr>
          <a:xfrm>
            <a:off x="7640286" y="5160308"/>
            <a:ext cx="3121240" cy="861774"/>
          </a:xfrm>
          <a:prstGeom prst="rect">
            <a:avLst/>
          </a:prstGeom>
        </p:spPr>
        <p:txBody>
          <a:bodyPr wrap="square">
            <a:spAutoFit/>
          </a:bodyPr>
          <a:lstStyle/>
          <a:p>
            <a:pPr marL="0" lvl="1" algn="ctr">
              <a:lnSpc>
                <a:spcPct val="125000"/>
              </a:lnSpc>
            </a:pP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与环境更好融合</a:t>
            </a:r>
            <a:endPar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全新</a:t>
            </a:r>
            <a:r>
              <a:rPr lang="zh-CN" altLang="en-US" sz="1200" dirty="0">
                <a:latin typeface="Arial" panose="020B0604020202020204" pitchFamily="34" charset="0"/>
                <a:ea typeface="微软雅黑" panose="020B0503020204020204" pitchFamily="34" charset="-122"/>
                <a:sym typeface="Arial" panose="020B0604020202020204" pitchFamily="34" charset="0"/>
              </a:rPr>
              <a:t>“晨露”风格外观           </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适</a:t>
            </a:r>
            <a:r>
              <a:rPr lang="zh-CN" altLang="en-US" sz="1200" dirty="0">
                <a:latin typeface="Arial" panose="020B0604020202020204" pitchFamily="34" charset="0"/>
                <a:ea typeface="微软雅黑" panose="020B0503020204020204" pitchFamily="34" charset="-122"/>
                <a:sym typeface="Arial" panose="020B0604020202020204" pitchFamily="34" charset="0"/>
              </a:rPr>
              <a:t>配</a:t>
            </a:r>
            <a:r>
              <a:rPr lang="en-US" altLang="zh-CN" sz="1200" dirty="0">
                <a:latin typeface="Arial" panose="020B0604020202020204" pitchFamily="34" charset="0"/>
                <a:ea typeface="微软雅黑" panose="020B0503020204020204" pitchFamily="34" charset="-122"/>
                <a:sym typeface="Arial" panose="020B0604020202020204" pitchFamily="34" charset="0"/>
              </a:rPr>
              <a:t>86/118/120</a:t>
            </a:r>
            <a:r>
              <a:rPr lang="zh-CN" altLang="en-US" sz="1200" dirty="0">
                <a:latin typeface="Arial" panose="020B0604020202020204" pitchFamily="34" charset="0"/>
                <a:ea typeface="微软雅黑" panose="020B0503020204020204" pitchFamily="34" charset="-122"/>
                <a:sym typeface="Arial" panose="020B0604020202020204" pitchFamily="34" charset="0"/>
              </a:rPr>
              <a:t>多暗盒及非</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暗盒、挂墙场景</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圆角矩形 39"/>
          <p:cNvSpPr/>
          <p:nvPr/>
        </p:nvSpPr>
        <p:spPr>
          <a:xfrm>
            <a:off x="7321723" y="5117590"/>
            <a:ext cx="3758363" cy="904492"/>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41" name="矩形 40"/>
          <p:cNvSpPr/>
          <p:nvPr/>
        </p:nvSpPr>
        <p:spPr>
          <a:xfrm>
            <a:off x="5992162" y="621482"/>
            <a:ext cx="4641929"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smtClean="0">
                <a:solidFill>
                  <a:schemeClr val="tx1"/>
                </a:solidFill>
                <a:sym typeface="Arial" panose="020B0604020202020204" pitchFamily="34" charset="0"/>
              </a:rPr>
              <a:t>全连接智能办</a:t>
            </a:r>
            <a:r>
              <a:rPr lang="zh-CN" altLang="en-US" sz="2800" dirty="0">
                <a:solidFill>
                  <a:schemeClr val="tx1"/>
                </a:solidFill>
                <a:sym typeface="Arial" panose="020B0604020202020204" pitchFamily="34" charset="0"/>
              </a:rPr>
              <a:t>公区</a:t>
            </a:r>
            <a:endParaRPr lang="en-US" altLang="zh-CN" sz="2800" dirty="0">
              <a:solidFill>
                <a:schemeClr val="tx1"/>
              </a:solidFill>
              <a:sym typeface="Arial" panose="020B0604020202020204" pitchFamily="34" charset="0"/>
            </a:endParaRPr>
          </a:p>
        </p:txBody>
      </p:sp>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l="40131" t="33711" r="45116" b="15213"/>
          <a:stretch>
            <a:fillRect/>
          </a:stretch>
        </p:blipFill>
        <p:spPr>
          <a:xfrm flipH="1">
            <a:off x="343529" y="2432368"/>
            <a:ext cx="1584175" cy="308565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bwMode="auto">
          <a:xfrm flipV="1">
            <a:off x="5300283" y="1755149"/>
            <a:ext cx="0" cy="4380342"/>
          </a:xfrm>
          <a:prstGeom prst="line">
            <a:avLst/>
          </a:prstGeom>
          <a:noFill/>
          <a:ln w="19050" cap="flat" cmpd="sng" algn="ctr">
            <a:solidFill>
              <a:sysClr val="window" lastClr="FFFFFF">
                <a:lumMod val="50000"/>
              </a:sysClr>
            </a:solidFill>
            <a:prstDash val="sysDash"/>
          </a:ln>
          <a:effectLst>
            <a:outerShdw blurRad="50800" dist="38100" dir="5400000" algn="t" rotWithShape="0">
              <a:prstClr val="black">
                <a:alpha val="40000"/>
              </a:prstClr>
            </a:outerShdw>
          </a:effectLst>
        </p:spPr>
      </p:cxnSp>
      <p:sp>
        <p:nvSpPr>
          <p:cNvPr id="24" name="矩形 23"/>
          <p:cNvSpPr/>
          <p:nvPr/>
        </p:nvSpPr>
        <p:spPr>
          <a:xfrm>
            <a:off x="5550131" y="3243023"/>
            <a:ext cx="6577180" cy="1046456"/>
          </a:xfrm>
          <a:prstGeom prst="rect">
            <a:avLst/>
          </a:prstGeom>
        </p:spPr>
        <p:txBody>
          <a:bodyPr wrap="square" lIns="121936" tIns="60968" rIns="121936" bIns="60968">
            <a:spAutoFit/>
          </a:bodyPr>
          <a:lstStyle/>
          <a:p>
            <a:pPr marL="171450" indent="-171450" defTabSz="914400">
              <a:lnSpc>
                <a:spcPct val="150000"/>
              </a:lnSpc>
              <a:buFont typeface="Arial" panose="020B0604020202020204" pitchFamily="34" charset="0"/>
              <a:buChar char="•"/>
            </a:pPr>
            <a:r>
              <a:rPr lang="zh-CN" altLang="en-US" sz="2000" dirty="0">
                <a:solidFill>
                  <a:srgbClr val="000000"/>
                </a:solidFill>
                <a:latin typeface="微软雅黑" panose="020B0503020204020204" pitchFamily="34" charset="-122"/>
                <a:ea typeface="微软雅黑" panose="020B0503020204020204" pitchFamily="34" charset="-122"/>
              </a:rPr>
              <a:t>管理</a:t>
            </a:r>
            <a:r>
              <a:rPr lang="en-US" altLang="zh-CN" sz="2000" b="1" dirty="0">
                <a:solidFill>
                  <a:srgbClr val="990000"/>
                </a:solidFill>
                <a:latin typeface="微软雅黑" panose="020B0503020204020204" pitchFamily="34" charset="-122"/>
                <a:ea typeface="微软雅黑" panose="020B0503020204020204" pitchFamily="34" charset="-122"/>
              </a:rPr>
              <a:t>10K AP</a:t>
            </a:r>
            <a:r>
              <a:rPr lang="zh-CN" altLang="en-US" sz="2000" b="1" dirty="0">
                <a:solidFill>
                  <a:srgbClr val="990000"/>
                </a:solidFill>
                <a:latin typeface="微软雅黑" panose="020B0503020204020204" pitchFamily="34" charset="-122"/>
                <a:ea typeface="微软雅黑" panose="020B0503020204020204" pitchFamily="34" charset="-122"/>
              </a:rPr>
              <a:t>，</a:t>
            </a:r>
            <a:r>
              <a:rPr lang="en-US" altLang="zh-CN" sz="2000" b="1" dirty="0">
                <a:solidFill>
                  <a:srgbClr val="990000"/>
                </a:solidFill>
                <a:latin typeface="微软雅黑" panose="020B0503020204020204" pitchFamily="34" charset="-122"/>
                <a:ea typeface="微软雅黑" panose="020B0503020204020204" pitchFamily="34" charset="-122"/>
              </a:rPr>
              <a:t>100K</a:t>
            </a:r>
            <a:r>
              <a:rPr lang="zh-CN" altLang="en-US" sz="2000" b="1" dirty="0">
                <a:solidFill>
                  <a:srgbClr val="990000"/>
                </a:solidFill>
                <a:latin typeface="微软雅黑" panose="020B0503020204020204" pitchFamily="34" charset="-122"/>
                <a:ea typeface="微软雅黑" panose="020B0503020204020204" pitchFamily="34" charset="-122"/>
              </a:rPr>
              <a:t>用户</a:t>
            </a:r>
            <a:r>
              <a:rPr lang="zh-CN" altLang="en-US" sz="2000" b="1" dirty="0" smtClean="0">
                <a:solidFill>
                  <a:srgbClr val="990000"/>
                </a:solidFill>
                <a:latin typeface="微软雅黑" panose="020B0503020204020204" pitchFamily="34" charset="-122"/>
                <a:ea typeface="微软雅黑" panose="020B0503020204020204" pitchFamily="34" charset="-122"/>
              </a:rPr>
              <a:t>，转发容量</a:t>
            </a:r>
            <a:r>
              <a:rPr lang="en-US" altLang="zh-CN" sz="2000" b="1" dirty="0" smtClean="0">
                <a:solidFill>
                  <a:srgbClr val="990000"/>
                </a:solidFill>
                <a:latin typeface="微软雅黑" panose="020B0503020204020204" pitchFamily="34" charset="-122"/>
                <a:ea typeface="微软雅黑" panose="020B0503020204020204" pitchFamily="34" charset="-122"/>
              </a:rPr>
              <a:t>60Gbps</a:t>
            </a:r>
            <a:r>
              <a:rPr lang="zh-CN" altLang="en-US" sz="2000" b="1" dirty="0">
                <a:solidFill>
                  <a:srgbClr val="990000"/>
                </a:solidFill>
                <a:latin typeface="微软雅黑" panose="020B0503020204020204" pitchFamily="34" charset="-122"/>
                <a:ea typeface="微软雅黑" panose="020B0503020204020204" pitchFamily="34" charset="-122"/>
              </a:rPr>
              <a:t>，</a:t>
            </a:r>
            <a:r>
              <a:rPr lang="en-US" altLang="zh-CN" sz="2000" b="1" dirty="0">
                <a:solidFill>
                  <a:srgbClr val="990000"/>
                </a:solidFill>
                <a:latin typeface="微软雅黑" panose="020B0503020204020204" pitchFamily="34" charset="-122"/>
                <a:ea typeface="微软雅黑" panose="020B0503020204020204" pitchFamily="34" charset="-122"/>
              </a:rPr>
              <a:t>6</a:t>
            </a:r>
            <a:r>
              <a:rPr lang="zh-CN" altLang="en-US" sz="2000" b="1" dirty="0">
                <a:solidFill>
                  <a:srgbClr val="990000"/>
                </a:solidFill>
                <a:latin typeface="微软雅黑" panose="020B0503020204020204" pitchFamily="34" charset="-122"/>
                <a:ea typeface="微软雅黑" panose="020B0503020204020204" pitchFamily="34" charset="-122"/>
              </a:rPr>
              <a:t>*</a:t>
            </a:r>
            <a:r>
              <a:rPr lang="en-US" altLang="zh-CN" sz="2000" b="1" dirty="0">
                <a:solidFill>
                  <a:srgbClr val="990000"/>
                </a:solidFill>
                <a:latin typeface="微软雅黑" panose="020B0503020204020204" pitchFamily="34" charset="-122"/>
                <a:ea typeface="微软雅黑" panose="020B0503020204020204" pitchFamily="34" charset="-122"/>
              </a:rPr>
              <a:t>10GE</a:t>
            </a:r>
            <a:r>
              <a:rPr lang="zh-CN" altLang="en-US" sz="2000" b="1" dirty="0">
                <a:solidFill>
                  <a:srgbClr val="990000"/>
                </a:solidFill>
                <a:latin typeface="微软雅黑" panose="020B0503020204020204" pitchFamily="34" charset="-122"/>
                <a:ea typeface="微软雅黑" panose="020B0503020204020204" pitchFamily="34" charset="-122"/>
              </a:rPr>
              <a:t>接口</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
        <p:nvSpPr>
          <p:cNvPr id="25" name="标题 3"/>
          <p:cNvSpPr txBox="1"/>
          <p:nvPr/>
        </p:nvSpPr>
        <p:spPr>
          <a:xfrm>
            <a:off x="554213" y="165234"/>
            <a:ext cx="11160000" cy="672348"/>
          </a:xfrm>
          <a:prstGeom prst="rect">
            <a:avLst/>
          </a:prstGeom>
        </p:spPr>
        <p:txBody>
          <a:bodyPr vert="horz" lIns="73427" tIns="36713" rIns="73427" bIns="36713" rtlCol="0" anchor="ctr">
            <a:normAutofit/>
          </a:bodyPr>
          <a:lstStyle/>
          <a:p>
            <a:pPr defTabSz="913765" eaLnBrk="0" hangingPunct="0"/>
            <a:r>
              <a:rPr lang="zh-CN" altLang="en-US" sz="2800" b="1" dirty="0" smtClean="0">
                <a:solidFill>
                  <a:srgbClr val="C00000"/>
                </a:solidFill>
                <a:cs typeface="+mj-cs"/>
                <a:sym typeface="Calibri" panose="020F0502020204030204" pitchFamily="34" charset="0"/>
              </a:rPr>
              <a:t>大容量</a:t>
            </a:r>
            <a:r>
              <a:rPr lang="en-US" altLang="zh-CN" sz="2800" b="1" dirty="0" smtClean="0">
                <a:solidFill>
                  <a:srgbClr val="C00000"/>
                </a:solidFill>
                <a:cs typeface="+mj-cs"/>
                <a:sym typeface="Calibri" panose="020F0502020204030204" pitchFamily="34" charset="0"/>
              </a:rPr>
              <a:t>AC:</a:t>
            </a:r>
            <a:r>
              <a:rPr lang="en-US" altLang="zh-CN" sz="2800" b="1" dirty="0" smtClean="0">
                <a:solidFill>
                  <a:srgbClr val="C00000"/>
                </a:solidFill>
                <a:sym typeface="Calibri" panose="020F0502020204030204" pitchFamily="34" charset="0"/>
              </a:rPr>
              <a:t>AC6800V</a:t>
            </a:r>
            <a:endParaRPr lang="zh-CN" altLang="en-US" sz="2800" b="1" dirty="0">
              <a:solidFill>
                <a:srgbClr val="C00000"/>
              </a:solidFill>
              <a:cs typeface="+mj-cs"/>
              <a:sym typeface="Calibri" panose="020F0502020204030204" pitchFamily="34" charset="0"/>
            </a:endParaRPr>
          </a:p>
        </p:txBody>
      </p:sp>
      <p:graphicFrame>
        <p:nvGraphicFramePr>
          <p:cNvPr id="27" name="表格 26"/>
          <p:cNvGraphicFramePr>
            <a:graphicFrameLocks noGrp="1"/>
          </p:cNvGraphicFramePr>
          <p:nvPr/>
        </p:nvGraphicFramePr>
        <p:xfrm>
          <a:off x="5744750" y="4255982"/>
          <a:ext cx="5969461" cy="2027368"/>
        </p:xfrm>
        <a:graphic>
          <a:graphicData uri="http://schemas.openxmlformats.org/drawingml/2006/table">
            <a:tbl>
              <a:tblPr>
                <a:tableStyleId>{46F890A9-2807-4EBB-B81D-B2AA78EC7F39}</a:tableStyleId>
              </a:tblPr>
              <a:tblGrid>
                <a:gridCol w="2329544"/>
                <a:gridCol w="3639917"/>
              </a:tblGrid>
              <a:tr h="253421">
                <a:tc>
                  <a:txBody>
                    <a:bodyPr/>
                    <a:lstStyle/>
                    <a:p>
                      <a:pPr algn="ctr" fontAlgn="ctr"/>
                      <a:r>
                        <a:rPr lang="zh-CN" altLang="en-US" sz="1300" u="none" strike="noStrike" dirty="0" smtClean="0">
                          <a:effectLst/>
                        </a:rPr>
                        <a:t>项目</a:t>
                      </a:r>
                      <a:endParaRPr lang="zh-CN" sz="13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T w="9525" cap="flat" cmpd="sng" algn="ctr">
                      <a:solidFill>
                        <a:schemeClr val="tx1"/>
                      </a:solidFill>
                      <a:prstDash val="solid"/>
                      <a:round/>
                      <a:headEnd type="none" w="med" len="med"/>
                      <a:tailEnd type="none" w="med" len="med"/>
                    </a:lnT>
                    <a:noFill/>
                  </a:tcPr>
                </a:tc>
                <a:tc>
                  <a:txBody>
                    <a:bodyPr/>
                    <a:lstStyle/>
                    <a:p>
                      <a:pPr algn="ctr" fontAlgn="ctr"/>
                      <a:r>
                        <a:rPr lang="zh-CN" altLang="en-US" sz="1300" u="none" strike="noStrike" dirty="0" smtClean="0">
                          <a:effectLst/>
                        </a:rPr>
                        <a:t>规格</a:t>
                      </a:r>
                      <a:endParaRPr lang="zh-CN" sz="13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T w="9525" cap="flat" cmpd="sng" algn="ctr">
                      <a:solidFill>
                        <a:schemeClr val="tx1"/>
                      </a:solidFill>
                      <a:prstDash val="solid"/>
                      <a:round/>
                      <a:headEnd type="none" w="med" len="med"/>
                      <a:tailEnd type="none" w="med" len="med"/>
                    </a:lnT>
                    <a:noFill/>
                  </a:tcPr>
                </a:tc>
              </a:tr>
              <a:tr h="253421">
                <a:tc>
                  <a:txBody>
                    <a:bodyPr/>
                    <a:lstStyle/>
                    <a:p>
                      <a:pPr algn="l" fontAlgn="ctr"/>
                      <a:r>
                        <a:rPr lang="en-US" sz="1300" u="none" strike="noStrike" dirty="0" err="1">
                          <a:effectLst/>
                        </a:rPr>
                        <a:t>端口数</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c>
                  <a:txBody>
                    <a:bodyPr/>
                    <a:lstStyle/>
                    <a:p>
                      <a:pPr algn="l" fontAlgn="ctr"/>
                      <a:r>
                        <a:rPr lang="en-US" sz="1300" u="none" strike="noStrike" dirty="0">
                          <a:effectLst/>
                        </a:rPr>
                        <a:t> </a:t>
                      </a:r>
                      <a:r>
                        <a:rPr lang="en-US" sz="1300" u="none" strike="noStrike" dirty="0" smtClean="0">
                          <a:effectLst/>
                        </a:rPr>
                        <a:t>6*GE，6*10GE</a:t>
                      </a:r>
                      <a:endParaRPr lang="zh-CN" sz="1300" b="0" i="0" u="none" strike="noStrike" dirty="0">
                        <a:solidFill>
                          <a:srgbClr val="FF0000"/>
                        </a:solidFill>
                        <a:effectLst/>
                        <a:latin typeface="微软雅黑" panose="020B0503020204020204" pitchFamily="34" charset="-122"/>
                        <a:ea typeface="微软雅黑" panose="020B0503020204020204" pitchFamily="34" charset="-122"/>
                      </a:endParaRPr>
                    </a:p>
                  </a:txBody>
                  <a:tcPr marL="8469" marR="8469" marT="8469" marB="0" anchor="ctr">
                    <a:noFill/>
                  </a:tcPr>
                </a:tc>
              </a:tr>
              <a:tr h="253421">
                <a:tc>
                  <a:txBody>
                    <a:bodyPr/>
                    <a:lstStyle/>
                    <a:p>
                      <a:pPr algn="l" fontAlgn="ctr"/>
                      <a:r>
                        <a:rPr lang="en-US" sz="1300" u="none" strike="noStrike" dirty="0" err="1">
                          <a:effectLst/>
                        </a:rPr>
                        <a:t>管理AP数</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c>
                  <a:txBody>
                    <a:bodyPr/>
                    <a:lstStyle/>
                    <a:p>
                      <a:pPr algn="l" fontAlgn="ctr"/>
                      <a:r>
                        <a:rPr lang="en-US" sz="1300" u="none" strike="noStrike" dirty="0">
                          <a:effectLst/>
                        </a:rPr>
                        <a:t>10K</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r>
              <a:tr h="253421">
                <a:tc>
                  <a:txBody>
                    <a:bodyPr/>
                    <a:lstStyle/>
                    <a:p>
                      <a:pPr algn="l" fontAlgn="ctr"/>
                      <a:r>
                        <a:rPr lang="en-US" sz="1300" u="none" strike="noStrike">
                          <a:effectLst/>
                        </a:rPr>
                        <a:t>最大BSSID 数</a:t>
                      </a:r>
                      <a:endParaRPr lang="zh-CN" sz="1300" b="0" i="0" u="none" strike="noStrike">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c>
                  <a:txBody>
                    <a:bodyPr/>
                    <a:lstStyle/>
                    <a:p>
                      <a:pPr algn="l" fontAlgn="ctr"/>
                      <a:r>
                        <a:rPr lang="en-US" sz="1300" u="none" strike="noStrike" dirty="0">
                          <a:effectLst/>
                        </a:rPr>
                        <a:t>80K</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r>
              <a:tr h="253421">
                <a:tc>
                  <a:txBody>
                    <a:bodyPr/>
                    <a:lstStyle/>
                    <a:p>
                      <a:pPr algn="l" fontAlgn="ctr"/>
                      <a:r>
                        <a:rPr lang="en-US" sz="1300" u="none" strike="noStrike" dirty="0" err="1">
                          <a:effectLst/>
                        </a:rPr>
                        <a:t>最大MAC</a:t>
                      </a:r>
                      <a:r>
                        <a:rPr lang="en-US" sz="1300" u="none" strike="noStrike" dirty="0">
                          <a:effectLst/>
                        </a:rPr>
                        <a:t> </a:t>
                      </a:r>
                      <a:r>
                        <a:rPr lang="en-US" sz="1300" u="none" strike="noStrike" dirty="0" err="1">
                          <a:effectLst/>
                        </a:rPr>
                        <a:t>地址</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c>
                  <a:txBody>
                    <a:bodyPr/>
                    <a:lstStyle/>
                    <a:p>
                      <a:pPr algn="l" fontAlgn="ctr"/>
                      <a:r>
                        <a:rPr lang="en-US" sz="1300" u="none" strike="noStrike">
                          <a:effectLst/>
                        </a:rPr>
                        <a:t>160K</a:t>
                      </a:r>
                      <a:endParaRPr lang="zh-CN" sz="1300" b="0" i="0" u="none" strike="noStrike">
                        <a:solidFill>
                          <a:schemeClr val="tx1"/>
                        </a:solidFill>
                        <a:effectLst/>
                        <a:latin typeface="微软雅黑" panose="020B0503020204020204" pitchFamily="34" charset="-122"/>
                        <a:ea typeface="微软雅黑" panose="020B0503020204020204" pitchFamily="34" charset="-122"/>
                      </a:endParaRPr>
                    </a:p>
                  </a:txBody>
                  <a:tcPr marL="8469" marR="8469" marT="8469" marB="0" anchor="ctr">
                    <a:noFill/>
                  </a:tcPr>
                </a:tc>
              </a:tr>
              <a:tr h="253421">
                <a:tc>
                  <a:txBody>
                    <a:bodyPr/>
                    <a:lstStyle/>
                    <a:p>
                      <a:pPr algn="l" fontAlgn="ctr"/>
                      <a:r>
                        <a:rPr lang="en-US" sz="1300" u="none" strike="noStrike" dirty="0" err="1">
                          <a:effectLst/>
                        </a:rPr>
                        <a:t>管理用户数</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noFill/>
                  </a:tcPr>
                </a:tc>
                <a:tc>
                  <a:txBody>
                    <a:bodyPr/>
                    <a:lstStyle/>
                    <a:p>
                      <a:pPr algn="l" fontAlgn="ctr"/>
                      <a:r>
                        <a:rPr lang="en-US" sz="1300" u="none" strike="noStrike" dirty="0">
                          <a:effectLst/>
                        </a:rPr>
                        <a:t>100K </a:t>
                      </a:r>
                      <a:endParaRPr lang="zh-CN" sz="1300" b="0" i="0" u="none" strike="noStrike" dirty="0">
                        <a:solidFill>
                          <a:schemeClr val="tx1"/>
                        </a:solidFill>
                        <a:effectLst/>
                        <a:latin typeface="微软雅黑" panose="020B0503020204020204" pitchFamily="34" charset="-122"/>
                        <a:ea typeface="微软雅黑" panose="020B0503020204020204" pitchFamily="34" charset="-122"/>
                      </a:endParaRPr>
                    </a:p>
                  </a:txBody>
                  <a:tcPr marL="8469" marR="8469" marT="8469" marB="0" anchor="ctr">
                    <a:noFill/>
                  </a:tcPr>
                </a:tc>
              </a:tr>
              <a:tr h="253421">
                <a:tc>
                  <a:txBody>
                    <a:bodyPr/>
                    <a:lstStyle/>
                    <a:p>
                      <a:pPr algn="l" fontAlgn="ctr"/>
                      <a:r>
                        <a:rPr lang="en-US" sz="1300" u="none" strike="noStrike" dirty="0" err="1">
                          <a:effectLst/>
                        </a:rPr>
                        <a:t>保护模式</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B>
                      <a:noFill/>
                    </a:lnB>
                    <a:noFill/>
                  </a:tcPr>
                </a:tc>
                <a:tc>
                  <a:txBody>
                    <a:bodyPr/>
                    <a:lstStyle/>
                    <a:p>
                      <a:pPr algn="l" fontAlgn="ctr"/>
                      <a:r>
                        <a:rPr lang="en-US" sz="1300" u="none" strike="noStrike" dirty="0" smtClean="0">
                          <a:effectLst/>
                        </a:rPr>
                        <a:t>1+1 </a:t>
                      </a:r>
                      <a:r>
                        <a:rPr lang="en-US" sz="1300" u="none" strike="noStrike" dirty="0">
                          <a:effectLst/>
                        </a:rPr>
                        <a:t>HSB or N+1 backup</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B>
                      <a:noFill/>
                    </a:lnB>
                    <a:noFill/>
                  </a:tcPr>
                </a:tc>
              </a:tr>
              <a:tr h="253421">
                <a:tc>
                  <a:txBody>
                    <a:bodyPr/>
                    <a:lstStyle/>
                    <a:p>
                      <a:pPr algn="l" fontAlgn="ctr"/>
                      <a:r>
                        <a:rPr lang="en-US" sz="1300" u="none" strike="noStrike" dirty="0" err="1">
                          <a:effectLst/>
                        </a:rPr>
                        <a:t>尺寸</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L>
                      <a:noFill/>
                    </a:lnL>
                    <a:lnR>
                      <a:noFill/>
                    </a:lnR>
                    <a:lnT>
                      <a:noFill/>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300" u="none" strike="noStrike" dirty="0">
                          <a:effectLst/>
                        </a:rPr>
                        <a:t> 86.1mm×436 mm×708 mm</a:t>
                      </a:r>
                      <a:endParaRPr lang="zh-CN" sz="13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469" marR="8469" marT="8469" marB="0" anchor="ctr">
                    <a:lnL>
                      <a:noFill/>
                    </a:lnL>
                    <a:lnR>
                      <a:noFill/>
                    </a:lnR>
                    <a:lnT>
                      <a:noFill/>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3" name="矩形 32"/>
          <p:cNvSpPr/>
          <p:nvPr/>
        </p:nvSpPr>
        <p:spPr>
          <a:xfrm>
            <a:off x="5300282" y="1926230"/>
            <a:ext cx="7411151" cy="6709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00" tIns="42999" rIns="86000" bIns="42999" rtlCol="0" anchor="ctr"/>
          <a:lstStyle/>
          <a:p>
            <a:pPr algn="ctr" defTabSz="1217930">
              <a:buClr>
                <a:srgbClr val="CC9900"/>
              </a:buClr>
            </a:pPr>
            <a:r>
              <a:rPr lang="zh-CN" altLang="en-US" dirty="0" smtClean="0">
                <a:solidFill>
                  <a:srgbClr val="000000"/>
                </a:solidFill>
                <a:latin typeface="华文细黑" panose="02010600040101010101" pitchFamily="2" charset="-122"/>
                <a:sym typeface="Arial" panose="020B0604020202020204" pitchFamily="34" charset="0"/>
              </a:rPr>
              <a:t>无线城市  </a:t>
            </a:r>
            <a:r>
              <a:rPr lang="en-US" altLang="zh-CN" dirty="0" smtClean="0">
                <a:solidFill>
                  <a:srgbClr val="000000"/>
                </a:solidFill>
                <a:latin typeface="华文细黑" panose="02010600040101010101" pitchFamily="2" charset="-122"/>
                <a:sym typeface="Arial" panose="020B0604020202020204" pitchFamily="34" charset="0"/>
              </a:rPr>
              <a:t>+             </a:t>
            </a:r>
            <a:r>
              <a:rPr lang="zh-CN" altLang="en-US" dirty="0" smtClean="0">
                <a:solidFill>
                  <a:srgbClr val="000000"/>
                </a:solidFill>
                <a:latin typeface="华文细黑" panose="02010600040101010101" pitchFamily="2" charset="-122"/>
                <a:sym typeface="Arial" panose="020B0604020202020204" pitchFamily="34" charset="0"/>
              </a:rPr>
              <a:t>大企业</a:t>
            </a:r>
            <a:endParaRPr lang="en-US" altLang="zh-CN" dirty="0">
              <a:solidFill>
                <a:srgbClr val="000000"/>
              </a:solidFill>
              <a:latin typeface="华文细黑" panose="02010600040101010101" pitchFamily="2" charset="-122"/>
              <a:sym typeface="Arial" panose="020B0604020202020204" pitchFamily="34" charset="0"/>
            </a:endParaRPr>
          </a:p>
        </p:txBody>
      </p:sp>
      <p:pic>
        <p:nvPicPr>
          <p:cNvPr id="34" name="图片 33" descr="\\Bchief-sever180\共享\华为\2016\11月\袁凯-高层胶片美化\文件\link\shutterstock_158401415.jpg"/>
          <p:cNvPicPr>
            <a:picLocks noChangeAspect="1" noChangeArrowheads="1"/>
          </p:cNvPicPr>
          <p:nvPr/>
        </p:nvPicPr>
        <p:blipFill>
          <a:blip r:embed="rId1" cstate="print"/>
          <a:srcRect l="18166" t="19566" r="18166" b="24328"/>
          <a:stretch>
            <a:fillRect/>
          </a:stretch>
        </p:blipFill>
        <p:spPr bwMode="auto">
          <a:xfrm>
            <a:off x="5594052" y="1800258"/>
            <a:ext cx="869392" cy="869367"/>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rcRect l="9007" t="10181" r="19304" b="42570"/>
          <a:stretch>
            <a:fillRect/>
          </a:stretch>
        </p:blipFill>
        <p:spPr>
          <a:xfrm>
            <a:off x="8936739" y="1755151"/>
            <a:ext cx="1059853" cy="1059823"/>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pic>
        <p:nvPicPr>
          <p:cNvPr id="36" name="Picture 2"/>
          <p:cNvPicPr>
            <a:picLocks noChangeAspect="1" noChangeArrowheads="1"/>
          </p:cNvPicPr>
          <p:nvPr/>
        </p:nvPicPr>
        <p:blipFill rotWithShape="1">
          <a:blip r:embed="rId3" cstate="print"/>
          <a:srcRect l="10083" t="19305" r="5772" b="5678"/>
          <a:stretch>
            <a:fillRect/>
          </a:stretch>
        </p:blipFill>
        <p:spPr bwMode="auto">
          <a:xfrm>
            <a:off x="400004" y="2458478"/>
            <a:ext cx="4819533" cy="2068243"/>
          </a:xfrm>
          <a:prstGeom prst="rect">
            <a:avLst/>
          </a:prstGeom>
          <a:noFill/>
          <a:ln w="9525">
            <a:noFill/>
            <a:miter lim="800000"/>
            <a:headEnd/>
            <a:tailEnd/>
          </a:ln>
          <a:effectLst/>
        </p:spPr>
      </p:pic>
    </p:spTree>
  </p:cSld>
  <p:clrMapOvr>
    <a:masterClrMapping/>
  </p:clrMapOvr>
  <p:transition advTm="58677"/>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05099" y="2444329"/>
            <a:ext cx="8640960" cy="769441"/>
          </a:xfrm>
          <a:prstGeom prst="rect">
            <a:avLst/>
          </a:prstGeom>
          <a:noFill/>
        </p:spPr>
        <p:txBody>
          <a:bodyPr wrap="square" rtlCol="0">
            <a:spAutoFit/>
          </a:bodyPr>
          <a:lstStyle/>
          <a:p>
            <a:r>
              <a:rPr lang="en-US" altLang="zh-CN" sz="4400" b="1" dirty="0" smtClean="0">
                <a:solidFill>
                  <a:srgbClr val="C00000"/>
                </a:solidFill>
                <a:latin typeface="微软雅黑" panose="020B0503020204020204" pitchFamily="34" charset="-122"/>
                <a:ea typeface="微软雅黑" panose="020B0503020204020204" pitchFamily="34" charset="-122"/>
                <a:cs typeface="+mj-cs"/>
              </a:rPr>
              <a:t>18</a:t>
            </a:r>
            <a:r>
              <a:rPr lang="zh-CN" altLang="en-US" sz="4400" b="1" dirty="0" smtClean="0">
                <a:solidFill>
                  <a:srgbClr val="C00000"/>
                </a:solidFill>
                <a:latin typeface="微软雅黑" panose="020B0503020204020204" pitchFamily="34" charset="-122"/>
                <a:ea typeface="微软雅黑" panose="020B0503020204020204" pitchFamily="34" charset="-122"/>
                <a:cs typeface="+mj-cs"/>
              </a:rPr>
              <a:t>年</a:t>
            </a:r>
            <a:r>
              <a:rPr lang="en-US" altLang="zh-CN" sz="4400" b="1" dirty="0" smtClean="0">
                <a:solidFill>
                  <a:srgbClr val="C00000"/>
                </a:solidFill>
                <a:latin typeface="微软雅黑" panose="020B0503020204020204" pitchFamily="34" charset="-122"/>
                <a:ea typeface="微软雅黑" panose="020B0503020204020204" pitchFamily="34" charset="-122"/>
                <a:cs typeface="+mj-cs"/>
              </a:rPr>
              <a:t>WLAN</a:t>
            </a:r>
            <a:r>
              <a:rPr lang="zh-CN" altLang="en-US" sz="4400" b="1" dirty="0" smtClean="0">
                <a:solidFill>
                  <a:srgbClr val="C00000"/>
                </a:solidFill>
                <a:latin typeface="微软雅黑" panose="020B0503020204020204" pitchFamily="34" charset="-122"/>
                <a:ea typeface="微软雅黑" panose="020B0503020204020204" pitchFamily="34" charset="-122"/>
                <a:cs typeface="+mj-cs"/>
              </a:rPr>
              <a:t>有哪些新产品和方案？</a:t>
            </a:r>
            <a:endParaRPr lang="zh-CN" altLang="en-US" sz="4400" b="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431"/>
          <p:cNvSpPr txBox="1"/>
          <p:nvPr/>
        </p:nvSpPr>
        <p:spPr>
          <a:xfrm>
            <a:off x="934952" y="1816322"/>
            <a:ext cx="4761955" cy="4524287"/>
          </a:xfrm>
          <a:prstGeom prst="rect">
            <a:avLst/>
          </a:prstGeom>
          <a:noFill/>
        </p:spPr>
        <p:txBody>
          <a:bodyPr wrap="square" lIns="89978" tIns="45706" rIns="91419" bIns="45706">
            <a:spAutoFit/>
          </a:bodyPr>
          <a:lstStyle/>
          <a:p>
            <a:pPr marL="179070" indent="-179070">
              <a:lnSpc>
                <a:spcPct val="150000"/>
              </a:lnSpc>
              <a:buFont typeface="Arial" panose="020B0604020202020204" pitchFamily="34" charset="0"/>
              <a:buChar char="•"/>
              <a:defRPr/>
            </a:pPr>
            <a:r>
              <a:rPr lang="zh-CN" altLang="en-US" sz="1200" b="1" dirty="0" smtClean="0">
                <a:latin typeface="微软雅黑" panose="020B0503020204020204" pitchFamily="34" charset="-122"/>
                <a:ea typeface="微软雅黑" panose="020B0503020204020204" pitchFamily="34" charset="-122"/>
              </a:rPr>
              <a:t>物联网 </a:t>
            </a:r>
            <a:r>
              <a:rPr lang="en-US" altLang="zh-CN" sz="1200" b="1" dirty="0" smtClean="0">
                <a:latin typeface="微软雅黑" panose="020B0503020204020204" pitchFamily="34" charset="-122"/>
                <a:ea typeface="微软雅黑" panose="020B0503020204020204" pitchFamily="34" charset="-122"/>
              </a:rPr>
              <a:t>AP7052DN/AP7152DN</a:t>
            </a:r>
            <a:endParaRPr lang="en-US" altLang="zh-CN" sz="1200" b="1" dirty="0">
              <a:latin typeface="微软雅黑" panose="020B0503020204020204" pitchFamily="34" charset="-122"/>
              <a:ea typeface="微软雅黑" panose="020B0503020204020204" pitchFamily="34" charset="-122"/>
            </a:endParaRPr>
          </a:p>
          <a:p>
            <a:pPr marL="171450">
              <a:lnSpc>
                <a:spcPct val="150000"/>
              </a:lnSpc>
              <a:defRPr/>
            </a:pPr>
            <a:r>
              <a:rPr lang="en-US" altLang="zh-CN" sz="1200" dirty="0" smtClean="0">
                <a:latin typeface="微软雅黑" panose="020B0503020204020204" pitchFamily="34" charset="-122"/>
                <a:ea typeface="微软雅黑" panose="020B0503020204020204" pitchFamily="34" charset="-122"/>
              </a:rPr>
              <a:t>GE+2.5GE/5GE</a:t>
            </a:r>
            <a:r>
              <a:rPr lang="zh-CN" altLang="en-US" sz="1200" dirty="0" smtClean="0">
                <a:latin typeface="微软雅黑" panose="020B0503020204020204" pitchFamily="34" charset="-122"/>
                <a:ea typeface="微软雅黑" panose="020B0503020204020204" pitchFamily="34" charset="-122"/>
              </a:rPr>
              <a:t>接口，</a:t>
            </a:r>
            <a:r>
              <a:rPr lang="en-US" altLang="zh-CN" sz="1200" dirty="0" smtClean="0">
                <a:latin typeface="微软雅黑" panose="020B0503020204020204" pitchFamily="34" charset="-122"/>
                <a:ea typeface="微软雅黑" panose="020B0503020204020204" pitchFamily="34" charset="-122"/>
              </a:rPr>
              <a:t>4SU-4MU, </a:t>
            </a:r>
            <a:r>
              <a:rPr lang="zh-CN" altLang="en-US" sz="1200" b="1" dirty="0" smtClean="0">
                <a:solidFill>
                  <a:srgbClr val="FF0000"/>
                </a:solidFill>
                <a:latin typeface="微软雅黑" panose="020B0503020204020204" pitchFamily="34" charset="-122"/>
                <a:ea typeface="微软雅黑" panose="020B0503020204020204" pitchFamily="34" charset="-122"/>
              </a:rPr>
              <a:t>双</a:t>
            </a:r>
            <a:r>
              <a:rPr lang="en-US" altLang="zh-CN" sz="1200" b="1" dirty="0" smtClean="0">
                <a:solidFill>
                  <a:srgbClr val="FF0000"/>
                </a:solidFill>
                <a:latin typeface="微软雅黑" panose="020B0503020204020204" pitchFamily="34" charset="-122"/>
                <a:ea typeface="微软雅黑" panose="020B0503020204020204" pitchFamily="34" charset="-122"/>
              </a:rPr>
              <a:t>5G</a:t>
            </a:r>
            <a:r>
              <a:rPr lang="zh-CN" altLang="en-US" sz="1200" dirty="0" smtClean="0">
                <a:latin typeface="微软雅黑" panose="020B0503020204020204" pitchFamily="34" charset="-122"/>
                <a:ea typeface="微软雅黑" panose="020B0503020204020204" pitchFamily="34" charset="-122"/>
              </a:rPr>
              <a:t>模式</a:t>
            </a:r>
            <a:r>
              <a:rPr lang="en-US" altLang="zh-CN" sz="1200" dirty="0" smtClean="0">
                <a:latin typeface="微软雅黑" panose="020B0503020204020204" pitchFamily="34" charset="-122"/>
                <a:ea typeface="微软雅黑" panose="020B0503020204020204" pitchFamily="34" charset="-122"/>
              </a:rPr>
              <a:t>3.46GGbit/s</a:t>
            </a:r>
            <a:r>
              <a:rPr lang="zh-CN" altLang="en-US" sz="1200" dirty="0" smtClean="0">
                <a:latin typeface="微软雅黑" panose="020B0503020204020204" pitchFamily="34" charset="-122"/>
                <a:ea typeface="微软雅黑" panose="020B0503020204020204" pitchFamily="34" charset="-122"/>
              </a:rPr>
              <a:t>，</a:t>
            </a:r>
            <a:r>
              <a:rPr lang="zh-CN" altLang="en-US" sz="1200" b="1" dirty="0" smtClean="0">
                <a:solidFill>
                  <a:srgbClr val="FF0000"/>
                </a:solidFill>
                <a:latin typeface="微软雅黑" panose="020B0503020204020204" pitchFamily="34" charset="-122"/>
                <a:ea typeface="微软雅黑" panose="020B0503020204020204" pitchFamily="34" charset="-122"/>
              </a:rPr>
              <a:t>物联网应用扩展，</a:t>
            </a:r>
            <a:r>
              <a:rPr lang="zh-CN" altLang="en-US" sz="1200" dirty="0" smtClean="0">
                <a:latin typeface="微软雅黑" panose="020B0503020204020204" pitchFamily="34" charset="-122"/>
                <a:ea typeface="微软雅黑" panose="020B0503020204020204" pitchFamily="34" charset="-122"/>
              </a:rPr>
              <a:t> 双</a:t>
            </a:r>
            <a:r>
              <a:rPr lang="en-US" altLang="zh-CN" sz="1200" dirty="0" err="1" smtClean="0">
                <a:latin typeface="微软雅黑" panose="020B0503020204020204" pitchFamily="34" charset="-122"/>
                <a:ea typeface="微软雅黑" panose="020B0503020204020204" pitchFamily="34" charset="-122"/>
              </a:rPr>
              <a:t>PoE</a:t>
            </a:r>
            <a:r>
              <a:rPr lang="zh-CN" altLang="en-US" sz="1200" dirty="0" smtClean="0">
                <a:latin typeface="微软雅黑" panose="020B0503020204020204" pitchFamily="34" charset="-122"/>
                <a:ea typeface="微软雅黑" panose="020B0503020204020204" pitchFamily="34" charset="-122"/>
              </a:rPr>
              <a:t>供电备份</a:t>
            </a:r>
            <a:endParaRPr lang="en-US" altLang="zh-CN" sz="1200" dirty="0" smtClean="0">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zh-CN" altLang="en-US" sz="1200" b="1" dirty="0" smtClean="0">
                <a:latin typeface="微软雅黑" panose="020B0503020204020204" pitchFamily="34" charset="-122"/>
                <a:ea typeface="微软雅黑" panose="020B0503020204020204" pitchFamily="34" charset="-122"/>
              </a:rPr>
              <a:t>智能天线 </a:t>
            </a:r>
            <a:r>
              <a:rPr lang="en-US" altLang="zh-CN" sz="1200" b="1" dirty="0" smtClean="0">
                <a:latin typeface="微软雅黑" panose="020B0503020204020204" pitchFamily="34" charset="-122"/>
                <a:ea typeface="微软雅黑" panose="020B0503020204020204" pitchFamily="34" charset="-122"/>
              </a:rPr>
              <a:t>AP7052DE</a:t>
            </a:r>
            <a:endParaRPr lang="en-US" altLang="zh-CN" sz="1200" b="1" dirty="0" smtClean="0">
              <a:latin typeface="微软雅黑" panose="020B0503020204020204" pitchFamily="34" charset="-122"/>
              <a:ea typeface="微软雅黑" panose="020B0503020204020204" pitchFamily="34" charset="-122"/>
            </a:endParaRPr>
          </a:p>
          <a:p>
            <a:pPr marL="171450">
              <a:lnSpc>
                <a:spcPct val="150000"/>
              </a:lnSpc>
              <a:defRPr/>
            </a:pPr>
            <a:r>
              <a:rPr lang="en-US" altLang="zh-CN" sz="1200" dirty="0" smtClean="0">
                <a:latin typeface="微软雅黑" panose="020B0503020204020204" pitchFamily="34" charset="-122"/>
                <a:ea typeface="微软雅黑" panose="020B0503020204020204" pitchFamily="34" charset="-122"/>
              </a:rPr>
              <a:t>GE+2.5GE/5GE</a:t>
            </a:r>
            <a:r>
              <a:rPr lang="zh-CN" altLang="en-US" sz="1200" dirty="0" smtClean="0">
                <a:latin typeface="微软雅黑" panose="020B0503020204020204" pitchFamily="34" charset="-122"/>
                <a:ea typeface="微软雅黑" panose="020B0503020204020204" pitchFamily="34" charset="-122"/>
              </a:rPr>
              <a:t>接口，</a:t>
            </a:r>
            <a:r>
              <a:rPr lang="en-US" altLang="zh-CN" sz="1200" dirty="0" smtClean="0">
                <a:latin typeface="微软雅黑" panose="020B0503020204020204" pitchFamily="34" charset="-122"/>
                <a:ea typeface="微软雅黑" panose="020B0503020204020204" pitchFamily="34" charset="-122"/>
              </a:rPr>
              <a:t>4SU-4MU, </a:t>
            </a:r>
            <a:r>
              <a:rPr lang="zh-CN" altLang="en-US" sz="1200" dirty="0" smtClean="0">
                <a:latin typeface="微软雅黑" panose="020B0503020204020204" pitchFamily="34" charset="-122"/>
                <a:ea typeface="微软雅黑" panose="020B0503020204020204" pitchFamily="34" charset="-122"/>
              </a:rPr>
              <a:t>整机</a:t>
            </a:r>
            <a:r>
              <a:rPr lang="en-US" altLang="zh-CN" sz="1200" dirty="0" smtClean="0">
                <a:latin typeface="微软雅黑" panose="020B0503020204020204" pitchFamily="34" charset="-122"/>
                <a:ea typeface="微软雅黑" panose="020B0503020204020204" pitchFamily="34" charset="-122"/>
              </a:rPr>
              <a:t>2.53GGbit/s</a:t>
            </a:r>
            <a:r>
              <a:rPr lang="zh-CN" altLang="en-US" sz="1200" dirty="0" smtClean="0">
                <a:latin typeface="微软雅黑" panose="020B0503020204020204" pitchFamily="34" charset="-122"/>
                <a:ea typeface="微软雅黑" panose="020B0503020204020204" pitchFamily="34" charset="-122"/>
              </a:rPr>
              <a:t>，</a:t>
            </a:r>
            <a:r>
              <a:rPr lang="zh-CN" altLang="en-US" sz="1200" b="1" dirty="0" smtClean="0">
                <a:solidFill>
                  <a:srgbClr val="FF0000"/>
                </a:solidFill>
                <a:latin typeface="微软雅黑" panose="020B0503020204020204" pitchFamily="34" charset="-122"/>
                <a:ea typeface="微软雅黑" panose="020B0503020204020204" pitchFamily="34" charset="-122"/>
              </a:rPr>
              <a:t>智能天线</a:t>
            </a:r>
            <a:r>
              <a:rPr lang="zh-CN" altLang="en-US" sz="1200" dirty="0" smtClean="0">
                <a:latin typeface="微软雅黑" panose="020B0503020204020204" pitchFamily="34" charset="-122"/>
                <a:ea typeface="微软雅黑" panose="020B0503020204020204" pitchFamily="34" charset="-122"/>
              </a:rPr>
              <a:t>，内置蓝牙，双</a:t>
            </a:r>
            <a:r>
              <a:rPr lang="en-US" altLang="zh-CN" sz="1200" dirty="0" err="1" smtClean="0">
                <a:latin typeface="微软雅黑" panose="020B0503020204020204" pitchFamily="34" charset="-122"/>
                <a:ea typeface="微软雅黑" panose="020B0503020204020204" pitchFamily="34" charset="-122"/>
              </a:rPr>
              <a:t>PoE</a:t>
            </a:r>
            <a:r>
              <a:rPr lang="zh-CN" altLang="en-US" sz="1200" dirty="0" smtClean="0">
                <a:latin typeface="微软雅黑" panose="020B0503020204020204" pitchFamily="34" charset="-122"/>
                <a:ea typeface="微软雅黑" panose="020B0503020204020204" pitchFamily="34" charset="-122"/>
              </a:rPr>
              <a:t>供电备份</a:t>
            </a:r>
            <a:endParaRPr lang="en-US" altLang="zh-CN" sz="1200" dirty="0" smtClean="0">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en-US" altLang="zh-CN" sz="1200" b="1" dirty="0" smtClean="0">
                <a:latin typeface="微软雅黑" panose="020B0503020204020204" pitchFamily="34" charset="-122"/>
                <a:ea typeface="微软雅黑" panose="020B0503020204020204" pitchFamily="34" charset="-122"/>
              </a:rPr>
              <a:t>AP6052DN</a:t>
            </a:r>
            <a:endParaRPr lang="en-US" altLang="zh-CN" sz="1200" b="1" dirty="0" smtClean="0">
              <a:latin typeface="微软雅黑" panose="020B0503020204020204" pitchFamily="34" charset="-122"/>
              <a:ea typeface="微软雅黑" panose="020B0503020204020204" pitchFamily="34" charset="-122"/>
            </a:endParaRPr>
          </a:p>
          <a:p>
            <a:pPr marL="171450">
              <a:lnSpc>
                <a:spcPct val="150000"/>
              </a:lnSpc>
              <a:defRPr/>
            </a:pPr>
            <a:r>
              <a:rPr lang="en-US" altLang="zh-CN" sz="1200" dirty="0" smtClean="0">
                <a:latin typeface="微软雅黑" panose="020B0503020204020204" pitchFamily="34" charset="-122"/>
                <a:ea typeface="微软雅黑" panose="020B0503020204020204" pitchFamily="34" charset="-122"/>
              </a:rPr>
              <a:t>GE+2.5GE/5GE</a:t>
            </a:r>
            <a:r>
              <a:rPr lang="zh-CN" altLang="en-US" sz="1200" dirty="0" smtClean="0">
                <a:latin typeface="微软雅黑" panose="020B0503020204020204" pitchFamily="34" charset="-122"/>
                <a:ea typeface="微软雅黑" panose="020B0503020204020204" pitchFamily="34" charset="-122"/>
              </a:rPr>
              <a:t>接口，</a:t>
            </a:r>
            <a:r>
              <a:rPr lang="en-US" altLang="zh-CN" sz="1200" dirty="0" smtClean="0">
                <a:latin typeface="微软雅黑" panose="020B0503020204020204" pitchFamily="34" charset="-122"/>
                <a:ea typeface="微软雅黑" panose="020B0503020204020204" pitchFamily="34" charset="-122"/>
              </a:rPr>
              <a:t>4SU-3MU, </a:t>
            </a:r>
            <a:r>
              <a:rPr lang="zh-CN" altLang="en-US" sz="1200" b="1" dirty="0" smtClean="0">
                <a:solidFill>
                  <a:srgbClr val="FF0000"/>
                </a:solidFill>
                <a:latin typeface="微软雅黑" panose="020B0503020204020204" pitchFamily="34" charset="-122"/>
                <a:ea typeface="微软雅黑" panose="020B0503020204020204" pitchFamily="34" charset="-122"/>
              </a:rPr>
              <a:t>双</a:t>
            </a:r>
            <a:r>
              <a:rPr lang="en-US" altLang="zh-CN" sz="1200" b="1" dirty="0" smtClean="0">
                <a:solidFill>
                  <a:srgbClr val="FF0000"/>
                </a:solidFill>
                <a:latin typeface="微软雅黑" panose="020B0503020204020204" pitchFamily="34" charset="-122"/>
                <a:ea typeface="微软雅黑" panose="020B0503020204020204" pitchFamily="34" charset="-122"/>
              </a:rPr>
              <a:t>5G</a:t>
            </a:r>
            <a:r>
              <a:rPr lang="zh-CN" altLang="en-US" sz="1200" dirty="0" smtClean="0">
                <a:latin typeface="微软雅黑" panose="020B0503020204020204" pitchFamily="34" charset="-122"/>
                <a:ea typeface="微软雅黑" panose="020B0503020204020204" pitchFamily="34" charset="-122"/>
              </a:rPr>
              <a:t>模式</a:t>
            </a:r>
            <a:r>
              <a:rPr lang="en-US" altLang="zh-CN" sz="1200" dirty="0" smtClean="0">
                <a:latin typeface="微软雅黑" panose="020B0503020204020204" pitchFamily="34" charset="-122"/>
                <a:ea typeface="微软雅黑" panose="020B0503020204020204" pitchFamily="34" charset="-122"/>
              </a:rPr>
              <a:t>3.46Gbit/s</a:t>
            </a:r>
            <a:r>
              <a:rPr lang="zh-CN" altLang="en-US" sz="1200" dirty="0" smtClean="0">
                <a:latin typeface="微软雅黑" panose="020B0503020204020204" pitchFamily="34" charset="-122"/>
                <a:ea typeface="微软雅黑" panose="020B0503020204020204" pitchFamily="34" charset="-122"/>
              </a:rPr>
              <a:t>，内置蓝牙</a:t>
            </a:r>
            <a:endParaRPr lang="en-US" altLang="zh-CN" sz="1200" dirty="0" smtClean="0">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zh-CN" altLang="en-US" sz="1200" b="1" dirty="0" smtClean="0">
                <a:latin typeface="微软雅黑" panose="020B0503020204020204" pitchFamily="34" charset="-122"/>
                <a:ea typeface="微软雅黑" panose="020B0503020204020204" pitchFamily="34" charset="-122"/>
              </a:rPr>
              <a:t>室外</a:t>
            </a:r>
            <a:r>
              <a:rPr lang="en-US" altLang="zh-CN" sz="1200" b="1" dirty="0" smtClean="0">
                <a:latin typeface="微软雅黑" panose="020B0503020204020204" pitchFamily="34" charset="-122"/>
                <a:ea typeface="微软雅黑" panose="020B0503020204020204" pitchFamily="34" charset="-122"/>
              </a:rPr>
              <a:t>AP8082DN/AP8182DN</a:t>
            </a:r>
            <a:endParaRPr lang="en-US" altLang="zh-CN" sz="1200" b="1" dirty="0" smtClean="0">
              <a:latin typeface="微软雅黑" panose="020B0503020204020204" pitchFamily="34" charset="-122"/>
              <a:ea typeface="微软雅黑" panose="020B0503020204020204" pitchFamily="34" charset="-122"/>
            </a:endParaRPr>
          </a:p>
          <a:p>
            <a:pPr marL="171450">
              <a:lnSpc>
                <a:spcPct val="150000"/>
              </a:lnSpc>
              <a:defRPr/>
            </a:pPr>
            <a:r>
              <a:rPr lang="en-US" altLang="zh-CN" sz="1200" dirty="0" smtClean="0">
                <a:latin typeface="微软雅黑" panose="020B0503020204020204" pitchFamily="34" charset="-122"/>
                <a:ea typeface="微软雅黑" panose="020B0503020204020204" pitchFamily="34" charset="-122"/>
              </a:rPr>
              <a:t>SFP</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GE+</a:t>
            </a:r>
            <a:r>
              <a:rPr lang="en-US" altLang="zh-CN" sz="1200" b="1" dirty="0" smtClean="0">
                <a:solidFill>
                  <a:srgbClr val="FF0000"/>
                </a:solidFill>
                <a:latin typeface="微软雅黑" panose="020B0503020204020204" pitchFamily="34" charset="-122"/>
                <a:ea typeface="微软雅黑" panose="020B0503020204020204" pitchFamily="34" charset="-122"/>
              </a:rPr>
              <a:t>2.5GE/5GE</a:t>
            </a:r>
            <a:r>
              <a:rPr lang="zh-CN" altLang="en-US" sz="1200" dirty="0" smtClean="0">
                <a:latin typeface="微软雅黑" panose="020B0503020204020204" pitchFamily="34" charset="-122"/>
                <a:ea typeface="微软雅黑" panose="020B0503020204020204" pitchFamily="34" charset="-122"/>
              </a:rPr>
              <a:t>接口，</a:t>
            </a:r>
            <a:r>
              <a:rPr lang="en-US" altLang="zh-CN" sz="1200" dirty="0" smtClean="0">
                <a:latin typeface="微软雅黑" panose="020B0503020204020204" pitchFamily="34" charset="-122"/>
                <a:ea typeface="微软雅黑" panose="020B0503020204020204" pitchFamily="34" charset="-122"/>
              </a:rPr>
              <a:t>4SU-4MU</a:t>
            </a:r>
            <a:r>
              <a:rPr lang="zh-CN" altLang="en-US" sz="1200" dirty="0" smtClean="0">
                <a:latin typeface="微软雅黑" panose="020B0503020204020204" pitchFamily="34" charset="-122"/>
                <a:ea typeface="微软雅黑" panose="020B0503020204020204" pitchFamily="34" charset="-122"/>
              </a:rPr>
              <a:t>，</a:t>
            </a:r>
            <a:r>
              <a:rPr lang="zh-CN" altLang="en-US" sz="1200" b="1" dirty="0" smtClean="0">
                <a:solidFill>
                  <a:srgbClr val="FF0000"/>
                </a:solidFill>
                <a:latin typeface="微软雅黑" panose="020B0503020204020204" pitchFamily="34" charset="-122"/>
                <a:ea typeface="微软雅黑" panose="020B0503020204020204" pitchFamily="34" charset="-122"/>
              </a:rPr>
              <a:t>双</a:t>
            </a:r>
            <a:r>
              <a:rPr lang="en-US" altLang="zh-CN" sz="1200" b="1" dirty="0" smtClean="0">
                <a:solidFill>
                  <a:srgbClr val="FF0000"/>
                </a:solidFill>
                <a:latin typeface="微软雅黑" panose="020B0503020204020204" pitchFamily="34" charset="-122"/>
                <a:ea typeface="微软雅黑" panose="020B0503020204020204" pitchFamily="34" charset="-122"/>
              </a:rPr>
              <a:t>5G</a:t>
            </a:r>
            <a:r>
              <a:rPr lang="zh-CN" altLang="en-US" sz="1200" dirty="0" smtClean="0">
                <a:latin typeface="微软雅黑" panose="020B0503020204020204" pitchFamily="34" charset="-122"/>
                <a:ea typeface="微软雅黑" panose="020B0503020204020204" pitchFamily="34" charset="-122"/>
              </a:rPr>
              <a:t>模式</a:t>
            </a:r>
            <a:r>
              <a:rPr lang="en-US" altLang="zh-CN" sz="1200" dirty="0" smtClean="0">
                <a:latin typeface="微软雅黑" panose="020B0503020204020204" pitchFamily="34" charset="-122"/>
                <a:ea typeface="微软雅黑" panose="020B0503020204020204" pitchFamily="34" charset="-122"/>
              </a:rPr>
              <a:t>3.46GGbit/s , </a:t>
            </a:r>
            <a:r>
              <a:rPr lang="zh-CN" altLang="en-US" sz="1200" dirty="0" smtClean="0">
                <a:latin typeface="微软雅黑" panose="020B0503020204020204" pitchFamily="34" charset="-122"/>
                <a:ea typeface="微软雅黑" panose="020B0503020204020204" pitchFamily="34" charset="-122"/>
              </a:rPr>
              <a:t>支持</a:t>
            </a:r>
            <a:r>
              <a:rPr lang="en-US" altLang="zh-CN" sz="1200" b="1" dirty="0" err="1" smtClean="0">
                <a:solidFill>
                  <a:srgbClr val="FF0000"/>
                </a:solidFill>
                <a:latin typeface="微软雅黑" panose="020B0503020204020204" pitchFamily="34" charset="-122"/>
                <a:ea typeface="微软雅黑" panose="020B0503020204020204" pitchFamily="34" charset="-122"/>
              </a:rPr>
              <a:t>PoE</a:t>
            </a:r>
            <a:r>
              <a:rPr lang="en-US" altLang="zh-CN" sz="1200" b="1" dirty="0" smtClean="0">
                <a:solidFill>
                  <a:srgbClr val="FF0000"/>
                </a:solidFill>
                <a:latin typeface="微软雅黑" panose="020B0503020204020204" pitchFamily="34" charset="-122"/>
                <a:ea typeface="微软雅黑" panose="020B0503020204020204" pitchFamily="34" charset="-122"/>
              </a:rPr>
              <a:t> OUT</a:t>
            </a:r>
            <a:endParaRPr lang="en-US" altLang="zh-CN" sz="1200" b="1" dirty="0" smtClean="0">
              <a:solidFill>
                <a:srgbClr val="FF0000"/>
              </a:solidFill>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zh-CN" altLang="en-US" sz="1200" dirty="0" smtClean="0">
                <a:latin typeface="微软雅黑" panose="020B0503020204020204" pitchFamily="34" charset="-122"/>
                <a:ea typeface="微软雅黑" panose="020B0503020204020204" pitchFamily="34" charset="-122"/>
              </a:rPr>
              <a:t> </a:t>
            </a:r>
            <a:r>
              <a:rPr lang="zh-CN" altLang="en-US" sz="1200" b="1" dirty="0" smtClean="0">
                <a:latin typeface="微软雅黑" panose="020B0503020204020204" pitchFamily="34" charset="-122"/>
                <a:ea typeface="微软雅黑" panose="020B0503020204020204" pitchFamily="34" charset="-122"/>
              </a:rPr>
              <a:t>三射频</a:t>
            </a:r>
            <a:r>
              <a:rPr lang="en-US" altLang="zh-CN" sz="1200" b="1" dirty="0" smtClean="0">
                <a:latin typeface="微软雅黑" panose="020B0503020204020204" pitchFamily="34" charset="-122"/>
                <a:ea typeface="微软雅黑" panose="020B0503020204020204" pitchFamily="34" charset="-122"/>
              </a:rPr>
              <a:t>AP4051TN</a:t>
            </a:r>
            <a:endParaRPr lang="en-US" altLang="zh-CN" sz="1200" b="1" dirty="0" smtClean="0">
              <a:latin typeface="微软雅黑" panose="020B0503020204020204" pitchFamily="34" charset="-122"/>
              <a:ea typeface="微软雅黑" panose="020B0503020204020204" pitchFamily="34" charset="-122"/>
            </a:endParaRPr>
          </a:p>
          <a:p>
            <a:pPr marL="171450">
              <a:lnSpc>
                <a:spcPct val="150000"/>
              </a:lnSpc>
              <a:defRPr/>
            </a:pPr>
            <a:r>
              <a:rPr lang="zh-CN" altLang="en-US" sz="1200" b="1" dirty="0" smtClean="0">
                <a:solidFill>
                  <a:srgbClr val="FF0000"/>
                </a:solidFill>
                <a:latin typeface="微软雅黑" panose="020B0503020204020204" pitchFamily="34" charset="-122"/>
                <a:ea typeface="微软雅黑" panose="020B0503020204020204" pitchFamily="34" charset="-122"/>
              </a:rPr>
              <a:t>三射频</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2SU-2MU-4MU</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3Gbit/s</a:t>
            </a:r>
            <a:r>
              <a:rPr lang="zh-CN" altLang="en-US" sz="1200" dirty="0" smtClean="0">
                <a:latin typeface="微软雅黑" panose="020B0503020204020204" pitchFamily="34" charset="-122"/>
                <a:ea typeface="微软雅黑" panose="020B0503020204020204" pitchFamily="34" charset="-122"/>
              </a:rPr>
              <a:t>，内置蓝牙，双</a:t>
            </a:r>
            <a:r>
              <a:rPr lang="en-US" altLang="zh-CN" sz="1200" dirty="0" err="1" smtClean="0">
                <a:latin typeface="微软雅黑" panose="020B0503020204020204" pitchFamily="34" charset="-122"/>
                <a:ea typeface="微软雅黑" panose="020B0503020204020204" pitchFamily="34" charset="-122"/>
              </a:rPr>
              <a:t>PoE</a:t>
            </a:r>
            <a:r>
              <a:rPr lang="zh-CN" altLang="en-US" sz="1200" dirty="0" smtClean="0">
                <a:latin typeface="微软雅黑" panose="020B0503020204020204" pitchFamily="34" charset="-122"/>
                <a:ea typeface="微软雅黑" panose="020B0503020204020204" pitchFamily="34" charset="-122"/>
              </a:rPr>
              <a:t>供电备份</a:t>
            </a:r>
            <a:endParaRPr lang="en-US" altLang="zh-CN" sz="1200" dirty="0" smtClean="0">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zh-CN" altLang="en-US" sz="1200" dirty="0" smtClean="0">
                <a:latin typeface="微软雅黑" panose="020B0503020204020204" pitchFamily="34" charset="-122"/>
                <a:ea typeface="微软雅黑" panose="020B0503020204020204" pitchFamily="34" charset="-122"/>
              </a:rPr>
              <a:t> 室外</a:t>
            </a:r>
            <a:r>
              <a:rPr lang="zh-CN" altLang="en-US" sz="1200" b="1" dirty="0" smtClean="0">
                <a:latin typeface="微软雅黑" panose="020B0503020204020204" pitchFamily="34" charset="-122"/>
                <a:ea typeface="微软雅黑" panose="020B0503020204020204" pitchFamily="34" charset="-122"/>
              </a:rPr>
              <a:t>高密三射频</a:t>
            </a:r>
            <a:r>
              <a:rPr lang="en-US" altLang="zh-CN" sz="1200" b="1" dirty="0" smtClean="0">
                <a:latin typeface="微软雅黑" panose="020B0503020204020204" pitchFamily="34" charset="-122"/>
                <a:ea typeface="微软雅黑" panose="020B0503020204020204" pitchFamily="34" charset="-122"/>
              </a:rPr>
              <a:t>AP8050TN-HD</a:t>
            </a:r>
            <a:endParaRPr lang="en-US" altLang="zh-CN" sz="1200" b="1" dirty="0" smtClean="0">
              <a:latin typeface="微软雅黑" panose="020B0503020204020204" pitchFamily="34" charset="-122"/>
              <a:ea typeface="微软雅黑" panose="020B0503020204020204" pitchFamily="34" charset="-122"/>
            </a:endParaRPr>
          </a:p>
          <a:p>
            <a:pPr marL="171450">
              <a:lnSpc>
                <a:spcPct val="150000"/>
              </a:lnSpc>
              <a:defRPr/>
            </a:pPr>
            <a:r>
              <a:rPr lang="zh-CN" altLang="en-US" sz="1200" b="1" dirty="0" smtClean="0">
                <a:solidFill>
                  <a:srgbClr val="FF0000"/>
                </a:solidFill>
                <a:latin typeface="微软雅黑" panose="020B0503020204020204" pitchFamily="34" charset="-122"/>
                <a:ea typeface="微软雅黑" panose="020B0503020204020204" pitchFamily="34" charset="-122"/>
              </a:rPr>
              <a:t>三射频</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 2SU-2MU-2MU</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2.1Gbit/s</a:t>
            </a:r>
            <a:r>
              <a:rPr lang="zh-CN" altLang="en-US" sz="1200" dirty="0" smtClean="0">
                <a:latin typeface="微软雅黑" panose="020B0503020204020204" pitchFamily="34" charset="-122"/>
                <a:ea typeface="微软雅黑" panose="020B0503020204020204" pitchFamily="34" charset="-122"/>
              </a:rPr>
              <a:t>，内置</a:t>
            </a:r>
            <a:r>
              <a:rPr lang="zh-CN" altLang="en-US" sz="1200" b="1" dirty="0" smtClean="0">
                <a:solidFill>
                  <a:srgbClr val="FF0000"/>
                </a:solidFill>
                <a:latin typeface="微软雅黑" panose="020B0503020204020204" pitchFamily="34" charset="-122"/>
                <a:ea typeface="微软雅黑" panose="020B0503020204020204" pitchFamily="34" charset="-122"/>
              </a:rPr>
              <a:t>智能高密天线</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
        <p:nvSpPr>
          <p:cNvPr id="20" name="165124943"/>
          <p:cNvSpPr/>
          <p:nvPr/>
        </p:nvSpPr>
        <p:spPr bwMode="auto">
          <a:xfrm>
            <a:off x="831576" y="1197547"/>
            <a:ext cx="5040560" cy="5328591"/>
          </a:xfrm>
          <a:prstGeom prst="roundRect">
            <a:avLst>
              <a:gd name="adj" fmla="val 1991"/>
            </a:avLst>
          </a:prstGeom>
          <a:noFill/>
          <a:ln w="25400" cap="flat" cmpd="sng" algn="ctr">
            <a:solidFill>
              <a:srgbClr val="4F81BD"/>
            </a:solidFill>
            <a:prstDash val="solid"/>
            <a:headEnd type="none" w="med" len="med"/>
            <a:tailEnd type="none" w="med" len="med"/>
          </a:ln>
          <a:effectLst/>
        </p:spPr>
        <p:txBody>
          <a:bodyPr lIns="91425" tIns="45712" rIns="91425" bIns="45712"/>
          <a:lstStyle/>
          <a:p>
            <a:pPr defTabSz="877570" eaLnBrk="1" fontAlgn="ctr" hangingPunct="1">
              <a:spcBef>
                <a:spcPts val="0"/>
              </a:spcBef>
              <a:spcAft>
                <a:spcPts val="0"/>
              </a:spcAft>
              <a:defRPr/>
            </a:pPr>
            <a:endParaRPr lang="en-US" altLang="zh-CN" sz="1600" kern="0">
              <a:solidFill>
                <a:srgbClr val="000000"/>
              </a:solidFill>
              <a:latin typeface="FrutigerNext LT Regular"/>
              <a:ea typeface="宋体" panose="02010600030101010101" pitchFamily="2" charset="-122"/>
            </a:endParaRPr>
          </a:p>
        </p:txBody>
      </p:sp>
      <p:sp>
        <p:nvSpPr>
          <p:cNvPr id="21" name="1277106279"/>
          <p:cNvSpPr>
            <a:spLocks noChangeArrowheads="1"/>
          </p:cNvSpPr>
          <p:nvPr/>
        </p:nvSpPr>
        <p:spPr bwMode="auto">
          <a:xfrm>
            <a:off x="819123" y="1125538"/>
            <a:ext cx="5062440" cy="565150"/>
          </a:xfrm>
          <a:prstGeom prst="roundRect">
            <a:avLst>
              <a:gd name="adj" fmla="val 12116"/>
            </a:avLst>
          </a:prstGeom>
          <a:solidFill>
            <a:srgbClr val="990000"/>
          </a:solidFill>
          <a:effectLst>
            <a:outerShdw blurRad="50800" dist="38100" dir="5400000" algn="t" rotWithShape="0">
              <a:prstClr val="black">
                <a:alpha val="40000"/>
              </a:prstClr>
            </a:outerShdw>
          </a:effectLst>
        </p:spPr>
        <p:txBody>
          <a:bodyPr wrap="square" lIns="0" tIns="0" rIns="0" bIns="0" rtlCol="0" anchor="ctr" anchorCtr="0">
            <a:noAutofit/>
          </a:bodyPr>
          <a:lstStyle/>
          <a:p>
            <a:pPr marL="342900" indent="-342900" algn="ctr" defTabSz="914400" eaLnBrk="0" hangingPunct="0">
              <a:lnSpc>
                <a:spcPct val="120000"/>
              </a:lnSpc>
              <a:buSzPct val="60000"/>
              <a:defRPr/>
            </a:pP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WLAN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V2R8C10</a:t>
            </a:r>
            <a:endPar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a:p>
            <a:pPr marL="342900" indent="-342900" algn="ctr" defTabSz="914400" eaLnBrk="0" hangingPunct="0">
              <a:lnSpc>
                <a:spcPct val="120000"/>
              </a:lnSpc>
              <a:buSzPct val="60000"/>
              <a:defRPr/>
            </a:pP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(TR5: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12/2017  GA</a:t>
            </a: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03/2018)</a:t>
            </a:r>
            <a:endPar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1"/>
          <p:cNvSpPr/>
          <p:nvPr/>
        </p:nvSpPr>
        <p:spPr>
          <a:xfrm>
            <a:off x="700380" y="446098"/>
            <a:ext cx="2222083" cy="523220"/>
          </a:xfrm>
          <a:prstGeom prst="rect">
            <a:avLst/>
          </a:prstGeom>
        </p:spPr>
        <p:txBody>
          <a:bodyPr wrap="none">
            <a:spAutoFit/>
          </a:bodyPr>
          <a:lstStyle/>
          <a:p>
            <a:r>
              <a:rPr lang="en-US" altLang="zh-CN" sz="2800" b="1" dirty="0" smtClean="0">
                <a:solidFill>
                  <a:srgbClr val="C00000"/>
                </a:solidFill>
                <a:latin typeface="+mj-lt"/>
                <a:ea typeface="+mj-ea"/>
                <a:cs typeface="+mj-cs"/>
                <a:sym typeface="Calibri" panose="020F0502020204030204" pitchFamily="34" charset="0"/>
              </a:rPr>
              <a:t>18H1 </a:t>
            </a:r>
            <a:r>
              <a:rPr lang="zh-CN" altLang="en-US" sz="2800" b="1" dirty="0" smtClean="0">
                <a:solidFill>
                  <a:srgbClr val="C00000"/>
                </a:solidFill>
                <a:latin typeface="+mj-lt"/>
                <a:ea typeface="+mj-ea"/>
                <a:cs typeface="+mj-cs"/>
                <a:sym typeface="Calibri" panose="020F0502020204030204" pitchFamily="34" charset="0"/>
              </a:rPr>
              <a:t>新产品</a:t>
            </a:r>
            <a:endParaRPr lang="zh-CN" altLang="en-US" sz="2800" b="1" dirty="0">
              <a:solidFill>
                <a:srgbClr val="C00000"/>
              </a:solidFill>
              <a:latin typeface="+mj-lt"/>
              <a:ea typeface="+mj-ea"/>
              <a:cs typeface="+mj-cs"/>
              <a:sym typeface="Calibri" panose="020F0502020204030204" pitchFamily="34" charset="0"/>
            </a:endParaRPr>
          </a:p>
        </p:txBody>
      </p:sp>
      <p:sp>
        <p:nvSpPr>
          <p:cNvPr id="24" name="165124943"/>
          <p:cNvSpPr/>
          <p:nvPr/>
        </p:nvSpPr>
        <p:spPr bwMode="auto">
          <a:xfrm>
            <a:off x="6304184" y="1197547"/>
            <a:ext cx="5040560" cy="5328591"/>
          </a:xfrm>
          <a:prstGeom prst="roundRect">
            <a:avLst>
              <a:gd name="adj" fmla="val 1991"/>
            </a:avLst>
          </a:prstGeom>
          <a:noFill/>
          <a:ln w="25400" cap="flat" cmpd="sng" algn="ctr">
            <a:solidFill>
              <a:srgbClr val="4F81BD"/>
            </a:solidFill>
            <a:prstDash val="solid"/>
            <a:headEnd type="none" w="med" len="med"/>
            <a:tailEnd type="none" w="med" len="med"/>
          </a:ln>
          <a:effectLst/>
        </p:spPr>
        <p:txBody>
          <a:bodyPr lIns="91425" tIns="45712" rIns="91425" bIns="45712"/>
          <a:lstStyle/>
          <a:p>
            <a:pPr defTabSz="877570" eaLnBrk="1" fontAlgn="ctr" hangingPunct="1">
              <a:spcBef>
                <a:spcPts val="0"/>
              </a:spcBef>
              <a:spcAft>
                <a:spcPts val="0"/>
              </a:spcAft>
              <a:defRPr/>
            </a:pPr>
            <a:endParaRPr lang="en-US" altLang="zh-CN" sz="1600" kern="0">
              <a:solidFill>
                <a:srgbClr val="000000"/>
              </a:solidFill>
              <a:latin typeface="FrutigerNext LT Regular"/>
              <a:ea typeface="宋体" panose="02010600030101010101" pitchFamily="2" charset="-122"/>
            </a:endParaRPr>
          </a:p>
        </p:txBody>
      </p:sp>
      <p:sp>
        <p:nvSpPr>
          <p:cNvPr id="25" name="1277106279"/>
          <p:cNvSpPr>
            <a:spLocks noChangeArrowheads="1"/>
          </p:cNvSpPr>
          <p:nvPr/>
        </p:nvSpPr>
        <p:spPr bwMode="auto">
          <a:xfrm>
            <a:off x="6291731" y="1125538"/>
            <a:ext cx="5062440" cy="565150"/>
          </a:xfrm>
          <a:prstGeom prst="roundRect">
            <a:avLst>
              <a:gd name="adj" fmla="val 12116"/>
            </a:avLst>
          </a:prstGeom>
          <a:solidFill>
            <a:srgbClr val="990000"/>
          </a:solidFill>
          <a:effectLst>
            <a:outerShdw blurRad="50800" dist="38100" dir="5400000" algn="t" rotWithShape="0">
              <a:prstClr val="black">
                <a:alpha val="40000"/>
              </a:prstClr>
            </a:outerShdw>
          </a:effectLst>
        </p:spPr>
        <p:txBody>
          <a:bodyPr wrap="square" lIns="0" tIns="0" rIns="0" bIns="0" rtlCol="0" anchor="ctr" anchorCtr="0">
            <a:noAutofit/>
          </a:bodyPr>
          <a:lstStyle/>
          <a:p>
            <a:pPr marL="342900" indent="-342900" algn="ctr" defTabSz="914400" eaLnBrk="0" fontAlgn="auto" hangingPunct="0">
              <a:lnSpc>
                <a:spcPct val="120000"/>
              </a:lnSpc>
              <a:spcBef>
                <a:spcPts val="0"/>
              </a:spcBef>
              <a:spcAft>
                <a:spcPts val="0"/>
              </a:spcAft>
              <a:buSzPct val="60000"/>
              <a:defRPr/>
            </a:pP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WLAN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V2R9C00</a:t>
            </a:r>
            <a:endPar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a:p>
            <a:pPr marL="342900" indent="-342900" algn="ctr" defTabSz="914400" eaLnBrk="0" fontAlgn="auto" hangingPunct="0">
              <a:lnSpc>
                <a:spcPct val="120000"/>
              </a:lnSpc>
              <a:spcBef>
                <a:spcPts val="0"/>
              </a:spcBef>
              <a:spcAft>
                <a:spcPts val="0"/>
              </a:spcAft>
              <a:buSzPct val="60000"/>
              <a:defRPr/>
            </a:pP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(TR5: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04/2018   GA</a:t>
            </a:r>
            <a:r>
              <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a:t>
            </a:r>
            <a:r>
              <a:rPr lang="en-US" altLang="zh-CN" sz="1605" b="1"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07/2018)</a:t>
            </a:r>
            <a:endParaRPr lang="en-US" altLang="zh-CN" sz="1605"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11" name="TextBox 431"/>
          <p:cNvSpPr txBox="1"/>
          <p:nvPr/>
        </p:nvSpPr>
        <p:spPr>
          <a:xfrm>
            <a:off x="6345300" y="1845618"/>
            <a:ext cx="4968552" cy="4524287"/>
          </a:xfrm>
          <a:prstGeom prst="rect">
            <a:avLst/>
          </a:prstGeom>
          <a:noFill/>
        </p:spPr>
        <p:txBody>
          <a:bodyPr wrap="square" lIns="89978" tIns="45706" rIns="91419" bIns="45706">
            <a:spAutoFit/>
          </a:bodyPr>
          <a:lstStyle/>
          <a:p>
            <a:pPr marL="179070" indent="-179070">
              <a:lnSpc>
                <a:spcPct val="150000"/>
              </a:lnSpc>
              <a:buFont typeface="Arial" panose="020B0604020202020204" pitchFamily="34" charset="0"/>
              <a:buChar char="•"/>
              <a:defRPr/>
            </a:pPr>
            <a:r>
              <a:rPr lang="en-US" altLang="zh-CN" sz="1200" b="1" dirty="0" smtClean="0">
                <a:latin typeface="微软雅黑" panose="020B0503020204020204" pitchFamily="34" charset="-122"/>
                <a:ea typeface="微软雅黑" panose="020B0503020204020204" pitchFamily="34" charset="-122"/>
              </a:rPr>
              <a:t>11ax AP7060DN</a:t>
            </a:r>
            <a:endParaRPr lang="en-US" altLang="zh-CN" sz="1200" b="1" dirty="0" smtClean="0">
              <a:latin typeface="微软雅黑" panose="020B0503020204020204" pitchFamily="34" charset="-122"/>
              <a:ea typeface="微软雅黑" panose="020B0503020204020204" pitchFamily="34" charset="-122"/>
            </a:endParaRPr>
          </a:p>
          <a:p>
            <a:pPr marL="179705">
              <a:lnSpc>
                <a:spcPct val="150000"/>
              </a:lnSpc>
              <a:defRPr/>
            </a:pPr>
            <a:r>
              <a:rPr lang="en-US" altLang="zh-CN" sz="1200" b="1" dirty="0" smtClean="0">
                <a:solidFill>
                  <a:srgbClr val="FF0000"/>
                </a:solidFill>
              </a:rPr>
              <a:t>1*10GE/5GE/2.5GE</a:t>
            </a:r>
            <a:r>
              <a:rPr lang="zh-CN" altLang="en-US" sz="1200" b="1" dirty="0" smtClean="0">
                <a:solidFill>
                  <a:srgbClr val="FF0000"/>
                </a:solidFill>
              </a:rPr>
              <a:t>（电口）</a:t>
            </a:r>
            <a:r>
              <a:rPr lang="en-US" altLang="zh-CN" sz="1200" dirty="0" smtClean="0"/>
              <a:t>+1*GE</a:t>
            </a:r>
            <a:r>
              <a:rPr lang="en-US" altLang="zh-CN" sz="1200" dirty="0"/>
              <a:t>, </a:t>
            </a:r>
            <a:r>
              <a:rPr lang="en-US" altLang="zh-CN" sz="1200" dirty="0" smtClean="0"/>
              <a:t>11ax </a:t>
            </a:r>
            <a:r>
              <a:rPr lang="en-US" altLang="zh-CN" sz="1200" dirty="0"/>
              <a:t>5G 8*8,2.4G 4*4</a:t>
            </a:r>
            <a:r>
              <a:rPr lang="zh-CN" altLang="zh-CN" sz="1200" dirty="0" smtClean="0"/>
              <a:t>，</a:t>
            </a:r>
            <a:r>
              <a:rPr lang="zh-CN" altLang="en-US" sz="1200" b="1" dirty="0" smtClean="0">
                <a:solidFill>
                  <a:srgbClr val="FF0000"/>
                </a:solidFill>
              </a:rPr>
              <a:t>整机速率</a:t>
            </a:r>
            <a:r>
              <a:rPr lang="en-US" altLang="zh-CN" sz="1200" b="1" dirty="0" smtClean="0">
                <a:solidFill>
                  <a:srgbClr val="FF0000"/>
                </a:solidFill>
              </a:rPr>
              <a:t>6G</a:t>
            </a:r>
            <a:r>
              <a:rPr lang="en-US" altLang="zh-CN" sz="1200" dirty="0" smtClean="0"/>
              <a:t>,</a:t>
            </a:r>
            <a:r>
              <a:rPr lang="zh-CN" altLang="zh-CN" sz="1200" dirty="0" smtClean="0"/>
              <a:t>蓝</a:t>
            </a:r>
            <a:r>
              <a:rPr lang="zh-CN" altLang="zh-CN" sz="1200" dirty="0"/>
              <a:t>牙</a:t>
            </a:r>
            <a:r>
              <a:rPr lang="zh-CN" altLang="zh-CN" sz="1200" dirty="0" smtClean="0"/>
              <a:t>，</a:t>
            </a:r>
            <a:r>
              <a:rPr lang="zh-CN" altLang="en-US" sz="1200" b="1" dirty="0">
                <a:solidFill>
                  <a:srgbClr val="FF0000"/>
                </a:solidFill>
              </a:rPr>
              <a:t>物</a:t>
            </a:r>
            <a:r>
              <a:rPr lang="zh-CN" altLang="en-US" sz="1200" b="1" dirty="0" smtClean="0">
                <a:solidFill>
                  <a:srgbClr val="FF0000"/>
                </a:solidFill>
              </a:rPr>
              <a:t>联网应用</a:t>
            </a:r>
            <a:r>
              <a:rPr lang="zh-CN" altLang="zh-CN" sz="1200" b="1" dirty="0" smtClean="0">
                <a:solidFill>
                  <a:srgbClr val="FF0000"/>
                </a:solidFill>
              </a:rPr>
              <a:t>扩展</a:t>
            </a:r>
            <a:endParaRPr lang="en-US" altLang="zh-CN" sz="1200" b="1" dirty="0">
              <a:solidFill>
                <a:srgbClr val="FF0000"/>
              </a:solidFill>
              <a:latin typeface="微软雅黑" panose="020B0503020204020204" pitchFamily="34" charset="-122"/>
              <a:ea typeface="微软雅黑" panose="020B0503020204020204" pitchFamily="34" charset="-122"/>
            </a:endParaRPr>
          </a:p>
          <a:p>
            <a:pPr marL="179070" indent="-179070">
              <a:lnSpc>
                <a:spcPct val="150000"/>
              </a:lnSpc>
              <a:buFont typeface="Arial" panose="020B0604020202020204" pitchFamily="34" charset="0"/>
              <a:buChar char="•"/>
              <a:defRPr/>
            </a:pPr>
            <a:r>
              <a:rPr lang="zh-CN" altLang="en-US" sz="1200" b="1" dirty="0" smtClean="0">
                <a:latin typeface="微软雅黑" panose="020B0503020204020204" pitchFamily="34" charset="-122"/>
                <a:ea typeface="微软雅黑" panose="020B0503020204020204" pitchFamily="34" charset="-122"/>
              </a:rPr>
              <a:t>面板 </a:t>
            </a:r>
            <a:r>
              <a:rPr lang="en-US" altLang="zh-CN" sz="1200" b="1" dirty="0" smtClean="0">
                <a:latin typeface="微软雅黑" panose="020B0503020204020204" pitchFamily="34" charset="-122"/>
                <a:ea typeface="微软雅黑" panose="020B0503020204020204" pitchFamily="34" charset="-122"/>
              </a:rPr>
              <a:t>AP2051DN/AP2051DN-E</a:t>
            </a:r>
            <a:r>
              <a:rPr lang="zh-CN" altLang="en-US" sz="1200" b="1" dirty="0" smtClean="0">
                <a:latin typeface="微软雅黑" panose="020B0503020204020204" pitchFamily="34" charset="-122"/>
                <a:ea typeface="微软雅黑" panose="020B0503020204020204" pitchFamily="34" charset="-122"/>
              </a:rPr>
              <a:t>，</a:t>
            </a:r>
            <a:endParaRPr lang="en-US" altLang="zh-CN" sz="1200" b="1" dirty="0" smtClean="0">
              <a:latin typeface="微软雅黑" panose="020B0503020204020204" pitchFamily="34" charset="-122"/>
              <a:ea typeface="微软雅黑" panose="020B0503020204020204" pitchFamily="34" charset="-122"/>
            </a:endParaRPr>
          </a:p>
          <a:p>
            <a:pPr marL="179705" indent="-179070">
              <a:lnSpc>
                <a:spcPct val="150000"/>
              </a:lnSpc>
              <a:defRPr/>
            </a:pPr>
            <a:r>
              <a:rPr lang="en-US" altLang="zh-CN" sz="1200" dirty="0" smtClean="0">
                <a:solidFill>
                  <a:srgbClr val="FF0000"/>
                </a:solidFill>
              </a:rPr>
              <a:t>    </a:t>
            </a:r>
            <a:r>
              <a:rPr lang="en-US" altLang="zh-CN" sz="1200" dirty="0" smtClean="0"/>
              <a:t>11ac </a:t>
            </a:r>
            <a:r>
              <a:rPr lang="en-US" altLang="zh-CN" sz="1200" dirty="0"/>
              <a:t>wave2 2*2</a:t>
            </a:r>
            <a:r>
              <a:rPr lang="zh-CN" altLang="en-US" sz="1200" dirty="0"/>
              <a:t>，</a:t>
            </a:r>
            <a:r>
              <a:rPr lang="en-US" altLang="zh-CN" sz="1200" dirty="0"/>
              <a:t>1*GE+4GE</a:t>
            </a:r>
            <a:r>
              <a:rPr lang="zh-CN" altLang="en-US" sz="1200" dirty="0" smtClean="0"/>
              <a:t>，</a:t>
            </a:r>
            <a:r>
              <a:rPr lang="zh-CN" altLang="en-US" sz="1200" b="1" dirty="0" smtClean="0">
                <a:solidFill>
                  <a:srgbClr val="FF0000"/>
                </a:solidFill>
              </a:rPr>
              <a:t>智</a:t>
            </a:r>
            <a:r>
              <a:rPr lang="zh-CN" altLang="en-US" sz="1200" b="1" dirty="0">
                <a:solidFill>
                  <a:srgbClr val="FF0000"/>
                </a:solidFill>
              </a:rPr>
              <a:t>能天线</a:t>
            </a:r>
            <a:r>
              <a:rPr lang="zh-CN" altLang="en-US" sz="1200" dirty="0" smtClean="0"/>
              <a:t>，整机</a:t>
            </a:r>
            <a:r>
              <a:rPr lang="en-US" altLang="zh-CN" sz="1200" dirty="0" smtClean="0"/>
              <a:t>1.267 </a:t>
            </a:r>
            <a:r>
              <a:rPr lang="en-US" altLang="zh-CN" sz="1200" dirty="0" err="1" smtClean="0"/>
              <a:t>Gbit</a:t>
            </a:r>
            <a:r>
              <a:rPr lang="en-US" altLang="zh-CN" sz="1200" dirty="0" smtClean="0"/>
              <a:t>/s</a:t>
            </a:r>
            <a:endParaRPr lang="en-US" altLang="zh-CN" sz="1200" dirty="0" smtClean="0"/>
          </a:p>
          <a:p>
            <a:pPr marL="179705" indent="-179070">
              <a:lnSpc>
                <a:spcPct val="150000"/>
              </a:lnSpc>
              <a:defRPr/>
            </a:pPr>
            <a:r>
              <a:rPr lang="en-US" altLang="zh-CN" sz="1200" dirty="0" smtClean="0"/>
              <a:t>     </a:t>
            </a:r>
            <a:r>
              <a:rPr lang="zh-CN" altLang="en-US" sz="1200" dirty="0" smtClean="0"/>
              <a:t>蓝牙</a:t>
            </a:r>
            <a:r>
              <a:rPr lang="en-US" altLang="zh-CN" sz="1200" dirty="0" err="1" smtClean="0"/>
              <a:t>PoE</a:t>
            </a:r>
            <a:r>
              <a:rPr lang="en-US" altLang="zh-CN" sz="1200" dirty="0" smtClean="0"/>
              <a:t> out(</a:t>
            </a:r>
            <a:r>
              <a:rPr lang="zh-CN" altLang="en-US" sz="1200" dirty="0" smtClean="0"/>
              <a:t>仅</a:t>
            </a:r>
            <a:r>
              <a:rPr lang="en-US" altLang="zh-CN" sz="1200" dirty="0" smtClean="0"/>
              <a:t>AP2051DN-E)</a:t>
            </a:r>
            <a:endParaRPr lang="en-US" altLang="zh-CN" sz="1200" dirty="0" smtClean="0"/>
          </a:p>
          <a:p>
            <a:pPr marL="179705" indent="-179070">
              <a:lnSpc>
                <a:spcPct val="150000"/>
              </a:lnSpc>
              <a:buFont typeface="Arial" panose="020B0604020202020204" pitchFamily="34" charset="0"/>
              <a:buChar char="•"/>
              <a:defRPr/>
            </a:pPr>
            <a:r>
              <a:rPr lang="zh-CN" altLang="en-US" sz="1200" b="1" dirty="0" smtClean="0">
                <a:latin typeface="微软雅黑" panose="020B0503020204020204" pitchFamily="34" charset="-122"/>
                <a:ea typeface="微软雅黑" panose="020B0503020204020204" pitchFamily="34" charset="-122"/>
              </a:rPr>
              <a:t>分布式</a:t>
            </a:r>
            <a:r>
              <a:rPr lang="en-US" altLang="zh-CN" sz="1200" b="1" dirty="0" smtClean="0">
                <a:latin typeface="微软雅黑" panose="020B0503020204020204" pitchFamily="34" charset="-122"/>
                <a:ea typeface="微软雅黑" panose="020B0503020204020204" pitchFamily="34" charset="-122"/>
              </a:rPr>
              <a:t>RU R251D/R251D-E</a:t>
            </a:r>
            <a:endParaRPr lang="en-US" altLang="zh-CN" sz="1200" b="1" dirty="0" smtClean="0">
              <a:latin typeface="微软雅黑" panose="020B0503020204020204" pitchFamily="34" charset="-122"/>
              <a:ea typeface="微软雅黑" panose="020B0503020204020204" pitchFamily="34" charset="-122"/>
            </a:endParaRPr>
          </a:p>
          <a:p>
            <a:pPr marL="179705" indent="-179070">
              <a:lnSpc>
                <a:spcPct val="150000"/>
              </a:lnSpc>
              <a:defRPr/>
            </a:pPr>
            <a:r>
              <a:rPr lang="en-US" altLang="zh-CN" sz="1200" dirty="0" smtClean="0"/>
              <a:t>    11ac wave2 2*2</a:t>
            </a:r>
            <a:r>
              <a:rPr lang="zh-CN" altLang="en-US" sz="1200" dirty="0" smtClean="0"/>
              <a:t>，</a:t>
            </a:r>
            <a:r>
              <a:rPr lang="en-US" altLang="zh-CN" sz="1200" dirty="0" smtClean="0"/>
              <a:t>1*GE+4GE</a:t>
            </a:r>
            <a:r>
              <a:rPr lang="zh-CN" altLang="en-US" sz="1200" dirty="0" smtClean="0"/>
              <a:t>，</a:t>
            </a:r>
            <a:r>
              <a:rPr lang="zh-CN" altLang="en-US" sz="1200" b="1" dirty="0" smtClean="0">
                <a:solidFill>
                  <a:srgbClr val="FF0000"/>
                </a:solidFill>
              </a:rPr>
              <a:t>智能天线</a:t>
            </a:r>
            <a:r>
              <a:rPr lang="zh-CN" altLang="en-US" sz="1200" dirty="0" smtClean="0"/>
              <a:t>，整机</a:t>
            </a:r>
            <a:r>
              <a:rPr lang="en-US" altLang="zh-CN" sz="1200" dirty="0" smtClean="0"/>
              <a:t>1.267 </a:t>
            </a:r>
            <a:r>
              <a:rPr lang="en-US" altLang="zh-CN" sz="1200" dirty="0" err="1" smtClean="0"/>
              <a:t>Gbit</a:t>
            </a:r>
            <a:r>
              <a:rPr lang="en-US" altLang="zh-CN" sz="1200" dirty="0" smtClean="0"/>
              <a:t>/s</a:t>
            </a:r>
            <a:endParaRPr lang="en-US" altLang="zh-CN" sz="1200" dirty="0" smtClean="0"/>
          </a:p>
          <a:p>
            <a:pPr marL="179705" indent="-179070">
              <a:lnSpc>
                <a:spcPct val="150000"/>
              </a:lnSpc>
              <a:defRPr/>
            </a:pPr>
            <a:r>
              <a:rPr lang="zh-CN" altLang="en-US" sz="1200" dirty="0" smtClean="0"/>
              <a:t>     蓝牙</a:t>
            </a:r>
            <a:r>
              <a:rPr lang="en-US" altLang="zh-CN" sz="1200" dirty="0" err="1" smtClean="0"/>
              <a:t>PoE</a:t>
            </a:r>
            <a:r>
              <a:rPr lang="en-US" altLang="zh-CN" sz="1200" dirty="0" smtClean="0"/>
              <a:t> out (</a:t>
            </a:r>
            <a:r>
              <a:rPr lang="zh-CN" altLang="en-US" sz="1200" dirty="0" smtClean="0"/>
              <a:t>仅</a:t>
            </a:r>
            <a:r>
              <a:rPr lang="en-US" altLang="zh-CN" sz="1200" dirty="0" smtClean="0"/>
              <a:t>R251D-E)</a:t>
            </a:r>
            <a:endParaRPr lang="en-US" altLang="zh-CN" sz="1200" dirty="0"/>
          </a:p>
          <a:p>
            <a:pPr marL="179070" indent="-179070">
              <a:lnSpc>
                <a:spcPct val="150000"/>
              </a:lnSpc>
              <a:buFont typeface="Arial" panose="020B0604020202020204" pitchFamily="34" charset="0"/>
              <a:buChar char="•"/>
              <a:defRPr/>
            </a:pPr>
            <a:r>
              <a:rPr lang="zh-CN" altLang="en-US" sz="1200" b="1" dirty="0" smtClean="0">
                <a:solidFill>
                  <a:prstClr val="black"/>
                </a:solidFill>
                <a:latin typeface="微软雅黑" panose="020B0503020204020204" pitchFamily="34" charset="-122"/>
                <a:ea typeface="微软雅黑" panose="020B0503020204020204" pitchFamily="34" charset="-122"/>
              </a:rPr>
              <a:t>大容量</a:t>
            </a:r>
            <a:r>
              <a:rPr lang="en-US" altLang="zh-CN" sz="1200" b="1" dirty="0" smtClean="0">
                <a:solidFill>
                  <a:prstClr val="black"/>
                </a:solidFill>
                <a:latin typeface="微软雅黑" panose="020B0503020204020204" pitchFamily="34" charset="-122"/>
                <a:ea typeface="微软雅黑" panose="020B0503020204020204" pitchFamily="34" charset="-122"/>
              </a:rPr>
              <a:t>AC6800V</a:t>
            </a:r>
            <a:endParaRPr lang="en-US" altLang="zh-CN" sz="1200" b="1" dirty="0" smtClean="0">
              <a:solidFill>
                <a:srgbClr val="990000"/>
              </a:solidFill>
              <a:latin typeface="微软雅黑" panose="020B0503020204020204" pitchFamily="34" charset="-122"/>
              <a:ea typeface="微软雅黑" panose="020B0503020204020204" pitchFamily="34" charset="-122"/>
            </a:endParaRPr>
          </a:p>
          <a:p>
            <a:pPr marL="179705">
              <a:lnSpc>
                <a:spcPct val="150000"/>
              </a:lnSpc>
              <a:defRPr/>
            </a:pPr>
            <a:r>
              <a:rPr lang="zh-CN" altLang="en-US" sz="1200" b="1" dirty="0" smtClean="0">
                <a:solidFill>
                  <a:srgbClr val="FF0000"/>
                </a:solidFill>
                <a:latin typeface="微软雅黑" panose="020B0503020204020204" pitchFamily="34" charset="-122"/>
                <a:ea typeface="微软雅黑" panose="020B0503020204020204" pitchFamily="34" charset="-122"/>
              </a:rPr>
              <a:t>管理</a:t>
            </a:r>
            <a:r>
              <a:rPr lang="en-US" altLang="zh-CN" sz="1200" b="1" dirty="0" smtClean="0">
                <a:solidFill>
                  <a:srgbClr val="FF0000"/>
                </a:solidFill>
                <a:latin typeface="微软雅黑" panose="020B0503020204020204" pitchFamily="34" charset="-122"/>
                <a:ea typeface="微软雅黑" panose="020B0503020204020204" pitchFamily="34" charset="-122"/>
              </a:rPr>
              <a:t>10K </a:t>
            </a:r>
            <a:r>
              <a:rPr lang="en-US" altLang="zh-CN" sz="1200" b="1" dirty="0">
                <a:solidFill>
                  <a:srgbClr val="FF0000"/>
                </a:solidFill>
                <a:latin typeface="微软雅黑" panose="020B0503020204020204" pitchFamily="34" charset="-122"/>
                <a:ea typeface="微软雅黑" panose="020B0503020204020204" pitchFamily="34" charset="-122"/>
              </a:rPr>
              <a:t>AP</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100K</a:t>
            </a:r>
            <a:r>
              <a:rPr lang="zh-CN" altLang="en-US" sz="1200" dirty="0">
                <a:latin typeface="微软雅黑" panose="020B0503020204020204" pitchFamily="34" charset="-122"/>
                <a:ea typeface="微软雅黑" panose="020B0503020204020204" pitchFamily="34" charset="-122"/>
              </a:rPr>
              <a:t>用户</a:t>
            </a:r>
            <a:r>
              <a:rPr lang="zh-CN" altLang="en-US" sz="1200" dirty="0" smtClean="0">
                <a:latin typeface="微软雅黑" panose="020B0503020204020204" pitchFamily="34" charset="-122"/>
                <a:ea typeface="微软雅黑" panose="020B0503020204020204" pitchFamily="34" charset="-122"/>
              </a:rPr>
              <a:t>；认证</a:t>
            </a:r>
            <a:r>
              <a:rPr lang="zh-CN" altLang="en-US" sz="1200" dirty="0">
                <a:latin typeface="微软雅黑" panose="020B0503020204020204" pitchFamily="34" charset="-122"/>
                <a:ea typeface="微软雅黑" panose="020B0503020204020204" pitchFamily="34" charset="-122"/>
              </a:rPr>
              <a:t>并发</a:t>
            </a:r>
            <a:r>
              <a:rPr lang="en-US" altLang="zh-CN" sz="1200" dirty="0">
                <a:latin typeface="微软雅黑" panose="020B0503020204020204" pitchFamily="34" charset="-122"/>
                <a:ea typeface="微软雅黑" panose="020B0503020204020204" pitchFamily="34" charset="-122"/>
              </a:rPr>
              <a:t>3.5K/s; </a:t>
            </a:r>
            <a:r>
              <a:rPr lang="zh-CN" altLang="en-US" sz="1200" b="1" dirty="0" smtClean="0">
                <a:solidFill>
                  <a:srgbClr val="FF0000"/>
                </a:solidFill>
                <a:latin typeface="微软雅黑" panose="020B0503020204020204" pitchFamily="34" charset="-122"/>
                <a:ea typeface="微软雅黑" panose="020B0503020204020204" pitchFamily="34" charset="-122"/>
              </a:rPr>
              <a:t>转发能力</a:t>
            </a:r>
            <a:r>
              <a:rPr lang="en-US" altLang="zh-CN" sz="1200" b="1" dirty="0" smtClean="0">
                <a:solidFill>
                  <a:srgbClr val="FF0000"/>
                </a:solidFill>
                <a:latin typeface="微软雅黑" panose="020B0503020204020204" pitchFamily="34" charset="-122"/>
                <a:ea typeface="微软雅黑" panose="020B0503020204020204" pitchFamily="34" charset="-122"/>
              </a:rPr>
              <a:t>60Gbps</a:t>
            </a:r>
            <a:endParaRPr lang="en-US" altLang="zh-CN" sz="1200" b="1" dirty="0" smtClean="0">
              <a:solidFill>
                <a:srgbClr val="FF0000"/>
              </a:solidFill>
              <a:latin typeface="微软雅黑" panose="020B0503020204020204" pitchFamily="34" charset="-122"/>
              <a:ea typeface="微软雅黑" panose="020B0503020204020204" pitchFamily="34" charset="-122"/>
            </a:endParaRPr>
          </a:p>
          <a:p>
            <a:pPr marL="179705">
              <a:lnSpc>
                <a:spcPct val="150000"/>
              </a:lnSpc>
              <a:defRPr/>
            </a:pPr>
            <a:r>
              <a:rPr lang="zh-CN" altLang="en-US" sz="1200" b="1" dirty="0" smtClean="0">
                <a:solidFill>
                  <a:srgbClr val="FF0000"/>
                </a:solidFill>
                <a:latin typeface="微软雅黑" panose="020B0503020204020204" pitchFamily="34" charset="-122"/>
                <a:ea typeface="微软雅黑" panose="020B0503020204020204" pitchFamily="34" charset="-122"/>
              </a:rPr>
              <a:t>中国区分销：</a:t>
            </a:r>
            <a:endParaRPr lang="en-US" altLang="zh-CN" sz="1200" b="1" dirty="0" smtClean="0">
              <a:solidFill>
                <a:srgbClr val="FF0000"/>
              </a:solidFill>
              <a:latin typeface="微软雅黑" panose="020B0503020204020204" pitchFamily="34" charset="-122"/>
              <a:ea typeface="微软雅黑" panose="020B0503020204020204" pitchFamily="34" charset="-122"/>
            </a:endParaRPr>
          </a:p>
          <a:p>
            <a:pPr marL="179705">
              <a:lnSpc>
                <a:spcPct val="150000"/>
              </a:lnSpc>
              <a:defRPr/>
            </a:pPr>
            <a:r>
              <a:rPr lang="en-US" altLang="zh-CN" sz="1200" dirty="0" smtClean="0"/>
              <a:t>AP2051DN-S</a:t>
            </a:r>
            <a:r>
              <a:rPr lang="zh-CN" altLang="en-US" sz="1200" dirty="0" smtClean="0"/>
              <a:t>：</a:t>
            </a:r>
            <a:r>
              <a:rPr lang="en-US" altLang="zh-CN" sz="1200" dirty="0" smtClean="0"/>
              <a:t> 11ac wave2 2*2</a:t>
            </a:r>
            <a:r>
              <a:rPr lang="zh-CN" altLang="zh-CN" sz="1200" dirty="0" smtClean="0"/>
              <a:t>，</a:t>
            </a:r>
            <a:r>
              <a:rPr lang="en-US" altLang="zh-CN" sz="1200" dirty="0" smtClean="0"/>
              <a:t>1*GE+4GE</a:t>
            </a:r>
            <a:r>
              <a:rPr lang="zh-CN" altLang="en-US" sz="1200" dirty="0" smtClean="0"/>
              <a:t>，整机</a:t>
            </a:r>
            <a:r>
              <a:rPr lang="en-US" altLang="zh-CN" sz="1200" dirty="0" smtClean="0"/>
              <a:t>1.267 </a:t>
            </a:r>
            <a:r>
              <a:rPr lang="en-US" altLang="zh-CN" sz="1200" dirty="0" err="1" smtClean="0"/>
              <a:t>Gbit</a:t>
            </a:r>
            <a:r>
              <a:rPr lang="en-US" altLang="zh-CN" sz="1200" dirty="0" smtClean="0"/>
              <a:t>/s</a:t>
            </a:r>
            <a:endParaRPr lang="en-US" altLang="zh-CN" sz="1200" dirty="0" smtClean="0"/>
          </a:p>
          <a:p>
            <a:pPr marL="179705">
              <a:lnSpc>
                <a:spcPct val="150000"/>
              </a:lnSpc>
              <a:defRPr/>
            </a:pPr>
            <a:r>
              <a:rPr lang="en-US" altLang="zh-CN" sz="1200" dirty="0" smtClean="0"/>
              <a:t>AP5050DN-S</a:t>
            </a:r>
            <a:r>
              <a:rPr lang="zh-CN" altLang="en-US" sz="1200" dirty="0" smtClean="0"/>
              <a:t>： </a:t>
            </a:r>
            <a:r>
              <a:rPr lang="en-US" altLang="zh-CN" sz="1200" dirty="0" smtClean="0"/>
              <a:t>11ac wave2 </a:t>
            </a:r>
            <a:r>
              <a:rPr lang="en-US" altLang="zh-CN" sz="1200" dirty="0" smtClean="0">
                <a:solidFill>
                  <a:srgbClr val="C00000"/>
                </a:solidFill>
              </a:rPr>
              <a:t>4*4</a:t>
            </a:r>
            <a:r>
              <a:rPr lang="en-US" altLang="zh-CN" sz="1200" dirty="0" smtClean="0"/>
              <a:t>(5G)+</a:t>
            </a:r>
            <a:r>
              <a:rPr lang="en-US" altLang="zh-CN" sz="1200" dirty="0" smtClean="0">
                <a:solidFill>
                  <a:srgbClr val="C00000"/>
                </a:solidFill>
              </a:rPr>
              <a:t>3*3</a:t>
            </a:r>
            <a:r>
              <a:rPr lang="en-US" altLang="zh-CN" sz="1200" dirty="0" smtClean="0"/>
              <a:t>(2.4G),2*GE</a:t>
            </a:r>
            <a:r>
              <a:rPr lang="zh-CN" altLang="en-US" sz="1200" dirty="0" smtClean="0"/>
              <a:t>，整机速率</a:t>
            </a:r>
            <a:r>
              <a:rPr lang="en-US" altLang="zh-CN" sz="1200" dirty="0" smtClean="0"/>
              <a:t>2.53Gbps</a:t>
            </a:r>
            <a:endParaRPr lang="en-US" altLang="zh-CN" sz="1200" dirty="0" smtClean="0"/>
          </a:p>
          <a:p>
            <a:pPr marL="179705">
              <a:lnSpc>
                <a:spcPct val="150000"/>
              </a:lnSpc>
              <a:defRPr/>
            </a:pPr>
            <a:r>
              <a:rPr lang="en-US" altLang="zh-CN" sz="1200" dirty="0" smtClean="0"/>
              <a:t>AP2030DN-S </a:t>
            </a:r>
            <a:r>
              <a:rPr lang="zh-CN" altLang="en-US" sz="1200" dirty="0" smtClean="0"/>
              <a:t>：</a:t>
            </a:r>
            <a:r>
              <a:rPr lang="en-US" altLang="zh-CN" sz="1200" dirty="0" smtClean="0"/>
              <a:t>11ac wave1 2*2</a:t>
            </a:r>
            <a:r>
              <a:rPr lang="zh-CN" altLang="en-US" sz="1200" dirty="0" smtClean="0"/>
              <a:t>，整机</a:t>
            </a:r>
            <a:r>
              <a:rPr lang="en-US" altLang="zh-CN" sz="1200" dirty="0" smtClean="0"/>
              <a:t>1.167 </a:t>
            </a:r>
            <a:r>
              <a:rPr lang="en-US" altLang="zh-CN" sz="1200" dirty="0" err="1" smtClean="0"/>
              <a:t>Gbit</a:t>
            </a:r>
            <a:r>
              <a:rPr lang="en-US" altLang="zh-CN" sz="1200" dirty="0" smtClean="0"/>
              <a:t>/s</a:t>
            </a:r>
            <a:endParaRPr lang="en-US" altLang="zh-CN" sz="1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8991" y="1223077"/>
            <a:ext cx="6050684" cy="4510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9" name="直接连接符 8"/>
          <p:cNvCxnSpPr/>
          <p:nvPr/>
        </p:nvCxnSpPr>
        <p:spPr bwMode="auto">
          <a:xfrm>
            <a:off x="4152204" y="2041401"/>
            <a:ext cx="1056951" cy="12368"/>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sp>
        <p:nvSpPr>
          <p:cNvPr id="10" name="Freeform 15"/>
          <p:cNvSpPr>
            <a:spLocks noEditPoints="1"/>
          </p:cNvSpPr>
          <p:nvPr/>
        </p:nvSpPr>
        <p:spPr bwMode="auto">
          <a:xfrm>
            <a:off x="2065139" y="1701602"/>
            <a:ext cx="687953" cy="651094"/>
          </a:xfrm>
          <a:custGeom>
            <a:avLst/>
            <a:gdLst/>
            <a:ahLst/>
            <a:cxnLst>
              <a:cxn ang="0">
                <a:pos x="392" y="432"/>
              </a:cxn>
              <a:cxn ang="0">
                <a:pos x="374" y="414"/>
              </a:cxn>
              <a:cxn ang="0">
                <a:pos x="372" y="394"/>
              </a:cxn>
              <a:cxn ang="0">
                <a:pos x="386" y="374"/>
              </a:cxn>
              <a:cxn ang="0">
                <a:pos x="404" y="368"/>
              </a:cxn>
              <a:cxn ang="0">
                <a:pos x="428" y="378"/>
              </a:cxn>
              <a:cxn ang="0">
                <a:pos x="438" y="402"/>
              </a:cxn>
              <a:cxn ang="0">
                <a:pos x="432" y="420"/>
              </a:cxn>
              <a:cxn ang="0">
                <a:pos x="412" y="434"/>
              </a:cxn>
              <a:cxn ang="0">
                <a:pos x="404" y="430"/>
              </a:cxn>
              <a:cxn ang="0">
                <a:pos x="432" y="402"/>
              </a:cxn>
              <a:cxn ang="0">
                <a:pos x="416" y="376"/>
              </a:cxn>
              <a:cxn ang="0">
                <a:pos x="384" y="382"/>
              </a:cxn>
              <a:cxn ang="0">
                <a:pos x="378" y="412"/>
              </a:cxn>
              <a:cxn ang="0">
                <a:pos x="404" y="430"/>
              </a:cxn>
              <a:cxn ang="0">
                <a:pos x="392" y="414"/>
              </a:cxn>
              <a:cxn ang="0">
                <a:pos x="388" y="394"/>
              </a:cxn>
              <a:cxn ang="0">
                <a:pos x="404" y="384"/>
              </a:cxn>
              <a:cxn ang="0">
                <a:pos x="422" y="402"/>
              </a:cxn>
              <a:cxn ang="0">
                <a:pos x="412" y="418"/>
              </a:cxn>
              <a:cxn ang="0">
                <a:pos x="352" y="404"/>
              </a:cxn>
              <a:cxn ang="0">
                <a:pos x="370" y="442"/>
              </a:cxn>
              <a:cxn ang="0">
                <a:pos x="318" y="444"/>
              </a:cxn>
              <a:cxn ang="0">
                <a:pos x="352" y="404"/>
              </a:cxn>
              <a:cxn ang="0">
                <a:pos x="454" y="382"/>
              </a:cxn>
              <a:cxn ang="0">
                <a:pos x="472" y="334"/>
              </a:cxn>
              <a:cxn ang="0">
                <a:pos x="500" y="404"/>
              </a:cxn>
              <a:cxn ang="0">
                <a:pos x="404" y="510"/>
              </a:cxn>
              <a:cxn ang="0">
                <a:pos x="482" y="478"/>
              </a:cxn>
              <a:cxn ang="0">
                <a:pos x="512" y="402"/>
              </a:cxn>
              <a:cxn ang="0">
                <a:pos x="494" y="340"/>
              </a:cxn>
              <a:cxn ang="0">
                <a:pos x="426" y="294"/>
              </a:cxn>
              <a:cxn ang="0">
                <a:pos x="362" y="302"/>
              </a:cxn>
              <a:cxn ang="0">
                <a:pos x="314" y="340"/>
              </a:cxn>
              <a:cxn ang="0">
                <a:pos x="296" y="402"/>
              </a:cxn>
              <a:cxn ang="0">
                <a:pos x="328" y="478"/>
              </a:cxn>
              <a:cxn ang="0">
                <a:pos x="404" y="510"/>
              </a:cxn>
              <a:cxn ang="0">
                <a:pos x="218" y="454"/>
              </a:cxn>
              <a:cxn ang="0">
                <a:pos x="218" y="476"/>
              </a:cxn>
              <a:cxn ang="0">
                <a:pos x="274" y="0"/>
              </a:cxn>
              <a:cxn ang="0">
                <a:pos x="352" y="18"/>
              </a:cxn>
              <a:cxn ang="0">
                <a:pos x="428" y="88"/>
              </a:cxn>
              <a:cxn ang="0">
                <a:pos x="446" y="112"/>
              </a:cxn>
              <a:cxn ang="0">
                <a:pos x="502" y="122"/>
              </a:cxn>
              <a:cxn ang="0">
                <a:pos x="546" y="152"/>
              </a:cxn>
              <a:cxn ang="0">
                <a:pos x="576" y="196"/>
              </a:cxn>
              <a:cxn ang="0">
                <a:pos x="586" y="252"/>
              </a:cxn>
              <a:cxn ang="0">
                <a:pos x="576" y="302"/>
              </a:cxn>
              <a:cxn ang="0">
                <a:pos x="540" y="356"/>
              </a:cxn>
              <a:cxn ang="0">
                <a:pos x="514" y="338"/>
              </a:cxn>
              <a:cxn ang="0">
                <a:pos x="474" y="296"/>
              </a:cxn>
              <a:cxn ang="0">
                <a:pos x="220" y="128"/>
              </a:cxn>
              <a:cxn ang="0">
                <a:pos x="116" y="390"/>
              </a:cxn>
              <a:cxn ang="0">
                <a:pos x="50" y="370"/>
              </a:cxn>
              <a:cxn ang="0">
                <a:pos x="2" y="298"/>
              </a:cxn>
              <a:cxn ang="0">
                <a:pos x="2" y="254"/>
              </a:cxn>
              <a:cxn ang="0">
                <a:pos x="42" y="184"/>
              </a:cxn>
              <a:cxn ang="0">
                <a:pos x="96" y="160"/>
              </a:cxn>
              <a:cxn ang="0">
                <a:pos x="116" y="98"/>
              </a:cxn>
              <a:cxn ang="0">
                <a:pos x="154" y="46"/>
              </a:cxn>
              <a:cxn ang="0">
                <a:pos x="210" y="12"/>
              </a:cxn>
              <a:cxn ang="0">
                <a:pos x="274" y="0"/>
              </a:cxn>
            </a:cxnLst>
            <a:rect l="0" t="0" r="r" b="b"/>
            <a:pathLst>
              <a:path w="586" h="510">
                <a:moveTo>
                  <a:pt x="404" y="434"/>
                </a:moveTo>
                <a:lnTo>
                  <a:pt x="404" y="434"/>
                </a:lnTo>
                <a:lnTo>
                  <a:pt x="398" y="434"/>
                </a:lnTo>
                <a:lnTo>
                  <a:pt x="392" y="432"/>
                </a:lnTo>
                <a:lnTo>
                  <a:pt x="386" y="430"/>
                </a:lnTo>
                <a:lnTo>
                  <a:pt x="380" y="424"/>
                </a:lnTo>
                <a:lnTo>
                  <a:pt x="376" y="420"/>
                </a:lnTo>
                <a:lnTo>
                  <a:pt x="374" y="414"/>
                </a:lnTo>
                <a:lnTo>
                  <a:pt x="372" y="408"/>
                </a:lnTo>
                <a:lnTo>
                  <a:pt x="370" y="402"/>
                </a:lnTo>
                <a:lnTo>
                  <a:pt x="370" y="402"/>
                </a:lnTo>
                <a:lnTo>
                  <a:pt x="372" y="394"/>
                </a:lnTo>
                <a:lnTo>
                  <a:pt x="374" y="388"/>
                </a:lnTo>
                <a:lnTo>
                  <a:pt x="376" y="382"/>
                </a:lnTo>
                <a:lnTo>
                  <a:pt x="380" y="378"/>
                </a:lnTo>
                <a:lnTo>
                  <a:pt x="386" y="374"/>
                </a:lnTo>
                <a:lnTo>
                  <a:pt x="392" y="370"/>
                </a:lnTo>
                <a:lnTo>
                  <a:pt x="398" y="368"/>
                </a:lnTo>
                <a:lnTo>
                  <a:pt x="404" y="368"/>
                </a:lnTo>
                <a:lnTo>
                  <a:pt x="404" y="368"/>
                </a:lnTo>
                <a:lnTo>
                  <a:pt x="412" y="368"/>
                </a:lnTo>
                <a:lnTo>
                  <a:pt x="418" y="370"/>
                </a:lnTo>
                <a:lnTo>
                  <a:pt x="424" y="374"/>
                </a:lnTo>
                <a:lnTo>
                  <a:pt x="428" y="378"/>
                </a:lnTo>
                <a:lnTo>
                  <a:pt x="432" y="382"/>
                </a:lnTo>
                <a:lnTo>
                  <a:pt x="436" y="388"/>
                </a:lnTo>
                <a:lnTo>
                  <a:pt x="438" y="394"/>
                </a:lnTo>
                <a:lnTo>
                  <a:pt x="438" y="402"/>
                </a:lnTo>
                <a:lnTo>
                  <a:pt x="438" y="402"/>
                </a:lnTo>
                <a:lnTo>
                  <a:pt x="438" y="408"/>
                </a:lnTo>
                <a:lnTo>
                  <a:pt x="436" y="414"/>
                </a:lnTo>
                <a:lnTo>
                  <a:pt x="432" y="420"/>
                </a:lnTo>
                <a:lnTo>
                  <a:pt x="428" y="424"/>
                </a:lnTo>
                <a:lnTo>
                  <a:pt x="424" y="430"/>
                </a:lnTo>
                <a:lnTo>
                  <a:pt x="418" y="432"/>
                </a:lnTo>
                <a:lnTo>
                  <a:pt x="412" y="434"/>
                </a:lnTo>
                <a:lnTo>
                  <a:pt x="404" y="434"/>
                </a:lnTo>
                <a:lnTo>
                  <a:pt x="404" y="434"/>
                </a:lnTo>
                <a:close/>
                <a:moveTo>
                  <a:pt x="404" y="430"/>
                </a:moveTo>
                <a:lnTo>
                  <a:pt x="404" y="430"/>
                </a:lnTo>
                <a:lnTo>
                  <a:pt x="416" y="428"/>
                </a:lnTo>
                <a:lnTo>
                  <a:pt x="424" y="422"/>
                </a:lnTo>
                <a:lnTo>
                  <a:pt x="430" y="412"/>
                </a:lnTo>
                <a:lnTo>
                  <a:pt x="432" y="402"/>
                </a:lnTo>
                <a:lnTo>
                  <a:pt x="432" y="402"/>
                </a:lnTo>
                <a:lnTo>
                  <a:pt x="430" y="390"/>
                </a:lnTo>
                <a:lnTo>
                  <a:pt x="424" y="382"/>
                </a:lnTo>
                <a:lnTo>
                  <a:pt x="416" y="376"/>
                </a:lnTo>
                <a:lnTo>
                  <a:pt x="404" y="374"/>
                </a:lnTo>
                <a:lnTo>
                  <a:pt x="404" y="374"/>
                </a:lnTo>
                <a:lnTo>
                  <a:pt x="394" y="376"/>
                </a:lnTo>
                <a:lnTo>
                  <a:pt x="384" y="382"/>
                </a:lnTo>
                <a:lnTo>
                  <a:pt x="378" y="390"/>
                </a:lnTo>
                <a:lnTo>
                  <a:pt x="376" y="402"/>
                </a:lnTo>
                <a:lnTo>
                  <a:pt x="376" y="402"/>
                </a:lnTo>
                <a:lnTo>
                  <a:pt x="378" y="412"/>
                </a:lnTo>
                <a:lnTo>
                  <a:pt x="384" y="422"/>
                </a:lnTo>
                <a:lnTo>
                  <a:pt x="394" y="428"/>
                </a:lnTo>
                <a:lnTo>
                  <a:pt x="404" y="430"/>
                </a:lnTo>
                <a:lnTo>
                  <a:pt x="404" y="430"/>
                </a:lnTo>
                <a:close/>
                <a:moveTo>
                  <a:pt x="404" y="418"/>
                </a:moveTo>
                <a:lnTo>
                  <a:pt x="404" y="418"/>
                </a:lnTo>
                <a:lnTo>
                  <a:pt x="398" y="418"/>
                </a:lnTo>
                <a:lnTo>
                  <a:pt x="392" y="414"/>
                </a:lnTo>
                <a:lnTo>
                  <a:pt x="388" y="408"/>
                </a:lnTo>
                <a:lnTo>
                  <a:pt x="386" y="402"/>
                </a:lnTo>
                <a:lnTo>
                  <a:pt x="386" y="402"/>
                </a:lnTo>
                <a:lnTo>
                  <a:pt x="388" y="394"/>
                </a:lnTo>
                <a:lnTo>
                  <a:pt x="392" y="388"/>
                </a:lnTo>
                <a:lnTo>
                  <a:pt x="398" y="386"/>
                </a:lnTo>
                <a:lnTo>
                  <a:pt x="404" y="384"/>
                </a:lnTo>
                <a:lnTo>
                  <a:pt x="404" y="384"/>
                </a:lnTo>
                <a:lnTo>
                  <a:pt x="412" y="386"/>
                </a:lnTo>
                <a:lnTo>
                  <a:pt x="416" y="388"/>
                </a:lnTo>
                <a:lnTo>
                  <a:pt x="420" y="394"/>
                </a:lnTo>
                <a:lnTo>
                  <a:pt x="422" y="402"/>
                </a:lnTo>
                <a:lnTo>
                  <a:pt x="422" y="402"/>
                </a:lnTo>
                <a:lnTo>
                  <a:pt x="420" y="408"/>
                </a:lnTo>
                <a:lnTo>
                  <a:pt x="416" y="414"/>
                </a:lnTo>
                <a:lnTo>
                  <a:pt x="412" y="418"/>
                </a:lnTo>
                <a:lnTo>
                  <a:pt x="404" y="418"/>
                </a:lnTo>
                <a:lnTo>
                  <a:pt x="404" y="418"/>
                </a:lnTo>
                <a:close/>
                <a:moveTo>
                  <a:pt x="352" y="404"/>
                </a:moveTo>
                <a:lnTo>
                  <a:pt x="352" y="404"/>
                </a:lnTo>
                <a:lnTo>
                  <a:pt x="352" y="414"/>
                </a:lnTo>
                <a:lnTo>
                  <a:pt x="356" y="424"/>
                </a:lnTo>
                <a:lnTo>
                  <a:pt x="362" y="434"/>
                </a:lnTo>
                <a:lnTo>
                  <a:pt x="370" y="442"/>
                </a:lnTo>
                <a:lnTo>
                  <a:pt x="342" y="474"/>
                </a:lnTo>
                <a:lnTo>
                  <a:pt x="342" y="474"/>
                </a:lnTo>
                <a:lnTo>
                  <a:pt x="328" y="460"/>
                </a:lnTo>
                <a:lnTo>
                  <a:pt x="318" y="444"/>
                </a:lnTo>
                <a:lnTo>
                  <a:pt x="312" y="424"/>
                </a:lnTo>
                <a:lnTo>
                  <a:pt x="308" y="404"/>
                </a:lnTo>
                <a:lnTo>
                  <a:pt x="352" y="404"/>
                </a:lnTo>
                <a:lnTo>
                  <a:pt x="352" y="404"/>
                </a:lnTo>
                <a:close/>
                <a:moveTo>
                  <a:pt x="458" y="404"/>
                </a:moveTo>
                <a:lnTo>
                  <a:pt x="458" y="404"/>
                </a:lnTo>
                <a:lnTo>
                  <a:pt x="456" y="392"/>
                </a:lnTo>
                <a:lnTo>
                  <a:pt x="454" y="382"/>
                </a:lnTo>
                <a:lnTo>
                  <a:pt x="450" y="372"/>
                </a:lnTo>
                <a:lnTo>
                  <a:pt x="442" y="364"/>
                </a:lnTo>
                <a:lnTo>
                  <a:pt x="472" y="334"/>
                </a:lnTo>
                <a:lnTo>
                  <a:pt x="472" y="334"/>
                </a:lnTo>
                <a:lnTo>
                  <a:pt x="486" y="350"/>
                </a:lnTo>
                <a:lnTo>
                  <a:pt x="494" y="366"/>
                </a:lnTo>
                <a:lnTo>
                  <a:pt x="500" y="386"/>
                </a:lnTo>
                <a:lnTo>
                  <a:pt x="500" y="404"/>
                </a:lnTo>
                <a:lnTo>
                  <a:pt x="458" y="404"/>
                </a:lnTo>
                <a:lnTo>
                  <a:pt x="458" y="404"/>
                </a:lnTo>
                <a:close/>
                <a:moveTo>
                  <a:pt x="404" y="510"/>
                </a:moveTo>
                <a:lnTo>
                  <a:pt x="404" y="510"/>
                </a:lnTo>
                <a:lnTo>
                  <a:pt x="426" y="508"/>
                </a:lnTo>
                <a:lnTo>
                  <a:pt x="446" y="502"/>
                </a:lnTo>
                <a:lnTo>
                  <a:pt x="466" y="492"/>
                </a:lnTo>
                <a:lnTo>
                  <a:pt x="482" y="478"/>
                </a:lnTo>
                <a:lnTo>
                  <a:pt x="494" y="462"/>
                </a:lnTo>
                <a:lnTo>
                  <a:pt x="504" y="444"/>
                </a:lnTo>
                <a:lnTo>
                  <a:pt x="510" y="424"/>
                </a:lnTo>
                <a:lnTo>
                  <a:pt x="512" y="402"/>
                </a:lnTo>
                <a:lnTo>
                  <a:pt x="512" y="402"/>
                </a:lnTo>
                <a:lnTo>
                  <a:pt x="510" y="380"/>
                </a:lnTo>
                <a:lnTo>
                  <a:pt x="504" y="358"/>
                </a:lnTo>
                <a:lnTo>
                  <a:pt x="494" y="340"/>
                </a:lnTo>
                <a:lnTo>
                  <a:pt x="482" y="324"/>
                </a:lnTo>
                <a:lnTo>
                  <a:pt x="466" y="312"/>
                </a:lnTo>
                <a:lnTo>
                  <a:pt x="446" y="302"/>
                </a:lnTo>
                <a:lnTo>
                  <a:pt x="426" y="294"/>
                </a:lnTo>
                <a:lnTo>
                  <a:pt x="404" y="292"/>
                </a:lnTo>
                <a:lnTo>
                  <a:pt x="404" y="292"/>
                </a:lnTo>
                <a:lnTo>
                  <a:pt x="382" y="294"/>
                </a:lnTo>
                <a:lnTo>
                  <a:pt x="362" y="302"/>
                </a:lnTo>
                <a:lnTo>
                  <a:pt x="344" y="312"/>
                </a:lnTo>
                <a:lnTo>
                  <a:pt x="328" y="324"/>
                </a:lnTo>
                <a:lnTo>
                  <a:pt x="328" y="324"/>
                </a:lnTo>
                <a:lnTo>
                  <a:pt x="314" y="340"/>
                </a:lnTo>
                <a:lnTo>
                  <a:pt x="304" y="358"/>
                </a:lnTo>
                <a:lnTo>
                  <a:pt x="298" y="380"/>
                </a:lnTo>
                <a:lnTo>
                  <a:pt x="296" y="402"/>
                </a:lnTo>
                <a:lnTo>
                  <a:pt x="296" y="402"/>
                </a:lnTo>
                <a:lnTo>
                  <a:pt x="298" y="424"/>
                </a:lnTo>
                <a:lnTo>
                  <a:pt x="304" y="444"/>
                </a:lnTo>
                <a:lnTo>
                  <a:pt x="314" y="462"/>
                </a:lnTo>
                <a:lnTo>
                  <a:pt x="328" y="478"/>
                </a:lnTo>
                <a:lnTo>
                  <a:pt x="344" y="492"/>
                </a:lnTo>
                <a:lnTo>
                  <a:pt x="362" y="502"/>
                </a:lnTo>
                <a:lnTo>
                  <a:pt x="382" y="508"/>
                </a:lnTo>
                <a:lnTo>
                  <a:pt x="404" y="510"/>
                </a:lnTo>
                <a:lnTo>
                  <a:pt x="404" y="510"/>
                </a:lnTo>
                <a:close/>
                <a:moveTo>
                  <a:pt x="156" y="170"/>
                </a:moveTo>
                <a:lnTo>
                  <a:pt x="218" y="148"/>
                </a:lnTo>
                <a:lnTo>
                  <a:pt x="218" y="454"/>
                </a:lnTo>
                <a:lnTo>
                  <a:pt x="294" y="452"/>
                </a:lnTo>
                <a:lnTo>
                  <a:pt x="294" y="452"/>
                </a:lnTo>
                <a:lnTo>
                  <a:pt x="304" y="470"/>
                </a:lnTo>
                <a:lnTo>
                  <a:pt x="218" y="476"/>
                </a:lnTo>
                <a:lnTo>
                  <a:pt x="156" y="462"/>
                </a:lnTo>
                <a:lnTo>
                  <a:pt x="156" y="170"/>
                </a:lnTo>
                <a:lnTo>
                  <a:pt x="156" y="170"/>
                </a:lnTo>
                <a:close/>
                <a:moveTo>
                  <a:pt x="274" y="0"/>
                </a:moveTo>
                <a:lnTo>
                  <a:pt x="274" y="0"/>
                </a:lnTo>
                <a:lnTo>
                  <a:pt x="302" y="2"/>
                </a:lnTo>
                <a:lnTo>
                  <a:pt x="328" y="8"/>
                </a:lnTo>
                <a:lnTo>
                  <a:pt x="352" y="18"/>
                </a:lnTo>
                <a:lnTo>
                  <a:pt x="376" y="32"/>
                </a:lnTo>
                <a:lnTo>
                  <a:pt x="396" y="48"/>
                </a:lnTo>
                <a:lnTo>
                  <a:pt x="414" y="66"/>
                </a:lnTo>
                <a:lnTo>
                  <a:pt x="428" y="88"/>
                </a:lnTo>
                <a:lnTo>
                  <a:pt x="440" y="112"/>
                </a:lnTo>
                <a:lnTo>
                  <a:pt x="440" y="112"/>
                </a:lnTo>
                <a:lnTo>
                  <a:pt x="446" y="112"/>
                </a:lnTo>
                <a:lnTo>
                  <a:pt x="446" y="112"/>
                </a:lnTo>
                <a:lnTo>
                  <a:pt x="462" y="112"/>
                </a:lnTo>
                <a:lnTo>
                  <a:pt x="474" y="114"/>
                </a:lnTo>
                <a:lnTo>
                  <a:pt x="488" y="118"/>
                </a:lnTo>
                <a:lnTo>
                  <a:pt x="502" y="122"/>
                </a:lnTo>
                <a:lnTo>
                  <a:pt x="514" y="128"/>
                </a:lnTo>
                <a:lnTo>
                  <a:pt x="524" y="136"/>
                </a:lnTo>
                <a:lnTo>
                  <a:pt x="536" y="144"/>
                </a:lnTo>
                <a:lnTo>
                  <a:pt x="546" y="152"/>
                </a:lnTo>
                <a:lnTo>
                  <a:pt x="554" y="162"/>
                </a:lnTo>
                <a:lnTo>
                  <a:pt x="562" y="174"/>
                </a:lnTo>
                <a:lnTo>
                  <a:pt x="570" y="184"/>
                </a:lnTo>
                <a:lnTo>
                  <a:pt x="576" y="196"/>
                </a:lnTo>
                <a:lnTo>
                  <a:pt x="580" y="210"/>
                </a:lnTo>
                <a:lnTo>
                  <a:pt x="584" y="224"/>
                </a:lnTo>
                <a:lnTo>
                  <a:pt x="586" y="236"/>
                </a:lnTo>
                <a:lnTo>
                  <a:pt x="586" y="252"/>
                </a:lnTo>
                <a:lnTo>
                  <a:pt x="586" y="252"/>
                </a:lnTo>
                <a:lnTo>
                  <a:pt x="586" y="268"/>
                </a:lnTo>
                <a:lnTo>
                  <a:pt x="582" y="286"/>
                </a:lnTo>
                <a:lnTo>
                  <a:pt x="576" y="302"/>
                </a:lnTo>
                <a:lnTo>
                  <a:pt x="570" y="316"/>
                </a:lnTo>
                <a:lnTo>
                  <a:pt x="562" y="332"/>
                </a:lnTo>
                <a:lnTo>
                  <a:pt x="550" y="344"/>
                </a:lnTo>
                <a:lnTo>
                  <a:pt x="540" y="356"/>
                </a:lnTo>
                <a:lnTo>
                  <a:pt x="526" y="366"/>
                </a:lnTo>
                <a:lnTo>
                  <a:pt x="526" y="366"/>
                </a:lnTo>
                <a:lnTo>
                  <a:pt x="522" y="352"/>
                </a:lnTo>
                <a:lnTo>
                  <a:pt x="514" y="338"/>
                </a:lnTo>
                <a:lnTo>
                  <a:pt x="506" y="326"/>
                </a:lnTo>
                <a:lnTo>
                  <a:pt x="496" y="314"/>
                </a:lnTo>
                <a:lnTo>
                  <a:pt x="486" y="304"/>
                </a:lnTo>
                <a:lnTo>
                  <a:pt x="474" y="296"/>
                </a:lnTo>
                <a:lnTo>
                  <a:pt x="462" y="288"/>
                </a:lnTo>
                <a:lnTo>
                  <a:pt x="448" y="282"/>
                </a:lnTo>
                <a:lnTo>
                  <a:pt x="448" y="154"/>
                </a:lnTo>
                <a:lnTo>
                  <a:pt x="220" y="128"/>
                </a:lnTo>
                <a:lnTo>
                  <a:pt x="138" y="158"/>
                </a:lnTo>
                <a:lnTo>
                  <a:pt x="138" y="390"/>
                </a:lnTo>
                <a:lnTo>
                  <a:pt x="116" y="390"/>
                </a:lnTo>
                <a:lnTo>
                  <a:pt x="116" y="390"/>
                </a:lnTo>
                <a:lnTo>
                  <a:pt x="104" y="390"/>
                </a:lnTo>
                <a:lnTo>
                  <a:pt x="92" y="388"/>
                </a:lnTo>
                <a:lnTo>
                  <a:pt x="70" y="382"/>
                </a:lnTo>
                <a:lnTo>
                  <a:pt x="50" y="370"/>
                </a:lnTo>
                <a:lnTo>
                  <a:pt x="34" y="356"/>
                </a:lnTo>
                <a:lnTo>
                  <a:pt x="20" y="340"/>
                </a:lnTo>
                <a:lnTo>
                  <a:pt x="8" y="320"/>
                </a:lnTo>
                <a:lnTo>
                  <a:pt x="2" y="298"/>
                </a:lnTo>
                <a:lnTo>
                  <a:pt x="0" y="286"/>
                </a:lnTo>
                <a:lnTo>
                  <a:pt x="0" y="274"/>
                </a:lnTo>
                <a:lnTo>
                  <a:pt x="0" y="274"/>
                </a:lnTo>
                <a:lnTo>
                  <a:pt x="2" y="254"/>
                </a:lnTo>
                <a:lnTo>
                  <a:pt x="6" y="234"/>
                </a:lnTo>
                <a:lnTo>
                  <a:pt x="16" y="216"/>
                </a:lnTo>
                <a:lnTo>
                  <a:pt x="28" y="198"/>
                </a:lnTo>
                <a:lnTo>
                  <a:pt x="42" y="184"/>
                </a:lnTo>
                <a:lnTo>
                  <a:pt x="58" y="174"/>
                </a:lnTo>
                <a:lnTo>
                  <a:pt x="76" y="166"/>
                </a:lnTo>
                <a:lnTo>
                  <a:pt x="96" y="160"/>
                </a:lnTo>
                <a:lnTo>
                  <a:pt x="96" y="160"/>
                </a:lnTo>
                <a:lnTo>
                  <a:pt x="100" y="144"/>
                </a:lnTo>
                <a:lnTo>
                  <a:pt x="104" y="128"/>
                </a:lnTo>
                <a:lnTo>
                  <a:pt x="108" y="112"/>
                </a:lnTo>
                <a:lnTo>
                  <a:pt x="116" y="98"/>
                </a:lnTo>
                <a:lnTo>
                  <a:pt x="124" y="84"/>
                </a:lnTo>
                <a:lnTo>
                  <a:pt x="132" y="70"/>
                </a:lnTo>
                <a:lnTo>
                  <a:pt x="144" y="58"/>
                </a:lnTo>
                <a:lnTo>
                  <a:pt x="154" y="46"/>
                </a:lnTo>
                <a:lnTo>
                  <a:pt x="166" y="36"/>
                </a:lnTo>
                <a:lnTo>
                  <a:pt x="180" y="28"/>
                </a:lnTo>
                <a:lnTo>
                  <a:pt x="194" y="20"/>
                </a:lnTo>
                <a:lnTo>
                  <a:pt x="210" y="12"/>
                </a:lnTo>
                <a:lnTo>
                  <a:pt x="224" y="8"/>
                </a:lnTo>
                <a:lnTo>
                  <a:pt x="240" y="4"/>
                </a:lnTo>
                <a:lnTo>
                  <a:pt x="258" y="2"/>
                </a:lnTo>
                <a:lnTo>
                  <a:pt x="274" y="0"/>
                </a:lnTo>
                <a:lnTo>
                  <a:pt x="274"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fontAlgn="base">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11" name="Freeform 20"/>
          <p:cNvSpPr>
            <a:spLocks noEditPoints="1"/>
          </p:cNvSpPr>
          <p:nvPr/>
        </p:nvSpPr>
        <p:spPr bwMode="auto">
          <a:xfrm>
            <a:off x="1834193" y="2632398"/>
            <a:ext cx="557734" cy="520875"/>
          </a:xfrm>
          <a:custGeom>
            <a:avLst/>
            <a:gdLst/>
            <a:ahLst/>
            <a:cxnLst>
              <a:cxn ang="0">
                <a:pos x="302" y="2"/>
              </a:cxn>
              <a:cxn ang="0">
                <a:pos x="376" y="32"/>
              </a:cxn>
              <a:cxn ang="0">
                <a:pos x="428" y="88"/>
              </a:cxn>
              <a:cxn ang="0">
                <a:pos x="448" y="112"/>
              </a:cxn>
              <a:cxn ang="0">
                <a:pos x="476" y="114"/>
              </a:cxn>
              <a:cxn ang="0">
                <a:pos x="514" y="128"/>
              </a:cxn>
              <a:cxn ang="0">
                <a:pos x="546" y="152"/>
              </a:cxn>
              <a:cxn ang="0">
                <a:pos x="570" y="186"/>
              </a:cxn>
              <a:cxn ang="0">
                <a:pos x="584" y="224"/>
              </a:cxn>
              <a:cxn ang="0">
                <a:pos x="586" y="252"/>
              </a:cxn>
              <a:cxn ang="0">
                <a:pos x="580" y="294"/>
              </a:cxn>
              <a:cxn ang="0">
                <a:pos x="562" y="330"/>
              </a:cxn>
              <a:cxn ang="0">
                <a:pos x="536" y="360"/>
              </a:cxn>
              <a:cxn ang="0">
                <a:pos x="502" y="380"/>
              </a:cxn>
              <a:cxn ang="0">
                <a:pos x="462" y="390"/>
              </a:cxn>
              <a:cxn ang="0">
                <a:pos x="442" y="158"/>
              </a:cxn>
              <a:cxn ang="0">
                <a:pos x="116" y="392"/>
              </a:cxn>
              <a:cxn ang="0">
                <a:pos x="92" y="388"/>
              </a:cxn>
              <a:cxn ang="0">
                <a:pos x="34" y="358"/>
              </a:cxn>
              <a:cxn ang="0">
                <a:pos x="2" y="298"/>
              </a:cxn>
              <a:cxn ang="0">
                <a:pos x="0" y="274"/>
              </a:cxn>
              <a:cxn ang="0">
                <a:pos x="16" y="216"/>
              </a:cxn>
              <a:cxn ang="0">
                <a:pos x="58" y="174"/>
              </a:cxn>
              <a:cxn ang="0">
                <a:pos x="98" y="160"/>
              </a:cxn>
              <a:cxn ang="0">
                <a:pos x="110" y="112"/>
              </a:cxn>
              <a:cxn ang="0">
                <a:pos x="134" y="70"/>
              </a:cxn>
              <a:cxn ang="0">
                <a:pos x="168" y="36"/>
              </a:cxn>
              <a:cxn ang="0">
                <a:pos x="210" y="14"/>
              </a:cxn>
              <a:cxn ang="0">
                <a:pos x="258" y="2"/>
              </a:cxn>
              <a:cxn ang="0">
                <a:pos x="180" y="262"/>
              </a:cxn>
              <a:cxn ang="0">
                <a:pos x="180" y="284"/>
              </a:cxn>
              <a:cxn ang="0">
                <a:pos x="180" y="226"/>
              </a:cxn>
              <a:cxn ang="0">
                <a:pos x="180" y="248"/>
              </a:cxn>
              <a:cxn ang="0">
                <a:pos x="180" y="190"/>
              </a:cxn>
              <a:cxn ang="0">
                <a:pos x="180" y="210"/>
              </a:cxn>
              <a:cxn ang="0">
                <a:pos x="160" y="172"/>
              </a:cxn>
              <a:cxn ang="0">
                <a:pos x="160" y="424"/>
              </a:cxn>
              <a:cxn ang="0">
                <a:pos x="448" y="488"/>
              </a:cxn>
              <a:cxn ang="0">
                <a:pos x="448" y="470"/>
              </a:cxn>
              <a:cxn ang="0">
                <a:pos x="194" y="488"/>
              </a:cxn>
              <a:cxn ang="0">
                <a:pos x="194" y="470"/>
              </a:cxn>
              <a:cxn ang="0">
                <a:pos x="336" y="488"/>
              </a:cxn>
              <a:cxn ang="0">
                <a:pos x="336" y="470"/>
              </a:cxn>
              <a:cxn ang="0">
                <a:pos x="374" y="462"/>
              </a:cxn>
              <a:cxn ang="0">
                <a:pos x="342" y="498"/>
              </a:cxn>
              <a:cxn ang="0">
                <a:pos x="354" y="434"/>
              </a:cxn>
              <a:cxn ang="0">
                <a:pos x="374" y="462"/>
              </a:cxn>
              <a:cxn ang="0">
                <a:pos x="244" y="498"/>
              </a:cxn>
              <a:cxn ang="0">
                <a:pos x="214" y="462"/>
              </a:cxn>
              <a:cxn ang="0">
                <a:pos x="232" y="462"/>
              </a:cxn>
              <a:cxn ang="0">
                <a:pos x="408" y="262"/>
              </a:cxn>
              <a:cxn ang="0">
                <a:pos x="320" y="262"/>
              </a:cxn>
              <a:cxn ang="0">
                <a:pos x="408" y="226"/>
              </a:cxn>
              <a:cxn ang="0">
                <a:pos x="320" y="226"/>
              </a:cxn>
              <a:cxn ang="0">
                <a:pos x="408" y="190"/>
              </a:cxn>
              <a:cxn ang="0">
                <a:pos x="320" y="190"/>
              </a:cxn>
              <a:cxn ang="0">
                <a:pos x="426" y="172"/>
              </a:cxn>
              <a:cxn ang="0">
                <a:pos x="302" y="172"/>
              </a:cxn>
            </a:cxnLst>
            <a:rect l="0" t="0" r="r" b="b"/>
            <a:pathLst>
              <a:path w="586" h="498">
                <a:moveTo>
                  <a:pt x="274" y="0"/>
                </a:moveTo>
                <a:lnTo>
                  <a:pt x="274" y="0"/>
                </a:lnTo>
                <a:lnTo>
                  <a:pt x="302" y="2"/>
                </a:lnTo>
                <a:lnTo>
                  <a:pt x="328" y="10"/>
                </a:lnTo>
                <a:lnTo>
                  <a:pt x="354" y="18"/>
                </a:lnTo>
                <a:lnTo>
                  <a:pt x="376" y="32"/>
                </a:lnTo>
                <a:lnTo>
                  <a:pt x="396" y="48"/>
                </a:lnTo>
                <a:lnTo>
                  <a:pt x="414" y="68"/>
                </a:lnTo>
                <a:lnTo>
                  <a:pt x="428" y="88"/>
                </a:lnTo>
                <a:lnTo>
                  <a:pt x="440" y="112"/>
                </a:lnTo>
                <a:lnTo>
                  <a:pt x="440" y="112"/>
                </a:lnTo>
                <a:lnTo>
                  <a:pt x="448" y="112"/>
                </a:lnTo>
                <a:lnTo>
                  <a:pt x="448" y="112"/>
                </a:lnTo>
                <a:lnTo>
                  <a:pt x="462" y="112"/>
                </a:lnTo>
                <a:lnTo>
                  <a:pt x="476" y="114"/>
                </a:lnTo>
                <a:lnTo>
                  <a:pt x="488" y="118"/>
                </a:lnTo>
                <a:lnTo>
                  <a:pt x="502" y="124"/>
                </a:lnTo>
                <a:lnTo>
                  <a:pt x="514" y="128"/>
                </a:lnTo>
                <a:lnTo>
                  <a:pt x="526" y="136"/>
                </a:lnTo>
                <a:lnTo>
                  <a:pt x="536" y="144"/>
                </a:lnTo>
                <a:lnTo>
                  <a:pt x="546" y="152"/>
                </a:lnTo>
                <a:lnTo>
                  <a:pt x="554" y="162"/>
                </a:lnTo>
                <a:lnTo>
                  <a:pt x="562" y="174"/>
                </a:lnTo>
                <a:lnTo>
                  <a:pt x="570" y="186"/>
                </a:lnTo>
                <a:lnTo>
                  <a:pt x="576" y="198"/>
                </a:lnTo>
                <a:lnTo>
                  <a:pt x="580" y="210"/>
                </a:lnTo>
                <a:lnTo>
                  <a:pt x="584" y="224"/>
                </a:lnTo>
                <a:lnTo>
                  <a:pt x="586" y="238"/>
                </a:lnTo>
                <a:lnTo>
                  <a:pt x="586" y="252"/>
                </a:lnTo>
                <a:lnTo>
                  <a:pt x="586" y="252"/>
                </a:lnTo>
                <a:lnTo>
                  <a:pt x="586" y="266"/>
                </a:lnTo>
                <a:lnTo>
                  <a:pt x="584" y="280"/>
                </a:lnTo>
                <a:lnTo>
                  <a:pt x="580" y="294"/>
                </a:lnTo>
                <a:lnTo>
                  <a:pt x="576" y="306"/>
                </a:lnTo>
                <a:lnTo>
                  <a:pt x="570" y="318"/>
                </a:lnTo>
                <a:lnTo>
                  <a:pt x="562" y="330"/>
                </a:lnTo>
                <a:lnTo>
                  <a:pt x="554" y="340"/>
                </a:lnTo>
                <a:lnTo>
                  <a:pt x="546" y="350"/>
                </a:lnTo>
                <a:lnTo>
                  <a:pt x="536" y="360"/>
                </a:lnTo>
                <a:lnTo>
                  <a:pt x="526" y="368"/>
                </a:lnTo>
                <a:lnTo>
                  <a:pt x="514" y="374"/>
                </a:lnTo>
                <a:lnTo>
                  <a:pt x="502" y="380"/>
                </a:lnTo>
                <a:lnTo>
                  <a:pt x="488" y="384"/>
                </a:lnTo>
                <a:lnTo>
                  <a:pt x="476" y="388"/>
                </a:lnTo>
                <a:lnTo>
                  <a:pt x="462" y="390"/>
                </a:lnTo>
                <a:lnTo>
                  <a:pt x="448" y="392"/>
                </a:lnTo>
                <a:lnTo>
                  <a:pt x="442" y="392"/>
                </a:lnTo>
                <a:lnTo>
                  <a:pt x="442" y="158"/>
                </a:lnTo>
                <a:lnTo>
                  <a:pt x="146" y="158"/>
                </a:lnTo>
                <a:lnTo>
                  <a:pt x="146" y="392"/>
                </a:lnTo>
                <a:lnTo>
                  <a:pt x="116" y="392"/>
                </a:lnTo>
                <a:lnTo>
                  <a:pt x="116" y="392"/>
                </a:lnTo>
                <a:lnTo>
                  <a:pt x="104" y="390"/>
                </a:lnTo>
                <a:lnTo>
                  <a:pt x="92" y="388"/>
                </a:lnTo>
                <a:lnTo>
                  <a:pt x="70" y="382"/>
                </a:lnTo>
                <a:lnTo>
                  <a:pt x="52" y="372"/>
                </a:lnTo>
                <a:lnTo>
                  <a:pt x="34" y="358"/>
                </a:lnTo>
                <a:lnTo>
                  <a:pt x="20" y="340"/>
                </a:lnTo>
                <a:lnTo>
                  <a:pt x="10" y="320"/>
                </a:lnTo>
                <a:lnTo>
                  <a:pt x="2" y="298"/>
                </a:lnTo>
                <a:lnTo>
                  <a:pt x="0" y="286"/>
                </a:lnTo>
                <a:lnTo>
                  <a:pt x="0" y="274"/>
                </a:lnTo>
                <a:lnTo>
                  <a:pt x="0" y="274"/>
                </a:lnTo>
                <a:lnTo>
                  <a:pt x="2" y="254"/>
                </a:lnTo>
                <a:lnTo>
                  <a:pt x="8" y="234"/>
                </a:lnTo>
                <a:lnTo>
                  <a:pt x="16" y="216"/>
                </a:lnTo>
                <a:lnTo>
                  <a:pt x="28" y="200"/>
                </a:lnTo>
                <a:lnTo>
                  <a:pt x="42" y="186"/>
                </a:lnTo>
                <a:lnTo>
                  <a:pt x="58" y="174"/>
                </a:lnTo>
                <a:lnTo>
                  <a:pt x="78" y="166"/>
                </a:lnTo>
                <a:lnTo>
                  <a:pt x="98" y="160"/>
                </a:lnTo>
                <a:lnTo>
                  <a:pt x="98" y="160"/>
                </a:lnTo>
                <a:lnTo>
                  <a:pt x="100" y="144"/>
                </a:lnTo>
                <a:lnTo>
                  <a:pt x="104" y="128"/>
                </a:lnTo>
                <a:lnTo>
                  <a:pt x="110" y="112"/>
                </a:lnTo>
                <a:lnTo>
                  <a:pt x="116" y="98"/>
                </a:lnTo>
                <a:lnTo>
                  <a:pt x="124" y="84"/>
                </a:lnTo>
                <a:lnTo>
                  <a:pt x="134" y="70"/>
                </a:lnTo>
                <a:lnTo>
                  <a:pt x="144" y="58"/>
                </a:lnTo>
                <a:lnTo>
                  <a:pt x="154" y="46"/>
                </a:lnTo>
                <a:lnTo>
                  <a:pt x="168" y="36"/>
                </a:lnTo>
                <a:lnTo>
                  <a:pt x="180" y="28"/>
                </a:lnTo>
                <a:lnTo>
                  <a:pt x="194" y="20"/>
                </a:lnTo>
                <a:lnTo>
                  <a:pt x="210" y="14"/>
                </a:lnTo>
                <a:lnTo>
                  <a:pt x="224" y="8"/>
                </a:lnTo>
                <a:lnTo>
                  <a:pt x="242" y="4"/>
                </a:lnTo>
                <a:lnTo>
                  <a:pt x="258" y="2"/>
                </a:lnTo>
                <a:lnTo>
                  <a:pt x="274" y="0"/>
                </a:lnTo>
                <a:lnTo>
                  <a:pt x="274" y="0"/>
                </a:lnTo>
                <a:close/>
                <a:moveTo>
                  <a:pt x="180" y="262"/>
                </a:moveTo>
                <a:lnTo>
                  <a:pt x="266" y="262"/>
                </a:lnTo>
                <a:lnTo>
                  <a:pt x="266" y="284"/>
                </a:lnTo>
                <a:lnTo>
                  <a:pt x="180" y="284"/>
                </a:lnTo>
                <a:lnTo>
                  <a:pt x="180" y="262"/>
                </a:lnTo>
                <a:lnTo>
                  <a:pt x="180" y="262"/>
                </a:lnTo>
                <a:close/>
                <a:moveTo>
                  <a:pt x="180" y="226"/>
                </a:moveTo>
                <a:lnTo>
                  <a:pt x="266" y="226"/>
                </a:lnTo>
                <a:lnTo>
                  <a:pt x="266" y="248"/>
                </a:lnTo>
                <a:lnTo>
                  <a:pt x="180" y="248"/>
                </a:lnTo>
                <a:lnTo>
                  <a:pt x="180" y="226"/>
                </a:lnTo>
                <a:lnTo>
                  <a:pt x="180" y="226"/>
                </a:lnTo>
                <a:close/>
                <a:moveTo>
                  <a:pt x="180" y="190"/>
                </a:moveTo>
                <a:lnTo>
                  <a:pt x="266" y="190"/>
                </a:lnTo>
                <a:lnTo>
                  <a:pt x="266" y="210"/>
                </a:lnTo>
                <a:lnTo>
                  <a:pt x="180" y="210"/>
                </a:lnTo>
                <a:lnTo>
                  <a:pt x="180" y="190"/>
                </a:lnTo>
                <a:lnTo>
                  <a:pt x="180" y="190"/>
                </a:lnTo>
                <a:close/>
                <a:moveTo>
                  <a:pt x="160" y="172"/>
                </a:moveTo>
                <a:lnTo>
                  <a:pt x="284" y="172"/>
                </a:lnTo>
                <a:lnTo>
                  <a:pt x="284" y="424"/>
                </a:lnTo>
                <a:lnTo>
                  <a:pt x="160" y="424"/>
                </a:lnTo>
                <a:lnTo>
                  <a:pt x="160" y="172"/>
                </a:lnTo>
                <a:lnTo>
                  <a:pt x="160" y="172"/>
                </a:lnTo>
                <a:close/>
                <a:moveTo>
                  <a:pt x="448" y="488"/>
                </a:moveTo>
                <a:lnTo>
                  <a:pt x="392" y="488"/>
                </a:lnTo>
                <a:lnTo>
                  <a:pt x="392" y="470"/>
                </a:lnTo>
                <a:lnTo>
                  <a:pt x="448" y="470"/>
                </a:lnTo>
                <a:lnTo>
                  <a:pt x="448" y="488"/>
                </a:lnTo>
                <a:lnTo>
                  <a:pt x="448" y="488"/>
                </a:lnTo>
                <a:close/>
                <a:moveTo>
                  <a:pt x="194" y="488"/>
                </a:moveTo>
                <a:lnTo>
                  <a:pt x="138" y="488"/>
                </a:lnTo>
                <a:lnTo>
                  <a:pt x="138" y="470"/>
                </a:lnTo>
                <a:lnTo>
                  <a:pt x="194" y="470"/>
                </a:lnTo>
                <a:lnTo>
                  <a:pt x="194" y="488"/>
                </a:lnTo>
                <a:lnTo>
                  <a:pt x="194" y="488"/>
                </a:lnTo>
                <a:close/>
                <a:moveTo>
                  <a:pt x="336" y="488"/>
                </a:moveTo>
                <a:lnTo>
                  <a:pt x="250" y="488"/>
                </a:lnTo>
                <a:lnTo>
                  <a:pt x="250" y="470"/>
                </a:lnTo>
                <a:lnTo>
                  <a:pt x="336" y="470"/>
                </a:lnTo>
                <a:lnTo>
                  <a:pt x="336" y="488"/>
                </a:lnTo>
                <a:lnTo>
                  <a:pt x="336" y="488"/>
                </a:lnTo>
                <a:close/>
                <a:moveTo>
                  <a:pt x="374" y="462"/>
                </a:moveTo>
                <a:lnTo>
                  <a:pt x="386" y="462"/>
                </a:lnTo>
                <a:lnTo>
                  <a:pt x="386" y="498"/>
                </a:lnTo>
                <a:lnTo>
                  <a:pt x="342" y="498"/>
                </a:lnTo>
                <a:lnTo>
                  <a:pt x="342" y="462"/>
                </a:lnTo>
                <a:lnTo>
                  <a:pt x="354" y="462"/>
                </a:lnTo>
                <a:lnTo>
                  <a:pt x="354" y="434"/>
                </a:lnTo>
                <a:lnTo>
                  <a:pt x="374" y="434"/>
                </a:lnTo>
                <a:lnTo>
                  <a:pt x="374" y="462"/>
                </a:lnTo>
                <a:lnTo>
                  <a:pt x="374" y="462"/>
                </a:lnTo>
                <a:close/>
                <a:moveTo>
                  <a:pt x="232" y="462"/>
                </a:moveTo>
                <a:lnTo>
                  <a:pt x="244" y="462"/>
                </a:lnTo>
                <a:lnTo>
                  <a:pt x="244" y="498"/>
                </a:lnTo>
                <a:lnTo>
                  <a:pt x="202" y="498"/>
                </a:lnTo>
                <a:lnTo>
                  <a:pt x="202" y="462"/>
                </a:lnTo>
                <a:lnTo>
                  <a:pt x="214" y="462"/>
                </a:lnTo>
                <a:lnTo>
                  <a:pt x="214" y="434"/>
                </a:lnTo>
                <a:lnTo>
                  <a:pt x="232" y="434"/>
                </a:lnTo>
                <a:lnTo>
                  <a:pt x="232" y="462"/>
                </a:lnTo>
                <a:lnTo>
                  <a:pt x="232" y="462"/>
                </a:lnTo>
                <a:close/>
                <a:moveTo>
                  <a:pt x="320" y="262"/>
                </a:moveTo>
                <a:lnTo>
                  <a:pt x="408" y="262"/>
                </a:lnTo>
                <a:lnTo>
                  <a:pt x="408" y="284"/>
                </a:lnTo>
                <a:lnTo>
                  <a:pt x="320" y="284"/>
                </a:lnTo>
                <a:lnTo>
                  <a:pt x="320" y="262"/>
                </a:lnTo>
                <a:lnTo>
                  <a:pt x="320" y="262"/>
                </a:lnTo>
                <a:close/>
                <a:moveTo>
                  <a:pt x="320" y="226"/>
                </a:moveTo>
                <a:lnTo>
                  <a:pt x="408" y="226"/>
                </a:lnTo>
                <a:lnTo>
                  <a:pt x="408" y="248"/>
                </a:lnTo>
                <a:lnTo>
                  <a:pt x="320" y="248"/>
                </a:lnTo>
                <a:lnTo>
                  <a:pt x="320" y="226"/>
                </a:lnTo>
                <a:lnTo>
                  <a:pt x="320" y="226"/>
                </a:lnTo>
                <a:close/>
                <a:moveTo>
                  <a:pt x="320" y="190"/>
                </a:moveTo>
                <a:lnTo>
                  <a:pt x="408" y="190"/>
                </a:lnTo>
                <a:lnTo>
                  <a:pt x="408" y="210"/>
                </a:lnTo>
                <a:lnTo>
                  <a:pt x="320" y="210"/>
                </a:lnTo>
                <a:lnTo>
                  <a:pt x="320" y="190"/>
                </a:lnTo>
                <a:lnTo>
                  <a:pt x="320" y="190"/>
                </a:lnTo>
                <a:close/>
                <a:moveTo>
                  <a:pt x="302" y="172"/>
                </a:moveTo>
                <a:lnTo>
                  <a:pt x="426" y="172"/>
                </a:lnTo>
                <a:lnTo>
                  <a:pt x="426" y="424"/>
                </a:lnTo>
                <a:lnTo>
                  <a:pt x="302" y="424"/>
                </a:lnTo>
                <a:lnTo>
                  <a:pt x="302" y="172"/>
                </a:lnTo>
                <a:lnTo>
                  <a:pt x="302" y="172"/>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fontAlgn="base">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16" name="矩形 51"/>
          <p:cNvSpPr>
            <a:spLocks noChangeArrowheads="1"/>
          </p:cNvSpPr>
          <p:nvPr/>
        </p:nvSpPr>
        <p:spPr bwMode="auto">
          <a:xfrm>
            <a:off x="3252613" y="2637706"/>
            <a:ext cx="1692846"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S67/57</a:t>
            </a:r>
            <a:r>
              <a:rPr lang="zh-CN" altLang="en-US"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系列</a:t>
            </a:r>
            <a:endParaRPr lang="zh-CN" altLang="en-US" sz="12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51"/>
          <p:cNvSpPr>
            <a:spLocks noChangeArrowheads="1"/>
          </p:cNvSpPr>
          <p:nvPr/>
        </p:nvSpPr>
        <p:spPr bwMode="auto">
          <a:xfrm>
            <a:off x="3210535" y="2225978"/>
            <a:ext cx="1692846"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10GE</a:t>
            </a:r>
            <a:endParaRPr lang="zh-CN" altLang="en-US" sz="12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51"/>
          <p:cNvSpPr>
            <a:spLocks noChangeArrowheads="1"/>
          </p:cNvSpPr>
          <p:nvPr/>
        </p:nvSpPr>
        <p:spPr bwMode="auto">
          <a:xfrm flipH="1">
            <a:off x="3154951" y="2997746"/>
            <a:ext cx="1862516"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GE/2.5GE/5GE/10GE</a:t>
            </a:r>
            <a:endParaRPr lang="zh-CN" altLang="en-US" sz="12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89"/>
          <p:cNvGrpSpPr/>
          <p:nvPr/>
        </p:nvGrpSpPr>
        <p:grpSpPr>
          <a:xfrm>
            <a:off x="7393731" y="1269555"/>
            <a:ext cx="3600400" cy="1360611"/>
            <a:chOff x="7774604" y="1197546"/>
            <a:chExt cx="2952328" cy="1156919"/>
          </a:xfrm>
        </p:grpSpPr>
        <p:sp>
          <p:nvSpPr>
            <p:cNvPr id="83" name="TextBox 58"/>
            <p:cNvSpPr txBox="1"/>
            <p:nvPr/>
          </p:nvSpPr>
          <p:spPr>
            <a:xfrm>
              <a:off x="7774604" y="1197546"/>
              <a:ext cx="2952328" cy="329011"/>
            </a:xfrm>
            <a:prstGeom prst="round2SameRect">
              <a:avLst>
                <a:gd name="adj1" fmla="val 19452"/>
                <a:gd name="adj2" fmla="val 0"/>
              </a:avLst>
            </a:prstGeom>
            <a:solidFill>
              <a:srgbClr val="990000"/>
            </a:solidFill>
            <a:effectLst>
              <a:outerShdw blurRad="50800" dist="38100" dir="5400000" algn="t" rotWithShape="0">
                <a:prstClr val="black">
                  <a:alpha val="40000"/>
                </a:prstClr>
              </a:outerShdw>
            </a:effectLst>
          </p:spPr>
          <p:txBody>
            <a:bodyPr wrap="square" lIns="0" tIns="0" rIns="0" bIns="0" rtlCol="0" anchor="ctr" anchorCtr="0">
              <a:no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defRPr kumimoji="0" b="1" i="0" u="none" strike="noStrike" kern="0" cap="none" spc="0" normalizeH="0" baseline="0">
                  <a:ln>
                    <a:noFill/>
                  </a:ln>
                  <a:solidFill>
                    <a:schemeClr val="bg1"/>
                  </a:solidFill>
                  <a:effectLst/>
                  <a:uLnTx/>
                  <a:uFillTx/>
                  <a:latin typeface="FrutigerNext LT Regular" pitchFamily="34" charset="0"/>
                </a:defRPr>
              </a:lvl1pPr>
            </a:lstStyle>
            <a:p>
              <a:pPr marL="342900" lvl="0" indent="-342900" eaLnBrk="0" hangingPunct="0">
                <a:lnSpc>
                  <a:spcPct val="120000"/>
                </a:lnSpc>
                <a:buSzPct val="60000"/>
                <a:defRPr/>
              </a:pPr>
              <a:r>
                <a:rPr lang="zh-CN" altLang="en-US" sz="1605" dirty="0" smtClean="0">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业界最高密</a:t>
              </a:r>
              <a:r>
                <a:rPr lang="en-US" altLang="zh-CN" sz="1605" dirty="0" smtClean="0">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Wi-Fi</a:t>
              </a:r>
              <a:r>
                <a:rPr lang="zh-CN" altLang="en-US" sz="1605" dirty="0" smtClean="0">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方案</a:t>
              </a:r>
              <a:endParaRPr lang="zh-CN" altLang="en-US" sz="1605" dirty="0" smtClean="0">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84" name="矩形 83"/>
            <p:cNvSpPr/>
            <p:nvPr/>
          </p:nvSpPr>
          <p:spPr>
            <a:xfrm>
              <a:off x="7774604" y="1526557"/>
              <a:ext cx="2952328" cy="8279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85" name="文本框 192"/>
            <p:cNvSpPr txBox="1"/>
            <p:nvPr/>
          </p:nvSpPr>
          <p:spPr>
            <a:xfrm>
              <a:off x="7774604" y="1529548"/>
              <a:ext cx="2952328" cy="785102"/>
            </a:xfrm>
            <a:prstGeom prst="rect">
              <a:avLst/>
            </a:prstGeom>
            <a:noFill/>
          </p:spPr>
          <p:txBody>
            <a:bodyPr wrap="square" rtlCol="0">
              <a:spAutoFit/>
            </a:bodyPr>
            <a:lstStyle/>
            <a:p>
              <a:pPr>
                <a:lnSpc>
                  <a:spcPct val="150000"/>
                </a:lnSpc>
                <a:buFontTx/>
                <a:buChar char="•"/>
              </a:pP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室外三射频</a:t>
              </a:r>
              <a:r>
                <a:rPr lang="en-US" altLang="zh-CN" sz="1200" dirty="0" smtClean="0">
                  <a:latin typeface="微软雅黑" panose="020B0503020204020204" pitchFamily="34" charset="-122"/>
                  <a:ea typeface="微软雅黑" panose="020B0503020204020204" pitchFamily="34" charset="-122"/>
                  <a:sym typeface="Arial" panose="020B0604020202020204" pitchFamily="34" charset="0"/>
                </a:rPr>
                <a:t>AP</a:t>
              </a: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，高密接入性能提升</a:t>
              </a:r>
              <a:r>
                <a:rPr lang="en-US" altLang="zh-CN" sz="1200" dirty="0" smtClean="0">
                  <a:latin typeface="微软雅黑" panose="020B0503020204020204" pitchFamily="34" charset="-122"/>
                  <a:ea typeface="微软雅黑" panose="020B0503020204020204" pitchFamily="34" charset="-122"/>
                  <a:sym typeface="Arial" panose="020B0604020202020204" pitchFamily="34" charset="0"/>
                </a:rPr>
                <a:t>30%</a:t>
              </a:r>
              <a:endParaRPr lang="en-US" altLang="zh-CN" sz="1200" dirty="0" smtClean="0">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buFontTx/>
                <a:buChar char="•"/>
              </a:pP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内置小角度定向天线，安装时间节省</a:t>
              </a:r>
              <a:r>
                <a:rPr lang="en-US" altLang="zh-CN" sz="1200" dirty="0" smtClean="0">
                  <a:latin typeface="微软雅黑" panose="020B0503020204020204" pitchFamily="34" charset="-122"/>
                  <a:ea typeface="微软雅黑" panose="020B0503020204020204" pitchFamily="34" charset="-122"/>
                  <a:sym typeface="Arial" panose="020B0604020202020204" pitchFamily="34" charset="0"/>
                </a:rPr>
                <a:t>80%</a:t>
              </a:r>
              <a:endParaRPr lang="en-US" altLang="zh-CN" sz="1200" dirty="0" smtClean="0">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buFontTx/>
                <a:buChar char="•"/>
              </a:pP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室内智能天线</a:t>
              </a:r>
              <a:r>
                <a:rPr lang="en-US" altLang="zh-CN" sz="1200" dirty="0" smtClean="0">
                  <a:latin typeface="微软雅黑" panose="020B0503020204020204" pitchFamily="34" charset="-122"/>
                  <a:ea typeface="微软雅黑" panose="020B0503020204020204" pitchFamily="34" charset="-122"/>
                  <a:sym typeface="Arial" panose="020B0604020202020204" pitchFamily="34" charset="0"/>
                </a:rPr>
                <a:t>AP</a:t>
              </a:r>
              <a:r>
                <a:rPr lang="zh-CN" altLang="en-US" sz="1200" dirty="0" smtClean="0">
                  <a:latin typeface="微软雅黑" panose="020B0503020204020204" pitchFamily="34" charset="-122"/>
                  <a:ea typeface="微软雅黑" panose="020B0503020204020204" pitchFamily="34" charset="-122"/>
                  <a:sym typeface="Arial" panose="020B0604020202020204" pitchFamily="34" charset="0"/>
                </a:rPr>
                <a:t>，覆盖距离提升</a:t>
              </a:r>
              <a:r>
                <a:rPr lang="en-US" altLang="zh-CN" sz="1200" dirty="0" smtClean="0">
                  <a:latin typeface="微软雅黑" panose="020B0503020204020204" pitchFamily="34" charset="-122"/>
                  <a:ea typeface="微软雅黑" panose="020B0503020204020204" pitchFamily="34" charset="-122"/>
                  <a:sym typeface="Arial" panose="020B0604020202020204" pitchFamily="34" charset="0"/>
                </a:rPr>
                <a:t>20%</a:t>
              </a:r>
              <a:endParaRPr lang="zh-CN" altLang="en-US" sz="1200" dirty="0" smtClean="0">
                <a:latin typeface="微软雅黑" panose="020B0503020204020204" pitchFamily="34" charset="-122"/>
                <a:ea typeface="微软雅黑" panose="020B0503020204020204" pitchFamily="34" charset="-122"/>
                <a:sym typeface="Arial" panose="020B0604020202020204"/>
              </a:endParaRPr>
            </a:p>
          </p:txBody>
        </p:sp>
      </p:grpSp>
      <p:grpSp>
        <p:nvGrpSpPr>
          <p:cNvPr id="3" name="组合 193"/>
          <p:cNvGrpSpPr/>
          <p:nvPr/>
        </p:nvGrpSpPr>
        <p:grpSpPr>
          <a:xfrm>
            <a:off x="7393731" y="2845891"/>
            <a:ext cx="3600400" cy="1375992"/>
            <a:chOff x="7774604" y="1197546"/>
            <a:chExt cx="2952328" cy="1469307"/>
          </a:xfrm>
        </p:grpSpPr>
        <p:sp>
          <p:nvSpPr>
            <p:cNvPr id="87" name="TextBox 58"/>
            <p:cNvSpPr txBox="1"/>
            <p:nvPr/>
          </p:nvSpPr>
          <p:spPr>
            <a:xfrm>
              <a:off x="7774604" y="1197546"/>
              <a:ext cx="2952328" cy="329011"/>
            </a:xfrm>
            <a:prstGeom prst="round2SameRect">
              <a:avLst>
                <a:gd name="adj1" fmla="val 19452"/>
                <a:gd name="adj2" fmla="val 0"/>
              </a:avLst>
            </a:prstGeom>
            <a:solidFill>
              <a:srgbClr val="990000"/>
            </a:solidFill>
            <a:effectLst>
              <a:outerShdw blurRad="50800" dist="38100" dir="5400000" algn="t" rotWithShape="0">
                <a:prstClr val="black">
                  <a:alpha val="40000"/>
                </a:prstClr>
              </a:outerShdw>
            </a:effectLst>
          </p:spPr>
          <p:txBody>
            <a:bodyPr wrap="square" lIns="0" tIns="0" rIns="0" bIns="0" rtlCol="0" anchor="ctr" anchorCtr="0">
              <a:no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defRPr kumimoji="0" b="1" i="0" u="none" strike="noStrike" kern="0" cap="none" spc="0" normalizeH="0" baseline="0">
                  <a:ln>
                    <a:noFill/>
                  </a:ln>
                  <a:solidFill>
                    <a:schemeClr val="bg1"/>
                  </a:solidFill>
                  <a:effectLst/>
                  <a:uLnTx/>
                  <a:uFillTx/>
                  <a:latin typeface="FrutigerNext LT Regular" pitchFamily="34" charset="0"/>
                </a:defRPr>
              </a:lvl1pPr>
            </a:lstStyle>
            <a:p>
              <a:pPr>
                <a:lnSpc>
                  <a:spcPct val="150000"/>
                </a:lnSpc>
              </a:pPr>
              <a:r>
                <a:rPr lang="en-US" altLang="zh-CN" sz="1605" dirty="0" err="1" smtClean="0">
                  <a:latin typeface="微软雅黑" panose="020B0503020204020204" pitchFamily="34" charset="-122"/>
                  <a:ea typeface="微软雅黑" panose="020B0503020204020204" pitchFamily="34" charset="-122"/>
                  <a:cs typeface="Arial" panose="020B0604020202020204" pitchFamily="34" charset="0"/>
                </a:rPr>
                <a:t>IoT</a:t>
              </a:r>
              <a:r>
                <a:rPr lang="en-US" altLang="zh-CN" sz="1605" dirty="0" smtClean="0">
                  <a:latin typeface="微软雅黑" panose="020B0503020204020204" pitchFamily="34" charset="-122"/>
                  <a:ea typeface="微软雅黑" panose="020B0503020204020204" pitchFamily="34" charset="-122"/>
                  <a:cs typeface="Arial" panose="020B0604020202020204" pitchFamily="34" charset="0"/>
                </a:rPr>
                <a:t> Wi-Fi</a:t>
              </a:r>
              <a:r>
                <a:rPr lang="zh-CN" altLang="en-US" sz="1605" dirty="0" smtClean="0">
                  <a:latin typeface="微软雅黑" panose="020B0503020204020204" pitchFamily="34" charset="-122"/>
                  <a:ea typeface="微软雅黑" panose="020B0503020204020204" pitchFamily="34" charset="-122"/>
                  <a:cs typeface="Arial" panose="020B0604020202020204" pitchFamily="34" charset="0"/>
                </a:rPr>
                <a:t>融合方案</a:t>
              </a:r>
              <a:endParaRPr lang="en-US" altLang="zh-CN" sz="1605" dirty="0" smtClean="0">
                <a:latin typeface="微软雅黑" panose="020B0503020204020204" pitchFamily="34" charset="-122"/>
                <a:ea typeface="微软雅黑" panose="020B0503020204020204" pitchFamily="34" charset="-122"/>
                <a:cs typeface="Arial" panose="020B0604020202020204" pitchFamily="34" charset="0"/>
                <a:sym typeface="Gotham" panose="02000504050000020004" pitchFamily="2" charset="0"/>
              </a:endParaRPr>
            </a:p>
          </p:txBody>
        </p:sp>
        <p:sp>
          <p:nvSpPr>
            <p:cNvPr id="88" name="矩形 87"/>
            <p:cNvSpPr/>
            <p:nvPr/>
          </p:nvSpPr>
          <p:spPr>
            <a:xfrm>
              <a:off x="7774604" y="1526557"/>
              <a:ext cx="2952328" cy="11402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89" name="文本框 196"/>
            <p:cNvSpPr txBox="1"/>
            <p:nvPr/>
          </p:nvSpPr>
          <p:spPr>
            <a:xfrm>
              <a:off x="7774604" y="1529547"/>
              <a:ext cx="2952328" cy="985947"/>
            </a:xfrm>
            <a:prstGeom prst="rect">
              <a:avLst/>
            </a:prstGeom>
            <a:noFill/>
          </p:spPr>
          <p:txBody>
            <a:bodyPr wrap="square" rtlCol="0">
              <a:spAutoFit/>
            </a:bodyPr>
            <a:lstStyle/>
            <a:p>
              <a:pPr>
                <a:lnSpc>
                  <a:spcPct val="150000"/>
                </a:lnSpc>
                <a:buFontTx/>
                <a:buChar char="•"/>
              </a:pPr>
              <a:r>
                <a:rPr lang="zh-CN" altLang="en-US" sz="1200" dirty="0" smtClean="0"/>
                <a:t>插卡扩展</a:t>
              </a:r>
              <a:r>
                <a:rPr lang="en-US" altLang="zh-CN" sz="1200" dirty="0" smtClean="0"/>
                <a:t>RFID/</a:t>
              </a:r>
              <a:r>
                <a:rPr lang="en-US" altLang="zh-CN" sz="1200" dirty="0" err="1" smtClean="0"/>
                <a:t>ZigBee</a:t>
              </a:r>
              <a:r>
                <a:rPr lang="zh-CN" altLang="en-US" sz="1200" dirty="0" smtClean="0"/>
                <a:t>应用，支持电子价签，资产管理，学生健康管理，医疗物联网方案</a:t>
              </a:r>
              <a:endParaRPr lang="en-US" altLang="zh-CN" sz="1200" dirty="0" smtClean="0"/>
            </a:p>
            <a:p>
              <a:pPr>
                <a:lnSpc>
                  <a:spcPct val="150000"/>
                </a:lnSpc>
                <a:buFontTx/>
                <a:buChar char="•"/>
              </a:pPr>
              <a:r>
                <a:rPr lang="zh-CN" altLang="en-US" sz="1200" dirty="0" smtClean="0"/>
                <a:t>多网合一，</a:t>
              </a:r>
              <a:r>
                <a:rPr lang="en-US" altLang="zh-CN" sz="1200" dirty="0" smtClean="0"/>
                <a:t>TCO</a:t>
              </a:r>
              <a:r>
                <a:rPr lang="zh-CN" altLang="en-US" sz="1200" dirty="0" smtClean="0"/>
                <a:t>降低</a:t>
              </a:r>
              <a:r>
                <a:rPr lang="en-US" altLang="zh-CN" sz="1200" dirty="0" smtClean="0"/>
                <a:t>50%</a:t>
              </a:r>
              <a:endParaRPr lang="zh-CN" altLang="en-US" sz="1200" dirty="0"/>
            </a:p>
          </p:txBody>
        </p:sp>
      </p:grpSp>
      <p:grpSp>
        <p:nvGrpSpPr>
          <p:cNvPr id="6" name="组合 103"/>
          <p:cNvGrpSpPr/>
          <p:nvPr/>
        </p:nvGrpSpPr>
        <p:grpSpPr>
          <a:xfrm>
            <a:off x="7393731" y="4375107"/>
            <a:ext cx="3600400" cy="1286936"/>
            <a:chOff x="7774604" y="1197547"/>
            <a:chExt cx="2952328" cy="1094273"/>
          </a:xfrm>
        </p:grpSpPr>
        <p:sp>
          <p:nvSpPr>
            <p:cNvPr id="91" name="TextBox 58"/>
            <p:cNvSpPr txBox="1"/>
            <p:nvPr/>
          </p:nvSpPr>
          <p:spPr>
            <a:xfrm>
              <a:off x="7774604" y="1197547"/>
              <a:ext cx="2952328" cy="329011"/>
            </a:xfrm>
            <a:prstGeom prst="round2SameRect">
              <a:avLst>
                <a:gd name="adj1" fmla="val 19452"/>
                <a:gd name="adj2" fmla="val 0"/>
              </a:avLst>
            </a:prstGeom>
            <a:solidFill>
              <a:srgbClr val="990000"/>
            </a:solidFill>
            <a:effectLst>
              <a:outerShdw blurRad="50800" dist="38100" dir="5400000" algn="t" rotWithShape="0">
                <a:prstClr val="black">
                  <a:alpha val="40000"/>
                </a:prstClr>
              </a:outerShdw>
            </a:effectLst>
          </p:spPr>
          <p:txBody>
            <a:bodyPr wrap="square" lIns="0" tIns="0" rIns="0" bIns="0" rtlCol="0" anchor="ctr" anchorCtr="0">
              <a:noAutofit/>
            </a:bodyPr>
            <a:lstStyle>
              <a:defPPr>
                <a:defRPr lang="zh-CN"/>
              </a:defPPr>
              <a:lvl1pPr marL="0" marR="0" lvl="0" indent="0" algn="ctr" defTabSz="914400" eaLnBrk="1" fontAlgn="auto" latinLnBrk="0" hangingPunct="1">
                <a:lnSpc>
                  <a:spcPct val="100000"/>
                </a:lnSpc>
                <a:spcBef>
                  <a:spcPts val="0"/>
                </a:spcBef>
                <a:spcAft>
                  <a:spcPts val="0"/>
                </a:spcAft>
                <a:buClrTx/>
                <a:buSzTx/>
                <a:buFontTx/>
                <a:buNone/>
                <a:defRPr kumimoji="0" b="1" i="0" u="none" strike="noStrike" kern="0" cap="none" spc="0" normalizeH="0" baseline="0">
                  <a:ln>
                    <a:noFill/>
                  </a:ln>
                  <a:solidFill>
                    <a:schemeClr val="bg1"/>
                  </a:solidFill>
                  <a:effectLst/>
                  <a:uLnTx/>
                  <a:uFillTx/>
                  <a:latin typeface="FrutigerNext LT Regular" pitchFamily="34" charset="0"/>
                </a:defRPr>
              </a:lvl1pPr>
            </a:lstStyle>
            <a:p>
              <a:r>
                <a:rPr lang="zh-CN" altLang="en-US" sz="1605" dirty="0" smtClean="0">
                  <a:latin typeface="微软雅黑" panose="020B0503020204020204" pitchFamily="34" charset="-122"/>
                  <a:ea typeface="微软雅黑" panose="020B0503020204020204" pitchFamily="34" charset="-122"/>
                  <a:cs typeface="Arial" panose="020B0604020202020204" pitchFamily="34" charset="0"/>
                </a:rPr>
                <a:t>分布式</a:t>
              </a:r>
              <a:r>
                <a:rPr lang="en-US" altLang="zh-CN" sz="1605" dirty="0" smtClean="0">
                  <a:latin typeface="微软雅黑" panose="020B0503020204020204" pitchFamily="34" charset="-122"/>
                  <a:ea typeface="微软雅黑" panose="020B0503020204020204" pitchFamily="34" charset="-122"/>
                  <a:cs typeface="Arial" panose="020B0604020202020204" pitchFamily="34" charset="0"/>
                </a:rPr>
                <a:t>Wi-Fi</a:t>
              </a:r>
              <a:r>
                <a:rPr lang="zh-CN" altLang="en-US" sz="1605" dirty="0" smtClean="0">
                  <a:latin typeface="微软雅黑" panose="020B0503020204020204" pitchFamily="34" charset="-122"/>
                  <a:ea typeface="微软雅黑" panose="020B0503020204020204" pitchFamily="34" charset="-122"/>
                  <a:cs typeface="Arial" panose="020B0604020202020204" pitchFamily="34" charset="0"/>
                </a:rPr>
                <a:t>方案</a:t>
              </a:r>
              <a:endParaRPr lang="zh-CN" altLang="en-US" sz="1605"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91"/>
            <p:cNvSpPr/>
            <p:nvPr/>
          </p:nvSpPr>
          <p:spPr>
            <a:xfrm>
              <a:off x="7774604" y="1526556"/>
              <a:ext cx="2952328" cy="7652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93" name="文本框 142"/>
            <p:cNvSpPr txBox="1"/>
            <p:nvPr/>
          </p:nvSpPr>
          <p:spPr>
            <a:xfrm>
              <a:off x="7774604" y="1529548"/>
              <a:ext cx="2952328" cy="628081"/>
            </a:xfrm>
            <a:prstGeom prst="rect">
              <a:avLst/>
            </a:prstGeom>
            <a:noFill/>
          </p:spPr>
          <p:txBody>
            <a:bodyPr wrap="square" rtlCol="0">
              <a:spAutoFit/>
            </a:bodyPr>
            <a:lstStyle/>
            <a:p>
              <a:pPr>
                <a:lnSpc>
                  <a:spcPct val="150000"/>
                </a:lnSpc>
                <a:spcBef>
                  <a:spcPct val="50000"/>
                </a:spcBef>
                <a:buFontTx/>
                <a:buChar char="•"/>
              </a:pPr>
              <a:r>
                <a:rPr lang="zh-CN" altLang="en-US" sz="1200" dirty="0" smtClean="0"/>
                <a:t>覆盖无死角，平均带宽提升</a:t>
              </a:r>
              <a:r>
                <a:rPr lang="en-US" altLang="zh-CN" sz="1200" dirty="0" smtClean="0"/>
                <a:t>6</a:t>
              </a:r>
              <a:r>
                <a:rPr lang="zh-CN" altLang="en-US" sz="1200" dirty="0" smtClean="0"/>
                <a:t>倍</a:t>
              </a:r>
              <a:endParaRPr lang="zh-CN" altLang="en-US" sz="1200" dirty="0" smtClean="0"/>
            </a:p>
            <a:p>
              <a:pPr>
                <a:lnSpc>
                  <a:spcPct val="150000"/>
                </a:lnSpc>
                <a:spcBef>
                  <a:spcPct val="50000"/>
                </a:spcBef>
                <a:buFontTx/>
                <a:buChar char="•"/>
              </a:pPr>
              <a:r>
                <a:rPr lang="en-US" altLang="zh-CN" sz="1200" dirty="0" smtClean="0"/>
                <a:t>48</a:t>
              </a:r>
              <a:r>
                <a:rPr lang="zh-CN" altLang="en-US" sz="1200" dirty="0" smtClean="0"/>
                <a:t>个房间只需一个中心</a:t>
              </a:r>
              <a:r>
                <a:rPr lang="en-US" altLang="zh-CN" sz="1200" dirty="0" smtClean="0"/>
                <a:t>AP</a:t>
              </a:r>
              <a:r>
                <a:rPr lang="zh-CN" altLang="en-US" sz="1200" dirty="0" smtClean="0"/>
                <a:t>，管理节点数降低</a:t>
              </a:r>
              <a:r>
                <a:rPr lang="en-US" altLang="zh-CN" sz="1200" dirty="0" smtClean="0"/>
                <a:t>90%</a:t>
              </a:r>
              <a:endParaRPr lang="en-US" altLang="zh-CN" sz="1200" dirty="0" smtClean="0">
                <a:latin typeface="微软雅黑" panose="020B0503020204020204" pitchFamily="34" charset="-122"/>
                <a:ea typeface="微软雅黑" panose="020B0503020204020204" pitchFamily="34" charset="-122"/>
              </a:endParaRPr>
            </a:p>
          </p:txBody>
        </p:sp>
      </p:grpSp>
      <p:pic>
        <p:nvPicPr>
          <p:cNvPr id="94" name="图片 93"/>
          <p:cNvPicPr>
            <a:picLocks noChangeAspect="1"/>
          </p:cNvPicPr>
          <p:nvPr/>
        </p:nvPicPr>
        <p:blipFill>
          <a:blip r:embed="rId1" cstate="screen">
            <a:clrChange>
              <a:clrFrom>
                <a:srgbClr val="FFFFFF"/>
              </a:clrFrom>
              <a:clrTo>
                <a:srgbClr val="FFFFFF">
                  <a:alpha val="0"/>
                </a:srgbClr>
              </a:clrTo>
            </a:clrChange>
            <a:duotone>
              <a:schemeClr val="bg2">
                <a:shade val="45000"/>
                <a:satMod val="135000"/>
              </a:schemeClr>
              <a:prstClr val="white"/>
            </a:duotone>
          </a:blip>
          <a:stretch>
            <a:fillRect/>
          </a:stretch>
        </p:blipFill>
        <p:spPr>
          <a:xfrm>
            <a:off x="5213131" y="1551809"/>
            <a:ext cx="842078" cy="845118"/>
          </a:xfrm>
          <a:prstGeom prst="rect">
            <a:avLst/>
          </a:prstGeom>
        </p:spPr>
      </p:pic>
      <p:cxnSp>
        <p:nvCxnSpPr>
          <p:cNvPr id="100" name="直接连接符 99"/>
          <p:cNvCxnSpPr/>
          <p:nvPr/>
        </p:nvCxnSpPr>
        <p:spPr bwMode="auto">
          <a:xfrm flipV="1">
            <a:off x="3751951" y="2230498"/>
            <a:ext cx="0" cy="285998"/>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sp>
        <p:nvSpPr>
          <p:cNvPr id="95" name="矩形 94"/>
          <p:cNvSpPr/>
          <p:nvPr/>
        </p:nvSpPr>
        <p:spPr>
          <a:xfrm>
            <a:off x="4951829" y="2271321"/>
            <a:ext cx="1614503" cy="430851"/>
          </a:xfrm>
          <a:prstGeom prst="rect">
            <a:avLst/>
          </a:prstGeom>
        </p:spPr>
        <p:txBody>
          <a:bodyPr wrap="square" lIns="91410" tIns="45702" rIns="91410" bIns="45702">
            <a:spAutoFit/>
          </a:bodyPr>
          <a:lstStyle/>
          <a:p>
            <a:pPr algn="ctr" defTabSz="1219200">
              <a:buClr>
                <a:srgbClr val="CC9900"/>
              </a:buClr>
            </a:pPr>
            <a:r>
              <a:rPr lang="zh-CN" altLang="en-US" sz="1100" dirty="0" smtClean="0">
                <a:latin typeface="微软雅黑" panose="020B0503020204020204" pitchFamily="34" charset="-122"/>
                <a:ea typeface="微软雅黑" panose="020B0503020204020204" pitchFamily="34" charset="-122"/>
              </a:rPr>
              <a:t>电子价签</a:t>
            </a:r>
            <a:r>
              <a:rPr lang="en-US" altLang="zh-CN" sz="1100" dirty="0" smtClean="0">
                <a:latin typeface="微软雅黑" panose="020B0503020204020204" pitchFamily="34" charset="-122"/>
                <a:ea typeface="微软雅黑" panose="020B0503020204020204" pitchFamily="34" charset="-122"/>
              </a:rPr>
              <a:t>/</a:t>
            </a:r>
            <a:r>
              <a:rPr lang="zh-CN" altLang="en-US" sz="1100" dirty="0" smtClean="0">
                <a:latin typeface="微软雅黑" panose="020B0503020204020204" pitchFamily="34" charset="-122"/>
                <a:ea typeface="微软雅黑" panose="020B0503020204020204" pitchFamily="34" charset="-122"/>
              </a:rPr>
              <a:t>资产管理</a:t>
            </a:r>
            <a:r>
              <a:rPr lang="en-US" altLang="zh-CN" sz="1100" dirty="0" smtClean="0">
                <a:latin typeface="微软雅黑" panose="020B0503020204020204" pitchFamily="34" charset="-122"/>
                <a:ea typeface="微软雅黑" panose="020B0503020204020204" pitchFamily="34" charset="-122"/>
              </a:rPr>
              <a:t>/</a:t>
            </a:r>
            <a:r>
              <a:rPr lang="zh-CN" altLang="en-US" sz="1100" dirty="0" smtClean="0">
                <a:latin typeface="微软雅黑" panose="020B0503020204020204" pitchFamily="34" charset="-122"/>
                <a:ea typeface="微软雅黑" panose="020B0503020204020204" pitchFamily="34" charset="-122"/>
              </a:rPr>
              <a:t>学生健康管理等系统</a:t>
            </a:r>
            <a:endParaRPr lang="zh-CN" altLang="en-US" sz="1100" dirty="0">
              <a:latin typeface="微软雅黑" panose="020B0503020204020204" pitchFamily="34" charset="-122"/>
              <a:ea typeface="微软雅黑" panose="020B0503020204020204" pitchFamily="34" charset="-122"/>
            </a:endParaRPr>
          </a:p>
        </p:txBody>
      </p:sp>
      <p:sp>
        <p:nvSpPr>
          <p:cNvPr id="96" name="Freeform 13"/>
          <p:cNvSpPr>
            <a:spLocks noEditPoints="1"/>
          </p:cNvSpPr>
          <p:nvPr/>
        </p:nvSpPr>
        <p:spPr bwMode="auto">
          <a:xfrm>
            <a:off x="3408640" y="1908439"/>
            <a:ext cx="771112" cy="322058"/>
          </a:xfrm>
          <a:custGeom>
            <a:avLst/>
            <a:gdLst>
              <a:gd name="T0" fmla="*/ 2147483647 w 16688"/>
              <a:gd name="T1" fmla="*/ 2147483647 h 3968"/>
              <a:gd name="T2" fmla="*/ 2147483647 w 16688"/>
              <a:gd name="T3" fmla="*/ 2147483647 h 3968"/>
              <a:gd name="T4" fmla="*/ 2147483647 w 16688"/>
              <a:gd name="T5" fmla="*/ 2147483647 h 3968"/>
              <a:gd name="T6" fmla="*/ 2147483647 w 16688"/>
              <a:gd name="T7" fmla="*/ 2147483647 h 3968"/>
              <a:gd name="T8" fmla="*/ 2147483647 w 16688"/>
              <a:gd name="T9" fmla="*/ 2147483647 h 3968"/>
              <a:gd name="T10" fmla="*/ 2147483647 w 16688"/>
              <a:gd name="T11" fmla="*/ 2147483647 h 3968"/>
              <a:gd name="T12" fmla="*/ 2147483647 w 16688"/>
              <a:gd name="T13" fmla="*/ 2147483647 h 3968"/>
              <a:gd name="T14" fmla="*/ 2147483647 w 16688"/>
              <a:gd name="T15" fmla="*/ 2147483647 h 3968"/>
              <a:gd name="T16" fmla="*/ 2147483647 w 16688"/>
              <a:gd name="T17" fmla="*/ 2147483647 h 3968"/>
              <a:gd name="T18" fmla="*/ 2147483647 w 16688"/>
              <a:gd name="T19" fmla="*/ 2147483647 h 3968"/>
              <a:gd name="T20" fmla="*/ 2147483647 w 16688"/>
              <a:gd name="T21" fmla="*/ 2147483647 h 3968"/>
              <a:gd name="T22" fmla="*/ 2147483647 w 16688"/>
              <a:gd name="T23" fmla="*/ 2147483647 h 3968"/>
              <a:gd name="T24" fmla="*/ 2147483647 w 16688"/>
              <a:gd name="T25" fmla="*/ 2147483647 h 3968"/>
              <a:gd name="T26" fmla="*/ 2147483647 w 16688"/>
              <a:gd name="T27" fmla="*/ 2147483647 h 3968"/>
              <a:gd name="T28" fmla="*/ 2147483647 w 16688"/>
              <a:gd name="T29" fmla="*/ 2147483647 h 3968"/>
              <a:gd name="T30" fmla="*/ 2147483647 w 16688"/>
              <a:gd name="T31" fmla="*/ 2147483647 h 3968"/>
              <a:gd name="T32" fmla="*/ 2147483647 w 16688"/>
              <a:gd name="T33" fmla="*/ 2147483647 h 3968"/>
              <a:gd name="T34" fmla="*/ 2147483647 w 16688"/>
              <a:gd name="T35" fmla="*/ 2147483647 h 3968"/>
              <a:gd name="T36" fmla="*/ 2147483647 w 16688"/>
              <a:gd name="T37" fmla="*/ 2147483647 h 3968"/>
              <a:gd name="T38" fmla="*/ 2147483647 w 16688"/>
              <a:gd name="T39" fmla="*/ 2147483647 h 3968"/>
              <a:gd name="T40" fmla="*/ 2147483647 w 16688"/>
              <a:gd name="T41" fmla="*/ 2147483647 h 3968"/>
              <a:gd name="T42" fmla="*/ 2147483647 w 16688"/>
              <a:gd name="T43" fmla="*/ 2147483647 h 3968"/>
              <a:gd name="T44" fmla="*/ 2147483647 w 16688"/>
              <a:gd name="T45" fmla="*/ 2147483647 h 3968"/>
              <a:gd name="T46" fmla="*/ 2147483647 w 16688"/>
              <a:gd name="T47" fmla="*/ 2147483647 h 3968"/>
              <a:gd name="T48" fmla="*/ 2147483647 w 16688"/>
              <a:gd name="T49" fmla="*/ 2147483647 h 3968"/>
              <a:gd name="T50" fmla="*/ 2147483647 w 16688"/>
              <a:gd name="T51" fmla="*/ 2147483647 h 3968"/>
              <a:gd name="T52" fmla="*/ 2147483647 w 16688"/>
              <a:gd name="T53" fmla="*/ 2147483647 h 3968"/>
              <a:gd name="T54" fmla="*/ 2147483647 w 16688"/>
              <a:gd name="T55" fmla="*/ 2147483647 h 3968"/>
              <a:gd name="T56" fmla="*/ 2147483647 w 16688"/>
              <a:gd name="T57" fmla="*/ 2147483647 h 3968"/>
              <a:gd name="T58" fmla="*/ 2147483647 w 16688"/>
              <a:gd name="T59" fmla="*/ 2147483647 h 3968"/>
              <a:gd name="T60" fmla="*/ 2147483647 w 16688"/>
              <a:gd name="T61" fmla="*/ 2147483647 h 3968"/>
              <a:gd name="T62" fmla="*/ 2147483647 w 16688"/>
              <a:gd name="T63" fmla="*/ 2147483647 h 3968"/>
              <a:gd name="T64" fmla="*/ 2147483647 w 16688"/>
              <a:gd name="T65" fmla="*/ 2147483647 h 3968"/>
              <a:gd name="T66" fmla="*/ 2147483647 w 16688"/>
              <a:gd name="T67" fmla="*/ 2147483647 h 3968"/>
              <a:gd name="T68" fmla="*/ 2147483647 w 16688"/>
              <a:gd name="T69" fmla="*/ 2147483647 h 3968"/>
              <a:gd name="T70" fmla="*/ 2147483647 w 16688"/>
              <a:gd name="T71" fmla="*/ 2147483647 h 3968"/>
              <a:gd name="T72" fmla="*/ 2147483647 w 16688"/>
              <a:gd name="T73" fmla="*/ 2147483647 h 3968"/>
              <a:gd name="T74" fmla="*/ 2147483647 w 16688"/>
              <a:gd name="T75" fmla="*/ 2147483647 h 3968"/>
              <a:gd name="T76" fmla="*/ 2147483647 w 16688"/>
              <a:gd name="T77" fmla="*/ 2147483647 h 3968"/>
              <a:gd name="T78" fmla="*/ 2147483647 w 16688"/>
              <a:gd name="T79" fmla="*/ 2147483647 h 3968"/>
              <a:gd name="T80" fmla="*/ 2147483647 w 16688"/>
              <a:gd name="T81" fmla="*/ 2147483647 h 3968"/>
              <a:gd name="T82" fmla="*/ 2147483647 w 16688"/>
              <a:gd name="T83" fmla="*/ 2147483647 h 3968"/>
              <a:gd name="T84" fmla="*/ 2147483647 w 16688"/>
              <a:gd name="T85" fmla="*/ 2147483647 h 3968"/>
              <a:gd name="T86" fmla="*/ 2147483647 w 16688"/>
              <a:gd name="T87" fmla="*/ 2147483647 h 3968"/>
              <a:gd name="T88" fmla="*/ 2147483647 w 16688"/>
              <a:gd name="T89" fmla="*/ 2147483647 h 3968"/>
              <a:gd name="T90" fmla="*/ 2147483647 w 16688"/>
              <a:gd name="T91" fmla="*/ 2147483647 h 3968"/>
              <a:gd name="T92" fmla="*/ 2147483647 w 16688"/>
              <a:gd name="T93" fmla="*/ 2147483647 h 3968"/>
              <a:gd name="T94" fmla="*/ 2147483647 w 16688"/>
              <a:gd name="T95" fmla="*/ 2147483647 h 3968"/>
              <a:gd name="T96" fmla="*/ 2147483647 w 16688"/>
              <a:gd name="T97" fmla="*/ 2147483647 h 3968"/>
              <a:gd name="T98" fmla="*/ 2147483647 w 16688"/>
              <a:gd name="T99" fmla="*/ 2147483647 h 3968"/>
              <a:gd name="T100" fmla="*/ 2147483647 w 16688"/>
              <a:gd name="T101" fmla="*/ 2147483647 h 3968"/>
              <a:gd name="T102" fmla="*/ 2147483647 w 16688"/>
              <a:gd name="T103" fmla="*/ 2147483647 h 3968"/>
              <a:gd name="T104" fmla="*/ 2147483647 w 16688"/>
              <a:gd name="T105" fmla="*/ 2147483647 h 3968"/>
              <a:gd name="T106" fmla="*/ 2147483647 w 16688"/>
              <a:gd name="T107" fmla="*/ 2147483647 h 3968"/>
              <a:gd name="T108" fmla="*/ 2147483647 w 16688"/>
              <a:gd name="T109" fmla="*/ 2147483647 h 3968"/>
              <a:gd name="T110" fmla="*/ 2147483647 w 16688"/>
              <a:gd name="T111" fmla="*/ 2147483647 h 3968"/>
              <a:gd name="T112" fmla="*/ 2147483647 w 16688"/>
              <a:gd name="T113" fmla="*/ 2147483647 h 3968"/>
              <a:gd name="T114" fmla="*/ 2147483647 w 16688"/>
              <a:gd name="T115" fmla="*/ 2147483647 h 3968"/>
              <a:gd name="T116" fmla="*/ 2147483647 w 16688"/>
              <a:gd name="T117" fmla="*/ 2147483647 h 3968"/>
              <a:gd name="T118" fmla="*/ 2147483647 w 16688"/>
              <a:gd name="T119" fmla="*/ 2147483647 h 39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688"/>
              <a:gd name="T181" fmla="*/ 0 h 3968"/>
              <a:gd name="T182" fmla="*/ 16688 w 16688"/>
              <a:gd name="T183" fmla="*/ 3968 h 39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990000"/>
          </a:solidFill>
          <a:ln w="9525">
            <a:noFill/>
            <a:round/>
          </a:ln>
        </p:spPr>
        <p:txBody>
          <a:bodyPr/>
          <a:lstStyle/>
          <a:p>
            <a:pPr fontAlgn="base">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78" name="Freeform 13"/>
          <p:cNvSpPr>
            <a:spLocks noEditPoints="1"/>
          </p:cNvSpPr>
          <p:nvPr/>
        </p:nvSpPr>
        <p:spPr bwMode="auto">
          <a:xfrm>
            <a:off x="2833823" y="2852605"/>
            <a:ext cx="590864" cy="16399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bg1">
              <a:lumMod val="50000"/>
            </a:schemeClr>
          </a:solid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98" name="矩形 51"/>
          <p:cNvSpPr>
            <a:spLocks noChangeArrowheads="1"/>
          </p:cNvSpPr>
          <p:nvPr/>
        </p:nvSpPr>
        <p:spPr bwMode="auto">
          <a:xfrm>
            <a:off x="2996117" y="1578128"/>
            <a:ext cx="2173670" cy="307777"/>
          </a:xfrm>
          <a:prstGeom prst="rect">
            <a:avLst/>
          </a:prstGeom>
          <a:noFill/>
          <a:ln w="9525">
            <a:noFill/>
            <a:miter lim="800000"/>
          </a:ln>
        </p:spPr>
        <p:txBody>
          <a:bodyPr wrap="square">
            <a:spAutoFit/>
          </a:bodyPr>
          <a:lstStyle/>
          <a:p>
            <a:pPr algn="ctr" fontAlgn="base">
              <a:spcBef>
                <a:spcPct val="0"/>
              </a:spcBef>
              <a:spcAft>
                <a:spcPct val="0"/>
              </a:spcAft>
            </a:pPr>
            <a:r>
              <a:rPr lang="en-US" altLang="zh-CN" sz="14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AC6800V</a:t>
            </a:r>
            <a:endParaRPr lang="zh-CN" altLang="en-US" sz="14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文本框 76"/>
          <p:cNvSpPr txBox="1"/>
          <p:nvPr/>
        </p:nvSpPr>
        <p:spPr>
          <a:xfrm>
            <a:off x="1119331" y="4098186"/>
            <a:ext cx="1107947" cy="276971"/>
          </a:xfrm>
          <a:prstGeom prst="rect">
            <a:avLst/>
          </a:prstGeom>
          <a:noFill/>
        </p:spPr>
        <p:txBody>
          <a:bodyPr wrap="none" lIns="91416" tIns="45706" rIns="91416" bIns="45706" rtlCol="0">
            <a:spAutoFit/>
          </a:bodyPr>
          <a:lstStyle/>
          <a:p>
            <a:pPr defTabSz="1218565"/>
            <a:r>
              <a:rPr lang="zh-CN" altLang="en-US" sz="1200" b="1" dirty="0">
                <a:latin typeface="Arial" panose="020B0604020202020204" pitchFamily="34" charset="0"/>
                <a:ea typeface="微软雅黑" panose="020B0503020204020204" pitchFamily="34" charset="-122"/>
                <a:cs typeface="Arial" panose="020B0604020202020204" pitchFamily="34" charset="0"/>
              </a:rPr>
              <a:t>人流密集场景</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97" name="文本框 7"/>
          <p:cNvSpPr txBox="1"/>
          <p:nvPr/>
        </p:nvSpPr>
        <p:spPr>
          <a:xfrm>
            <a:off x="5502547" y="4098186"/>
            <a:ext cx="1107947" cy="276971"/>
          </a:xfrm>
          <a:prstGeom prst="rect">
            <a:avLst/>
          </a:prstGeom>
          <a:noFill/>
        </p:spPr>
        <p:txBody>
          <a:bodyPr wrap="none" lIns="91416" tIns="45706" rIns="91416" bIns="45706" rtlCol="0">
            <a:spAutoFit/>
          </a:bodyPr>
          <a:lstStyle/>
          <a:p>
            <a:pPr defTabSz="1218565"/>
            <a:r>
              <a:rPr lang="zh-CN" altLang="en-US" sz="1200" b="1" dirty="0">
                <a:latin typeface="Arial" panose="020B0604020202020204" pitchFamily="34" charset="0"/>
                <a:ea typeface="微软雅黑" panose="020B0503020204020204" pitchFamily="34" charset="-122"/>
                <a:cs typeface="Arial" panose="020B0604020202020204" pitchFamily="34" charset="0"/>
              </a:rPr>
              <a:t>房间密集场景</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99" name="文本框 8"/>
          <p:cNvSpPr txBox="1"/>
          <p:nvPr/>
        </p:nvSpPr>
        <p:spPr>
          <a:xfrm>
            <a:off x="4009355" y="4107716"/>
            <a:ext cx="1298151" cy="276971"/>
          </a:xfrm>
          <a:prstGeom prst="rect">
            <a:avLst/>
          </a:prstGeom>
          <a:noFill/>
        </p:spPr>
        <p:txBody>
          <a:bodyPr wrap="square" lIns="91416" tIns="45706" rIns="91416" bIns="45706" rtlCol="0">
            <a:spAutoFit/>
          </a:bodyPr>
          <a:lstStyle/>
          <a:p>
            <a:pPr defTabSz="1218565"/>
            <a:r>
              <a:rPr lang="zh-CN" altLang="en-US" sz="1200" b="1" dirty="0">
                <a:latin typeface="Arial" panose="020B0604020202020204" pitchFamily="34" charset="0"/>
                <a:ea typeface="微软雅黑" panose="020B0503020204020204" pitchFamily="34" charset="-122"/>
                <a:cs typeface="Arial" panose="020B0604020202020204" pitchFamily="34" charset="0"/>
              </a:rPr>
              <a:t>物联密集场景</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8"/>
          <p:cNvSpPr txBox="1"/>
          <p:nvPr/>
        </p:nvSpPr>
        <p:spPr>
          <a:xfrm>
            <a:off x="2555575" y="4102440"/>
            <a:ext cx="1107947" cy="276971"/>
          </a:xfrm>
          <a:prstGeom prst="rect">
            <a:avLst/>
          </a:prstGeom>
          <a:noFill/>
        </p:spPr>
        <p:txBody>
          <a:bodyPr wrap="none" lIns="91416" tIns="45706" rIns="91416" bIns="45706" rtlCol="0">
            <a:spAutoFit/>
          </a:bodyPr>
          <a:lstStyle/>
          <a:p>
            <a:pPr defTabSz="1218565"/>
            <a:r>
              <a:rPr lang="zh-CN" altLang="en-US" sz="1200" b="1" dirty="0">
                <a:latin typeface="Arial" panose="020B0604020202020204" pitchFamily="34" charset="0"/>
                <a:ea typeface="微软雅黑" panose="020B0503020204020204" pitchFamily="34" charset="-122"/>
                <a:cs typeface="Arial" panose="020B0604020202020204" pitchFamily="34" charset="0"/>
              </a:rPr>
              <a:t>流量突发场景</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204" name="圆角矩形 203"/>
          <p:cNvSpPr/>
          <p:nvPr/>
        </p:nvSpPr>
        <p:spPr>
          <a:xfrm>
            <a:off x="1007571" y="4008441"/>
            <a:ext cx="5698732" cy="1581593"/>
          </a:xfrm>
          <a:prstGeom prst="roundRect">
            <a:avLst>
              <a:gd name="adj" fmla="val 2225"/>
            </a:avLst>
          </a:prstGeom>
          <a:noFill/>
          <a:ln w="3175" cap="flat" cmpd="sng" algn="ctr">
            <a:solidFill>
              <a:srgbClr val="1F497D">
                <a:lumMod val="60000"/>
                <a:lumOff val="40000"/>
              </a:srgbClr>
            </a:solidFill>
            <a:prstDash val="dash"/>
          </a:ln>
          <a:effectLst/>
        </p:spPr>
        <p:txBody>
          <a:bodyPr rtlCol="0" anchor="ctr"/>
          <a:lstStyle/>
          <a:p>
            <a:pPr algn="ctr" defTabSz="1219200">
              <a:defRPr/>
            </a:pPr>
            <a:endParaRPr lang="zh-CN" altLang="en-US" sz="2000" kern="0">
              <a:latin typeface="微软雅黑" panose="020B0503020204020204" pitchFamily="34" charset="-122"/>
              <a:ea typeface="微软雅黑" panose="020B0503020204020204" pitchFamily="34" charset="-122"/>
              <a:sym typeface="Arial" panose="020B0604020202020204" pitchFamily="34" charset="0"/>
            </a:endParaRPr>
          </a:p>
        </p:txBody>
      </p:sp>
      <p:sp>
        <p:nvSpPr>
          <p:cNvPr id="208" name="Freeform 13"/>
          <p:cNvSpPr>
            <a:spLocks noEditPoints="1"/>
          </p:cNvSpPr>
          <p:nvPr/>
        </p:nvSpPr>
        <p:spPr bwMode="auto">
          <a:xfrm>
            <a:off x="4800554" y="2851954"/>
            <a:ext cx="590864" cy="16399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bg1">
              <a:lumMod val="50000"/>
            </a:schemeClr>
          </a:solid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576"/>
          <p:cNvGrpSpPr/>
          <p:nvPr/>
        </p:nvGrpSpPr>
        <p:grpSpPr bwMode="auto">
          <a:xfrm>
            <a:off x="5010274" y="3409474"/>
            <a:ext cx="520520" cy="447037"/>
            <a:chOff x="13096875" y="2576512"/>
            <a:chExt cx="804862" cy="777875"/>
          </a:xfrm>
          <a:solidFill>
            <a:schemeClr val="tx1">
              <a:lumMod val="50000"/>
              <a:lumOff val="50000"/>
            </a:schemeClr>
          </a:solidFill>
        </p:grpSpPr>
        <p:sp>
          <p:nvSpPr>
            <p:cNvPr id="210" name="Freeform 100"/>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1" name="Freeform 101"/>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2" name="Freeform 102"/>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3" name="Freeform 103"/>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4" name="Freeform 104"/>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5" name="Freeform 105"/>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6" name="Freeform 106"/>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7" name="Freeform 107"/>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8" name="Freeform 108"/>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19" name="Freeform 109"/>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grpSp>
      <p:sp>
        <p:nvSpPr>
          <p:cNvPr id="231" name="TextBox 230"/>
          <p:cNvSpPr txBox="1"/>
          <p:nvPr/>
        </p:nvSpPr>
        <p:spPr>
          <a:xfrm>
            <a:off x="4267936" y="3583970"/>
            <a:ext cx="1046834" cy="338554"/>
          </a:xfrm>
          <a:prstGeom prst="rect">
            <a:avLst/>
          </a:prstGeom>
          <a:noFill/>
        </p:spPr>
        <p:txBody>
          <a:bodyPr wrap="square" rtlCol="0">
            <a:spAutoFit/>
          </a:bodyPr>
          <a:lstStyle/>
          <a:p>
            <a:r>
              <a:rPr lang="en-US" altLang="zh-CN" sz="1600" dirty="0" smtClean="0"/>
              <a:t>……</a:t>
            </a:r>
            <a:endParaRPr lang="zh-CN" altLang="en-US" sz="1600" dirty="0"/>
          </a:p>
        </p:txBody>
      </p:sp>
      <p:cxnSp>
        <p:nvCxnSpPr>
          <p:cNvPr id="233" name="直接连接符 232"/>
          <p:cNvCxnSpPr/>
          <p:nvPr/>
        </p:nvCxnSpPr>
        <p:spPr bwMode="auto">
          <a:xfrm>
            <a:off x="3223475" y="2549373"/>
            <a:ext cx="1679906" cy="0"/>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35" name="直接连接符 234"/>
          <p:cNvCxnSpPr/>
          <p:nvPr/>
        </p:nvCxnSpPr>
        <p:spPr bwMode="auto">
          <a:xfrm flipV="1">
            <a:off x="3233635" y="2559173"/>
            <a:ext cx="0" cy="285998"/>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36" name="直接连接符 235"/>
          <p:cNvCxnSpPr/>
          <p:nvPr/>
        </p:nvCxnSpPr>
        <p:spPr bwMode="auto">
          <a:xfrm flipV="1">
            <a:off x="4903930" y="2545378"/>
            <a:ext cx="0" cy="285998"/>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38" name="直接连接符 237"/>
          <p:cNvCxnSpPr/>
          <p:nvPr/>
        </p:nvCxnSpPr>
        <p:spPr bwMode="auto">
          <a:xfrm>
            <a:off x="1866458" y="3316258"/>
            <a:ext cx="1527429" cy="0"/>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40" name="直接连接符 239"/>
          <p:cNvCxnSpPr/>
          <p:nvPr/>
        </p:nvCxnSpPr>
        <p:spPr bwMode="auto">
          <a:xfrm flipV="1">
            <a:off x="3223475" y="3016603"/>
            <a:ext cx="0" cy="285998"/>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sp>
        <p:nvSpPr>
          <p:cNvPr id="241" name="TextBox 240"/>
          <p:cNvSpPr txBox="1"/>
          <p:nvPr/>
        </p:nvSpPr>
        <p:spPr>
          <a:xfrm>
            <a:off x="2506458" y="3583970"/>
            <a:ext cx="1046834" cy="338554"/>
          </a:xfrm>
          <a:prstGeom prst="rect">
            <a:avLst/>
          </a:prstGeom>
          <a:noFill/>
        </p:spPr>
        <p:txBody>
          <a:bodyPr wrap="square" rtlCol="0">
            <a:spAutoFit/>
          </a:bodyPr>
          <a:lstStyle/>
          <a:p>
            <a:r>
              <a:rPr lang="en-US" altLang="zh-CN" sz="1600" dirty="0" smtClean="0"/>
              <a:t>……</a:t>
            </a:r>
            <a:endParaRPr lang="zh-CN" altLang="en-US" sz="1600" dirty="0"/>
          </a:p>
        </p:txBody>
      </p:sp>
      <p:cxnSp>
        <p:nvCxnSpPr>
          <p:cNvPr id="242" name="直接连接符 241"/>
          <p:cNvCxnSpPr>
            <a:stCxn id="202" idx="2"/>
          </p:cNvCxnSpPr>
          <p:nvPr/>
        </p:nvCxnSpPr>
        <p:spPr bwMode="auto">
          <a:xfrm flipH="1" flipV="1">
            <a:off x="1877818" y="3320445"/>
            <a:ext cx="11274" cy="417494"/>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43" name="直接连接符 242"/>
          <p:cNvCxnSpPr/>
          <p:nvPr/>
        </p:nvCxnSpPr>
        <p:spPr bwMode="auto">
          <a:xfrm flipV="1">
            <a:off x="3402020" y="3305210"/>
            <a:ext cx="0" cy="443152"/>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grpSp>
        <p:nvGrpSpPr>
          <p:cNvPr id="8" name="组合 576"/>
          <p:cNvGrpSpPr/>
          <p:nvPr/>
        </p:nvGrpSpPr>
        <p:grpSpPr bwMode="auto">
          <a:xfrm>
            <a:off x="3258433" y="3409474"/>
            <a:ext cx="520520" cy="447037"/>
            <a:chOff x="13096875" y="2576512"/>
            <a:chExt cx="804862" cy="777875"/>
          </a:xfrm>
          <a:solidFill>
            <a:schemeClr val="tx1">
              <a:lumMod val="50000"/>
              <a:lumOff val="50000"/>
            </a:schemeClr>
          </a:solidFill>
        </p:grpSpPr>
        <p:sp>
          <p:nvSpPr>
            <p:cNvPr id="221" name="Freeform 100"/>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2" name="Freeform 101"/>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3" name="Freeform 102"/>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4" name="Freeform 103"/>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5" name="Freeform 104"/>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6" name="Freeform 105"/>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7" name="Freeform 106"/>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8" name="Freeform 107"/>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29" name="Freeform 108"/>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30" name="Freeform 109"/>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grpSp>
      <p:grpSp>
        <p:nvGrpSpPr>
          <p:cNvPr id="12" name="组合 576"/>
          <p:cNvGrpSpPr/>
          <p:nvPr/>
        </p:nvGrpSpPr>
        <p:grpSpPr bwMode="auto">
          <a:xfrm>
            <a:off x="1786378" y="3409474"/>
            <a:ext cx="520520" cy="447037"/>
            <a:chOff x="13096875" y="2576512"/>
            <a:chExt cx="804862" cy="777875"/>
          </a:xfrm>
          <a:solidFill>
            <a:schemeClr val="tx1">
              <a:lumMod val="50000"/>
              <a:lumOff val="50000"/>
            </a:schemeClr>
          </a:solidFill>
        </p:grpSpPr>
        <p:sp>
          <p:nvSpPr>
            <p:cNvPr id="194" name="Freeform 100"/>
            <p:cNvSpPr/>
            <p:nvPr/>
          </p:nvSpPr>
          <p:spPr bwMode="auto">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195" name="Freeform 101"/>
            <p:cNvSpPr/>
            <p:nvPr/>
          </p:nvSpPr>
          <p:spPr bwMode="auto">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196" name="Freeform 102"/>
            <p:cNvSpPr/>
            <p:nvPr/>
          </p:nvSpPr>
          <p:spPr bwMode="auto">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197" name="Freeform 103"/>
            <p:cNvSpPr/>
            <p:nvPr/>
          </p:nvSpPr>
          <p:spPr bwMode="auto">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198" name="Freeform 104"/>
            <p:cNvSpPr/>
            <p:nvPr/>
          </p:nvSpPr>
          <p:spPr bwMode="auto">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199" name="Freeform 105"/>
            <p:cNvSpPr/>
            <p:nvPr/>
          </p:nvSpPr>
          <p:spPr bwMode="auto">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00" name="Freeform 106"/>
            <p:cNvSpPr/>
            <p:nvPr/>
          </p:nvSpPr>
          <p:spPr bwMode="auto">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01" name="Freeform 107"/>
            <p:cNvSpPr/>
            <p:nvPr/>
          </p:nvSpPr>
          <p:spPr bwMode="auto">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02" name="Freeform 108"/>
            <p:cNvSpPr/>
            <p:nvPr/>
          </p:nvSpPr>
          <p:spPr bwMode="auto">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sp>
          <p:nvSpPr>
            <p:cNvPr id="203" name="Freeform 109"/>
            <p:cNvSpPr/>
            <p:nvPr/>
          </p:nvSpPr>
          <p:spPr bwMode="auto">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ln>
          </p:spPr>
          <p:txBody>
            <a:bodyPr/>
            <a:lstStyle/>
            <a:p>
              <a:pPr fontAlgn="base">
                <a:spcBef>
                  <a:spcPct val="0"/>
                </a:spcBef>
                <a:spcAft>
                  <a:spcPct val="0"/>
                </a:spcAft>
                <a:defRPr/>
              </a:pPr>
              <a:endParaRPr lang="zh-CN" altLang="en-US">
                <a:solidFill>
                  <a:srgbClr val="000000"/>
                </a:solidFill>
                <a:latin typeface="Arial" panose="020B0604020202020204" pitchFamily="34" charset="0"/>
                <a:ea typeface="微软雅黑" panose="020B0503020204020204" pitchFamily="34" charset="-122"/>
              </a:endParaRPr>
            </a:p>
          </p:txBody>
        </p:sp>
      </p:grpSp>
      <p:cxnSp>
        <p:nvCxnSpPr>
          <p:cNvPr id="247" name="直接连接符 246"/>
          <p:cNvCxnSpPr/>
          <p:nvPr/>
        </p:nvCxnSpPr>
        <p:spPr bwMode="auto">
          <a:xfrm flipV="1">
            <a:off x="5042101" y="3015952"/>
            <a:ext cx="0" cy="698237"/>
          </a:xfrm>
          <a:prstGeom prst="line">
            <a:avLst/>
          </a:prstGeom>
          <a:ln w="15875">
            <a:headEnd type="none" w="med" len="med"/>
            <a:tailEnd type="none" w="med" len="med"/>
          </a:ln>
        </p:spPr>
        <p:style>
          <a:lnRef idx="2">
            <a:schemeClr val="accent5"/>
          </a:lnRef>
          <a:fillRef idx="0">
            <a:schemeClr val="accent5"/>
          </a:fillRef>
          <a:effectRef idx="1">
            <a:schemeClr val="accent5"/>
          </a:effectRef>
          <a:fontRef idx="minor">
            <a:schemeClr val="tx1"/>
          </a:fontRef>
        </p:style>
      </p:cxnSp>
      <p:sp>
        <p:nvSpPr>
          <p:cNvPr id="251" name="TextBox 250"/>
          <p:cNvSpPr txBox="1"/>
          <p:nvPr/>
        </p:nvSpPr>
        <p:spPr>
          <a:xfrm>
            <a:off x="3835000" y="2709714"/>
            <a:ext cx="1046834" cy="338554"/>
          </a:xfrm>
          <a:prstGeom prst="rect">
            <a:avLst/>
          </a:prstGeom>
          <a:noFill/>
        </p:spPr>
        <p:txBody>
          <a:bodyPr wrap="square" rtlCol="0">
            <a:spAutoFit/>
          </a:bodyPr>
          <a:lstStyle/>
          <a:p>
            <a:r>
              <a:rPr lang="en-US" altLang="zh-CN" sz="1600" dirty="0" smtClean="0"/>
              <a:t>……</a:t>
            </a:r>
            <a:endParaRPr lang="zh-CN" altLang="en-US" sz="1600" dirty="0"/>
          </a:p>
        </p:txBody>
      </p:sp>
      <p:sp>
        <p:nvSpPr>
          <p:cNvPr id="252" name="矩形 51"/>
          <p:cNvSpPr>
            <a:spLocks noChangeArrowheads="1"/>
          </p:cNvSpPr>
          <p:nvPr/>
        </p:nvSpPr>
        <p:spPr bwMode="auto">
          <a:xfrm>
            <a:off x="5413862" y="3655090"/>
            <a:ext cx="554624"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AP</a:t>
            </a:r>
            <a:endParaRPr lang="zh-CN" altLang="en-US" sz="14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4" name="Freeform 43"/>
          <p:cNvSpPr>
            <a:spLocks noEditPoints="1"/>
          </p:cNvSpPr>
          <p:nvPr/>
        </p:nvSpPr>
        <p:spPr bwMode="auto">
          <a:xfrm>
            <a:off x="5596559" y="4481084"/>
            <a:ext cx="432438" cy="636254"/>
          </a:xfrm>
          <a:custGeom>
            <a:avLst/>
            <a:gdLst>
              <a:gd name="T0" fmla="*/ 110 w 265"/>
              <a:gd name="T1" fmla="*/ 295 h 330"/>
              <a:gd name="T2" fmla="*/ 18 w 265"/>
              <a:gd name="T3" fmla="*/ 269 h 330"/>
              <a:gd name="T4" fmla="*/ 247 w 265"/>
              <a:gd name="T5" fmla="*/ 327 h 330"/>
              <a:gd name="T6" fmla="*/ 0 w 265"/>
              <a:gd name="T7" fmla="*/ 258 h 330"/>
              <a:gd name="T8" fmla="*/ 54 w 265"/>
              <a:gd name="T9" fmla="*/ 299 h 330"/>
              <a:gd name="T10" fmla="*/ 54 w 265"/>
              <a:gd name="T11" fmla="*/ 276 h 330"/>
              <a:gd name="T12" fmla="*/ 76 w 265"/>
              <a:gd name="T13" fmla="*/ 276 h 330"/>
              <a:gd name="T14" fmla="*/ 103 w 265"/>
              <a:gd name="T15" fmla="*/ 275 h 330"/>
              <a:gd name="T16" fmla="*/ 146 w 265"/>
              <a:gd name="T17" fmla="*/ 285 h 330"/>
              <a:gd name="T18" fmla="*/ 125 w 265"/>
              <a:gd name="T19" fmla="*/ 285 h 330"/>
              <a:gd name="T20" fmla="*/ 190 w 265"/>
              <a:gd name="T21" fmla="*/ 314 h 330"/>
              <a:gd name="T22" fmla="*/ 190 w 265"/>
              <a:gd name="T23" fmla="*/ 285 h 330"/>
              <a:gd name="T24" fmla="*/ 189 w 265"/>
              <a:gd name="T25" fmla="*/ 299 h 330"/>
              <a:gd name="T26" fmla="*/ 190 w 265"/>
              <a:gd name="T27" fmla="*/ 314 h 330"/>
              <a:gd name="T28" fmla="*/ 210 w 265"/>
              <a:gd name="T29" fmla="*/ 276 h 330"/>
              <a:gd name="T30" fmla="*/ 10 w 265"/>
              <a:gd name="T31" fmla="*/ 140 h 330"/>
              <a:gd name="T32" fmla="*/ 43 w 265"/>
              <a:gd name="T33" fmla="*/ 116 h 330"/>
              <a:gd name="T34" fmla="*/ 2 w 265"/>
              <a:gd name="T35" fmla="*/ 116 h 330"/>
              <a:gd name="T36" fmla="*/ 77 w 265"/>
              <a:gd name="T37" fmla="*/ 80 h 330"/>
              <a:gd name="T38" fmla="*/ 83 w 265"/>
              <a:gd name="T39" fmla="*/ 63 h 330"/>
              <a:gd name="T40" fmla="*/ 68 w 265"/>
              <a:gd name="T41" fmla="*/ 74 h 330"/>
              <a:gd name="T42" fmla="*/ 145 w 265"/>
              <a:gd name="T43" fmla="*/ 38 h 330"/>
              <a:gd name="T44" fmla="*/ 132 w 265"/>
              <a:gd name="T45" fmla="*/ 0 h 330"/>
              <a:gd name="T46" fmla="*/ 120 w 265"/>
              <a:gd name="T47" fmla="*/ 38 h 330"/>
              <a:gd name="T48" fmla="*/ 197 w 265"/>
              <a:gd name="T49" fmla="*/ 74 h 330"/>
              <a:gd name="T50" fmla="*/ 182 w 265"/>
              <a:gd name="T51" fmla="*/ 63 h 330"/>
              <a:gd name="T52" fmla="*/ 230 w 265"/>
              <a:gd name="T53" fmla="*/ 140 h 330"/>
              <a:gd name="T54" fmla="*/ 262 w 265"/>
              <a:gd name="T55" fmla="*/ 116 h 330"/>
              <a:gd name="T56" fmla="*/ 222 w 265"/>
              <a:gd name="T57" fmla="*/ 116 h 330"/>
              <a:gd name="T58" fmla="*/ 110 w 265"/>
              <a:gd name="T59" fmla="*/ 246 h 330"/>
              <a:gd name="T60" fmla="*/ 143 w 265"/>
              <a:gd name="T61" fmla="*/ 224 h 330"/>
              <a:gd name="T62" fmla="*/ 110 w 265"/>
              <a:gd name="T63" fmla="*/ 53 h 330"/>
              <a:gd name="T64" fmla="*/ 143 w 265"/>
              <a:gd name="T65" fmla="*/ 166 h 330"/>
              <a:gd name="T66" fmla="*/ 122 w 265"/>
              <a:gd name="T67" fmla="*/ 115 h 330"/>
              <a:gd name="T68" fmla="*/ 122 w 265"/>
              <a:gd name="T69" fmla="*/ 86 h 330"/>
              <a:gd name="T70" fmla="*/ 1 w 265"/>
              <a:gd name="T71" fmla="*/ 156 h 330"/>
              <a:gd name="T72" fmla="*/ 1 w 265"/>
              <a:gd name="T73" fmla="*/ 156 h 330"/>
              <a:gd name="T74" fmla="*/ 33 w 265"/>
              <a:gd name="T75" fmla="*/ 166 h 330"/>
              <a:gd name="T76" fmla="*/ 55 w 265"/>
              <a:gd name="T77" fmla="*/ 246 h 330"/>
              <a:gd name="T78" fmla="*/ 88 w 265"/>
              <a:gd name="T79" fmla="*/ 187 h 330"/>
              <a:gd name="T80" fmla="*/ 88 w 265"/>
              <a:gd name="T81" fmla="*/ 187 h 330"/>
              <a:gd name="T82" fmla="*/ 88 w 265"/>
              <a:gd name="T83" fmla="*/ 115 h 330"/>
              <a:gd name="T84" fmla="*/ 210 w 265"/>
              <a:gd name="T85" fmla="*/ 246 h 330"/>
              <a:gd name="T86" fmla="*/ 199 w 265"/>
              <a:gd name="T87" fmla="*/ 187 h 330"/>
              <a:gd name="T88" fmla="*/ 199 w 265"/>
              <a:gd name="T89" fmla="*/ 187 h 330"/>
              <a:gd name="T90" fmla="*/ 199 w 265"/>
              <a:gd name="T91" fmla="*/ 115 h 330"/>
              <a:gd name="T92" fmla="*/ 264 w 265"/>
              <a:gd name="T93" fmla="*/ 246 h 330"/>
              <a:gd name="T94" fmla="*/ 232 w 265"/>
              <a:gd name="T95" fmla="*/ 18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5" h="330">
                <a:moveTo>
                  <a:pt x="103" y="306"/>
                </a:moveTo>
                <a:cubicBezTo>
                  <a:pt x="98" y="306"/>
                  <a:pt x="95" y="302"/>
                  <a:pt x="95" y="295"/>
                </a:cubicBezTo>
                <a:cubicBezTo>
                  <a:pt x="95" y="288"/>
                  <a:pt x="98" y="284"/>
                  <a:pt x="103" y="284"/>
                </a:cubicBezTo>
                <a:cubicBezTo>
                  <a:pt x="108" y="284"/>
                  <a:pt x="110" y="289"/>
                  <a:pt x="110" y="295"/>
                </a:cubicBezTo>
                <a:cubicBezTo>
                  <a:pt x="110" y="302"/>
                  <a:pt x="107" y="306"/>
                  <a:pt x="103" y="306"/>
                </a:cubicBezTo>
                <a:close/>
                <a:moveTo>
                  <a:pt x="0" y="258"/>
                </a:moveTo>
                <a:cubicBezTo>
                  <a:pt x="0" y="269"/>
                  <a:pt x="0" y="269"/>
                  <a:pt x="0" y="269"/>
                </a:cubicBezTo>
                <a:cubicBezTo>
                  <a:pt x="18" y="269"/>
                  <a:pt x="18" y="269"/>
                  <a:pt x="18" y="269"/>
                </a:cubicBezTo>
                <a:cubicBezTo>
                  <a:pt x="18" y="327"/>
                  <a:pt x="18" y="327"/>
                  <a:pt x="18" y="327"/>
                </a:cubicBezTo>
                <a:cubicBezTo>
                  <a:pt x="18" y="329"/>
                  <a:pt x="20" y="330"/>
                  <a:pt x="22" y="330"/>
                </a:cubicBezTo>
                <a:cubicBezTo>
                  <a:pt x="243" y="330"/>
                  <a:pt x="243" y="330"/>
                  <a:pt x="243" y="330"/>
                </a:cubicBezTo>
                <a:cubicBezTo>
                  <a:pt x="245" y="330"/>
                  <a:pt x="247" y="329"/>
                  <a:pt x="247" y="327"/>
                </a:cubicBezTo>
                <a:cubicBezTo>
                  <a:pt x="247" y="269"/>
                  <a:pt x="247" y="269"/>
                  <a:pt x="247" y="269"/>
                </a:cubicBezTo>
                <a:cubicBezTo>
                  <a:pt x="265" y="269"/>
                  <a:pt x="265" y="269"/>
                  <a:pt x="265" y="269"/>
                </a:cubicBezTo>
                <a:cubicBezTo>
                  <a:pt x="265" y="258"/>
                  <a:pt x="265" y="258"/>
                  <a:pt x="265" y="258"/>
                </a:cubicBezTo>
                <a:lnTo>
                  <a:pt x="0" y="258"/>
                </a:lnTo>
                <a:close/>
                <a:moveTo>
                  <a:pt x="76" y="314"/>
                </a:moveTo>
                <a:cubicBezTo>
                  <a:pt x="65" y="314"/>
                  <a:pt x="65" y="314"/>
                  <a:pt x="65" y="314"/>
                </a:cubicBezTo>
                <a:cubicBezTo>
                  <a:pt x="65" y="299"/>
                  <a:pt x="65" y="299"/>
                  <a:pt x="65" y="299"/>
                </a:cubicBezTo>
                <a:cubicBezTo>
                  <a:pt x="54" y="299"/>
                  <a:pt x="54" y="299"/>
                  <a:pt x="54" y="299"/>
                </a:cubicBezTo>
                <a:cubicBezTo>
                  <a:pt x="54" y="314"/>
                  <a:pt x="54" y="314"/>
                  <a:pt x="54" y="314"/>
                </a:cubicBezTo>
                <a:cubicBezTo>
                  <a:pt x="44" y="314"/>
                  <a:pt x="44" y="314"/>
                  <a:pt x="44" y="314"/>
                </a:cubicBezTo>
                <a:cubicBezTo>
                  <a:pt x="44" y="276"/>
                  <a:pt x="44" y="276"/>
                  <a:pt x="44" y="276"/>
                </a:cubicBezTo>
                <a:cubicBezTo>
                  <a:pt x="54" y="276"/>
                  <a:pt x="54" y="276"/>
                  <a:pt x="54" y="276"/>
                </a:cubicBezTo>
                <a:cubicBezTo>
                  <a:pt x="54" y="290"/>
                  <a:pt x="54" y="290"/>
                  <a:pt x="54" y="290"/>
                </a:cubicBezTo>
                <a:cubicBezTo>
                  <a:pt x="65" y="290"/>
                  <a:pt x="65" y="290"/>
                  <a:pt x="65" y="290"/>
                </a:cubicBezTo>
                <a:cubicBezTo>
                  <a:pt x="65" y="276"/>
                  <a:pt x="65" y="276"/>
                  <a:pt x="65" y="276"/>
                </a:cubicBezTo>
                <a:cubicBezTo>
                  <a:pt x="76" y="276"/>
                  <a:pt x="76" y="276"/>
                  <a:pt x="76" y="276"/>
                </a:cubicBezTo>
                <a:lnTo>
                  <a:pt x="76" y="314"/>
                </a:lnTo>
                <a:close/>
                <a:moveTo>
                  <a:pt x="102" y="315"/>
                </a:moveTo>
                <a:cubicBezTo>
                  <a:pt x="92" y="315"/>
                  <a:pt x="84" y="307"/>
                  <a:pt x="84" y="295"/>
                </a:cubicBezTo>
                <a:cubicBezTo>
                  <a:pt x="84" y="283"/>
                  <a:pt x="92" y="275"/>
                  <a:pt x="103" y="275"/>
                </a:cubicBezTo>
                <a:cubicBezTo>
                  <a:pt x="114" y="275"/>
                  <a:pt x="121" y="283"/>
                  <a:pt x="121" y="295"/>
                </a:cubicBezTo>
                <a:cubicBezTo>
                  <a:pt x="121" y="307"/>
                  <a:pt x="114" y="315"/>
                  <a:pt x="102" y="315"/>
                </a:cubicBezTo>
                <a:close/>
                <a:moveTo>
                  <a:pt x="155" y="285"/>
                </a:moveTo>
                <a:cubicBezTo>
                  <a:pt x="146" y="285"/>
                  <a:pt x="146" y="285"/>
                  <a:pt x="146" y="285"/>
                </a:cubicBezTo>
                <a:cubicBezTo>
                  <a:pt x="146" y="314"/>
                  <a:pt x="146" y="314"/>
                  <a:pt x="146" y="314"/>
                </a:cubicBezTo>
                <a:cubicBezTo>
                  <a:pt x="135" y="314"/>
                  <a:pt x="135" y="314"/>
                  <a:pt x="135" y="314"/>
                </a:cubicBezTo>
                <a:cubicBezTo>
                  <a:pt x="135" y="285"/>
                  <a:pt x="135" y="285"/>
                  <a:pt x="135" y="285"/>
                </a:cubicBezTo>
                <a:cubicBezTo>
                  <a:pt x="125" y="285"/>
                  <a:pt x="125" y="285"/>
                  <a:pt x="125" y="285"/>
                </a:cubicBezTo>
                <a:cubicBezTo>
                  <a:pt x="125" y="276"/>
                  <a:pt x="125" y="276"/>
                  <a:pt x="125" y="276"/>
                </a:cubicBezTo>
                <a:cubicBezTo>
                  <a:pt x="155" y="276"/>
                  <a:pt x="155" y="276"/>
                  <a:pt x="155" y="276"/>
                </a:cubicBezTo>
                <a:lnTo>
                  <a:pt x="155" y="285"/>
                </a:lnTo>
                <a:close/>
                <a:moveTo>
                  <a:pt x="190" y="314"/>
                </a:moveTo>
                <a:cubicBezTo>
                  <a:pt x="165" y="314"/>
                  <a:pt x="165" y="314"/>
                  <a:pt x="165" y="314"/>
                </a:cubicBezTo>
                <a:cubicBezTo>
                  <a:pt x="165" y="276"/>
                  <a:pt x="165" y="276"/>
                  <a:pt x="165" y="276"/>
                </a:cubicBezTo>
                <a:cubicBezTo>
                  <a:pt x="190" y="276"/>
                  <a:pt x="190" y="276"/>
                  <a:pt x="190" y="276"/>
                </a:cubicBezTo>
                <a:cubicBezTo>
                  <a:pt x="190" y="285"/>
                  <a:pt x="190" y="285"/>
                  <a:pt x="190" y="285"/>
                </a:cubicBezTo>
                <a:cubicBezTo>
                  <a:pt x="175" y="285"/>
                  <a:pt x="175" y="285"/>
                  <a:pt x="175" y="285"/>
                </a:cubicBezTo>
                <a:cubicBezTo>
                  <a:pt x="175" y="290"/>
                  <a:pt x="175" y="290"/>
                  <a:pt x="175" y="290"/>
                </a:cubicBezTo>
                <a:cubicBezTo>
                  <a:pt x="189" y="290"/>
                  <a:pt x="189" y="290"/>
                  <a:pt x="189" y="290"/>
                </a:cubicBezTo>
                <a:cubicBezTo>
                  <a:pt x="189" y="299"/>
                  <a:pt x="189" y="299"/>
                  <a:pt x="189" y="299"/>
                </a:cubicBezTo>
                <a:cubicBezTo>
                  <a:pt x="175" y="299"/>
                  <a:pt x="175" y="299"/>
                  <a:pt x="175" y="299"/>
                </a:cubicBezTo>
                <a:cubicBezTo>
                  <a:pt x="175" y="305"/>
                  <a:pt x="175" y="305"/>
                  <a:pt x="175" y="305"/>
                </a:cubicBezTo>
                <a:cubicBezTo>
                  <a:pt x="190" y="305"/>
                  <a:pt x="190" y="305"/>
                  <a:pt x="190" y="305"/>
                </a:cubicBezTo>
                <a:lnTo>
                  <a:pt x="190" y="314"/>
                </a:lnTo>
                <a:close/>
                <a:moveTo>
                  <a:pt x="225" y="314"/>
                </a:moveTo>
                <a:cubicBezTo>
                  <a:pt x="200" y="314"/>
                  <a:pt x="200" y="314"/>
                  <a:pt x="200" y="314"/>
                </a:cubicBezTo>
                <a:cubicBezTo>
                  <a:pt x="200" y="276"/>
                  <a:pt x="200" y="276"/>
                  <a:pt x="200" y="276"/>
                </a:cubicBezTo>
                <a:cubicBezTo>
                  <a:pt x="210" y="276"/>
                  <a:pt x="210" y="276"/>
                  <a:pt x="210" y="276"/>
                </a:cubicBezTo>
                <a:cubicBezTo>
                  <a:pt x="210" y="305"/>
                  <a:pt x="210" y="305"/>
                  <a:pt x="210" y="305"/>
                </a:cubicBezTo>
                <a:cubicBezTo>
                  <a:pt x="225" y="305"/>
                  <a:pt x="225" y="305"/>
                  <a:pt x="225" y="305"/>
                </a:cubicBezTo>
                <a:lnTo>
                  <a:pt x="225" y="314"/>
                </a:lnTo>
                <a:close/>
                <a:moveTo>
                  <a:pt x="10" y="140"/>
                </a:moveTo>
                <a:cubicBezTo>
                  <a:pt x="22" y="132"/>
                  <a:pt x="22" y="132"/>
                  <a:pt x="22" y="132"/>
                </a:cubicBezTo>
                <a:cubicBezTo>
                  <a:pt x="35" y="140"/>
                  <a:pt x="35" y="140"/>
                  <a:pt x="35" y="140"/>
                </a:cubicBezTo>
                <a:cubicBezTo>
                  <a:pt x="32" y="125"/>
                  <a:pt x="32" y="125"/>
                  <a:pt x="32" y="125"/>
                </a:cubicBezTo>
                <a:cubicBezTo>
                  <a:pt x="43" y="116"/>
                  <a:pt x="43" y="116"/>
                  <a:pt x="43" y="116"/>
                </a:cubicBezTo>
                <a:cubicBezTo>
                  <a:pt x="28" y="115"/>
                  <a:pt x="28" y="115"/>
                  <a:pt x="28" y="115"/>
                </a:cubicBezTo>
                <a:cubicBezTo>
                  <a:pt x="22" y="101"/>
                  <a:pt x="22" y="101"/>
                  <a:pt x="22" y="101"/>
                </a:cubicBezTo>
                <a:cubicBezTo>
                  <a:pt x="17" y="115"/>
                  <a:pt x="17" y="115"/>
                  <a:pt x="17" y="115"/>
                </a:cubicBezTo>
                <a:cubicBezTo>
                  <a:pt x="2" y="116"/>
                  <a:pt x="2" y="116"/>
                  <a:pt x="2" y="116"/>
                </a:cubicBezTo>
                <a:cubicBezTo>
                  <a:pt x="13" y="125"/>
                  <a:pt x="13" y="125"/>
                  <a:pt x="13" y="125"/>
                </a:cubicBezTo>
                <a:lnTo>
                  <a:pt x="10" y="140"/>
                </a:lnTo>
                <a:close/>
                <a:moveTo>
                  <a:pt x="64" y="88"/>
                </a:moveTo>
                <a:cubicBezTo>
                  <a:pt x="77" y="80"/>
                  <a:pt x="77" y="80"/>
                  <a:pt x="77" y="80"/>
                </a:cubicBezTo>
                <a:cubicBezTo>
                  <a:pt x="89" y="88"/>
                  <a:pt x="89" y="88"/>
                  <a:pt x="89" y="88"/>
                </a:cubicBezTo>
                <a:cubicBezTo>
                  <a:pt x="86" y="74"/>
                  <a:pt x="86" y="74"/>
                  <a:pt x="86" y="74"/>
                </a:cubicBezTo>
                <a:cubicBezTo>
                  <a:pt x="97" y="64"/>
                  <a:pt x="97" y="64"/>
                  <a:pt x="97" y="64"/>
                </a:cubicBezTo>
                <a:cubicBezTo>
                  <a:pt x="83" y="63"/>
                  <a:pt x="83" y="63"/>
                  <a:pt x="83" y="63"/>
                </a:cubicBezTo>
                <a:cubicBezTo>
                  <a:pt x="77" y="50"/>
                  <a:pt x="77" y="50"/>
                  <a:pt x="77" y="50"/>
                </a:cubicBezTo>
                <a:cubicBezTo>
                  <a:pt x="71" y="63"/>
                  <a:pt x="71" y="63"/>
                  <a:pt x="71" y="63"/>
                </a:cubicBezTo>
                <a:cubicBezTo>
                  <a:pt x="57" y="64"/>
                  <a:pt x="57" y="64"/>
                  <a:pt x="57" y="64"/>
                </a:cubicBezTo>
                <a:cubicBezTo>
                  <a:pt x="68" y="74"/>
                  <a:pt x="68" y="74"/>
                  <a:pt x="68" y="74"/>
                </a:cubicBezTo>
                <a:lnTo>
                  <a:pt x="64" y="88"/>
                </a:lnTo>
                <a:close/>
                <a:moveTo>
                  <a:pt x="120" y="38"/>
                </a:moveTo>
                <a:cubicBezTo>
                  <a:pt x="132" y="31"/>
                  <a:pt x="132" y="31"/>
                  <a:pt x="132" y="31"/>
                </a:cubicBezTo>
                <a:cubicBezTo>
                  <a:pt x="145" y="38"/>
                  <a:pt x="145" y="38"/>
                  <a:pt x="145" y="38"/>
                </a:cubicBezTo>
                <a:cubicBezTo>
                  <a:pt x="142" y="24"/>
                  <a:pt x="142" y="24"/>
                  <a:pt x="142" y="24"/>
                </a:cubicBezTo>
                <a:cubicBezTo>
                  <a:pt x="153" y="15"/>
                  <a:pt x="153" y="15"/>
                  <a:pt x="153" y="15"/>
                </a:cubicBezTo>
                <a:cubicBezTo>
                  <a:pt x="138" y="13"/>
                  <a:pt x="138" y="13"/>
                  <a:pt x="138" y="13"/>
                </a:cubicBezTo>
                <a:cubicBezTo>
                  <a:pt x="132" y="0"/>
                  <a:pt x="132" y="0"/>
                  <a:pt x="132" y="0"/>
                </a:cubicBezTo>
                <a:cubicBezTo>
                  <a:pt x="127" y="13"/>
                  <a:pt x="127" y="13"/>
                  <a:pt x="127" y="13"/>
                </a:cubicBezTo>
                <a:cubicBezTo>
                  <a:pt x="112" y="15"/>
                  <a:pt x="112" y="15"/>
                  <a:pt x="112" y="15"/>
                </a:cubicBezTo>
                <a:cubicBezTo>
                  <a:pt x="123" y="24"/>
                  <a:pt x="123" y="24"/>
                  <a:pt x="123" y="24"/>
                </a:cubicBezTo>
                <a:lnTo>
                  <a:pt x="120" y="38"/>
                </a:lnTo>
                <a:close/>
                <a:moveTo>
                  <a:pt x="176" y="88"/>
                </a:moveTo>
                <a:cubicBezTo>
                  <a:pt x="188" y="80"/>
                  <a:pt x="188" y="80"/>
                  <a:pt x="188" y="80"/>
                </a:cubicBezTo>
                <a:cubicBezTo>
                  <a:pt x="200" y="88"/>
                  <a:pt x="200" y="88"/>
                  <a:pt x="200" y="88"/>
                </a:cubicBezTo>
                <a:cubicBezTo>
                  <a:pt x="197" y="74"/>
                  <a:pt x="197" y="74"/>
                  <a:pt x="197" y="74"/>
                </a:cubicBezTo>
                <a:cubicBezTo>
                  <a:pt x="208" y="64"/>
                  <a:pt x="208" y="64"/>
                  <a:pt x="208" y="64"/>
                </a:cubicBezTo>
                <a:cubicBezTo>
                  <a:pt x="194" y="63"/>
                  <a:pt x="194" y="63"/>
                  <a:pt x="194" y="63"/>
                </a:cubicBezTo>
                <a:cubicBezTo>
                  <a:pt x="188" y="50"/>
                  <a:pt x="188" y="50"/>
                  <a:pt x="188" y="50"/>
                </a:cubicBezTo>
                <a:cubicBezTo>
                  <a:pt x="182" y="63"/>
                  <a:pt x="182" y="63"/>
                  <a:pt x="182" y="63"/>
                </a:cubicBezTo>
                <a:cubicBezTo>
                  <a:pt x="168" y="64"/>
                  <a:pt x="168" y="64"/>
                  <a:pt x="168" y="64"/>
                </a:cubicBezTo>
                <a:cubicBezTo>
                  <a:pt x="179" y="74"/>
                  <a:pt x="179" y="74"/>
                  <a:pt x="179" y="74"/>
                </a:cubicBezTo>
                <a:lnTo>
                  <a:pt x="176" y="88"/>
                </a:lnTo>
                <a:close/>
                <a:moveTo>
                  <a:pt x="230" y="140"/>
                </a:moveTo>
                <a:cubicBezTo>
                  <a:pt x="242" y="132"/>
                  <a:pt x="242" y="132"/>
                  <a:pt x="242" y="132"/>
                </a:cubicBezTo>
                <a:cubicBezTo>
                  <a:pt x="255" y="140"/>
                  <a:pt x="255" y="140"/>
                  <a:pt x="255" y="140"/>
                </a:cubicBezTo>
                <a:cubicBezTo>
                  <a:pt x="252" y="125"/>
                  <a:pt x="252" y="125"/>
                  <a:pt x="252" y="125"/>
                </a:cubicBezTo>
                <a:cubicBezTo>
                  <a:pt x="262" y="116"/>
                  <a:pt x="262" y="116"/>
                  <a:pt x="262" y="116"/>
                </a:cubicBezTo>
                <a:cubicBezTo>
                  <a:pt x="248" y="115"/>
                  <a:pt x="248" y="115"/>
                  <a:pt x="248" y="115"/>
                </a:cubicBezTo>
                <a:cubicBezTo>
                  <a:pt x="242" y="101"/>
                  <a:pt x="242" y="101"/>
                  <a:pt x="242" y="101"/>
                </a:cubicBezTo>
                <a:cubicBezTo>
                  <a:pt x="237" y="115"/>
                  <a:pt x="237" y="115"/>
                  <a:pt x="237" y="115"/>
                </a:cubicBezTo>
                <a:cubicBezTo>
                  <a:pt x="222" y="116"/>
                  <a:pt x="222" y="116"/>
                  <a:pt x="222" y="116"/>
                </a:cubicBezTo>
                <a:cubicBezTo>
                  <a:pt x="233" y="125"/>
                  <a:pt x="233" y="125"/>
                  <a:pt x="233" y="125"/>
                </a:cubicBezTo>
                <a:lnTo>
                  <a:pt x="230" y="140"/>
                </a:lnTo>
                <a:close/>
                <a:moveTo>
                  <a:pt x="110" y="53"/>
                </a:moveTo>
                <a:cubicBezTo>
                  <a:pt x="110" y="246"/>
                  <a:pt x="110" y="246"/>
                  <a:pt x="110" y="246"/>
                </a:cubicBezTo>
                <a:cubicBezTo>
                  <a:pt x="122" y="246"/>
                  <a:pt x="122" y="246"/>
                  <a:pt x="122" y="246"/>
                </a:cubicBezTo>
                <a:cubicBezTo>
                  <a:pt x="122" y="224"/>
                  <a:pt x="122" y="224"/>
                  <a:pt x="122" y="224"/>
                </a:cubicBezTo>
                <a:cubicBezTo>
                  <a:pt x="122" y="217"/>
                  <a:pt x="126" y="212"/>
                  <a:pt x="132" y="212"/>
                </a:cubicBezTo>
                <a:cubicBezTo>
                  <a:pt x="138" y="212"/>
                  <a:pt x="143" y="217"/>
                  <a:pt x="143" y="224"/>
                </a:cubicBezTo>
                <a:cubicBezTo>
                  <a:pt x="143" y="246"/>
                  <a:pt x="143" y="246"/>
                  <a:pt x="143" y="246"/>
                </a:cubicBezTo>
                <a:cubicBezTo>
                  <a:pt x="155" y="246"/>
                  <a:pt x="155" y="246"/>
                  <a:pt x="155" y="246"/>
                </a:cubicBezTo>
                <a:cubicBezTo>
                  <a:pt x="155" y="53"/>
                  <a:pt x="155" y="53"/>
                  <a:pt x="155" y="53"/>
                </a:cubicBezTo>
                <a:lnTo>
                  <a:pt x="110" y="53"/>
                </a:lnTo>
                <a:close/>
                <a:moveTo>
                  <a:pt x="143" y="187"/>
                </a:moveTo>
                <a:cubicBezTo>
                  <a:pt x="122" y="187"/>
                  <a:pt x="122" y="187"/>
                  <a:pt x="122" y="187"/>
                </a:cubicBezTo>
                <a:cubicBezTo>
                  <a:pt x="122" y="166"/>
                  <a:pt x="122" y="166"/>
                  <a:pt x="122" y="166"/>
                </a:cubicBezTo>
                <a:cubicBezTo>
                  <a:pt x="143" y="166"/>
                  <a:pt x="143" y="166"/>
                  <a:pt x="143" y="166"/>
                </a:cubicBezTo>
                <a:lnTo>
                  <a:pt x="143" y="187"/>
                </a:lnTo>
                <a:close/>
                <a:moveTo>
                  <a:pt x="143" y="137"/>
                </a:moveTo>
                <a:cubicBezTo>
                  <a:pt x="122" y="137"/>
                  <a:pt x="122" y="137"/>
                  <a:pt x="122" y="137"/>
                </a:cubicBezTo>
                <a:cubicBezTo>
                  <a:pt x="122" y="115"/>
                  <a:pt x="122" y="115"/>
                  <a:pt x="122" y="115"/>
                </a:cubicBezTo>
                <a:cubicBezTo>
                  <a:pt x="143" y="115"/>
                  <a:pt x="143" y="115"/>
                  <a:pt x="143" y="115"/>
                </a:cubicBezTo>
                <a:lnTo>
                  <a:pt x="143" y="137"/>
                </a:lnTo>
                <a:close/>
                <a:moveTo>
                  <a:pt x="143" y="86"/>
                </a:moveTo>
                <a:cubicBezTo>
                  <a:pt x="122" y="86"/>
                  <a:pt x="122" y="86"/>
                  <a:pt x="122" y="86"/>
                </a:cubicBezTo>
                <a:cubicBezTo>
                  <a:pt x="122" y="64"/>
                  <a:pt x="122" y="64"/>
                  <a:pt x="122" y="64"/>
                </a:cubicBezTo>
                <a:cubicBezTo>
                  <a:pt x="143" y="64"/>
                  <a:pt x="143" y="64"/>
                  <a:pt x="143" y="64"/>
                </a:cubicBezTo>
                <a:lnTo>
                  <a:pt x="143" y="86"/>
                </a:lnTo>
                <a:close/>
                <a:moveTo>
                  <a:pt x="1" y="156"/>
                </a:moveTo>
                <a:cubicBezTo>
                  <a:pt x="1" y="246"/>
                  <a:pt x="1" y="246"/>
                  <a:pt x="1" y="246"/>
                </a:cubicBezTo>
                <a:cubicBezTo>
                  <a:pt x="44" y="246"/>
                  <a:pt x="44" y="246"/>
                  <a:pt x="44" y="246"/>
                </a:cubicBezTo>
                <a:cubicBezTo>
                  <a:pt x="44" y="156"/>
                  <a:pt x="44" y="156"/>
                  <a:pt x="44" y="156"/>
                </a:cubicBezTo>
                <a:lnTo>
                  <a:pt x="1" y="156"/>
                </a:lnTo>
                <a:close/>
                <a:moveTo>
                  <a:pt x="33" y="187"/>
                </a:moveTo>
                <a:cubicBezTo>
                  <a:pt x="12" y="187"/>
                  <a:pt x="12" y="187"/>
                  <a:pt x="12" y="187"/>
                </a:cubicBezTo>
                <a:cubicBezTo>
                  <a:pt x="12" y="166"/>
                  <a:pt x="12" y="166"/>
                  <a:pt x="12" y="166"/>
                </a:cubicBezTo>
                <a:cubicBezTo>
                  <a:pt x="33" y="166"/>
                  <a:pt x="33" y="166"/>
                  <a:pt x="33" y="166"/>
                </a:cubicBezTo>
                <a:lnTo>
                  <a:pt x="33" y="187"/>
                </a:lnTo>
                <a:close/>
                <a:moveTo>
                  <a:pt x="55" y="105"/>
                </a:moveTo>
                <a:cubicBezTo>
                  <a:pt x="55" y="145"/>
                  <a:pt x="55" y="145"/>
                  <a:pt x="55" y="145"/>
                </a:cubicBezTo>
                <a:cubicBezTo>
                  <a:pt x="55" y="246"/>
                  <a:pt x="55" y="246"/>
                  <a:pt x="55" y="246"/>
                </a:cubicBezTo>
                <a:cubicBezTo>
                  <a:pt x="98" y="246"/>
                  <a:pt x="98" y="246"/>
                  <a:pt x="98" y="246"/>
                </a:cubicBezTo>
                <a:cubicBezTo>
                  <a:pt x="98" y="105"/>
                  <a:pt x="98" y="105"/>
                  <a:pt x="98" y="105"/>
                </a:cubicBezTo>
                <a:lnTo>
                  <a:pt x="55" y="105"/>
                </a:lnTo>
                <a:close/>
                <a:moveTo>
                  <a:pt x="88" y="187"/>
                </a:moveTo>
                <a:cubicBezTo>
                  <a:pt x="66" y="187"/>
                  <a:pt x="66" y="187"/>
                  <a:pt x="66" y="187"/>
                </a:cubicBezTo>
                <a:cubicBezTo>
                  <a:pt x="66" y="166"/>
                  <a:pt x="66" y="166"/>
                  <a:pt x="66" y="166"/>
                </a:cubicBezTo>
                <a:cubicBezTo>
                  <a:pt x="88" y="166"/>
                  <a:pt x="88" y="166"/>
                  <a:pt x="88" y="166"/>
                </a:cubicBezTo>
                <a:lnTo>
                  <a:pt x="88" y="187"/>
                </a:lnTo>
                <a:close/>
                <a:moveTo>
                  <a:pt x="88" y="137"/>
                </a:moveTo>
                <a:cubicBezTo>
                  <a:pt x="66" y="137"/>
                  <a:pt x="66" y="137"/>
                  <a:pt x="66" y="137"/>
                </a:cubicBezTo>
                <a:cubicBezTo>
                  <a:pt x="66" y="115"/>
                  <a:pt x="66" y="115"/>
                  <a:pt x="66" y="115"/>
                </a:cubicBezTo>
                <a:cubicBezTo>
                  <a:pt x="88" y="115"/>
                  <a:pt x="88" y="115"/>
                  <a:pt x="88" y="115"/>
                </a:cubicBezTo>
                <a:lnTo>
                  <a:pt x="88" y="137"/>
                </a:lnTo>
                <a:close/>
                <a:moveTo>
                  <a:pt x="167" y="105"/>
                </a:moveTo>
                <a:cubicBezTo>
                  <a:pt x="167" y="246"/>
                  <a:pt x="167" y="246"/>
                  <a:pt x="167" y="246"/>
                </a:cubicBezTo>
                <a:cubicBezTo>
                  <a:pt x="210" y="246"/>
                  <a:pt x="210" y="246"/>
                  <a:pt x="210" y="246"/>
                </a:cubicBezTo>
                <a:cubicBezTo>
                  <a:pt x="210" y="145"/>
                  <a:pt x="210" y="145"/>
                  <a:pt x="210" y="145"/>
                </a:cubicBezTo>
                <a:cubicBezTo>
                  <a:pt x="210" y="105"/>
                  <a:pt x="210" y="105"/>
                  <a:pt x="210" y="105"/>
                </a:cubicBezTo>
                <a:lnTo>
                  <a:pt x="167" y="105"/>
                </a:lnTo>
                <a:close/>
                <a:moveTo>
                  <a:pt x="199" y="187"/>
                </a:moveTo>
                <a:cubicBezTo>
                  <a:pt x="177" y="187"/>
                  <a:pt x="177" y="187"/>
                  <a:pt x="177" y="187"/>
                </a:cubicBezTo>
                <a:cubicBezTo>
                  <a:pt x="177" y="166"/>
                  <a:pt x="177" y="166"/>
                  <a:pt x="177" y="166"/>
                </a:cubicBezTo>
                <a:cubicBezTo>
                  <a:pt x="199" y="166"/>
                  <a:pt x="199" y="166"/>
                  <a:pt x="199" y="166"/>
                </a:cubicBezTo>
                <a:lnTo>
                  <a:pt x="199" y="187"/>
                </a:lnTo>
                <a:close/>
                <a:moveTo>
                  <a:pt x="199" y="137"/>
                </a:moveTo>
                <a:cubicBezTo>
                  <a:pt x="177" y="137"/>
                  <a:pt x="177" y="137"/>
                  <a:pt x="177" y="137"/>
                </a:cubicBezTo>
                <a:cubicBezTo>
                  <a:pt x="177" y="115"/>
                  <a:pt x="177" y="115"/>
                  <a:pt x="177" y="115"/>
                </a:cubicBezTo>
                <a:cubicBezTo>
                  <a:pt x="199" y="115"/>
                  <a:pt x="199" y="115"/>
                  <a:pt x="199" y="115"/>
                </a:cubicBezTo>
                <a:lnTo>
                  <a:pt x="199" y="137"/>
                </a:lnTo>
                <a:close/>
                <a:moveTo>
                  <a:pt x="221" y="156"/>
                </a:moveTo>
                <a:cubicBezTo>
                  <a:pt x="221" y="246"/>
                  <a:pt x="221" y="246"/>
                  <a:pt x="221" y="246"/>
                </a:cubicBezTo>
                <a:cubicBezTo>
                  <a:pt x="264" y="246"/>
                  <a:pt x="264" y="246"/>
                  <a:pt x="264" y="246"/>
                </a:cubicBezTo>
                <a:cubicBezTo>
                  <a:pt x="264" y="156"/>
                  <a:pt x="264" y="156"/>
                  <a:pt x="264" y="156"/>
                </a:cubicBezTo>
                <a:lnTo>
                  <a:pt x="221" y="156"/>
                </a:lnTo>
                <a:close/>
                <a:moveTo>
                  <a:pt x="253" y="187"/>
                </a:moveTo>
                <a:cubicBezTo>
                  <a:pt x="232" y="187"/>
                  <a:pt x="232" y="187"/>
                  <a:pt x="232" y="187"/>
                </a:cubicBezTo>
                <a:cubicBezTo>
                  <a:pt x="232" y="166"/>
                  <a:pt x="232" y="166"/>
                  <a:pt x="232" y="166"/>
                </a:cubicBezTo>
                <a:cubicBezTo>
                  <a:pt x="253" y="166"/>
                  <a:pt x="253" y="166"/>
                  <a:pt x="253" y="166"/>
                </a:cubicBezTo>
                <a:lnTo>
                  <a:pt x="253" y="187"/>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0"/>
          <p:cNvSpPr>
            <a:spLocks noEditPoints="1"/>
          </p:cNvSpPr>
          <p:nvPr/>
        </p:nvSpPr>
        <p:spPr bwMode="auto">
          <a:xfrm>
            <a:off x="6106858" y="4470923"/>
            <a:ext cx="552909" cy="646415"/>
          </a:xfrm>
          <a:custGeom>
            <a:avLst/>
            <a:gdLst/>
            <a:ahLst/>
            <a:cxnLst>
              <a:cxn ang="0">
                <a:pos x="11413" y="88"/>
              </a:cxn>
              <a:cxn ang="0">
                <a:pos x="993" y="8332"/>
              </a:cxn>
              <a:cxn ang="0">
                <a:pos x="8602" y="9165"/>
              </a:cxn>
              <a:cxn ang="0">
                <a:pos x="10646" y="27"/>
              </a:cxn>
              <a:cxn ang="0">
                <a:pos x="10413" y="116"/>
              </a:cxn>
              <a:cxn ang="0">
                <a:pos x="10252" y="365"/>
              </a:cxn>
              <a:cxn ang="0">
                <a:pos x="10136" y="500"/>
              </a:cxn>
              <a:cxn ang="0">
                <a:pos x="9995" y="573"/>
              </a:cxn>
              <a:cxn ang="0">
                <a:pos x="9731" y="559"/>
              </a:cxn>
              <a:cxn ang="0">
                <a:pos x="9690" y="1606"/>
              </a:cxn>
              <a:cxn ang="0">
                <a:pos x="9930" y="1555"/>
              </a:cxn>
              <a:cxn ang="0">
                <a:pos x="10152" y="1451"/>
              </a:cxn>
              <a:cxn ang="0">
                <a:pos x="10441" y="1214"/>
              </a:cxn>
              <a:cxn ang="0">
                <a:pos x="10675" y="1062"/>
              </a:cxn>
              <a:cxn ang="0">
                <a:pos x="10819" y="1027"/>
              </a:cxn>
              <a:cxn ang="0">
                <a:pos x="10955" y="1020"/>
              </a:cxn>
              <a:cxn ang="0">
                <a:pos x="10965" y="979"/>
              </a:cxn>
              <a:cxn ang="0">
                <a:pos x="9471" y="6250"/>
              </a:cxn>
              <a:cxn ang="0">
                <a:pos x="9709" y="6401"/>
              </a:cxn>
              <a:cxn ang="0">
                <a:pos x="9860" y="6638"/>
              </a:cxn>
              <a:cxn ang="0">
                <a:pos x="9896" y="6927"/>
              </a:cxn>
              <a:cxn ang="0">
                <a:pos x="9805" y="7197"/>
              </a:cxn>
              <a:cxn ang="0">
                <a:pos x="9612" y="7399"/>
              </a:cxn>
              <a:cxn ang="0">
                <a:pos x="9347" y="7503"/>
              </a:cxn>
              <a:cxn ang="0">
                <a:pos x="9056" y="7481"/>
              </a:cxn>
              <a:cxn ang="0">
                <a:pos x="8811" y="7341"/>
              </a:cxn>
              <a:cxn ang="0">
                <a:pos x="8649" y="7113"/>
              </a:cxn>
              <a:cxn ang="0">
                <a:pos x="8599" y="6827"/>
              </a:cxn>
              <a:cxn ang="0">
                <a:pos x="8677" y="6551"/>
              </a:cxn>
              <a:cxn ang="0">
                <a:pos x="8859" y="6339"/>
              </a:cxn>
              <a:cxn ang="0">
                <a:pos x="9118" y="6223"/>
              </a:cxn>
              <a:cxn ang="0">
                <a:pos x="11435" y="6223"/>
              </a:cxn>
              <a:cxn ang="0">
                <a:pos x="11693" y="6339"/>
              </a:cxn>
              <a:cxn ang="0">
                <a:pos x="11876" y="6551"/>
              </a:cxn>
              <a:cxn ang="0">
                <a:pos x="11954" y="6827"/>
              </a:cxn>
              <a:cxn ang="0">
                <a:pos x="11903" y="7113"/>
              </a:cxn>
              <a:cxn ang="0">
                <a:pos x="11741" y="7341"/>
              </a:cxn>
              <a:cxn ang="0">
                <a:pos x="11497" y="7481"/>
              </a:cxn>
              <a:cxn ang="0">
                <a:pos x="11205" y="7503"/>
              </a:cxn>
              <a:cxn ang="0">
                <a:pos x="10940" y="7399"/>
              </a:cxn>
              <a:cxn ang="0">
                <a:pos x="10748" y="7197"/>
              </a:cxn>
              <a:cxn ang="0">
                <a:pos x="10657" y="6927"/>
              </a:cxn>
              <a:cxn ang="0">
                <a:pos x="10693" y="6638"/>
              </a:cxn>
              <a:cxn ang="0">
                <a:pos x="10844" y="6401"/>
              </a:cxn>
              <a:cxn ang="0">
                <a:pos x="11080" y="6250"/>
              </a:cxn>
              <a:cxn ang="0">
                <a:pos x="13393" y="6211"/>
              </a:cxn>
              <a:cxn ang="0">
                <a:pos x="13668" y="6289"/>
              </a:cxn>
              <a:cxn ang="0">
                <a:pos x="13880" y="6472"/>
              </a:cxn>
              <a:cxn ang="0">
                <a:pos x="13997" y="6730"/>
              </a:cxn>
              <a:cxn ang="0">
                <a:pos x="13989" y="7023"/>
              </a:cxn>
              <a:cxn ang="0">
                <a:pos x="13861" y="7273"/>
              </a:cxn>
              <a:cxn ang="0">
                <a:pos x="13640" y="7446"/>
              </a:cxn>
              <a:cxn ang="0">
                <a:pos x="13359" y="7510"/>
              </a:cxn>
              <a:cxn ang="0">
                <a:pos x="13077" y="7446"/>
              </a:cxn>
              <a:cxn ang="0">
                <a:pos x="12857" y="7273"/>
              </a:cxn>
              <a:cxn ang="0">
                <a:pos x="12729" y="7023"/>
              </a:cxn>
              <a:cxn ang="0">
                <a:pos x="12722" y="6730"/>
              </a:cxn>
              <a:cxn ang="0">
                <a:pos x="12838" y="6472"/>
              </a:cxn>
              <a:cxn ang="0">
                <a:pos x="13049" y="6289"/>
              </a:cxn>
              <a:cxn ang="0">
                <a:pos x="13326" y="6211"/>
              </a:cxn>
              <a:cxn ang="0">
                <a:pos x="7428" y="10452"/>
              </a:cxn>
              <a:cxn ang="0">
                <a:pos x="3249" y="8913"/>
              </a:cxn>
              <a:cxn ang="0">
                <a:pos x="7553" y="13360"/>
              </a:cxn>
            </a:cxnLst>
            <a:rect l="0" t="0" r="r" b="b"/>
            <a:pathLst>
              <a:path w="16031" h="14421">
                <a:moveTo>
                  <a:pt x="0" y="7305"/>
                </a:moveTo>
                <a:lnTo>
                  <a:pt x="7947" y="7305"/>
                </a:lnTo>
                <a:lnTo>
                  <a:pt x="7947" y="5432"/>
                </a:lnTo>
                <a:lnTo>
                  <a:pt x="6917" y="5432"/>
                </a:lnTo>
                <a:lnTo>
                  <a:pt x="9111" y="3974"/>
                </a:lnTo>
                <a:lnTo>
                  <a:pt x="11190" y="2591"/>
                </a:lnTo>
                <a:lnTo>
                  <a:pt x="11171" y="2591"/>
                </a:lnTo>
                <a:lnTo>
                  <a:pt x="11171" y="88"/>
                </a:lnTo>
                <a:lnTo>
                  <a:pt x="11413" y="88"/>
                </a:lnTo>
                <a:lnTo>
                  <a:pt x="11413" y="2588"/>
                </a:lnTo>
                <a:lnTo>
                  <a:pt x="13497" y="3974"/>
                </a:lnTo>
                <a:lnTo>
                  <a:pt x="15691" y="5432"/>
                </a:lnTo>
                <a:lnTo>
                  <a:pt x="14660" y="5432"/>
                </a:lnTo>
                <a:lnTo>
                  <a:pt x="14660" y="8332"/>
                </a:lnTo>
                <a:lnTo>
                  <a:pt x="14660" y="9578"/>
                </a:lnTo>
                <a:lnTo>
                  <a:pt x="14660" y="13052"/>
                </a:lnTo>
                <a:lnTo>
                  <a:pt x="993" y="13052"/>
                </a:lnTo>
                <a:lnTo>
                  <a:pt x="993" y="8332"/>
                </a:lnTo>
                <a:lnTo>
                  <a:pt x="7947" y="8332"/>
                </a:lnTo>
                <a:lnTo>
                  <a:pt x="7947" y="7784"/>
                </a:lnTo>
                <a:lnTo>
                  <a:pt x="0" y="7784"/>
                </a:lnTo>
                <a:lnTo>
                  <a:pt x="0" y="7305"/>
                </a:lnTo>
                <a:close/>
                <a:moveTo>
                  <a:pt x="8602" y="9165"/>
                </a:moveTo>
                <a:lnTo>
                  <a:pt x="14112" y="9165"/>
                </a:lnTo>
                <a:lnTo>
                  <a:pt x="14112" y="9409"/>
                </a:lnTo>
                <a:lnTo>
                  <a:pt x="8602" y="9409"/>
                </a:lnTo>
                <a:lnTo>
                  <a:pt x="8602" y="9165"/>
                </a:lnTo>
                <a:close/>
                <a:moveTo>
                  <a:pt x="10991" y="1"/>
                </a:moveTo>
                <a:lnTo>
                  <a:pt x="10967" y="0"/>
                </a:lnTo>
                <a:lnTo>
                  <a:pt x="10903" y="1"/>
                </a:lnTo>
                <a:lnTo>
                  <a:pt x="10860" y="2"/>
                </a:lnTo>
                <a:lnTo>
                  <a:pt x="10811" y="5"/>
                </a:lnTo>
                <a:lnTo>
                  <a:pt x="10758" y="10"/>
                </a:lnTo>
                <a:lnTo>
                  <a:pt x="10703" y="17"/>
                </a:lnTo>
                <a:lnTo>
                  <a:pt x="10674" y="22"/>
                </a:lnTo>
                <a:lnTo>
                  <a:pt x="10646" y="27"/>
                </a:lnTo>
                <a:lnTo>
                  <a:pt x="10617" y="33"/>
                </a:lnTo>
                <a:lnTo>
                  <a:pt x="10588" y="40"/>
                </a:lnTo>
                <a:lnTo>
                  <a:pt x="10560" y="48"/>
                </a:lnTo>
                <a:lnTo>
                  <a:pt x="10533" y="56"/>
                </a:lnTo>
                <a:lnTo>
                  <a:pt x="10507" y="66"/>
                </a:lnTo>
                <a:lnTo>
                  <a:pt x="10482" y="77"/>
                </a:lnTo>
                <a:lnTo>
                  <a:pt x="10457" y="89"/>
                </a:lnTo>
                <a:lnTo>
                  <a:pt x="10435" y="102"/>
                </a:lnTo>
                <a:lnTo>
                  <a:pt x="10413" y="116"/>
                </a:lnTo>
                <a:lnTo>
                  <a:pt x="10394" y="131"/>
                </a:lnTo>
                <a:lnTo>
                  <a:pt x="10376" y="148"/>
                </a:lnTo>
                <a:lnTo>
                  <a:pt x="10360" y="166"/>
                </a:lnTo>
                <a:lnTo>
                  <a:pt x="10347" y="185"/>
                </a:lnTo>
                <a:lnTo>
                  <a:pt x="10336" y="206"/>
                </a:lnTo>
                <a:lnTo>
                  <a:pt x="10316" y="249"/>
                </a:lnTo>
                <a:lnTo>
                  <a:pt x="10296" y="289"/>
                </a:lnTo>
                <a:lnTo>
                  <a:pt x="10274" y="328"/>
                </a:lnTo>
                <a:lnTo>
                  <a:pt x="10252" y="365"/>
                </a:lnTo>
                <a:lnTo>
                  <a:pt x="10240" y="383"/>
                </a:lnTo>
                <a:lnTo>
                  <a:pt x="10228" y="400"/>
                </a:lnTo>
                <a:lnTo>
                  <a:pt x="10216" y="416"/>
                </a:lnTo>
                <a:lnTo>
                  <a:pt x="10203" y="432"/>
                </a:lnTo>
                <a:lnTo>
                  <a:pt x="10190" y="447"/>
                </a:lnTo>
                <a:lnTo>
                  <a:pt x="10177" y="462"/>
                </a:lnTo>
                <a:lnTo>
                  <a:pt x="10164" y="475"/>
                </a:lnTo>
                <a:lnTo>
                  <a:pt x="10150" y="488"/>
                </a:lnTo>
                <a:lnTo>
                  <a:pt x="10136" y="500"/>
                </a:lnTo>
                <a:lnTo>
                  <a:pt x="10122" y="512"/>
                </a:lnTo>
                <a:lnTo>
                  <a:pt x="10107" y="523"/>
                </a:lnTo>
                <a:lnTo>
                  <a:pt x="10092" y="532"/>
                </a:lnTo>
                <a:lnTo>
                  <a:pt x="10076" y="542"/>
                </a:lnTo>
                <a:lnTo>
                  <a:pt x="10060" y="550"/>
                </a:lnTo>
                <a:lnTo>
                  <a:pt x="10045" y="557"/>
                </a:lnTo>
                <a:lnTo>
                  <a:pt x="10029" y="563"/>
                </a:lnTo>
                <a:lnTo>
                  <a:pt x="10012" y="569"/>
                </a:lnTo>
                <a:lnTo>
                  <a:pt x="9995" y="573"/>
                </a:lnTo>
                <a:lnTo>
                  <a:pt x="9978" y="576"/>
                </a:lnTo>
                <a:lnTo>
                  <a:pt x="9960" y="579"/>
                </a:lnTo>
                <a:lnTo>
                  <a:pt x="9942" y="580"/>
                </a:lnTo>
                <a:lnTo>
                  <a:pt x="9924" y="580"/>
                </a:lnTo>
                <a:lnTo>
                  <a:pt x="9905" y="580"/>
                </a:lnTo>
                <a:lnTo>
                  <a:pt x="9886" y="578"/>
                </a:lnTo>
                <a:lnTo>
                  <a:pt x="9819" y="570"/>
                </a:lnTo>
                <a:lnTo>
                  <a:pt x="9768" y="563"/>
                </a:lnTo>
                <a:lnTo>
                  <a:pt x="9731" y="559"/>
                </a:lnTo>
                <a:lnTo>
                  <a:pt x="9707" y="555"/>
                </a:lnTo>
                <a:lnTo>
                  <a:pt x="9692" y="554"/>
                </a:lnTo>
                <a:lnTo>
                  <a:pt x="9685" y="553"/>
                </a:lnTo>
                <a:lnTo>
                  <a:pt x="9682" y="552"/>
                </a:lnTo>
                <a:lnTo>
                  <a:pt x="9681" y="552"/>
                </a:lnTo>
                <a:lnTo>
                  <a:pt x="9681" y="1604"/>
                </a:lnTo>
                <a:lnTo>
                  <a:pt x="9682" y="1605"/>
                </a:lnTo>
                <a:lnTo>
                  <a:pt x="9685" y="1606"/>
                </a:lnTo>
                <a:lnTo>
                  <a:pt x="9690" y="1606"/>
                </a:lnTo>
                <a:lnTo>
                  <a:pt x="9697" y="1606"/>
                </a:lnTo>
                <a:lnTo>
                  <a:pt x="9715" y="1605"/>
                </a:lnTo>
                <a:lnTo>
                  <a:pt x="9739" y="1602"/>
                </a:lnTo>
                <a:lnTo>
                  <a:pt x="9769" y="1597"/>
                </a:lnTo>
                <a:lnTo>
                  <a:pt x="9804" y="1590"/>
                </a:lnTo>
                <a:lnTo>
                  <a:pt x="9842" y="1581"/>
                </a:lnTo>
                <a:lnTo>
                  <a:pt x="9885" y="1569"/>
                </a:lnTo>
                <a:lnTo>
                  <a:pt x="9907" y="1562"/>
                </a:lnTo>
                <a:lnTo>
                  <a:pt x="9930" y="1555"/>
                </a:lnTo>
                <a:lnTo>
                  <a:pt x="9953" y="1547"/>
                </a:lnTo>
                <a:lnTo>
                  <a:pt x="9977" y="1537"/>
                </a:lnTo>
                <a:lnTo>
                  <a:pt x="10002" y="1528"/>
                </a:lnTo>
                <a:lnTo>
                  <a:pt x="10026" y="1517"/>
                </a:lnTo>
                <a:lnTo>
                  <a:pt x="10051" y="1506"/>
                </a:lnTo>
                <a:lnTo>
                  <a:pt x="10076" y="1493"/>
                </a:lnTo>
                <a:lnTo>
                  <a:pt x="10102" y="1480"/>
                </a:lnTo>
                <a:lnTo>
                  <a:pt x="10127" y="1466"/>
                </a:lnTo>
                <a:lnTo>
                  <a:pt x="10152" y="1451"/>
                </a:lnTo>
                <a:lnTo>
                  <a:pt x="10177" y="1435"/>
                </a:lnTo>
                <a:lnTo>
                  <a:pt x="10201" y="1418"/>
                </a:lnTo>
                <a:lnTo>
                  <a:pt x="10225" y="1400"/>
                </a:lnTo>
                <a:lnTo>
                  <a:pt x="10249" y="1381"/>
                </a:lnTo>
                <a:lnTo>
                  <a:pt x="10272" y="1361"/>
                </a:lnTo>
                <a:lnTo>
                  <a:pt x="10317" y="1321"/>
                </a:lnTo>
                <a:lnTo>
                  <a:pt x="10360" y="1283"/>
                </a:lnTo>
                <a:lnTo>
                  <a:pt x="10401" y="1247"/>
                </a:lnTo>
                <a:lnTo>
                  <a:pt x="10441" y="1214"/>
                </a:lnTo>
                <a:lnTo>
                  <a:pt x="10480" y="1183"/>
                </a:lnTo>
                <a:lnTo>
                  <a:pt x="10517" y="1155"/>
                </a:lnTo>
                <a:lnTo>
                  <a:pt x="10554" y="1130"/>
                </a:lnTo>
                <a:lnTo>
                  <a:pt x="10589" y="1107"/>
                </a:lnTo>
                <a:lnTo>
                  <a:pt x="10607" y="1097"/>
                </a:lnTo>
                <a:lnTo>
                  <a:pt x="10624" y="1087"/>
                </a:lnTo>
                <a:lnTo>
                  <a:pt x="10641" y="1078"/>
                </a:lnTo>
                <a:lnTo>
                  <a:pt x="10658" y="1069"/>
                </a:lnTo>
                <a:lnTo>
                  <a:pt x="10675" y="1062"/>
                </a:lnTo>
                <a:lnTo>
                  <a:pt x="10691" y="1055"/>
                </a:lnTo>
                <a:lnTo>
                  <a:pt x="10707" y="1049"/>
                </a:lnTo>
                <a:lnTo>
                  <a:pt x="10724" y="1043"/>
                </a:lnTo>
                <a:lnTo>
                  <a:pt x="10740" y="1039"/>
                </a:lnTo>
                <a:lnTo>
                  <a:pt x="10756" y="1035"/>
                </a:lnTo>
                <a:lnTo>
                  <a:pt x="10771" y="1032"/>
                </a:lnTo>
                <a:lnTo>
                  <a:pt x="10787" y="1029"/>
                </a:lnTo>
                <a:lnTo>
                  <a:pt x="10803" y="1028"/>
                </a:lnTo>
                <a:lnTo>
                  <a:pt x="10819" y="1027"/>
                </a:lnTo>
                <a:lnTo>
                  <a:pt x="10834" y="1027"/>
                </a:lnTo>
                <a:lnTo>
                  <a:pt x="10850" y="1027"/>
                </a:lnTo>
                <a:lnTo>
                  <a:pt x="10879" y="1029"/>
                </a:lnTo>
                <a:lnTo>
                  <a:pt x="10903" y="1029"/>
                </a:lnTo>
                <a:lnTo>
                  <a:pt x="10922" y="1028"/>
                </a:lnTo>
                <a:lnTo>
                  <a:pt x="10938" y="1026"/>
                </a:lnTo>
                <a:lnTo>
                  <a:pt x="10945" y="1024"/>
                </a:lnTo>
                <a:lnTo>
                  <a:pt x="10951" y="1022"/>
                </a:lnTo>
                <a:lnTo>
                  <a:pt x="10955" y="1020"/>
                </a:lnTo>
                <a:lnTo>
                  <a:pt x="10960" y="1018"/>
                </a:lnTo>
                <a:lnTo>
                  <a:pt x="10966" y="1013"/>
                </a:lnTo>
                <a:lnTo>
                  <a:pt x="10970" y="1008"/>
                </a:lnTo>
                <a:lnTo>
                  <a:pt x="10972" y="1003"/>
                </a:lnTo>
                <a:lnTo>
                  <a:pt x="10973" y="998"/>
                </a:lnTo>
                <a:lnTo>
                  <a:pt x="10972" y="993"/>
                </a:lnTo>
                <a:lnTo>
                  <a:pt x="10971" y="989"/>
                </a:lnTo>
                <a:lnTo>
                  <a:pt x="10967" y="982"/>
                </a:lnTo>
                <a:lnTo>
                  <a:pt x="10965" y="979"/>
                </a:lnTo>
                <a:lnTo>
                  <a:pt x="10991" y="1"/>
                </a:lnTo>
                <a:close/>
                <a:moveTo>
                  <a:pt x="9249" y="6210"/>
                </a:moveTo>
                <a:lnTo>
                  <a:pt x="9282" y="6211"/>
                </a:lnTo>
                <a:lnTo>
                  <a:pt x="9315" y="6213"/>
                </a:lnTo>
                <a:lnTo>
                  <a:pt x="9347" y="6218"/>
                </a:lnTo>
                <a:lnTo>
                  <a:pt x="9379" y="6223"/>
                </a:lnTo>
                <a:lnTo>
                  <a:pt x="9410" y="6231"/>
                </a:lnTo>
                <a:lnTo>
                  <a:pt x="9441" y="6239"/>
                </a:lnTo>
                <a:lnTo>
                  <a:pt x="9471" y="6250"/>
                </a:lnTo>
                <a:lnTo>
                  <a:pt x="9501" y="6261"/>
                </a:lnTo>
                <a:lnTo>
                  <a:pt x="9530" y="6274"/>
                </a:lnTo>
                <a:lnTo>
                  <a:pt x="9558" y="6289"/>
                </a:lnTo>
                <a:lnTo>
                  <a:pt x="9586" y="6305"/>
                </a:lnTo>
                <a:lnTo>
                  <a:pt x="9612" y="6321"/>
                </a:lnTo>
                <a:lnTo>
                  <a:pt x="9638" y="6339"/>
                </a:lnTo>
                <a:lnTo>
                  <a:pt x="9662" y="6359"/>
                </a:lnTo>
                <a:lnTo>
                  <a:pt x="9686" y="6379"/>
                </a:lnTo>
                <a:lnTo>
                  <a:pt x="9709" y="6401"/>
                </a:lnTo>
                <a:lnTo>
                  <a:pt x="9730" y="6423"/>
                </a:lnTo>
                <a:lnTo>
                  <a:pt x="9750" y="6447"/>
                </a:lnTo>
                <a:lnTo>
                  <a:pt x="9770" y="6472"/>
                </a:lnTo>
                <a:lnTo>
                  <a:pt x="9788" y="6498"/>
                </a:lnTo>
                <a:lnTo>
                  <a:pt x="9805" y="6524"/>
                </a:lnTo>
                <a:lnTo>
                  <a:pt x="9820" y="6551"/>
                </a:lnTo>
                <a:lnTo>
                  <a:pt x="9835" y="6579"/>
                </a:lnTo>
                <a:lnTo>
                  <a:pt x="9848" y="6608"/>
                </a:lnTo>
                <a:lnTo>
                  <a:pt x="9860" y="6638"/>
                </a:lnTo>
                <a:lnTo>
                  <a:pt x="9870" y="6668"/>
                </a:lnTo>
                <a:lnTo>
                  <a:pt x="9879" y="6699"/>
                </a:lnTo>
                <a:lnTo>
                  <a:pt x="9886" y="6730"/>
                </a:lnTo>
                <a:lnTo>
                  <a:pt x="9892" y="6762"/>
                </a:lnTo>
                <a:lnTo>
                  <a:pt x="9896" y="6794"/>
                </a:lnTo>
                <a:lnTo>
                  <a:pt x="9898" y="6827"/>
                </a:lnTo>
                <a:lnTo>
                  <a:pt x="9899" y="6860"/>
                </a:lnTo>
                <a:lnTo>
                  <a:pt x="9898" y="6894"/>
                </a:lnTo>
                <a:lnTo>
                  <a:pt x="9896" y="6927"/>
                </a:lnTo>
                <a:lnTo>
                  <a:pt x="9892" y="6959"/>
                </a:lnTo>
                <a:lnTo>
                  <a:pt x="9886" y="6991"/>
                </a:lnTo>
                <a:lnTo>
                  <a:pt x="9879" y="7023"/>
                </a:lnTo>
                <a:lnTo>
                  <a:pt x="9870" y="7053"/>
                </a:lnTo>
                <a:lnTo>
                  <a:pt x="9860" y="7084"/>
                </a:lnTo>
                <a:lnTo>
                  <a:pt x="9848" y="7113"/>
                </a:lnTo>
                <a:lnTo>
                  <a:pt x="9835" y="7142"/>
                </a:lnTo>
                <a:lnTo>
                  <a:pt x="9820" y="7170"/>
                </a:lnTo>
                <a:lnTo>
                  <a:pt x="9805" y="7197"/>
                </a:lnTo>
                <a:lnTo>
                  <a:pt x="9788" y="7223"/>
                </a:lnTo>
                <a:lnTo>
                  <a:pt x="9770" y="7249"/>
                </a:lnTo>
                <a:lnTo>
                  <a:pt x="9750" y="7273"/>
                </a:lnTo>
                <a:lnTo>
                  <a:pt x="9730" y="7297"/>
                </a:lnTo>
                <a:lnTo>
                  <a:pt x="9709" y="7319"/>
                </a:lnTo>
                <a:lnTo>
                  <a:pt x="9686" y="7341"/>
                </a:lnTo>
                <a:lnTo>
                  <a:pt x="9662" y="7362"/>
                </a:lnTo>
                <a:lnTo>
                  <a:pt x="9638" y="7381"/>
                </a:lnTo>
                <a:lnTo>
                  <a:pt x="9612" y="7399"/>
                </a:lnTo>
                <a:lnTo>
                  <a:pt x="9586" y="7416"/>
                </a:lnTo>
                <a:lnTo>
                  <a:pt x="9558" y="7432"/>
                </a:lnTo>
                <a:lnTo>
                  <a:pt x="9530" y="7446"/>
                </a:lnTo>
                <a:lnTo>
                  <a:pt x="9501" y="7459"/>
                </a:lnTo>
                <a:lnTo>
                  <a:pt x="9471" y="7471"/>
                </a:lnTo>
                <a:lnTo>
                  <a:pt x="9441" y="7481"/>
                </a:lnTo>
                <a:lnTo>
                  <a:pt x="9410" y="7490"/>
                </a:lnTo>
                <a:lnTo>
                  <a:pt x="9379" y="7497"/>
                </a:lnTo>
                <a:lnTo>
                  <a:pt x="9347" y="7503"/>
                </a:lnTo>
                <a:lnTo>
                  <a:pt x="9315" y="7507"/>
                </a:lnTo>
                <a:lnTo>
                  <a:pt x="9282" y="7509"/>
                </a:lnTo>
                <a:lnTo>
                  <a:pt x="9249" y="7510"/>
                </a:lnTo>
                <a:lnTo>
                  <a:pt x="9215" y="7509"/>
                </a:lnTo>
                <a:lnTo>
                  <a:pt x="9182" y="7507"/>
                </a:lnTo>
                <a:lnTo>
                  <a:pt x="9150" y="7503"/>
                </a:lnTo>
                <a:lnTo>
                  <a:pt x="9118" y="7497"/>
                </a:lnTo>
                <a:lnTo>
                  <a:pt x="9087" y="7490"/>
                </a:lnTo>
                <a:lnTo>
                  <a:pt x="9056" y="7481"/>
                </a:lnTo>
                <a:lnTo>
                  <a:pt x="9025" y="7471"/>
                </a:lnTo>
                <a:lnTo>
                  <a:pt x="8995" y="7459"/>
                </a:lnTo>
                <a:lnTo>
                  <a:pt x="8966" y="7446"/>
                </a:lnTo>
                <a:lnTo>
                  <a:pt x="8938" y="7432"/>
                </a:lnTo>
                <a:lnTo>
                  <a:pt x="8911" y="7416"/>
                </a:lnTo>
                <a:lnTo>
                  <a:pt x="8885" y="7399"/>
                </a:lnTo>
                <a:lnTo>
                  <a:pt x="8859" y="7381"/>
                </a:lnTo>
                <a:lnTo>
                  <a:pt x="8835" y="7362"/>
                </a:lnTo>
                <a:lnTo>
                  <a:pt x="8811" y="7341"/>
                </a:lnTo>
                <a:lnTo>
                  <a:pt x="8789" y="7319"/>
                </a:lnTo>
                <a:lnTo>
                  <a:pt x="8767" y="7297"/>
                </a:lnTo>
                <a:lnTo>
                  <a:pt x="8747" y="7273"/>
                </a:lnTo>
                <a:lnTo>
                  <a:pt x="8727" y="7249"/>
                </a:lnTo>
                <a:lnTo>
                  <a:pt x="8709" y="7223"/>
                </a:lnTo>
                <a:lnTo>
                  <a:pt x="8692" y="7197"/>
                </a:lnTo>
                <a:lnTo>
                  <a:pt x="8677" y="7170"/>
                </a:lnTo>
                <a:lnTo>
                  <a:pt x="8662" y="7142"/>
                </a:lnTo>
                <a:lnTo>
                  <a:pt x="8649" y="7113"/>
                </a:lnTo>
                <a:lnTo>
                  <a:pt x="8638" y="7084"/>
                </a:lnTo>
                <a:lnTo>
                  <a:pt x="8627" y="7053"/>
                </a:lnTo>
                <a:lnTo>
                  <a:pt x="8619" y="7023"/>
                </a:lnTo>
                <a:lnTo>
                  <a:pt x="8611" y="6991"/>
                </a:lnTo>
                <a:lnTo>
                  <a:pt x="8605" y="6959"/>
                </a:lnTo>
                <a:lnTo>
                  <a:pt x="8601" y="6927"/>
                </a:lnTo>
                <a:lnTo>
                  <a:pt x="8599" y="6894"/>
                </a:lnTo>
                <a:lnTo>
                  <a:pt x="8598" y="6860"/>
                </a:lnTo>
                <a:lnTo>
                  <a:pt x="8599" y="6827"/>
                </a:lnTo>
                <a:lnTo>
                  <a:pt x="8601" y="6794"/>
                </a:lnTo>
                <a:lnTo>
                  <a:pt x="8605" y="6762"/>
                </a:lnTo>
                <a:lnTo>
                  <a:pt x="8611" y="6730"/>
                </a:lnTo>
                <a:lnTo>
                  <a:pt x="8619" y="6699"/>
                </a:lnTo>
                <a:lnTo>
                  <a:pt x="8627" y="6668"/>
                </a:lnTo>
                <a:lnTo>
                  <a:pt x="8638" y="6638"/>
                </a:lnTo>
                <a:lnTo>
                  <a:pt x="8649" y="6608"/>
                </a:lnTo>
                <a:lnTo>
                  <a:pt x="8662" y="6579"/>
                </a:lnTo>
                <a:lnTo>
                  <a:pt x="8677" y="6551"/>
                </a:lnTo>
                <a:lnTo>
                  <a:pt x="8692" y="6524"/>
                </a:lnTo>
                <a:lnTo>
                  <a:pt x="8709" y="6498"/>
                </a:lnTo>
                <a:lnTo>
                  <a:pt x="8727" y="6472"/>
                </a:lnTo>
                <a:lnTo>
                  <a:pt x="8747" y="6447"/>
                </a:lnTo>
                <a:lnTo>
                  <a:pt x="8767" y="6423"/>
                </a:lnTo>
                <a:lnTo>
                  <a:pt x="8789" y="6401"/>
                </a:lnTo>
                <a:lnTo>
                  <a:pt x="8811" y="6379"/>
                </a:lnTo>
                <a:lnTo>
                  <a:pt x="8835" y="6359"/>
                </a:lnTo>
                <a:lnTo>
                  <a:pt x="8859" y="6339"/>
                </a:lnTo>
                <a:lnTo>
                  <a:pt x="8885" y="6321"/>
                </a:lnTo>
                <a:lnTo>
                  <a:pt x="8911" y="6305"/>
                </a:lnTo>
                <a:lnTo>
                  <a:pt x="8938" y="6289"/>
                </a:lnTo>
                <a:lnTo>
                  <a:pt x="8966" y="6274"/>
                </a:lnTo>
                <a:lnTo>
                  <a:pt x="8995" y="6261"/>
                </a:lnTo>
                <a:lnTo>
                  <a:pt x="9025" y="6250"/>
                </a:lnTo>
                <a:lnTo>
                  <a:pt x="9056" y="6239"/>
                </a:lnTo>
                <a:lnTo>
                  <a:pt x="9087" y="6231"/>
                </a:lnTo>
                <a:lnTo>
                  <a:pt x="9118" y="6223"/>
                </a:lnTo>
                <a:lnTo>
                  <a:pt x="9150" y="6218"/>
                </a:lnTo>
                <a:lnTo>
                  <a:pt x="9182" y="6213"/>
                </a:lnTo>
                <a:lnTo>
                  <a:pt x="9215" y="6211"/>
                </a:lnTo>
                <a:lnTo>
                  <a:pt x="9249" y="6210"/>
                </a:lnTo>
                <a:close/>
                <a:moveTo>
                  <a:pt x="11304" y="6210"/>
                </a:moveTo>
                <a:lnTo>
                  <a:pt x="11337" y="6211"/>
                </a:lnTo>
                <a:lnTo>
                  <a:pt x="11370" y="6213"/>
                </a:lnTo>
                <a:lnTo>
                  <a:pt x="11403" y="6218"/>
                </a:lnTo>
                <a:lnTo>
                  <a:pt x="11435" y="6223"/>
                </a:lnTo>
                <a:lnTo>
                  <a:pt x="11466" y="6231"/>
                </a:lnTo>
                <a:lnTo>
                  <a:pt x="11497" y="6239"/>
                </a:lnTo>
                <a:lnTo>
                  <a:pt x="11527" y="6250"/>
                </a:lnTo>
                <a:lnTo>
                  <a:pt x="11556" y="6261"/>
                </a:lnTo>
                <a:lnTo>
                  <a:pt x="11585" y="6274"/>
                </a:lnTo>
                <a:lnTo>
                  <a:pt x="11613" y="6289"/>
                </a:lnTo>
                <a:lnTo>
                  <a:pt x="11641" y="6305"/>
                </a:lnTo>
                <a:lnTo>
                  <a:pt x="11668" y="6321"/>
                </a:lnTo>
                <a:lnTo>
                  <a:pt x="11693" y="6339"/>
                </a:lnTo>
                <a:lnTo>
                  <a:pt x="11718" y="6359"/>
                </a:lnTo>
                <a:lnTo>
                  <a:pt x="11741" y="6379"/>
                </a:lnTo>
                <a:lnTo>
                  <a:pt x="11764" y="6401"/>
                </a:lnTo>
                <a:lnTo>
                  <a:pt x="11785" y="6423"/>
                </a:lnTo>
                <a:lnTo>
                  <a:pt x="11806" y="6447"/>
                </a:lnTo>
                <a:lnTo>
                  <a:pt x="11825" y="6472"/>
                </a:lnTo>
                <a:lnTo>
                  <a:pt x="11843" y="6498"/>
                </a:lnTo>
                <a:lnTo>
                  <a:pt x="11860" y="6524"/>
                </a:lnTo>
                <a:lnTo>
                  <a:pt x="11876" y="6551"/>
                </a:lnTo>
                <a:lnTo>
                  <a:pt x="11890" y="6579"/>
                </a:lnTo>
                <a:lnTo>
                  <a:pt x="11903" y="6608"/>
                </a:lnTo>
                <a:lnTo>
                  <a:pt x="11915" y="6638"/>
                </a:lnTo>
                <a:lnTo>
                  <a:pt x="11925" y="6668"/>
                </a:lnTo>
                <a:lnTo>
                  <a:pt x="11934" y="6699"/>
                </a:lnTo>
                <a:lnTo>
                  <a:pt x="11941" y="6730"/>
                </a:lnTo>
                <a:lnTo>
                  <a:pt x="11947" y="6762"/>
                </a:lnTo>
                <a:lnTo>
                  <a:pt x="11951" y="6794"/>
                </a:lnTo>
                <a:lnTo>
                  <a:pt x="11954" y="6827"/>
                </a:lnTo>
                <a:lnTo>
                  <a:pt x="11955" y="6860"/>
                </a:lnTo>
                <a:lnTo>
                  <a:pt x="11954" y="6894"/>
                </a:lnTo>
                <a:lnTo>
                  <a:pt x="11951" y="6927"/>
                </a:lnTo>
                <a:lnTo>
                  <a:pt x="11947" y="6959"/>
                </a:lnTo>
                <a:lnTo>
                  <a:pt x="11941" y="6991"/>
                </a:lnTo>
                <a:lnTo>
                  <a:pt x="11934" y="7023"/>
                </a:lnTo>
                <a:lnTo>
                  <a:pt x="11925" y="7053"/>
                </a:lnTo>
                <a:lnTo>
                  <a:pt x="11915" y="7084"/>
                </a:lnTo>
                <a:lnTo>
                  <a:pt x="11903" y="7113"/>
                </a:lnTo>
                <a:lnTo>
                  <a:pt x="11890" y="7142"/>
                </a:lnTo>
                <a:lnTo>
                  <a:pt x="11876" y="7170"/>
                </a:lnTo>
                <a:lnTo>
                  <a:pt x="11860" y="7197"/>
                </a:lnTo>
                <a:lnTo>
                  <a:pt x="11843" y="7223"/>
                </a:lnTo>
                <a:lnTo>
                  <a:pt x="11825" y="7249"/>
                </a:lnTo>
                <a:lnTo>
                  <a:pt x="11806" y="7273"/>
                </a:lnTo>
                <a:lnTo>
                  <a:pt x="11785" y="7297"/>
                </a:lnTo>
                <a:lnTo>
                  <a:pt x="11764" y="7319"/>
                </a:lnTo>
                <a:lnTo>
                  <a:pt x="11741" y="7341"/>
                </a:lnTo>
                <a:lnTo>
                  <a:pt x="11718" y="7362"/>
                </a:lnTo>
                <a:lnTo>
                  <a:pt x="11693" y="7381"/>
                </a:lnTo>
                <a:lnTo>
                  <a:pt x="11668" y="7399"/>
                </a:lnTo>
                <a:lnTo>
                  <a:pt x="11641" y="7416"/>
                </a:lnTo>
                <a:lnTo>
                  <a:pt x="11613" y="7432"/>
                </a:lnTo>
                <a:lnTo>
                  <a:pt x="11585" y="7446"/>
                </a:lnTo>
                <a:lnTo>
                  <a:pt x="11556" y="7459"/>
                </a:lnTo>
                <a:lnTo>
                  <a:pt x="11527" y="7471"/>
                </a:lnTo>
                <a:lnTo>
                  <a:pt x="11497" y="7481"/>
                </a:lnTo>
                <a:lnTo>
                  <a:pt x="11466" y="7490"/>
                </a:lnTo>
                <a:lnTo>
                  <a:pt x="11435" y="7497"/>
                </a:lnTo>
                <a:lnTo>
                  <a:pt x="11403" y="7503"/>
                </a:lnTo>
                <a:lnTo>
                  <a:pt x="11370" y="7507"/>
                </a:lnTo>
                <a:lnTo>
                  <a:pt x="11337" y="7509"/>
                </a:lnTo>
                <a:lnTo>
                  <a:pt x="11304" y="7510"/>
                </a:lnTo>
                <a:lnTo>
                  <a:pt x="11271" y="7509"/>
                </a:lnTo>
                <a:lnTo>
                  <a:pt x="11238" y="7507"/>
                </a:lnTo>
                <a:lnTo>
                  <a:pt x="11205" y="7503"/>
                </a:lnTo>
                <a:lnTo>
                  <a:pt x="11173" y="7497"/>
                </a:lnTo>
                <a:lnTo>
                  <a:pt x="11142" y="7490"/>
                </a:lnTo>
                <a:lnTo>
                  <a:pt x="11110" y="7481"/>
                </a:lnTo>
                <a:lnTo>
                  <a:pt x="11080" y="7471"/>
                </a:lnTo>
                <a:lnTo>
                  <a:pt x="11051" y="7459"/>
                </a:lnTo>
                <a:lnTo>
                  <a:pt x="11022" y="7446"/>
                </a:lnTo>
                <a:lnTo>
                  <a:pt x="10994" y="7432"/>
                </a:lnTo>
                <a:lnTo>
                  <a:pt x="10966" y="7416"/>
                </a:lnTo>
                <a:lnTo>
                  <a:pt x="10940" y="7399"/>
                </a:lnTo>
                <a:lnTo>
                  <a:pt x="10915" y="7381"/>
                </a:lnTo>
                <a:lnTo>
                  <a:pt x="10890" y="7362"/>
                </a:lnTo>
                <a:lnTo>
                  <a:pt x="10866" y="7341"/>
                </a:lnTo>
                <a:lnTo>
                  <a:pt x="10844" y="7319"/>
                </a:lnTo>
                <a:lnTo>
                  <a:pt x="10822" y="7297"/>
                </a:lnTo>
                <a:lnTo>
                  <a:pt x="10802" y="7273"/>
                </a:lnTo>
                <a:lnTo>
                  <a:pt x="10783" y="7249"/>
                </a:lnTo>
                <a:lnTo>
                  <a:pt x="10765" y="7223"/>
                </a:lnTo>
                <a:lnTo>
                  <a:pt x="10748" y="7197"/>
                </a:lnTo>
                <a:lnTo>
                  <a:pt x="10732" y="7170"/>
                </a:lnTo>
                <a:lnTo>
                  <a:pt x="10717" y="7142"/>
                </a:lnTo>
                <a:lnTo>
                  <a:pt x="10705" y="7113"/>
                </a:lnTo>
                <a:lnTo>
                  <a:pt x="10693" y="7084"/>
                </a:lnTo>
                <a:lnTo>
                  <a:pt x="10683" y="7053"/>
                </a:lnTo>
                <a:lnTo>
                  <a:pt x="10674" y="7023"/>
                </a:lnTo>
                <a:lnTo>
                  <a:pt x="10667" y="6991"/>
                </a:lnTo>
                <a:lnTo>
                  <a:pt x="10661" y="6959"/>
                </a:lnTo>
                <a:lnTo>
                  <a:pt x="10657" y="6927"/>
                </a:lnTo>
                <a:lnTo>
                  <a:pt x="10654" y="6894"/>
                </a:lnTo>
                <a:lnTo>
                  <a:pt x="10653" y="6860"/>
                </a:lnTo>
                <a:lnTo>
                  <a:pt x="10654" y="6827"/>
                </a:lnTo>
                <a:lnTo>
                  <a:pt x="10657" y="6794"/>
                </a:lnTo>
                <a:lnTo>
                  <a:pt x="10661" y="6762"/>
                </a:lnTo>
                <a:lnTo>
                  <a:pt x="10667" y="6730"/>
                </a:lnTo>
                <a:lnTo>
                  <a:pt x="10674" y="6699"/>
                </a:lnTo>
                <a:lnTo>
                  <a:pt x="10683" y="6668"/>
                </a:lnTo>
                <a:lnTo>
                  <a:pt x="10693" y="6638"/>
                </a:lnTo>
                <a:lnTo>
                  <a:pt x="10705" y="6608"/>
                </a:lnTo>
                <a:lnTo>
                  <a:pt x="10717" y="6579"/>
                </a:lnTo>
                <a:lnTo>
                  <a:pt x="10732" y="6551"/>
                </a:lnTo>
                <a:lnTo>
                  <a:pt x="10748" y="6524"/>
                </a:lnTo>
                <a:lnTo>
                  <a:pt x="10765" y="6498"/>
                </a:lnTo>
                <a:lnTo>
                  <a:pt x="10783" y="6472"/>
                </a:lnTo>
                <a:lnTo>
                  <a:pt x="10802" y="6447"/>
                </a:lnTo>
                <a:lnTo>
                  <a:pt x="10822" y="6423"/>
                </a:lnTo>
                <a:lnTo>
                  <a:pt x="10844" y="6401"/>
                </a:lnTo>
                <a:lnTo>
                  <a:pt x="10866" y="6379"/>
                </a:lnTo>
                <a:lnTo>
                  <a:pt x="10890" y="6359"/>
                </a:lnTo>
                <a:lnTo>
                  <a:pt x="10915" y="6339"/>
                </a:lnTo>
                <a:lnTo>
                  <a:pt x="10940" y="6321"/>
                </a:lnTo>
                <a:lnTo>
                  <a:pt x="10966" y="6305"/>
                </a:lnTo>
                <a:lnTo>
                  <a:pt x="10994" y="6289"/>
                </a:lnTo>
                <a:lnTo>
                  <a:pt x="11022" y="6274"/>
                </a:lnTo>
                <a:lnTo>
                  <a:pt x="11051" y="6261"/>
                </a:lnTo>
                <a:lnTo>
                  <a:pt x="11080" y="6250"/>
                </a:lnTo>
                <a:lnTo>
                  <a:pt x="11110" y="6239"/>
                </a:lnTo>
                <a:lnTo>
                  <a:pt x="11142" y="6231"/>
                </a:lnTo>
                <a:lnTo>
                  <a:pt x="11173" y="6223"/>
                </a:lnTo>
                <a:lnTo>
                  <a:pt x="11205" y="6218"/>
                </a:lnTo>
                <a:lnTo>
                  <a:pt x="11238" y="6213"/>
                </a:lnTo>
                <a:lnTo>
                  <a:pt x="11271" y="6211"/>
                </a:lnTo>
                <a:lnTo>
                  <a:pt x="11304" y="6210"/>
                </a:lnTo>
                <a:close/>
                <a:moveTo>
                  <a:pt x="13359" y="6210"/>
                </a:moveTo>
                <a:lnTo>
                  <a:pt x="13393" y="6211"/>
                </a:lnTo>
                <a:lnTo>
                  <a:pt x="13425" y="6213"/>
                </a:lnTo>
                <a:lnTo>
                  <a:pt x="13458" y="6218"/>
                </a:lnTo>
                <a:lnTo>
                  <a:pt x="13490" y="6223"/>
                </a:lnTo>
                <a:lnTo>
                  <a:pt x="13521" y="6231"/>
                </a:lnTo>
                <a:lnTo>
                  <a:pt x="13552" y="6239"/>
                </a:lnTo>
                <a:lnTo>
                  <a:pt x="13582" y="6250"/>
                </a:lnTo>
                <a:lnTo>
                  <a:pt x="13612" y="6261"/>
                </a:lnTo>
                <a:lnTo>
                  <a:pt x="13640" y="6274"/>
                </a:lnTo>
                <a:lnTo>
                  <a:pt x="13668" y="6289"/>
                </a:lnTo>
                <a:lnTo>
                  <a:pt x="13695" y="6305"/>
                </a:lnTo>
                <a:lnTo>
                  <a:pt x="13723" y="6321"/>
                </a:lnTo>
                <a:lnTo>
                  <a:pt x="13748" y="6339"/>
                </a:lnTo>
                <a:lnTo>
                  <a:pt x="13773" y="6359"/>
                </a:lnTo>
                <a:lnTo>
                  <a:pt x="13796" y="6379"/>
                </a:lnTo>
                <a:lnTo>
                  <a:pt x="13819" y="6401"/>
                </a:lnTo>
                <a:lnTo>
                  <a:pt x="13841" y="6423"/>
                </a:lnTo>
                <a:lnTo>
                  <a:pt x="13861" y="6447"/>
                </a:lnTo>
                <a:lnTo>
                  <a:pt x="13880" y="6472"/>
                </a:lnTo>
                <a:lnTo>
                  <a:pt x="13898" y="6498"/>
                </a:lnTo>
                <a:lnTo>
                  <a:pt x="13915" y="6524"/>
                </a:lnTo>
                <a:lnTo>
                  <a:pt x="13931" y="6551"/>
                </a:lnTo>
                <a:lnTo>
                  <a:pt x="13945" y="6579"/>
                </a:lnTo>
                <a:lnTo>
                  <a:pt x="13959" y="6608"/>
                </a:lnTo>
                <a:lnTo>
                  <a:pt x="13970" y="6638"/>
                </a:lnTo>
                <a:lnTo>
                  <a:pt x="13980" y="6668"/>
                </a:lnTo>
                <a:lnTo>
                  <a:pt x="13989" y="6699"/>
                </a:lnTo>
                <a:lnTo>
                  <a:pt x="13997" y="6730"/>
                </a:lnTo>
                <a:lnTo>
                  <a:pt x="14002" y="6762"/>
                </a:lnTo>
                <a:lnTo>
                  <a:pt x="14007" y="6794"/>
                </a:lnTo>
                <a:lnTo>
                  <a:pt x="14009" y="6827"/>
                </a:lnTo>
                <a:lnTo>
                  <a:pt x="14010" y="6860"/>
                </a:lnTo>
                <a:lnTo>
                  <a:pt x="14009" y="6894"/>
                </a:lnTo>
                <a:lnTo>
                  <a:pt x="14007" y="6927"/>
                </a:lnTo>
                <a:lnTo>
                  <a:pt x="14002" y="6959"/>
                </a:lnTo>
                <a:lnTo>
                  <a:pt x="13997" y="6991"/>
                </a:lnTo>
                <a:lnTo>
                  <a:pt x="13989" y="7023"/>
                </a:lnTo>
                <a:lnTo>
                  <a:pt x="13980" y="7053"/>
                </a:lnTo>
                <a:lnTo>
                  <a:pt x="13970" y="7084"/>
                </a:lnTo>
                <a:lnTo>
                  <a:pt x="13959" y="7113"/>
                </a:lnTo>
                <a:lnTo>
                  <a:pt x="13945" y="7142"/>
                </a:lnTo>
                <a:lnTo>
                  <a:pt x="13931" y="7170"/>
                </a:lnTo>
                <a:lnTo>
                  <a:pt x="13915" y="7197"/>
                </a:lnTo>
                <a:lnTo>
                  <a:pt x="13898" y="7223"/>
                </a:lnTo>
                <a:lnTo>
                  <a:pt x="13880" y="7249"/>
                </a:lnTo>
                <a:lnTo>
                  <a:pt x="13861" y="7273"/>
                </a:lnTo>
                <a:lnTo>
                  <a:pt x="13841" y="7297"/>
                </a:lnTo>
                <a:lnTo>
                  <a:pt x="13819" y="7319"/>
                </a:lnTo>
                <a:lnTo>
                  <a:pt x="13796" y="7341"/>
                </a:lnTo>
                <a:lnTo>
                  <a:pt x="13773" y="7362"/>
                </a:lnTo>
                <a:lnTo>
                  <a:pt x="13748" y="7381"/>
                </a:lnTo>
                <a:lnTo>
                  <a:pt x="13723" y="7399"/>
                </a:lnTo>
                <a:lnTo>
                  <a:pt x="13695" y="7416"/>
                </a:lnTo>
                <a:lnTo>
                  <a:pt x="13668" y="7432"/>
                </a:lnTo>
                <a:lnTo>
                  <a:pt x="13640" y="7446"/>
                </a:lnTo>
                <a:lnTo>
                  <a:pt x="13612" y="7459"/>
                </a:lnTo>
                <a:lnTo>
                  <a:pt x="13582" y="7471"/>
                </a:lnTo>
                <a:lnTo>
                  <a:pt x="13552" y="7481"/>
                </a:lnTo>
                <a:lnTo>
                  <a:pt x="13521" y="7490"/>
                </a:lnTo>
                <a:lnTo>
                  <a:pt x="13490" y="7497"/>
                </a:lnTo>
                <a:lnTo>
                  <a:pt x="13458" y="7503"/>
                </a:lnTo>
                <a:lnTo>
                  <a:pt x="13425" y="7507"/>
                </a:lnTo>
                <a:lnTo>
                  <a:pt x="13393" y="7509"/>
                </a:lnTo>
                <a:lnTo>
                  <a:pt x="13359" y="7510"/>
                </a:lnTo>
                <a:lnTo>
                  <a:pt x="13326" y="7509"/>
                </a:lnTo>
                <a:lnTo>
                  <a:pt x="13293" y="7507"/>
                </a:lnTo>
                <a:lnTo>
                  <a:pt x="13260" y="7503"/>
                </a:lnTo>
                <a:lnTo>
                  <a:pt x="13229" y="7497"/>
                </a:lnTo>
                <a:lnTo>
                  <a:pt x="13197" y="7490"/>
                </a:lnTo>
                <a:lnTo>
                  <a:pt x="13165" y="7481"/>
                </a:lnTo>
                <a:lnTo>
                  <a:pt x="13135" y="7471"/>
                </a:lnTo>
                <a:lnTo>
                  <a:pt x="13106" y="7459"/>
                </a:lnTo>
                <a:lnTo>
                  <a:pt x="13077" y="7446"/>
                </a:lnTo>
                <a:lnTo>
                  <a:pt x="13049" y="7432"/>
                </a:lnTo>
                <a:lnTo>
                  <a:pt x="13022" y="7416"/>
                </a:lnTo>
                <a:lnTo>
                  <a:pt x="12995" y="7399"/>
                </a:lnTo>
                <a:lnTo>
                  <a:pt x="12970" y="7381"/>
                </a:lnTo>
                <a:lnTo>
                  <a:pt x="12945" y="7362"/>
                </a:lnTo>
                <a:lnTo>
                  <a:pt x="12922" y="7341"/>
                </a:lnTo>
                <a:lnTo>
                  <a:pt x="12899" y="7319"/>
                </a:lnTo>
                <a:lnTo>
                  <a:pt x="12878" y="7297"/>
                </a:lnTo>
                <a:lnTo>
                  <a:pt x="12857" y="7273"/>
                </a:lnTo>
                <a:lnTo>
                  <a:pt x="12838" y="7249"/>
                </a:lnTo>
                <a:lnTo>
                  <a:pt x="12820" y="7223"/>
                </a:lnTo>
                <a:lnTo>
                  <a:pt x="12803" y="7197"/>
                </a:lnTo>
                <a:lnTo>
                  <a:pt x="12787" y="7170"/>
                </a:lnTo>
                <a:lnTo>
                  <a:pt x="12773" y="7142"/>
                </a:lnTo>
                <a:lnTo>
                  <a:pt x="12760" y="7113"/>
                </a:lnTo>
                <a:lnTo>
                  <a:pt x="12748" y="7084"/>
                </a:lnTo>
                <a:lnTo>
                  <a:pt x="12738" y="7053"/>
                </a:lnTo>
                <a:lnTo>
                  <a:pt x="12729" y="7023"/>
                </a:lnTo>
                <a:lnTo>
                  <a:pt x="12722" y="6991"/>
                </a:lnTo>
                <a:lnTo>
                  <a:pt x="12716" y="6959"/>
                </a:lnTo>
                <a:lnTo>
                  <a:pt x="12712" y="6927"/>
                </a:lnTo>
                <a:lnTo>
                  <a:pt x="12709" y="6894"/>
                </a:lnTo>
                <a:lnTo>
                  <a:pt x="12709" y="6860"/>
                </a:lnTo>
                <a:lnTo>
                  <a:pt x="12709" y="6827"/>
                </a:lnTo>
                <a:lnTo>
                  <a:pt x="12712" y="6794"/>
                </a:lnTo>
                <a:lnTo>
                  <a:pt x="12716" y="6762"/>
                </a:lnTo>
                <a:lnTo>
                  <a:pt x="12722" y="6730"/>
                </a:lnTo>
                <a:lnTo>
                  <a:pt x="12729" y="6699"/>
                </a:lnTo>
                <a:lnTo>
                  <a:pt x="12738" y="6668"/>
                </a:lnTo>
                <a:lnTo>
                  <a:pt x="12748" y="6638"/>
                </a:lnTo>
                <a:lnTo>
                  <a:pt x="12760" y="6608"/>
                </a:lnTo>
                <a:lnTo>
                  <a:pt x="12773" y="6579"/>
                </a:lnTo>
                <a:lnTo>
                  <a:pt x="12787" y="6551"/>
                </a:lnTo>
                <a:lnTo>
                  <a:pt x="12803" y="6524"/>
                </a:lnTo>
                <a:lnTo>
                  <a:pt x="12820" y="6498"/>
                </a:lnTo>
                <a:lnTo>
                  <a:pt x="12838" y="6472"/>
                </a:lnTo>
                <a:lnTo>
                  <a:pt x="12857" y="6447"/>
                </a:lnTo>
                <a:lnTo>
                  <a:pt x="12878" y="6423"/>
                </a:lnTo>
                <a:lnTo>
                  <a:pt x="12899" y="6401"/>
                </a:lnTo>
                <a:lnTo>
                  <a:pt x="12922" y="6379"/>
                </a:lnTo>
                <a:lnTo>
                  <a:pt x="12945" y="6359"/>
                </a:lnTo>
                <a:lnTo>
                  <a:pt x="12970" y="6339"/>
                </a:lnTo>
                <a:lnTo>
                  <a:pt x="12995" y="6321"/>
                </a:lnTo>
                <a:lnTo>
                  <a:pt x="13022" y="6305"/>
                </a:lnTo>
                <a:lnTo>
                  <a:pt x="13049" y="6289"/>
                </a:lnTo>
                <a:lnTo>
                  <a:pt x="13077" y="6274"/>
                </a:lnTo>
                <a:lnTo>
                  <a:pt x="13106" y="6261"/>
                </a:lnTo>
                <a:lnTo>
                  <a:pt x="13135" y="6250"/>
                </a:lnTo>
                <a:lnTo>
                  <a:pt x="13165" y="6239"/>
                </a:lnTo>
                <a:lnTo>
                  <a:pt x="13197" y="6231"/>
                </a:lnTo>
                <a:lnTo>
                  <a:pt x="13229" y="6223"/>
                </a:lnTo>
                <a:lnTo>
                  <a:pt x="13260" y="6218"/>
                </a:lnTo>
                <a:lnTo>
                  <a:pt x="13293" y="6213"/>
                </a:lnTo>
                <a:lnTo>
                  <a:pt x="13326" y="6211"/>
                </a:lnTo>
                <a:lnTo>
                  <a:pt x="13359" y="6210"/>
                </a:lnTo>
                <a:close/>
                <a:moveTo>
                  <a:pt x="10311" y="10076"/>
                </a:moveTo>
                <a:lnTo>
                  <a:pt x="12297" y="10076"/>
                </a:lnTo>
                <a:lnTo>
                  <a:pt x="12297" y="12984"/>
                </a:lnTo>
                <a:lnTo>
                  <a:pt x="10311" y="12984"/>
                </a:lnTo>
                <a:lnTo>
                  <a:pt x="10311" y="10076"/>
                </a:lnTo>
                <a:close/>
                <a:moveTo>
                  <a:pt x="5887" y="8913"/>
                </a:moveTo>
                <a:lnTo>
                  <a:pt x="7428" y="8913"/>
                </a:lnTo>
                <a:lnTo>
                  <a:pt x="7428" y="10452"/>
                </a:lnTo>
                <a:lnTo>
                  <a:pt x="5887" y="10452"/>
                </a:lnTo>
                <a:lnTo>
                  <a:pt x="5887" y="8913"/>
                </a:lnTo>
                <a:close/>
                <a:moveTo>
                  <a:pt x="3797" y="8913"/>
                </a:moveTo>
                <a:lnTo>
                  <a:pt x="5339" y="8913"/>
                </a:lnTo>
                <a:lnTo>
                  <a:pt x="5339" y="10452"/>
                </a:lnTo>
                <a:lnTo>
                  <a:pt x="3797" y="10452"/>
                </a:lnTo>
                <a:lnTo>
                  <a:pt x="3797" y="8913"/>
                </a:lnTo>
                <a:close/>
                <a:moveTo>
                  <a:pt x="1708" y="8913"/>
                </a:moveTo>
                <a:lnTo>
                  <a:pt x="3249" y="8913"/>
                </a:lnTo>
                <a:lnTo>
                  <a:pt x="3249" y="10452"/>
                </a:lnTo>
                <a:lnTo>
                  <a:pt x="1708" y="10452"/>
                </a:lnTo>
                <a:lnTo>
                  <a:pt x="1708" y="8913"/>
                </a:lnTo>
                <a:close/>
                <a:moveTo>
                  <a:pt x="6577" y="14045"/>
                </a:moveTo>
                <a:lnTo>
                  <a:pt x="16031" y="14045"/>
                </a:lnTo>
                <a:lnTo>
                  <a:pt x="16031" y="14421"/>
                </a:lnTo>
                <a:lnTo>
                  <a:pt x="6577" y="14421"/>
                </a:lnTo>
                <a:lnTo>
                  <a:pt x="6577" y="14045"/>
                </a:lnTo>
                <a:close/>
                <a:moveTo>
                  <a:pt x="7553" y="13360"/>
                </a:moveTo>
                <a:lnTo>
                  <a:pt x="15055" y="13360"/>
                </a:lnTo>
                <a:lnTo>
                  <a:pt x="15055" y="13737"/>
                </a:lnTo>
                <a:lnTo>
                  <a:pt x="7553" y="13737"/>
                </a:lnTo>
                <a:lnTo>
                  <a:pt x="7553" y="1336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Shape 1026"/>
          <p:cNvSpPr/>
          <p:nvPr/>
        </p:nvSpPr>
        <p:spPr>
          <a:xfrm>
            <a:off x="5684396" y="5284940"/>
            <a:ext cx="294250"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酒店</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57" name="Shape 1026"/>
          <p:cNvSpPr/>
          <p:nvPr/>
        </p:nvSpPr>
        <p:spPr>
          <a:xfrm>
            <a:off x="6272082" y="5284940"/>
            <a:ext cx="294250"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宿舍</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59" name="183584170"/>
          <p:cNvSpPr>
            <a:spLocks noEditPoints="1"/>
          </p:cNvSpPr>
          <p:nvPr/>
        </p:nvSpPr>
        <p:spPr bwMode="auto">
          <a:xfrm>
            <a:off x="1138306" y="4577338"/>
            <a:ext cx="369310" cy="540000"/>
          </a:xfrm>
          <a:custGeom>
            <a:avLst/>
            <a:gdLst>
              <a:gd name="T0" fmla="*/ 2147483647 w 16275"/>
              <a:gd name="T1" fmla="*/ 2147483647 h 10350"/>
              <a:gd name="T2" fmla="*/ 2147483647 w 16275"/>
              <a:gd name="T3" fmla="*/ 2147483647 h 10350"/>
              <a:gd name="T4" fmla="*/ 2147483647 w 16275"/>
              <a:gd name="T5" fmla="*/ 2147483647 h 10350"/>
              <a:gd name="T6" fmla="*/ 2147483647 w 16275"/>
              <a:gd name="T7" fmla="*/ 0 h 10350"/>
              <a:gd name="T8" fmla="*/ 2147483647 w 16275"/>
              <a:gd name="T9" fmla="*/ 2147483647 h 10350"/>
              <a:gd name="T10" fmla="*/ 2147483647 w 16275"/>
              <a:gd name="T11" fmla="*/ 2147483647 h 10350"/>
              <a:gd name="T12" fmla="*/ 2147483647 w 16275"/>
              <a:gd name="T13" fmla="*/ 2147483647 h 10350"/>
              <a:gd name="T14" fmla="*/ 2147483647 w 16275"/>
              <a:gd name="T15" fmla="*/ 2147483647 h 10350"/>
              <a:gd name="T16" fmla="*/ 2147483647 w 16275"/>
              <a:gd name="T17" fmla="*/ 2147483647 h 10350"/>
              <a:gd name="T18" fmla="*/ 2147483647 w 16275"/>
              <a:gd name="T19" fmla="*/ 2147483647 h 10350"/>
              <a:gd name="T20" fmla="*/ 2147483647 w 16275"/>
              <a:gd name="T21" fmla="*/ 2147483647 h 10350"/>
              <a:gd name="T22" fmla="*/ 2147483647 w 16275"/>
              <a:gd name="T23" fmla="*/ 2147483647 h 10350"/>
              <a:gd name="T24" fmla="*/ 2147483647 w 16275"/>
              <a:gd name="T25" fmla="*/ 2147483647 h 10350"/>
              <a:gd name="T26" fmla="*/ 2147483647 w 16275"/>
              <a:gd name="T27" fmla="*/ 2147483647 h 10350"/>
              <a:gd name="T28" fmla="*/ 2147483647 w 16275"/>
              <a:gd name="T29" fmla="*/ 2147483647 h 10350"/>
              <a:gd name="T30" fmla="*/ 2147483647 w 16275"/>
              <a:gd name="T31" fmla="*/ 2147483647 h 10350"/>
              <a:gd name="T32" fmla="*/ 2147483647 w 16275"/>
              <a:gd name="T33" fmla="*/ 2147483647 h 10350"/>
              <a:gd name="T34" fmla="*/ 2147483647 w 16275"/>
              <a:gd name="T35" fmla="*/ 2147483647 h 10350"/>
              <a:gd name="T36" fmla="*/ 2147483647 w 16275"/>
              <a:gd name="T37" fmla="*/ 2147483647 h 10350"/>
              <a:gd name="T38" fmla="*/ 2147483647 w 16275"/>
              <a:gd name="T39" fmla="*/ 2147483647 h 10350"/>
              <a:gd name="T40" fmla="*/ 2147483647 w 16275"/>
              <a:gd name="T41" fmla="*/ 2147483647 h 10350"/>
              <a:gd name="T42" fmla="*/ 2147483647 w 16275"/>
              <a:gd name="T43" fmla="*/ 2147483647 h 10350"/>
              <a:gd name="T44" fmla="*/ 2147483647 w 16275"/>
              <a:gd name="T45" fmla="*/ 2147483647 h 10350"/>
              <a:gd name="T46" fmla="*/ 2147483647 w 16275"/>
              <a:gd name="T47" fmla="*/ 2147483647 h 10350"/>
              <a:gd name="T48" fmla="*/ 2147483647 w 16275"/>
              <a:gd name="T49" fmla="*/ 2147483647 h 10350"/>
              <a:gd name="T50" fmla="*/ 2147483647 w 16275"/>
              <a:gd name="T51" fmla="*/ 2147483647 h 10350"/>
              <a:gd name="T52" fmla="*/ 2147483647 w 16275"/>
              <a:gd name="T53" fmla="*/ 2147483647 h 10350"/>
              <a:gd name="T54" fmla="*/ 2147483647 w 16275"/>
              <a:gd name="T55" fmla="*/ 2147483647 h 10350"/>
              <a:gd name="T56" fmla="*/ 2147483647 w 16275"/>
              <a:gd name="T57" fmla="*/ 2147483647 h 10350"/>
              <a:gd name="T58" fmla="*/ 2147483647 w 16275"/>
              <a:gd name="T59" fmla="*/ 2147483647 h 10350"/>
              <a:gd name="T60" fmla="*/ 2147483647 w 16275"/>
              <a:gd name="T61" fmla="*/ 2147483647 h 10350"/>
              <a:gd name="T62" fmla="*/ 2147483647 w 16275"/>
              <a:gd name="T63" fmla="*/ 2147483647 h 10350"/>
              <a:gd name="T64" fmla="*/ 2147483647 w 16275"/>
              <a:gd name="T65" fmla="*/ 2147483647 h 10350"/>
              <a:gd name="T66" fmla="*/ 2147483647 w 16275"/>
              <a:gd name="T67" fmla="*/ 2147483647 h 10350"/>
              <a:gd name="T68" fmla="*/ 2147483647 w 16275"/>
              <a:gd name="T69" fmla="*/ 2147483647 h 10350"/>
              <a:gd name="T70" fmla="*/ 2147483647 w 16275"/>
              <a:gd name="T71" fmla="*/ 2147483647 h 10350"/>
              <a:gd name="T72" fmla="*/ 2147483647 w 16275"/>
              <a:gd name="T73" fmla="*/ 2147483647 h 10350"/>
              <a:gd name="T74" fmla="*/ 2147483647 w 16275"/>
              <a:gd name="T75" fmla="*/ 2147483647 h 10350"/>
              <a:gd name="T76" fmla="*/ 2147483647 w 16275"/>
              <a:gd name="T77" fmla="*/ 2147483647 h 10350"/>
              <a:gd name="T78" fmla="*/ 2147483647 w 16275"/>
              <a:gd name="T79" fmla="*/ 2147483647 h 10350"/>
              <a:gd name="T80" fmla="*/ 2147483647 w 16275"/>
              <a:gd name="T81" fmla="*/ 2147483647 h 10350"/>
              <a:gd name="T82" fmla="*/ 2147483647 w 16275"/>
              <a:gd name="T83" fmla="*/ 2147483647 h 10350"/>
              <a:gd name="T84" fmla="*/ 2147483647 w 16275"/>
              <a:gd name="T85" fmla="*/ 2147483647 h 10350"/>
              <a:gd name="T86" fmla="*/ 2147483647 w 16275"/>
              <a:gd name="T87" fmla="*/ 2147483647 h 10350"/>
              <a:gd name="T88" fmla="*/ 2147483647 w 16275"/>
              <a:gd name="T89" fmla="*/ 2147483647 h 10350"/>
              <a:gd name="T90" fmla="*/ 2147483647 w 16275"/>
              <a:gd name="T91" fmla="*/ 2147483647 h 10350"/>
              <a:gd name="T92" fmla="*/ 2147483647 w 16275"/>
              <a:gd name="T93" fmla="*/ 2147483647 h 10350"/>
              <a:gd name="T94" fmla="*/ 2147483647 w 16275"/>
              <a:gd name="T95" fmla="*/ 2147483647 h 10350"/>
              <a:gd name="T96" fmla="*/ 2147483647 w 16275"/>
              <a:gd name="T97" fmla="*/ 2147483647 h 10350"/>
              <a:gd name="T98" fmla="*/ 2147483647 w 16275"/>
              <a:gd name="T99" fmla="*/ 2147483647 h 10350"/>
              <a:gd name="T100" fmla="*/ 2147483647 w 16275"/>
              <a:gd name="T101" fmla="*/ 2147483647 h 10350"/>
              <a:gd name="T102" fmla="*/ 2147483647 w 16275"/>
              <a:gd name="T103" fmla="*/ 2147483647 h 10350"/>
              <a:gd name="T104" fmla="*/ 2147483647 w 16275"/>
              <a:gd name="T105" fmla="*/ 2147483647 h 10350"/>
              <a:gd name="T106" fmla="*/ 2147483647 w 16275"/>
              <a:gd name="T107" fmla="*/ 2147483647 h 10350"/>
              <a:gd name="T108" fmla="*/ 2147483647 w 16275"/>
              <a:gd name="T109" fmla="*/ 2147483647 h 10350"/>
              <a:gd name="T110" fmla="*/ 2147483647 w 16275"/>
              <a:gd name="T111" fmla="*/ 2147483647 h 10350"/>
              <a:gd name="T112" fmla="*/ 2147483647 w 16275"/>
              <a:gd name="T113" fmla="*/ 2147483647 h 10350"/>
              <a:gd name="T114" fmla="*/ 2147483647 w 16275"/>
              <a:gd name="T115" fmla="*/ 2147483647 h 10350"/>
              <a:gd name="T116" fmla="*/ 2147483647 w 16275"/>
              <a:gd name="T117" fmla="*/ 2147483647 h 10350"/>
              <a:gd name="T118" fmla="*/ 2147483647 w 16275"/>
              <a:gd name="T119" fmla="*/ 2147483647 h 103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275"/>
              <a:gd name="T181" fmla="*/ 0 h 10350"/>
              <a:gd name="T182" fmla="*/ 16275 w 16275"/>
              <a:gd name="T183" fmla="*/ 10350 h 103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275" h="10350">
                <a:moveTo>
                  <a:pt x="16275" y="10350"/>
                </a:moveTo>
                <a:lnTo>
                  <a:pt x="16185" y="9870"/>
                </a:lnTo>
                <a:lnTo>
                  <a:pt x="16125" y="9270"/>
                </a:lnTo>
                <a:lnTo>
                  <a:pt x="16035" y="8580"/>
                </a:lnTo>
                <a:lnTo>
                  <a:pt x="16065" y="8250"/>
                </a:lnTo>
                <a:lnTo>
                  <a:pt x="16065" y="8160"/>
                </a:lnTo>
                <a:lnTo>
                  <a:pt x="16035" y="8070"/>
                </a:lnTo>
                <a:lnTo>
                  <a:pt x="15975" y="8040"/>
                </a:lnTo>
                <a:lnTo>
                  <a:pt x="15945" y="7740"/>
                </a:lnTo>
                <a:lnTo>
                  <a:pt x="15556" y="7710"/>
                </a:lnTo>
                <a:lnTo>
                  <a:pt x="15465" y="7530"/>
                </a:lnTo>
                <a:lnTo>
                  <a:pt x="15405" y="7320"/>
                </a:lnTo>
                <a:lnTo>
                  <a:pt x="15286" y="6810"/>
                </a:lnTo>
                <a:lnTo>
                  <a:pt x="15166" y="6180"/>
                </a:lnTo>
                <a:lnTo>
                  <a:pt x="15196" y="6000"/>
                </a:lnTo>
                <a:lnTo>
                  <a:pt x="15196" y="5880"/>
                </a:lnTo>
                <a:lnTo>
                  <a:pt x="15256" y="5790"/>
                </a:lnTo>
                <a:lnTo>
                  <a:pt x="15316" y="5700"/>
                </a:lnTo>
                <a:lnTo>
                  <a:pt x="15046" y="5580"/>
                </a:lnTo>
                <a:lnTo>
                  <a:pt x="15016" y="5370"/>
                </a:lnTo>
                <a:lnTo>
                  <a:pt x="14537" y="5250"/>
                </a:lnTo>
                <a:lnTo>
                  <a:pt x="14147" y="3810"/>
                </a:lnTo>
                <a:lnTo>
                  <a:pt x="14237" y="3720"/>
                </a:lnTo>
                <a:lnTo>
                  <a:pt x="14177" y="3540"/>
                </a:lnTo>
                <a:lnTo>
                  <a:pt x="14267" y="3300"/>
                </a:lnTo>
                <a:lnTo>
                  <a:pt x="14058" y="3210"/>
                </a:lnTo>
                <a:lnTo>
                  <a:pt x="14027" y="2910"/>
                </a:lnTo>
                <a:lnTo>
                  <a:pt x="13787" y="2790"/>
                </a:lnTo>
                <a:lnTo>
                  <a:pt x="13667" y="2370"/>
                </a:lnTo>
                <a:lnTo>
                  <a:pt x="13457" y="1770"/>
                </a:lnTo>
                <a:lnTo>
                  <a:pt x="13188" y="1050"/>
                </a:lnTo>
                <a:lnTo>
                  <a:pt x="13068" y="870"/>
                </a:lnTo>
                <a:lnTo>
                  <a:pt x="13158" y="600"/>
                </a:lnTo>
                <a:lnTo>
                  <a:pt x="12618" y="420"/>
                </a:lnTo>
                <a:lnTo>
                  <a:pt x="12049" y="270"/>
                </a:lnTo>
                <a:lnTo>
                  <a:pt x="11479" y="150"/>
                </a:lnTo>
                <a:lnTo>
                  <a:pt x="10910" y="60"/>
                </a:lnTo>
                <a:lnTo>
                  <a:pt x="10310" y="30"/>
                </a:lnTo>
                <a:lnTo>
                  <a:pt x="9741" y="0"/>
                </a:lnTo>
                <a:lnTo>
                  <a:pt x="9172" y="0"/>
                </a:lnTo>
                <a:lnTo>
                  <a:pt x="8662" y="0"/>
                </a:lnTo>
                <a:lnTo>
                  <a:pt x="7673" y="60"/>
                </a:lnTo>
                <a:lnTo>
                  <a:pt x="6924" y="150"/>
                </a:lnTo>
                <a:lnTo>
                  <a:pt x="6234" y="270"/>
                </a:lnTo>
                <a:lnTo>
                  <a:pt x="6234" y="480"/>
                </a:lnTo>
                <a:lnTo>
                  <a:pt x="6174" y="540"/>
                </a:lnTo>
                <a:lnTo>
                  <a:pt x="6145" y="780"/>
                </a:lnTo>
                <a:lnTo>
                  <a:pt x="5845" y="840"/>
                </a:lnTo>
                <a:lnTo>
                  <a:pt x="4975" y="1050"/>
                </a:lnTo>
                <a:lnTo>
                  <a:pt x="4645" y="690"/>
                </a:lnTo>
                <a:lnTo>
                  <a:pt x="3866" y="990"/>
                </a:lnTo>
                <a:lnTo>
                  <a:pt x="3207" y="1320"/>
                </a:lnTo>
                <a:lnTo>
                  <a:pt x="2638" y="1620"/>
                </a:lnTo>
                <a:lnTo>
                  <a:pt x="2188" y="1920"/>
                </a:lnTo>
                <a:lnTo>
                  <a:pt x="1798" y="2220"/>
                </a:lnTo>
                <a:lnTo>
                  <a:pt x="1529" y="2490"/>
                </a:lnTo>
                <a:lnTo>
                  <a:pt x="1289" y="2760"/>
                </a:lnTo>
                <a:lnTo>
                  <a:pt x="1109" y="3030"/>
                </a:lnTo>
                <a:lnTo>
                  <a:pt x="1019" y="3240"/>
                </a:lnTo>
                <a:lnTo>
                  <a:pt x="929" y="3450"/>
                </a:lnTo>
                <a:lnTo>
                  <a:pt x="899" y="3630"/>
                </a:lnTo>
                <a:lnTo>
                  <a:pt x="899" y="3780"/>
                </a:lnTo>
                <a:lnTo>
                  <a:pt x="929" y="3990"/>
                </a:lnTo>
                <a:lnTo>
                  <a:pt x="959" y="4080"/>
                </a:lnTo>
                <a:lnTo>
                  <a:pt x="839" y="4770"/>
                </a:lnTo>
                <a:lnTo>
                  <a:pt x="750" y="4950"/>
                </a:lnTo>
                <a:lnTo>
                  <a:pt x="659" y="5100"/>
                </a:lnTo>
                <a:lnTo>
                  <a:pt x="630" y="5250"/>
                </a:lnTo>
                <a:lnTo>
                  <a:pt x="630" y="5400"/>
                </a:lnTo>
                <a:lnTo>
                  <a:pt x="659" y="5610"/>
                </a:lnTo>
                <a:lnTo>
                  <a:pt x="659" y="5700"/>
                </a:lnTo>
                <a:lnTo>
                  <a:pt x="570" y="6420"/>
                </a:lnTo>
                <a:lnTo>
                  <a:pt x="450" y="6510"/>
                </a:lnTo>
                <a:lnTo>
                  <a:pt x="360" y="6630"/>
                </a:lnTo>
                <a:lnTo>
                  <a:pt x="330" y="6750"/>
                </a:lnTo>
                <a:lnTo>
                  <a:pt x="300" y="6870"/>
                </a:lnTo>
                <a:lnTo>
                  <a:pt x="330" y="7050"/>
                </a:lnTo>
                <a:lnTo>
                  <a:pt x="360" y="7140"/>
                </a:lnTo>
                <a:lnTo>
                  <a:pt x="180" y="8250"/>
                </a:lnTo>
                <a:lnTo>
                  <a:pt x="120" y="8310"/>
                </a:lnTo>
                <a:lnTo>
                  <a:pt x="90" y="8340"/>
                </a:lnTo>
                <a:lnTo>
                  <a:pt x="90" y="8460"/>
                </a:lnTo>
                <a:lnTo>
                  <a:pt x="120" y="8520"/>
                </a:lnTo>
                <a:lnTo>
                  <a:pt x="150" y="8580"/>
                </a:lnTo>
                <a:lnTo>
                  <a:pt x="0" y="10350"/>
                </a:lnTo>
                <a:lnTo>
                  <a:pt x="16275" y="10350"/>
                </a:lnTo>
                <a:close/>
                <a:moveTo>
                  <a:pt x="5695" y="9750"/>
                </a:moveTo>
                <a:lnTo>
                  <a:pt x="4886" y="9750"/>
                </a:lnTo>
                <a:lnTo>
                  <a:pt x="4886" y="8790"/>
                </a:lnTo>
                <a:lnTo>
                  <a:pt x="4915" y="8580"/>
                </a:lnTo>
                <a:lnTo>
                  <a:pt x="5006" y="8400"/>
                </a:lnTo>
                <a:lnTo>
                  <a:pt x="5066" y="8310"/>
                </a:lnTo>
                <a:lnTo>
                  <a:pt x="5126" y="8280"/>
                </a:lnTo>
                <a:lnTo>
                  <a:pt x="5215" y="8220"/>
                </a:lnTo>
                <a:lnTo>
                  <a:pt x="5306" y="8220"/>
                </a:lnTo>
                <a:lnTo>
                  <a:pt x="5365" y="8220"/>
                </a:lnTo>
                <a:lnTo>
                  <a:pt x="5455" y="8280"/>
                </a:lnTo>
                <a:lnTo>
                  <a:pt x="5515" y="8310"/>
                </a:lnTo>
                <a:lnTo>
                  <a:pt x="5575" y="8400"/>
                </a:lnTo>
                <a:lnTo>
                  <a:pt x="5665" y="8580"/>
                </a:lnTo>
                <a:lnTo>
                  <a:pt x="5695" y="8790"/>
                </a:lnTo>
                <a:lnTo>
                  <a:pt x="5695" y="9750"/>
                </a:lnTo>
                <a:close/>
                <a:moveTo>
                  <a:pt x="6953" y="9750"/>
                </a:moveTo>
                <a:lnTo>
                  <a:pt x="6145" y="9750"/>
                </a:lnTo>
                <a:lnTo>
                  <a:pt x="6145" y="8730"/>
                </a:lnTo>
                <a:lnTo>
                  <a:pt x="6174" y="8460"/>
                </a:lnTo>
                <a:lnTo>
                  <a:pt x="6264" y="8250"/>
                </a:lnTo>
                <a:lnTo>
                  <a:pt x="6324" y="8160"/>
                </a:lnTo>
                <a:lnTo>
                  <a:pt x="6384" y="8100"/>
                </a:lnTo>
                <a:lnTo>
                  <a:pt x="6474" y="8070"/>
                </a:lnTo>
                <a:lnTo>
                  <a:pt x="6564" y="8040"/>
                </a:lnTo>
                <a:lnTo>
                  <a:pt x="6624" y="8070"/>
                </a:lnTo>
                <a:lnTo>
                  <a:pt x="6713" y="8100"/>
                </a:lnTo>
                <a:lnTo>
                  <a:pt x="6773" y="8160"/>
                </a:lnTo>
                <a:lnTo>
                  <a:pt x="6833" y="8250"/>
                </a:lnTo>
                <a:lnTo>
                  <a:pt x="6924" y="8460"/>
                </a:lnTo>
                <a:lnTo>
                  <a:pt x="6953" y="8730"/>
                </a:lnTo>
                <a:lnTo>
                  <a:pt x="6953" y="9750"/>
                </a:lnTo>
                <a:close/>
                <a:moveTo>
                  <a:pt x="8213" y="9750"/>
                </a:moveTo>
                <a:lnTo>
                  <a:pt x="7403" y="9750"/>
                </a:lnTo>
                <a:lnTo>
                  <a:pt x="7403" y="8700"/>
                </a:lnTo>
                <a:lnTo>
                  <a:pt x="7434" y="8430"/>
                </a:lnTo>
                <a:lnTo>
                  <a:pt x="7523" y="8220"/>
                </a:lnTo>
                <a:lnTo>
                  <a:pt x="7583" y="8130"/>
                </a:lnTo>
                <a:lnTo>
                  <a:pt x="7643" y="8070"/>
                </a:lnTo>
                <a:lnTo>
                  <a:pt x="7733" y="8040"/>
                </a:lnTo>
                <a:lnTo>
                  <a:pt x="7823" y="8040"/>
                </a:lnTo>
                <a:lnTo>
                  <a:pt x="7883" y="8040"/>
                </a:lnTo>
                <a:lnTo>
                  <a:pt x="7973" y="8070"/>
                </a:lnTo>
                <a:lnTo>
                  <a:pt x="8033" y="8130"/>
                </a:lnTo>
                <a:lnTo>
                  <a:pt x="8093" y="8220"/>
                </a:lnTo>
                <a:lnTo>
                  <a:pt x="8182" y="8430"/>
                </a:lnTo>
                <a:lnTo>
                  <a:pt x="8213" y="8700"/>
                </a:lnTo>
                <a:lnTo>
                  <a:pt x="8213" y="9750"/>
                </a:lnTo>
                <a:close/>
                <a:moveTo>
                  <a:pt x="13457" y="9750"/>
                </a:moveTo>
                <a:lnTo>
                  <a:pt x="13397" y="8970"/>
                </a:lnTo>
                <a:lnTo>
                  <a:pt x="13428" y="8730"/>
                </a:lnTo>
                <a:lnTo>
                  <a:pt x="13457" y="8520"/>
                </a:lnTo>
                <a:lnTo>
                  <a:pt x="13548" y="8370"/>
                </a:lnTo>
                <a:lnTo>
                  <a:pt x="13608" y="8310"/>
                </a:lnTo>
                <a:lnTo>
                  <a:pt x="13667" y="8310"/>
                </a:lnTo>
                <a:lnTo>
                  <a:pt x="13757" y="8310"/>
                </a:lnTo>
                <a:lnTo>
                  <a:pt x="13817" y="8340"/>
                </a:lnTo>
                <a:lnTo>
                  <a:pt x="13907" y="8460"/>
                </a:lnTo>
                <a:lnTo>
                  <a:pt x="13998" y="8670"/>
                </a:lnTo>
                <a:lnTo>
                  <a:pt x="14058" y="8910"/>
                </a:lnTo>
                <a:lnTo>
                  <a:pt x="14087" y="9750"/>
                </a:lnTo>
                <a:lnTo>
                  <a:pt x="13457" y="9750"/>
                </a:lnTo>
                <a:close/>
                <a:moveTo>
                  <a:pt x="15196" y="8370"/>
                </a:moveTo>
                <a:lnTo>
                  <a:pt x="15256" y="8370"/>
                </a:lnTo>
                <a:lnTo>
                  <a:pt x="15316" y="8400"/>
                </a:lnTo>
                <a:lnTo>
                  <a:pt x="15405" y="8520"/>
                </a:lnTo>
                <a:lnTo>
                  <a:pt x="15465" y="8730"/>
                </a:lnTo>
                <a:lnTo>
                  <a:pt x="15525" y="8970"/>
                </a:lnTo>
                <a:lnTo>
                  <a:pt x="15585" y="9750"/>
                </a:lnTo>
                <a:lnTo>
                  <a:pt x="15076" y="9750"/>
                </a:lnTo>
                <a:lnTo>
                  <a:pt x="14986" y="9030"/>
                </a:lnTo>
                <a:lnTo>
                  <a:pt x="14986" y="8790"/>
                </a:lnTo>
                <a:lnTo>
                  <a:pt x="15046" y="8580"/>
                </a:lnTo>
                <a:lnTo>
                  <a:pt x="15106" y="8430"/>
                </a:lnTo>
                <a:lnTo>
                  <a:pt x="15166" y="8400"/>
                </a:lnTo>
                <a:lnTo>
                  <a:pt x="15196" y="8370"/>
                </a:lnTo>
                <a:close/>
                <a:moveTo>
                  <a:pt x="14566" y="6120"/>
                </a:moveTo>
                <a:lnTo>
                  <a:pt x="14626" y="6120"/>
                </a:lnTo>
                <a:lnTo>
                  <a:pt x="14686" y="6150"/>
                </a:lnTo>
                <a:lnTo>
                  <a:pt x="14777" y="6240"/>
                </a:lnTo>
                <a:lnTo>
                  <a:pt x="14837" y="6390"/>
                </a:lnTo>
                <a:lnTo>
                  <a:pt x="14866" y="6570"/>
                </a:lnTo>
                <a:lnTo>
                  <a:pt x="14897" y="7350"/>
                </a:lnTo>
                <a:lnTo>
                  <a:pt x="14897" y="7500"/>
                </a:lnTo>
                <a:lnTo>
                  <a:pt x="14387" y="7440"/>
                </a:lnTo>
                <a:lnTo>
                  <a:pt x="14387" y="7410"/>
                </a:lnTo>
                <a:lnTo>
                  <a:pt x="14357" y="6630"/>
                </a:lnTo>
                <a:lnTo>
                  <a:pt x="14357" y="6450"/>
                </a:lnTo>
                <a:lnTo>
                  <a:pt x="14387" y="6270"/>
                </a:lnTo>
                <a:lnTo>
                  <a:pt x="14477" y="6180"/>
                </a:lnTo>
                <a:lnTo>
                  <a:pt x="14537" y="6150"/>
                </a:lnTo>
                <a:lnTo>
                  <a:pt x="14566" y="6120"/>
                </a:lnTo>
                <a:close/>
                <a:moveTo>
                  <a:pt x="14537" y="8340"/>
                </a:moveTo>
                <a:lnTo>
                  <a:pt x="14597" y="8340"/>
                </a:lnTo>
                <a:lnTo>
                  <a:pt x="14657" y="8370"/>
                </a:lnTo>
                <a:lnTo>
                  <a:pt x="14746" y="8490"/>
                </a:lnTo>
                <a:lnTo>
                  <a:pt x="14806" y="8700"/>
                </a:lnTo>
                <a:lnTo>
                  <a:pt x="14837" y="8940"/>
                </a:lnTo>
                <a:lnTo>
                  <a:pt x="14897" y="9750"/>
                </a:lnTo>
                <a:lnTo>
                  <a:pt x="14387" y="9750"/>
                </a:lnTo>
                <a:lnTo>
                  <a:pt x="14327" y="8970"/>
                </a:lnTo>
                <a:lnTo>
                  <a:pt x="14327" y="8730"/>
                </a:lnTo>
                <a:lnTo>
                  <a:pt x="14387" y="8520"/>
                </a:lnTo>
                <a:lnTo>
                  <a:pt x="14447" y="8400"/>
                </a:lnTo>
                <a:lnTo>
                  <a:pt x="14507" y="8340"/>
                </a:lnTo>
                <a:lnTo>
                  <a:pt x="14537" y="8340"/>
                </a:lnTo>
                <a:close/>
                <a:moveTo>
                  <a:pt x="14147" y="6360"/>
                </a:moveTo>
                <a:lnTo>
                  <a:pt x="14177" y="7170"/>
                </a:lnTo>
                <a:lnTo>
                  <a:pt x="14177" y="7410"/>
                </a:lnTo>
                <a:lnTo>
                  <a:pt x="13517" y="7320"/>
                </a:lnTo>
                <a:lnTo>
                  <a:pt x="13488" y="7230"/>
                </a:lnTo>
                <a:lnTo>
                  <a:pt x="13457" y="6420"/>
                </a:lnTo>
                <a:lnTo>
                  <a:pt x="13457" y="6210"/>
                </a:lnTo>
                <a:lnTo>
                  <a:pt x="13517" y="6060"/>
                </a:lnTo>
                <a:lnTo>
                  <a:pt x="13637" y="5940"/>
                </a:lnTo>
                <a:lnTo>
                  <a:pt x="13697" y="5910"/>
                </a:lnTo>
                <a:lnTo>
                  <a:pt x="13757" y="5880"/>
                </a:lnTo>
                <a:lnTo>
                  <a:pt x="13847" y="5880"/>
                </a:lnTo>
                <a:lnTo>
                  <a:pt x="13907" y="5910"/>
                </a:lnTo>
                <a:lnTo>
                  <a:pt x="14027" y="6000"/>
                </a:lnTo>
                <a:lnTo>
                  <a:pt x="14117" y="6150"/>
                </a:lnTo>
                <a:lnTo>
                  <a:pt x="14147" y="6360"/>
                </a:lnTo>
                <a:close/>
                <a:moveTo>
                  <a:pt x="13397" y="4110"/>
                </a:moveTo>
                <a:lnTo>
                  <a:pt x="13428" y="3930"/>
                </a:lnTo>
                <a:lnTo>
                  <a:pt x="13488" y="3810"/>
                </a:lnTo>
                <a:lnTo>
                  <a:pt x="13577" y="3720"/>
                </a:lnTo>
                <a:lnTo>
                  <a:pt x="13727" y="3690"/>
                </a:lnTo>
                <a:lnTo>
                  <a:pt x="13847" y="3720"/>
                </a:lnTo>
                <a:lnTo>
                  <a:pt x="13938" y="3810"/>
                </a:lnTo>
                <a:lnTo>
                  <a:pt x="13998" y="3930"/>
                </a:lnTo>
                <a:lnTo>
                  <a:pt x="14027" y="4110"/>
                </a:lnTo>
                <a:lnTo>
                  <a:pt x="14027" y="5070"/>
                </a:lnTo>
                <a:lnTo>
                  <a:pt x="13397" y="4920"/>
                </a:lnTo>
                <a:lnTo>
                  <a:pt x="13397" y="4110"/>
                </a:lnTo>
                <a:close/>
                <a:moveTo>
                  <a:pt x="12498" y="3900"/>
                </a:moveTo>
                <a:lnTo>
                  <a:pt x="12529" y="3720"/>
                </a:lnTo>
                <a:lnTo>
                  <a:pt x="12589" y="3600"/>
                </a:lnTo>
                <a:lnTo>
                  <a:pt x="12678" y="3510"/>
                </a:lnTo>
                <a:lnTo>
                  <a:pt x="12828" y="3480"/>
                </a:lnTo>
                <a:lnTo>
                  <a:pt x="12948" y="3510"/>
                </a:lnTo>
                <a:lnTo>
                  <a:pt x="13038" y="3600"/>
                </a:lnTo>
                <a:lnTo>
                  <a:pt x="13128" y="3720"/>
                </a:lnTo>
                <a:lnTo>
                  <a:pt x="13128" y="3900"/>
                </a:lnTo>
                <a:lnTo>
                  <a:pt x="13128" y="4860"/>
                </a:lnTo>
                <a:lnTo>
                  <a:pt x="12498" y="4740"/>
                </a:lnTo>
                <a:lnTo>
                  <a:pt x="12498" y="3900"/>
                </a:lnTo>
                <a:close/>
                <a:moveTo>
                  <a:pt x="12469" y="6270"/>
                </a:moveTo>
                <a:lnTo>
                  <a:pt x="12498" y="6090"/>
                </a:lnTo>
                <a:lnTo>
                  <a:pt x="12589" y="5910"/>
                </a:lnTo>
                <a:lnTo>
                  <a:pt x="12709" y="5820"/>
                </a:lnTo>
                <a:lnTo>
                  <a:pt x="12798" y="5790"/>
                </a:lnTo>
                <a:lnTo>
                  <a:pt x="12888" y="5760"/>
                </a:lnTo>
                <a:lnTo>
                  <a:pt x="12948" y="5790"/>
                </a:lnTo>
                <a:lnTo>
                  <a:pt x="13038" y="5820"/>
                </a:lnTo>
                <a:lnTo>
                  <a:pt x="13158" y="5910"/>
                </a:lnTo>
                <a:lnTo>
                  <a:pt x="13248" y="6090"/>
                </a:lnTo>
                <a:lnTo>
                  <a:pt x="13277" y="6270"/>
                </a:lnTo>
                <a:lnTo>
                  <a:pt x="13277" y="7110"/>
                </a:lnTo>
                <a:lnTo>
                  <a:pt x="13277" y="7200"/>
                </a:lnTo>
                <a:lnTo>
                  <a:pt x="13248" y="7320"/>
                </a:lnTo>
                <a:lnTo>
                  <a:pt x="12498" y="7260"/>
                </a:lnTo>
                <a:lnTo>
                  <a:pt x="12469" y="7110"/>
                </a:lnTo>
                <a:lnTo>
                  <a:pt x="12469" y="6270"/>
                </a:lnTo>
                <a:close/>
                <a:moveTo>
                  <a:pt x="12319" y="8820"/>
                </a:moveTo>
                <a:lnTo>
                  <a:pt x="12349" y="8580"/>
                </a:lnTo>
                <a:lnTo>
                  <a:pt x="12438" y="8340"/>
                </a:lnTo>
                <a:lnTo>
                  <a:pt x="12498" y="8280"/>
                </a:lnTo>
                <a:lnTo>
                  <a:pt x="12558" y="8220"/>
                </a:lnTo>
                <a:lnTo>
                  <a:pt x="12649" y="8160"/>
                </a:lnTo>
                <a:lnTo>
                  <a:pt x="12738" y="8160"/>
                </a:lnTo>
                <a:lnTo>
                  <a:pt x="12798" y="8160"/>
                </a:lnTo>
                <a:lnTo>
                  <a:pt x="12888" y="8220"/>
                </a:lnTo>
                <a:lnTo>
                  <a:pt x="12948" y="8280"/>
                </a:lnTo>
                <a:lnTo>
                  <a:pt x="13008" y="8340"/>
                </a:lnTo>
                <a:lnTo>
                  <a:pt x="13098" y="8580"/>
                </a:lnTo>
                <a:lnTo>
                  <a:pt x="13128" y="8820"/>
                </a:lnTo>
                <a:lnTo>
                  <a:pt x="13128" y="9750"/>
                </a:lnTo>
                <a:lnTo>
                  <a:pt x="12319" y="9750"/>
                </a:lnTo>
                <a:lnTo>
                  <a:pt x="12319" y="8820"/>
                </a:lnTo>
                <a:close/>
                <a:moveTo>
                  <a:pt x="11479" y="1410"/>
                </a:moveTo>
                <a:lnTo>
                  <a:pt x="11779" y="1410"/>
                </a:lnTo>
                <a:lnTo>
                  <a:pt x="11779" y="1920"/>
                </a:lnTo>
                <a:lnTo>
                  <a:pt x="11479" y="1920"/>
                </a:lnTo>
                <a:lnTo>
                  <a:pt x="11479" y="1410"/>
                </a:lnTo>
                <a:close/>
                <a:moveTo>
                  <a:pt x="11449" y="3720"/>
                </a:moveTo>
                <a:lnTo>
                  <a:pt x="11479" y="3570"/>
                </a:lnTo>
                <a:lnTo>
                  <a:pt x="11539" y="3420"/>
                </a:lnTo>
                <a:lnTo>
                  <a:pt x="11659" y="3360"/>
                </a:lnTo>
                <a:lnTo>
                  <a:pt x="11779" y="3330"/>
                </a:lnTo>
                <a:lnTo>
                  <a:pt x="11899" y="3360"/>
                </a:lnTo>
                <a:lnTo>
                  <a:pt x="12019" y="3420"/>
                </a:lnTo>
                <a:lnTo>
                  <a:pt x="12079" y="3570"/>
                </a:lnTo>
                <a:lnTo>
                  <a:pt x="12109" y="3720"/>
                </a:lnTo>
                <a:lnTo>
                  <a:pt x="12109" y="4680"/>
                </a:lnTo>
                <a:lnTo>
                  <a:pt x="11449" y="4620"/>
                </a:lnTo>
                <a:lnTo>
                  <a:pt x="11449" y="3720"/>
                </a:lnTo>
                <a:close/>
                <a:moveTo>
                  <a:pt x="11360" y="6180"/>
                </a:moveTo>
                <a:lnTo>
                  <a:pt x="11389" y="6000"/>
                </a:lnTo>
                <a:lnTo>
                  <a:pt x="11479" y="5820"/>
                </a:lnTo>
                <a:lnTo>
                  <a:pt x="11599" y="5730"/>
                </a:lnTo>
                <a:lnTo>
                  <a:pt x="11690" y="5700"/>
                </a:lnTo>
                <a:lnTo>
                  <a:pt x="11750" y="5670"/>
                </a:lnTo>
                <a:lnTo>
                  <a:pt x="11839" y="5700"/>
                </a:lnTo>
                <a:lnTo>
                  <a:pt x="11929" y="5730"/>
                </a:lnTo>
                <a:lnTo>
                  <a:pt x="12049" y="5820"/>
                </a:lnTo>
                <a:lnTo>
                  <a:pt x="12139" y="6000"/>
                </a:lnTo>
                <a:lnTo>
                  <a:pt x="12169" y="6180"/>
                </a:lnTo>
                <a:lnTo>
                  <a:pt x="12169" y="7020"/>
                </a:lnTo>
                <a:lnTo>
                  <a:pt x="12139" y="7140"/>
                </a:lnTo>
                <a:lnTo>
                  <a:pt x="12109" y="7230"/>
                </a:lnTo>
                <a:lnTo>
                  <a:pt x="11389" y="7200"/>
                </a:lnTo>
                <a:lnTo>
                  <a:pt x="11360" y="7020"/>
                </a:lnTo>
                <a:lnTo>
                  <a:pt x="11360" y="6180"/>
                </a:lnTo>
                <a:close/>
                <a:moveTo>
                  <a:pt x="11149" y="8880"/>
                </a:moveTo>
                <a:lnTo>
                  <a:pt x="11180" y="8610"/>
                </a:lnTo>
                <a:lnTo>
                  <a:pt x="11269" y="8400"/>
                </a:lnTo>
                <a:lnTo>
                  <a:pt x="11329" y="8310"/>
                </a:lnTo>
                <a:lnTo>
                  <a:pt x="11389" y="8250"/>
                </a:lnTo>
                <a:lnTo>
                  <a:pt x="11479" y="8220"/>
                </a:lnTo>
                <a:lnTo>
                  <a:pt x="11569" y="8190"/>
                </a:lnTo>
                <a:lnTo>
                  <a:pt x="11630" y="8220"/>
                </a:lnTo>
                <a:lnTo>
                  <a:pt x="11719" y="8250"/>
                </a:lnTo>
                <a:lnTo>
                  <a:pt x="11779" y="8310"/>
                </a:lnTo>
                <a:lnTo>
                  <a:pt x="11839" y="8400"/>
                </a:lnTo>
                <a:lnTo>
                  <a:pt x="11929" y="8610"/>
                </a:lnTo>
                <a:lnTo>
                  <a:pt x="11959" y="8880"/>
                </a:lnTo>
                <a:lnTo>
                  <a:pt x="11959" y="9750"/>
                </a:lnTo>
                <a:lnTo>
                  <a:pt x="11149" y="9750"/>
                </a:lnTo>
                <a:lnTo>
                  <a:pt x="11149" y="8880"/>
                </a:lnTo>
                <a:close/>
                <a:moveTo>
                  <a:pt x="10341" y="3750"/>
                </a:moveTo>
                <a:lnTo>
                  <a:pt x="10370" y="3570"/>
                </a:lnTo>
                <a:lnTo>
                  <a:pt x="10430" y="3420"/>
                </a:lnTo>
                <a:lnTo>
                  <a:pt x="10550" y="3330"/>
                </a:lnTo>
                <a:lnTo>
                  <a:pt x="10670" y="3300"/>
                </a:lnTo>
                <a:lnTo>
                  <a:pt x="10820" y="3330"/>
                </a:lnTo>
                <a:lnTo>
                  <a:pt x="10940" y="3420"/>
                </a:lnTo>
                <a:lnTo>
                  <a:pt x="11000" y="3570"/>
                </a:lnTo>
                <a:lnTo>
                  <a:pt x="11029" y="3750"/>
                </a:lnTo>
                <a:lnTo>
                  <a:pt x="11029" y="4470"/>
                </a:lnTo>
                <a:lnTo>
                  <a:pt x="11000" y="4590"/>
                </a:lnTo>
                <a:lnTo>
                  <a:pt x="10341" y="4530"/>
                </a:lnTo>
                <a:lnTo>
                  <a:pt x="10341" y="4470"/>
                </a:lnTo>
                <a:lnTo>
                  <a:pt x="10341" y="3750"/>
                </a:lnTo>
                <a:close/>
                <a:moveTo>
                  <a:pt x="10130" y="6120"/>
                </a:moveTo>
                <a:lnTo>
                  <a:pt x="10161" y="5940"/>
                </a:lnTo>
                <a:lnTo>
                  <a:pt x="10250" y="5760"/>
                </a:lnTo>
                <a:lnTo>
                  <a:pt x="10370" y="5670"/>
                </a:lnTo>
                <a:lnTo>
                  <a:pt x="10461" y="5640"/>
                </a:lnTo>
                <a:lnTo>
                  <a:pt x="10521" y="5610"/>
                </a:lnTo>
                <a:lnTo>
                  <a:pt x="10610" y="5640"/>
                </a:lnTo>
                <a:lnTo>
                  <a:pt x="10700" y="5670"/>
                </a:lnTo>
                <a:lnTo>
                  <a:pt x="10820" y="5760"/>
                </a:lnTo>
                <a:lnTo>
                  <a:pt x="10910" y="5940"/>
                </a:lnTo>
                <a:lnTo>
                  <a:pt x="10940" y="6120"/>
                </a:lnTo>
                <a:lnTo>
                  <a:pt x="10940" y="6960"/>
                </a:lnTo>
                <a:lnTo>
                  <a:pt x="10940" y="7080"/>
                </a:lnTo>
                <a:lnTo>
                  <a:pt x="10910" y="7170"/>
                </a:lnTo>
                <a:lnTo>
                  <a:pt x="10161" y="7170"/>
                </a:lnTo>
                <a:lnTo>
                  <a:pt x="10130" y="7050"/>
                </a:lnTo>
                <a:lnTo>
                  <a:pt x="10130" y="6960"/>
                </a:lnTo>
                <a:lnTo>
                  <a:pt x="10130" y="6120"/>
                </a:lnTo>
                <a:close/>
                <a:moveTo>
                  <a:pt x="9921" y="8880"/>
                </a:moveTo>
                <a:lnTo>
                  <a:pt x="9951" y="8640"/>
                </a:lnTo>
                <a:lnTo>
                  <a:pt x="10041" y="8430"/>
                </a:lnTo>
                <a:lnTo>
                  <a:pt x="10101" y="8370"/>
                </a:lnTo>
                <a:lnTo>
                  <a:pt x="10161" y="8310"/>
                </a:lnTo>
                <a:lnTo>
                  <a:pt x="10250" y="8280"/>
                </a:lnTo>
                <a:lnTo>
                  <a:pt x="10310" y="8250"/>
                </a:lnTo>
                <a:lnTo>
                  <a:pt x="10401" y="8280"/>
                </a:lnTo>
                <a:lnTo>
                  <a:pt x="10490" y="8310"/>
                </a:lnTo>
                <a:lnTo>
                  <a:pt x="10550" y="8370"/>
                </a:lnTo>
                <a:lnTo>
                  <a:pt x="10610" y="8430"/>
                </a:lnTo>
                <a:lnTo>
                  <a:pt x="10700" y="8640"/>
                </a:lnTo>
                <a:lnTo>
                  <a:pt x="10730" y="8880"/>
                </a:lnTo>
                <a:lnTo>
                  <a:pt x="10730" y="9750"/>
                </a:lnTo>
                <a:lnTo>
                  <a:pt x="9921" y="9750"/>
                </a:lnTo>
                <a:lnTo>
                  <a:pt x="9921" y="8880"/>
                </a:lnTo>
                <a:close/>
                <a:moveTo>
                  <a:pt x="9291" y="1260"/>
                </a:moveTo>
                <a:lnTo>
                  <a:pt x="9591" y="1260"/>
                </a:lnTo>
                <a:lnTo>
                  <a:pt x="9591" y="1740"/>
                </a:lnTo>
                <a:lnTo>
                  <a:pt x="9291" y="1740"/>
                </a:lnTo>
                <a:lnTo>
                  <a:pt x="9291" y="1260"/>
                </a:lnTo>
                <a:close/>
                <a:moveTo>
                  <a:pt x="9112" y="3630"/>
                </a:moveTo>
                <a:lnTo>
                  <a:pt x="9141" y="3450"/>
                </a:lnTo>
                <a:lnTo>
                  <a:pt x="9201" y="3300"/>
                </a:lnTo>
                <a:lnTo>
                  <a:pt x="9322" y="3210"/>
                </a:lnTo>
                <a:lnTo>
                  <a:pt x="9411" y="3180"/>
                </a:lnTo>
                <a:lnTo>
                  <a:pt x="9471" y="3150"/>
                </a:lnTo>
                <a:lnTo>
                  <a:pt x="9562" y="3180"/>
                </a:lnTo>
                <a:lnTo>
                  <a:pt x="9622" y="3210"/>
                </a:lnTo>
                <a:lnTo>
                  <a:pt x="9741" y="3300"/>
                </a:lnTo>
                <a:lnTo>
                  <a:pt x="9801" y="3450"/>
                </a:lnTo>
                <a:lnTo>
                  <a:pt x="9831" y="3630"/>
                </a:lnTo>
                <a:lnTo>
                  <a:pt x="9831" y="4500"/>
                </a:lnTo>
                <a:lnTo>
                  <a:pt x="9831" y="4530"/>
                </a:lnTo>
                <a:lnTo>
                  <a:pt x="9112" y="4530"/>
                </a:lnTo>
                <a:lnTo>
                  <a:pt x="9112" y="4500"/>
                </a:lnTo>
                <a:lnTo>
                  <a:pt x="9112" y="3630"/>
                </a:lnTo>
                <a:close/>
                <a:moveTo>
                  <a:pt x="8901" y="6090"/>
                </a:moveTo>
                <a:lnTo>
                  <a:pt x="8961" y="5880"/>
                </a:lnTo>
                <a:lnTo>
                  <a:pt x="9052" y="5730"/>
                </a:lnTo>
                <a:lnTo>
                  <a:pt x="9172" y="5610"/>
                </a:lnTo>
                <a:lnTo>
                  <a:pt x="9231" y="5580"/>
                </a:lnTo>
                <a:lnTo>
                  <a:pt x="9322" y="5580"/>
                </a:lnTo>
                <a:lnTo>
                  <a:pt x="9411" y="5580"/>
                </a:lnTo>
                <a:lnTo>
                  <a:pt x="9471" y="5610"/>
                </a:lnTo>
                <a:lnTo>
                  <a:pt x="9622" y="5730"/>
                </a:lnTo>
                <a:lnTo>
                  <a:pt x="9711" y="5880"/>
                </a:lnTo>
                <a:lnTo>
                  <a:pt x="9741" y="6090"/>
                </a:lnTo>
                <a:lnTo>
                  <a:pt x="9741" y="6900"/>
                </a:lnTo>
                <a:lnTo>
                  <a:pt x="9711" y="7050"/>
                </a:lnTo>
                <a:lnTo>
                  <a:pt x="9681" y="7170"/>
                </a:lnTo>
                <a:lnTo>
                  <a:pt x="8961" y="7140"/>
                </a:lnTo>
                <a:lnTo>
                  <a:pt x="8932" y="7050"/>
                </a:lnTo>
                <a:lnTo>
                  <a:pt x="8901" y="6900"/>
                </a:lnTo>
                <a:lnTo>
                  <a:pt x="8901" y="6090"/>
                </a:lnTo>
                <a:close/>
                <a:moveTo>
                  <a:pt x="9021" y="8130"/>
                </a:moveTo>
                <a:lnTo>
                  <a:pt x="9112" y="8160"/>
                </a:lnTo>
                <a:lnTo>
                  <a:pt x="9201" y="8190"/>
                </a:lnTo>
                <a:lnTo>
                  <a:pt x="9261" y="8250"/>
                </a:lnTo>
                <a:lnTo>
                  <a:pt x="9322" y="8340"/>
                </a:lnTo>
                <a:lnTo>
                  <a:pt x="9411" y="8550"/>
                </a:lnTo>
                <a:lnTo>
                  <a:pt x="9442" y="8820"/>
                </a:lnTo>
                <a:lnTo>
                  <a:pt x="9442" y="9750"/>
                </a:lnTo>
                <a:lnTo>
                  <a:pt x="8632" y="9750"/>
                </a:lnTo>
                <a:lnTo>
                  <a:pt x="8632" y="8820"/>
                </a:lnTo>
                <a:lnTo>
                  <a:pt x="8662" y="8550"/>
                </a:lnTo>
                <a:lnTo>
                  <a:pt x="8752" y="8340"/>
                </a:lnTo>
                <a:lnTo>
                  <a:pt x="8812" y="8250"/>
                </a:lnTo>
                <a:lnTo>
                  <a:pt x="8872" y="8190"/>
                </a:lnTo>
                <a:lnTo>
                  <a:pt x="8961" y="8160"/>
                </a:lnTo>
                <a:lnTo>
                  <a:pt x="9021" y="8130"/>
                </a:lnTo>
                <a:close/>
                <a:moveTo>
                  <a:pt x="8002" y="3660"/>
                </a:moveTo>
                <a:lnTo>
                  <a:pt x="8033" y="3510"/>
                </a:lnTo>
                <a:lnTo>
                  <a:pt x="8093" y="3360"/>
                </a:lnTo>
                <a:lnTo>
                  <a:pt x="8213" y="3270"/>
                </a:lnTo>
                <a:lnTo>
                  <a:pt x="8333" y="3240"/>
                </a:lnTo>
                <a:lnTo>
                  <a:pt x="8482" y="3270"/>
                </a:lnTo>
                <a:lnTo>
                  <a:pt x="8602" y="3360"/>
                </a:lnTo>
                <a:lnTo>
                  <a:pt x="8662" y="3510"/>
                </a:lnTo>
                <a:lnTo>
                  <a:pt x="8692" y="3660"/>
                </a:lnTo>
                <a:lnTo>
                  <a:pt x="8692" y="4380"/>
                </a:lnTo>
                <a:lnTo>
                  <a:pt x="8662" y="4530"/>
                </a:lnTo>
                <a:lnTo>
                  <a:pt x="8002" y="4560"/>
                </a:lnTo>
                <a:lnTo>
                  <a:pt x="8002" y="4380"/>
                </a:lnTo>
                <a:lnTo>
                  <a:pt x="8002" y="3660"/>
                </a:lnTo>
                <a:close/>
                <a:moveTo>
                  <a:pt x="7703" y="6030"/>
                </a:moveTo>
                <a:lnTo>
                  <a:pt x="7733" y="5820"/>
                </a:lnTo>
                <a:lnTo>
                  <a:pt x="7823" y="5670"/>
                </a:lnTo>
                <a:lnTo>
                  <a:pt x="7942" y="5550"/>
                </a:lnTo>
                <a:lnTo>
                  <a:pt x="8033" y="5520"/>
                </a:lnTo>
                <a:lnTo>
                  <a:pt x="8093" y="5520"/>
                </a:lnTo>
                <a:lnTo>
                  <a:pt x="8182" y="5520"/>
                </a:lnTo>
                <a:lnTo>
                  <a:pt x="8273" y="5550"/>
                </a:lnTo>
                <a:lnTo>
                  <a:pt x="8392" y="5670"/>
                </a:lnTo>
                <a:lnTo>
                  <a:pt x="8482" y="5820"/>
                </a:lnTo>
                <a:lnTo>
                  <a:pt x="8512" y="6030"/>
                </a:lnTo>
                <a:lnTo>
                  <a:pt x="8512" y="6840"/>
                </a:lnTo>
                <a:lnTo>
                  <a:pt x="8482" y="7020"/>
                </a:lnTo>
                <a:lnTo>
                  <a:pt x="8422" y="7140"/>
                </a:lnTo>
                <a:lnTo>
                  <a:pt x="7793" y="7170"/>
                </a:lnTo>
                <a:lnTo>
                  <a:pt x="7733" y="7020"/>
                </a:lnTo>
                <a:lnTo>
                  <a:pt x="7703" y="6840"/>
                </a:lnTo>
                <a:lnTo>
                  <a:pt x="7703" y="6030"/>
                </a:lnTo>
                <a:close/>
                <a:moveTo>
                  <a:pt x="7134" y="1290"/>
                </a:moveTo>
                <a:lnTo>
                  <a:pt x="7434" y="1290"/>
                </a:lnTo>
                <a:lnTo>
                  <a:pt x="7434" y="1770"/>
                </a:lnTo>
                <a:lnTo>
                  <a:pt x="7134" y="1770"/>
                </a:lnTo>
                <a:lnTo>
                  <a:pt x="7134" y="1290"/>
                </a:lnTo>
                <a:close/>
                <a:moveTo>
                  <a:pt x="6893" y="3660"/>
                </a:moveTo>
                <a:lnTo>
                  <a:pt x="6924" y="3510"/>
                </a:lnTo>
                <a:lnTo>
                  <a:pt x="6984" y="3360"/>
                </a:lnTo>
                <a:lnTo>
                  <a:pt x="7103" y="3270"/>
                </a:lnTo>
                <a:lnTo>
                  <a:pt x="7254" y="3240"/>
                </a:lnTo>
                <a:lnTo>
                  <a:pt x="7374" y="3270"/>
                </a:lnTo>
                <a:lnTo>
                  <a:pt x="7493" y="3360"/>
                </a:lnTo>
                <a:lnTo>
                  <a:pt x="7553" y="3510"/>
                </a:lnTo>
                <a:lnTo>
                  <a:pt x="7583" y="3660"/>
                </a:lnTo>
                <a:lnTo>
                  <a:pt x="7583" y="4380"/>
                </a:lnTo>
                <a:lnTo>
                  <a:pt x="7553" y="4590"/>
                </a:lnTo>
                <a:lnTo>
                  <a:pt x="6953" y="4620"/>
                </a:lnTo>
                <a:lnTo>
                  <a:pt x="6893" y="4500"/>
                </a:lnTo>
                <a:lnTo>
                  <a:pt x="6893" y="4380"/>
                </a:lnTo>
                <a:lnTo>
                  <a:pt x="6893" y="3660"/>
                </a:lnTo>
                <a:close/>
                <a:moveTo>
                  <a:pt x="6504" y="6030"/>
                </a:moveTo>
                <a:lnTo>
                  <a:pt x="6534" y="5820"/>
                </a:lnTo>
                <a:lnTo>
                  <a:pt x="6624" y="5670"/>
                </a:lnTo>
                <a:lnTo>
                  <a:pt x="6773" y="5550"/>
                </a:lnTo>
                <a:lnTo>
                  <a:pt x="6833" y="5520"/>
                </a:lnTo>
                <a:lnTo>
                  <a:pt x="6924" y="5520"/>
                </a:lnTo>
                <a:lnTo>
                  <a:pt x="7014" y="5520"/>
                </a:lnTo>
                <a:lnTo>
                  <a:pt x="7074" y="5550"/>
                </a:lnTo>
                <a:lnTo>
                  <a:pt x="7223" y="5670"/>
                </a:lnTo>
                <a:lnTo>
                  <a:pt x="7283" y="5820"/>
                </a:lnTo>
                <a:lnTo>
                  <a:pt x="7343" y="6030"/>
                </a:lnTo>
                <a:lnTo>
                  <a:pt x="7343" y="6840"/>
                </a:lnTo>
                <a:lnTo>
                  <a:pt x="7314" y="7020"/>
                </a:lnTo>
                <a:lnTo>
                  <a:pt x="7223" y="7170"/>
                </a:lnTo>
                <a:lnTo>
                  <a:pt x="6624" y="7170"/>
                </a:lnTo>
                <a:lnTo>
                  <a:pt x="6534" y="7020"/>
                </a:lnTo>
                <a:lnTo>
                  <a:pt x="6504" y="6840"/>
                </a:lnTo>
                <a:lnTo>
                  <a:pt x="6504" y="6030"/>
                </a:lnTo>
                <a:close/>
                <a:moveTo>
                  <a:pt x="5785" y="3780"/>
                </a:moveTo>
                <a:lnTo>
                  <a:pt x="5814" y="3600"/>
                </a:lnTo>
                <a:lnTo>
                  <a:pt x="5874" y="3480"/>
                </a:lnTo>
                <a:lnTo>
                  <a:pt x="5994" y="3360"/>
                </a:lnTo>
                <a:lnTo>
                  <a:pt x="6114" y="3330"/>
                </a:lnTo>
                <a:lnTo>
                  <a:pt x="6264" y="3360"/>
                </a:lnTo>
                <a:lnTo>
                  <a:pt x="6384" y="3480"/>
                </a:lnTo>
                <a:lnTo>
                  <a:pt x="6444" y="3600"/>
                </a:lnTo>
                <a:lnTo>
                  <a:pt x="6474" y="3780"/>
                </a:lnTo>
                <a:lnTo>
                  <a:pt x="6474" y="4500"/>
                </a:lnTo>
                <a:lnTo>
                  <a:pt x="6444" y="4650"/>
                </a:lnTo>
                <a:lnTo>
                  <a:pt x="5814" y="4740"/>
                </a:lnTo>
                <a:lnTo>
                  <a:pt x="5785" y="4620"/>
                </a:lnTo>
                <a:lnTo>
                  <a:pt x="5785" y="4500"/>
                </a:lnTo>
                <a:lnTo>
                  <a:pt x="5785" y="3780"/>
                </a:lnTo>
                <a:close/>
                <a:moveTo>
                  <a:pt x="6174" y="6090"/>
                </a:moveTo>
                <a:lnTo>
                  <a:pt x="6174" y="6900"/>
                </a:lnTo>
                <a:lnTo>
                  <a:pt x="6145" y="7050"/>
                </a:lnTo>
                <a:lnTo>
                  <a:pt x="6114" y="7200"/>
                </a:lnTo>
                <a:lnTo>
                  <a:pt x="5455" y="7230"/>
                </a:lnTo>
                <a:lnTo>
                  <a:pt x="5395" y="7080"/>
                </a:lnTo>
                <a:lnTo>
                  <a:pt x="5365" y="6900"/>
                </a:lnTo>
                <a:lnTo>
                  <a:pt x="5365" y="6090"/>
                </a:lnTo>
                <a:lnTo>
                  <a:pt x="5395" y="5880"/>
                </a:lnTo>
                <a:lnTo>
                  <a:pt x="5485" y="5730"/>
                </a:lnTo>
                <a:lnTo>
                  <a:pt x="5605" y="5610"/>
                </a:lnTo>
                <a:lnTo>
                  <a:pt x="5695" y="5580"/>
                </a:lnTo>
                <a:lnTo>
                  <a:pt x="5754" y="5580"/>
                </a:lnTo>
                <a:lnTo>
                  <a:pt x="5845" y="5580"/>
                </a:lnTo>
                <a:lnTo>
                  <a:pt x="5934" y="5610"/>
                </a:lnTo>
                <a:lnTo>
                  <a:pt x="6054" y="5730"/>
                </a:lnTo>
                <a:lnTo>
                  <a:pt x="6145" y="5880"/>
                </a:lnTo>
                <a:lnTo>
                  <a:pt x="6174" y="6090"/>
                </a:lnTo>
                <a:close/>
                <a:moveTo>
                  <a:pt x="5095" y="1710"/>
                </a:moveTo>
                <a:lnTo>
                  <a:pt x="5395" y="1680"/>
                </a:lnTo>
                <a:lnTo>
                  <a:pt x="5395" y="2160"/>
                </a:lnTo>
                <a:lnTo>
                  <a:pt x="5095" y="2190"/>
                </a:lnTo>
                <a:lnTo>
                  <a:pt x="5095" y="1710"/>
                </a:lnTo>
                <a:close/>
                <a:moveTo>
                  <a:pt x="4796" y="3990"/>
                </a:moveTo>
                <a:lnTo>
                  <a:pt x="4826" y="3810"/>
                </a:lnTo>
                <a:lnTo>
                  <a:pt x="4915" y="3660"/>
                </a:lnTo>
                <a:lnTo>
                  <a:pt x="5006" y="3570"/>
                </a:lnTo>
                <a:lnTo>
                  <a:pt x="5155" y="3540"/>
                </a:lnTo>
                <a:lnTo>
                  <a:pt x="5275" y="3570"/>
                </a:lnTo>
                <a:lnTo>
                  <a:pt x="5395" y="3660"/>
                </a:lnTo>
                <a:lnTo>
                  <a:pt x="5485" y="3810"/>
                </a:lnTo>
                <a:lnTo>
                  <a:pt x="5485" y="3990"/>
                </a:lnTo>
                <a:lnTo>
                  <a:pt x="5485" y="4710"/>
                </a:lnTo>
                <a:lnTo>
                  <a:pt x="5485" y="4770"/>
                </a:lnTo>
                <a:lnTo>
                  <a:pt x="4826" y="4860"/>
                </a:lnTo>
                <a:lnTo>
                  <a:pt x="4796" y="4710"/>
                </a:lnTo>
                <a:lnTo>
                  <a:pt x="4796" y="3990"/>
                </a:lnTo>
                <a:close/>
                <a:moveTo>
                  <a:pt x="4736" y="5610"/>
                </a:moveTo>
                <a:lnTo>
                  <a:pt x="4826" y="5640"/>
                </a:lnTo>
                <a:lnTo>
                  <a:pt x="4915" y="5670"/>
                </a:lnTo>
                <a:lnTo>
                  <a:pt x="5035" y="5790"/>
                </a:lnTo>
                <a:lnTo>
                  <a:pt x="5095" y="5970"/>
                </a:lnTo>
                <a:lnTo>
                  <a:pt x="5126" y="6150"/>
                </a:lnTo>
                <a:lnTo>
                  <a:pt x="5066" y="6960"/>
                </a:lnTo>
                <a:lnTo>
                  <a:pt x="5035" y="7110"/>
                </a:lnTo>
                <a:lnTo>
                  <a:pt x="4975" y="7230"/>
                </a:lnTo>
                <a:lnTo>
                  <a:pt x="4376" y="7260"/>
                </a:lnTo>
                <a:lnTo>
                  <a:pt x="4316" y="7170"/>
                </a:lnTo>
                <a:lnTo>
                  <a:pt x="4286" y="7080"/>
                </a:lnTo>
                <a:lnTo>
                  <a:pt x="4256" y="6990"/>
                </a:lnTo>
                <a:lnTo>
                  <a:pt x="4256" y="6870"/>
                </a:lnTo>
                <a:lnTo>
                  <a:pt x="4316" y="6060"/>
                </a:lnTo>
                <a:lnTo>
                  <a:pt x="4346" y="5880"/>
                </a:lnTo>
                <a:lnTo>
                  <a:pt x="4436" y="5730"/>
                </a:lnTo>
                <a:lnTo>
                  <a:pt x="4585" y="5640"/>
                </a:lnTo>
                <a:lnTo>
                  <a:pt x="4676" y="5610"/>
                </a:lnTo>
                <a:lnTo>
                  <a:pt x="4736" y="5610"/>
                </a:lnTo>
                <a:close/>
                <a:moveTo>
                  <a:pt x="3837" y="4740"/>
                </a:moveTo>
                <a:lnTo>
                  <a:pt x="3897" y="4020"/>
                </a:lnTo>
                <a:lnTo>
                  <a:pt x="3926" y="3870"/>
                </a:lnTo>
                <a:lnTo>
                  <a:pt x="4016" y="3720"/>
                </a:lnTo>
                <a:lnTo>
                  <a:pt x="4136" y="3630"/>
                </a:lnTo>
                <a:lnTo>
                  <a:pt x="4196" y="3630"/>
                </a:lnTo>
                <a:lnTo>
                  <a:pt x="4256" y="3630"/>
                </a:lnTo>
                <a:lnTo>
                  <a:pt x="4406" y="3660"/>
                </a:lnTo>
                <a:lnTo>
                  <a:pt x="4496" y="3780"/>
                </a:lnTo>
                <a:lnTo>
                  <a:pt x="4556" y="3930"/>
                </a:lnTo>
                <a:lnTo>
                  <a:pt x="4585" y="4110"/>
                </a:lnTo>
                <a:lnTo>
                  <a:pt x="4525" y="4830"/>
                </a:lnTo>
                <a:lnTo>
                  <a:pt x="4525" y="4890"/>
                </a:lnTo>
                <a:lnTo>
                  <a:pt x="3866" y="5010"/>
                </a:lnTo>
                <a:lnTo>
                  <a:pt x="3837" y="4890"/>
                </a:lnTo>
                <a:lnTo>
                  <a:pt x="3837" y="4740"/>
                </a:lnTo>
                <a:close/>
                <a:moveTo>
                  <a:pt x="4226" y="8190"/>
                </a:moveTo>
                <a:lnTo>
                  <a:pt x="4316" y="8190"/>
                </a:lnTo>
                <a:lnTo>
                  <a:pt x="4406" y="8250"/>
                </a:lnTo>
                <a:lnTo>
                  <a:pt x="4465" y="8310"/>
                </a:lnTo>
                <a:lnTo>
                  <a:pt x="4496" y="8370"/>
                </a:lnTo>
                <a:lnTo>
                  <a:pt x="4585" y="8580"/>
                </a:lnTo>
                <a:lnTo>
                  <a:pt x="4585" y="8820"/>
                </a:lnTo>
                <a:lnTo>
                  <a:pt x="4525" y="9750"/>
                </a:lnTo>
                <a:lnTo>
                  <a:pt x="3686" y="9750"/>
                </a:lnTo>
                <a:lnTo>
                  <a:pt x="3686" y="9720"/>
                </a:lnTo>
                <a:lnTo>
                  <a:pt x="3777" y="8730"/>
                </a:lnTo>
                <a:lnTo>
                  <a:pt x="3837" y="8490"/>
                </a:lnTo>
                <a:lnTo>
                  <a:pt x="3926" y="8310"/>
                </a:lnTo>
                <a:lnTo>
                  <a:pt x="3986" y="8250"/>
                </a:lnTo>
                <a:lnTo>
                  <a:pt x="4076" y="8220"/>
                </a:lnTo>
                <a:lnTo>
                  <a:pt x="4166" y="8190"/>
                </a:lnTo>
                <a:lnTo>
                  <a:pt x="4226" y="8190"/>
                </a:lnTo>
                <a:close/>
                <a:moveTo>
                  <a:pt x="3537" y="2190"/>
                </a:moveTo>
                <a:lnTo>
                  <a:pt x="3777" y="2100"/>
                </a:lnTo>
                <a:lnTo>
                  <a:pt x="3717" y="2580"/>
                </a:lnTo>
                <a:lnTo>
                  <a:pt x="3477" y="2640"/>
                </a:lnTo>
                <a:lnTo>
                  <a:pt x="3537" y="2190"/>
                </a:lnTo>
                <a:close/>
                <a:moveTo>
                  <a:pt x="2368" y="2730"/>
                </a:moveTo>
                <a:lnTo>
                  <a:pt x="2488" y="2670"/>
                </a:lnTo>
                <a:lnTo>
                  <a:pt x="2458" y="3120"/>
                </a:lnTo>
                <a:lnTo>
                  <a:pt x="2337" y="3150"/>
                </a:lnTo>
                <a:lnTo>
                  <a:pt x="2368" y="2730"/>
                </a:lnTo>
                <a:close/>
                <a:moveTo>
                  <a:pt x="1558" y="3300"/>
                </a:moveTo>
                <a:lnTo>
                  <a:pt x="1678" y="3240"/>
                </a:lnTo>
                <a:lnTo>
                  <a:pt x="1618" y="3630"/>
                </a:lnTo>
                <a:lnTo>
                  <a:pt x="1529" y="3720"/>
                </a:lnTo>
                <a:lnTo>
                  <a:pt x="1558" y="3300"/>
                </a:lnTo>
                <a:close/>
              </a:path>
            </a:pathLst>
          </a:custGeom>
          <a:solidFill>
            <a:schemeClr val="bg1">
              <a:lumMod val="50000"/>
            </a:schemeClr>
          </a:solidFill>
          <a:ln w="9525">
            <a:noFill/>
            <a:round/>
          </a:ln>
          <a:effectLst/>
        </p:spPr>
        <p:txBody>
          <a:bodyPr lIns="81612" tIns="40807" rIns="81612" bIns="40807"/>
          <a:lstStyle/>
          <a:p>
            <a:pPr defTabSz="913765" fontAlgn="base">
              <a:spcBef>
                <a:spcPct val="0"/>
              </a:spcBef>
              <a:spcAft>
                <a:spcPct val="0"/>
              </a:spcAft>
            </a:pPr>
            <a:endParaRPr lang="zh-CN" altLang="en-US" dirty="0">
              <a:solidFill>
                <a:prstClr val="white"/>
              </a:solidFill>
              <a:latin typeface="Arial" panose="020B0604020202020204" pitchFamily="34" charset="0"/>
            </a:endParaRPr>
          </a:p>
        </p:txBody>
      </p:sp>
      <p:sp>
        <p:nvSpPr>
          <p:cNvPr id="260" name="Shape 1026"/>
          <p:cNvSpPr/>
          <p:nvPr/>
        </p:nvSpPr>
        <p:spPr>
          <a:xfrm>
            <a:off x="1114612" y="5284940"/>
            <a:ext cx="435314"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体育场</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61" name="Freeform 135"/>
          <p:cNvSpPr>
            <a:spLocks noEditPoints="1"/>
          </p:cNvSpPr>
          <p:nvPr/>
        </p:nvSpPr>
        <p:spPr bwMode="auto">
          <a:xfrm>
            <a:off x="1698672" y="4481085"/>
            <a:ext cx="452110" cy="636253"/>
          </a:xfrm>
          <a:custGeom>
            <a:avLst/>
            <a:gdLst/>
            <a:ahLst/>
            <a:cxnLst>
              <a:cxn ang="0">
                <a:pos x="8670" y="2730"/>
              </a:cxn>
              <a:cxn ang="0">
                <a:pos x="10080" y="4950"/>
              </a:cxn>
              <a:cxn ang="0">
                <a:pos x="10710" y="6000"/>
              </a:cxn>
              <a:cxn ang="0">
                <a:pos x="15000" y="5940"/>
              </a:cxn>
              <a:cxn ang="0">
                <a:pos x="13980" y="4740"/>
              </a:cxn>
              <a:cxn ang="0">
                <a:pos x="12510" y="3630"/>
              </a:cxn>
              <a:cxn ang="0">
                <a:pos x="11730" y="3510"/>
              </a:cxn>
              <a:cxn ang="0">
                <a:pos x="12090" y="4710"/>
              </a:cxn>
              <a:cxn ang="0">
                <a:pos x="11730" y="4170"/>
              </a:cxn>
              <a:cxn ang="0">
                <a:pos x="11070" y="3000"/>
              </a:cxn>
              <a:cxn ang="0">
                <a:pos x="10110" y="1860"/>
              </a:cxn>
              <a:cxn ang="0">
                <a:pos x="8940" y="960"/>
              </a:cxn>
              <a:cxn ang="0">
                <a:pos x="6510" y="0"/>
              </a:cxn>
              <a:cxn ang="0">
                <a:pos x="6210" y="270"/>
              </a:cxn>
              <a:cxn ang="0">
                <a:pos x="6480" y="2220"/>
              </a:cxn>
              <a:cxn ang="0">
                <a:pos x="5640" y="2010"/>
              </a:cxn>
              <a:cxn ang="0">
                <a:pos x="4170" y="1920"/>
              </a:cxn>
              <a:cxn ang="0">
                <a:pos x="4320" y="3240"/>
              </a:cxn>
              <a:cxn ang="0">
                <a:pos x="4290" y="3360"/>
              </a:cxn>
              <a:cxn ang="0">
                <a:pos x="2039" y="3120"/>
              </a:cxn>
              <a:cxn ang="0">
                <a:pos x="1230" y="3390"/>
              </a:cxn>
              <a:cxn ang="0">
                <a:pos x="2220" y="5280"/>
              </a:cxn>
              <a:cxn ang="0">
                <a:pos x="1620" y="5910"/>
              </a:cxn>
              <a:cxn ang="0">
                <a:pos x="1830" y="6030"/>
              </a:cxn>
              <a:cxn ang="0">
                <a:pos x="2490" y="5580"/>
              </a:cxn>
              <a:cxn ang="0">
                <a:pos x="2610" y="5010"/>
              </a:cxn>
              <a:cxn ang="0">
                <a:pos x="2039" y="3870"/>
              </a:cxn>
              <a:cxn ang="0">
                <a:pos x="3450" y="5250"/>
              </a:cxn>
              <a:cxn ang="0">
                <a:pos x="4320" y="6000"/>
              </a:cxn>
              <a:cxn ang="0">
                <a:pos x="6390" y="5910"/>
              </a:cxn>
              <a:cxn ang="0">
                <a:pos x="6030" y="4950"/>
              </a:cxn>
              <a:cxn ang="0">
                <a:pos x="4950" y="3660"/>
              </a:cxn>
              <a:cxn ang="0">
                <a:pos x="4530" y="3390"/>
              </a:cxn>
              <a:cxn ang="0">
                <a:pos x="4620" y="3300"/>
              </a:cxn>
              <a:cxn ang="0">
                <a:pos x="4470" y="2400"/>
              </a:cxn>
              <a:cxn ang="0">
                <a:pos x="5370" y="3060"/>
              </a:cxn>
              <a:cxn ang="0">
                <a:pos x="6840" y="4980"/>
              </a:cxn>
              <a:cxn ang="0">
                <a:pos x="7560" y="6000"/>
              </a:cxn>
              <a:cxn ang="0">
                <a:pos x="9240" y="5910"/>
              </a:cxn>
              <a:cxn ang="0">
                <a:pos x="8850" y="4680"/>
              </a:cxn>
              <a:cxn ang="0">
                <a:pos x="7800" y="3150"/>
              </a:cxn>
              <a:cxn ang="0">
                <a:pos x="7140" y="2250"/>
              </a:cxn>
              <a:cxn ang="0">
                <a:pos x="6960" y="1170"/>
              </a:cxn>
              <a:cxn ang="0">
                <a:pos x="15570" y="6480"/>
              </a:cxn>
              <a:cxn ang="0">
                <a:pos x="1440" y="6450"/>
              </a:cxn>
              <a:cxn ang="0">
                <a:pos x="30" y="7470"/>
              </a:cxn>
              <a:cxn ang="0">
                <a:pos x="90" y="7680"/>
              </a:cxn>
              <a:cxn ang="0">
                <a:pos x="16890" y="7530"/>
              </a:cxn>
              <a:cxn ang="0">
                <a:pos x="13380" y="3660"/>
              </a:cxn>
              <a:cxn ang="0">
                <a:pos x="13860" y="4290"/>
              </a:cxn>
              <a:cxn ang="0">
                <a:pos x="15120" y="5310"/>
              </a:cxn>
              <a:cxn ang="0">
                <a:pos x="15480" y="3780"/>
              </a:cxn>
              <a:cxn ang="0">
                <a:pos x="15120" y="3360"/>
              </a:cxn>
              <a:cxn ang="0">
                <a:pos x="13470" y="3600"/>
              </a:cxn>
            </a:cxnLst>
            <a:rect l="0" t="0" r="r" b="b"/>
            <a:pathLst>
              <a:path w="16890" h="7680">
                <a:moveTo>
                  <a:pt x="7020" y="1200"/>
                </a:moveTo>
                <a:lnTo>
                  <a:pt x="7650" y="1740"/>
                </a:lnTo>
                <a:lnTo>
                  <a:pt x="8190" y="2220"/>
                </a:lnTo>
                <a:lnTo>
                  <a:pt x="8670" y="2730"/>
                </a:lnTo>
                <a:lnTo>
                  <a:pt x="9090" y="3240"/>
                </a:lnTo>
                <a:lnTo>
                  <a:pt x="9450" y="3750"/>
                </a:lnTo>
                <a:lnTo>
                  <a:pt x="9780" y="4320"/>
                </a:lnTo>
                <a:lnTo>
                  <a:pt x="10080" y="4950"/>
                </a:lnTo>
                <a:lnTo>
                  <a:pt x="10380" y="5670"/>
                </a:lnTo>
                <a:lnTo>
                  <a:pt x="10470" y="5820"/>
                </a:lnTo>
                <a:lnTo>
                  <a:pt x="10560" y="5910"/>
                </a:lnTo>
                <a:lnTo>
                  <a:pt x="10710" y="6000"/>
                </a:lnTo>
                <a:lnTo>
                  <a:pt x="10860" y="6030"/>
                </a:lnTo>
                <a:lnTo>
                  <a:pt x="14849" y="6030"/>
                </a:lnTo>
                <a:lnTo>
                  <a:pt x="14940" y="6000"/>
                </a:lnTo>
                <a:lnTo>
                  <a:pt x="15000" y="5940"/>
                </a:lnTo>
                <a:lnTo>
                  <a:pt x="15030" y="5849"/>
                </a:lnTo>
                <a:lnTo>
                  <a:pt x="14970" y="5760"/>
                </a:lnTo>
                <a:lnTo>
                  <a:pt x="14520" y="5280"/>
                </a:lnTo>
                <a:lnTo>
                  <a:pt x="13980" y="4740"/>
                </a:lnTo>
                <a:lnTo>
                  <a:pt x="13350" y="4201"/>
                </a:lnTo>
                <a:lnTo>
                  <a:pt x="13020" y="3960"/>
                </a:lnTo>
                <a:lnTo>
                  <a:pt x="12690" y="3720"/>
                </a:lnTo>
                <a:lnTo>
                  <a:pt x="12510" y="3630"/>
                </a:lnTo>
                <a:lnTo>
                  <a:pt x="12360" y="3570"/>
                </a:lnTo>
                <a:lnTo>
                  <a:pt x="12180" y="3510"/>
                </a:lnTo>
                <a:lnTo>
                  <a:pt x="11970" y="3510"/>
                </a:lnTo>
                <a:lnTo>
                  <a:pt x="11730" y="3510"/>
                </a:lnTo>
                <a:lnTo>
                  <a:pt x="11850" y="3810"/>
                </a:lnTo>
                <a:lnTo>
                  <a:pt x="11970" y="4110"/>
                </a:lnTo>
                <a:lnTo>
                  <a:pt x="12030" y="4410"/>
                </a:lnTo>
                <a:lnTo>
                  <a:pt x="12090" y="4710"/>
                </a:lnTo>
                <a:lnTo>
                  <a:pt x="12150" y="5040"/>
                </a:lnTo>
                <a:lnTo>
                  <a:pt x="12150" y="5370"/>
                </a:lnTo>
                <a:lnTo>
                  <a:pt x="11970" y="4770"/>
                </a:lnTo>
                <a:lnTo>
                  <a:pt x="11730" y="4170"/>
                </a:lnTo>
                <a:lnTo>
                  <a:pt x="11550" y="3780"/>
                </a:lnTo>
                <a:lnTo>
                  <a:pt x="11340" y="3360"/>
                </a:lnTo>
                <a:lnTo>
                  <a:pt x="11280" y="3300"/>
                </a:lnTo>
                <a:lnTo>
                  <a:pt x="11070" y="3000"/>
                </a:lnTo>
                <a:lnTo>
                  <a:pt x="10860" y="2700"/>
                </a:lnTo>
                <a:lnTo>
                  <a:pt x="10620" y="2400"/>
                </a:lnTo>
                <a:lnTo>
                  <a:pt x="10380" y="2130"/>
                </a:lnTo>
                <a:lnTo>
                  <a:pt x="10110" y="1860"/>
                </a:lnTo>
                <a:lnTo>
                  <a:pt x="9839" y="1620"/>
                </a:lnTo>
                <a:lnTo>
                  <a:pt x="9540" y="1380"/>
                </a:lnTo>
                <a:lnTo>
                  <a:pt x="9240" y="1170"/>
                </a:lnTo>
                <a:lnTo>
                  <a:pt x="8940" y="960"/>
                </a:lnTo>
                <a:lnTo>
                  <a:pt x="8610" y="780"/>
                </a:lnTo>
                <a:lnTo>
                  <a:pt x="7950" y="450"/>
                </a:lnTo>
                <a:lnTo>
                  <a:pt x="7230" y="181"/>
                </a:lnTo>
                <a:lnTo>
                  <a:pt x="6510" y="0"/>
                </a:lnTo>
                <a:lnTo>
                  <a:pt x="6390" y="0"/>
                </a:lnTo>
                <a:lnTo>
                  <a:pt x="6300" y="60"/>
                </a:lnTo>
                <a:lnTo>
                  <a:pt x="6240" y="150"/>
                </a:lnTo>
                <a:lnTo>
                  <a:pt x="6210" y="270"/>
                </a:lnTo>
                <a:lnTo>
                  <a:pt x="6600" y="2010"/>
                </a:lnTo>
                <a:lnTo>
                  <a:pt x="6600" y="2100"/>
                </a:lnTo>
                <a:lnTo>
                  <a:pt x="6570" y="2160"/>
                </a:lnTo>
                <a:lnTo>
                  <a:pt x="6480" y="2220"/>
                </a:lnTo>
                <a:lnTo>
                  <a:pt x="6420" y="2191"/>
                </a:lnTo>
                <a:lnTo>
                  <a:pt x="6090" y="2100"/>
                </a:lnTo>
                <a:lnTo>
                  <a:pt x="5700" y="2010"/>
                </a:lnTo>
                <a:lnTo>
                  <a:pt x="5640" y="2010"/>
                </a:lnTo>
                <a:lnTo>
                  <a:pt x="5610" y="2010"/>
                </a:lnTo>
                <a:lnTo>
                  <a:pt x="5010" y="1920"/>
                </a:lnTo>
                <a:lnTo>
                  <a:pt x="4290" y="1890"/>
                </a:lnTo>
                <a:lnTo>
                  <a:pt x="4170" y="1920"/>
                </a:lnTo>
                <a:lnTo>
                  <a:pt x="4080" y="1980"/>
                </a:lnTo>
                <a:lnTo>
                  <a:pt x="4020" y="2100"/>
                </a:lnTo>
                <a:lnTo>
                  <a:pt x="4020" y="2250"/>
                </a:lnTo>
                <a:lnTo>
                  <a:pt x="4320" y="3240"/>
                </a:lnTo>
                <a:lnTo>
                  <a:pt x="4350" y="3300"/>
                </a:lnTo>
                <a:lnTo>
                  <a:pt x="4410" y="3330"/>
                </a:lnTo>
                <a:lnTo>
                  <a:pt x="4437" y="3384"/>
                </a:lnTo>
                <a:lnTo>
                  <a:pt x="4290" y="3360"/>
                </a:lnTo>
                <a:lnTo>
                  <a:pt x="3840" y="3270"/>
                </a:lnTo>
                <a:lnTo>
                  <a:pt x="3240" y="3180"/>
                </a:lnTo>
                <a:lnTo>
                  <a:pt x="2640" y="3150"/>
                </a:lnTo>
                <a:lnTo>
                  <a:pt x="2039" y="3120"/>
                </a:lnTo>
                <a:lnTo>
                  <a:pt x="1440" y="3150"/>
                </a:lnTo>
                <a:lnTo>
                  <a:pt x="1320" y="3180"/>
                </a:lnTo>
                <a:lnTo>
                  <a:pt x="1260" y="3270"/>
                </a:lnTo>
                <a:lnTo>
                  <a:pt x="1230" y="3390"/>
                </a:lnTo>
                <a:lnTo>
                  <a:pt x="1260" y="3510"/>
                </a:lnTo>
                <a:lnTo>
                  <a:pt x="2190" y="5070"/>
                </a:lnTo>
                <a:lnTo>
                  <a:pt x="2220" y="5190"/>
                </a:lnTo>
                <a:lnTo>
                  <a:pt x="2220" y="5280"/>
                </a:lnTo>
                <a:lnTo>
                  <a:pt x="2190" y="5400"/>
                </a:lnTo>
                <a:lnTo>
                  <a:pt x="2130" y="5489"/>
                </a:lnTo>
                <a:lnTo>
                  <a:pt x="1650" y="5849"/>
                </a:lnTo>
                <a:lnTo>
                  <a:pt x="1620" y="5910"/>
                </a:lnTo>
                <a:lnTo>
                  <a:pt x="1620" y="5970"/>
                </a:lnTo>
                <a:lnTo>
                  <a:pt x="1650" y="6000"/>
                </a:lnTo>
                <a:lnTo>
                  <a:pt x="1710" y="6030"/>
                </a:lnTo>
                <a:lnTo>
                  <a:pt x="1830" y="6030"/>
                </a:lnTo>
                <a:lnTo>
                  <a:pt x="1950" y="6000"/>
                </a:lnTo>
                <a:lnTo>
                  <a:pt x="2070" y="5940"/>
                </a:lnTo>
                <a:lnTo>
                  <a:pt x="2190" y="5849"/>
                </a:lnTo>
                <a:lnTo>
                  <a:pt x="2490" y="5580"/>
                </a:lnTo>
                <a:lnTo>
                  <a:pt x="2610" y="5460"/>
                </a:lnTo>
                <a:lnTo>
                  <a:pt x="2670" y="5310"/>
                </a:lnTo>
                <a:lnTo>
                  <a:pt x="2670" y="5160"/>
                </a:lnTo>
                <a:lnTo>
                  <a:pt x="2610" y="5010"/>
                </a:lnTo>
                <a:lnTo>
                  <a:pt x="1980" y="3960"/>
                </a:lnTo>
                <a:lnTo>
                  <a:pt x="1980" y="3900"/>
                </a:lnTo>
                <a:lnTo>
                  <a:pt x="2010" y="3870"/>
                </a:lnTo>
                <a:lnTo>
                  <a:pt x="2039" y="3870"/>
                </a:lnTo>
                <a:lnTo>
                  <a:pt x="2070" y="3870"/>
                </a:lnTo>
                <a:lnTo>
                  <a:pt x="2520" y="4260"/>
                </a:lnTo>
                <a:lnTo>
                  <a:pt x="3000" y="4740"/>
                </a:lnTo>
                <a:lnTo>
                  <a:pt x="3450" y="5250"/>
                </a:lnTo>
                <a:lnTo>
                  <a:pt x="3870" y="5730"/>
                </a:lnTo>
                <a:lnTo>
                  <a:pt x="3990" y="5849"/>
                </a:lnTo>
                <a:lnTo>
                  <a:pt x="4140" y="5970"/>
                </a:lnTo>
                <a:lnTo>
                  <a:pt x="4320" y="6000"/>
                </a:lnTo>
                <a:lnTo>
                  <a:pt x="4500" y="6030"/>
                </a:lnTo>
                <a:lnTo>
                  <a:pt x="6180" y="6030"/>
                </a:lnTo>
                <a:lnTo>
                  <a:pt x="6300" y="6000"/>
                </a:lnTo>
                <a:lnTo>
                  <a:pt x="6390" y="5910"/>
                </a:lnTo>
                <a:lnTo>
                  <a:pt x="6450" y="5820"/>
                </a:lnTo>
                <a:lnTo>
                  <a:pt x="6420" y="5670"/>
                </a:lnTo>
                <a:lnTo>
                  <a:pt x="6240" y="5310"/>
                </a:lnTo>
                <a:lnTo>
                  <a:pt x="6030" y="4950"/>
                </a:lnTo>
                <a:lnTo>
                  <a:pt x="5850" y="4650"/>
                </a:lnTo>
                <a:lnTo>
                  <a:pt x="5640" y="4380"/>
                </a:lnTo>
                <a:lnTo>
                  <a:pt x="5280" y="3960"/>
                </a:lnTo>
                <a:lnTo>
                  <a:pt x="4950" y="3660"/>
                </a:lnTo>
                <a:lnTo>
                  <a:pt x="4800" y="3540"/>
                </a:lnTo>
                <a:lnTo>
                  <a:pt x="4650" y="3479"/>
                </a:lnTo>
                <a:lnTo>
                  <a:pt x="4470" y="3390"/>
                </a:lnTo>
                <a:lnTo>
                  <a:pt x="4530" y="3390"/>
                </a:lnTo>
                <a:lnTo>
                  <a:pt x="4560" y="3390"/>
                </a:lnTo>
                <a:lnTo>
                  <a:pt x="4590" y="3360"/>
                </a:lnTo>
                <a:lnTo>
                  <a:pt x="4620" y="3330"/>
                </a:lnTo>
                <a:lnTo>
                  <a:pt x="4620" y="3300"/>
                </a:lnTo>
                <a:lnTo>
                  <a:pt x="4380" y="2550"/>
                </a:lnTo>
                <a:lnTo>
                  <a:pt x="4380" y="2490"/>
                </a:lnTo>
                <a:lnTo>
                  <a:pt x="4410" y="2430"/>
                </a:lnTo>
                <a:lnTo>
                  <a:pt x="4470" y="2400"/>
                </a:lnTo>
                <a:lnTo>
                  <a:pt x="4530" y="2430"/>
                </a:lnTo>
                <a:lnTo>
                  <a:pt x="4770" y="2580"/>
                </a:lnTo>
                <a:lnTo>
                  <a:pt x="5040" y="2790"/>
                </a:lnTo>
                <a:lnTo>
                  <a:pt x="5370" y="3060"/>
                </a:lnTo>
                <a:lnTo>
                  <a:pt x="5700" y="3420"/>
                </a:lnTo>
                <a:lnTo>
                  <a:pt x="6090" y="3870"/>
                </a:lnTo>
                <a:lnTo>
                  <a:pt x="6450" y="4380"/>
                </a:lnTo>
                <a:lnTo>
                  <a:pt x="6840" y="4980"/>
                </a:lnTo>
                <a:lnTo>
                  <a:pt x="7200" y="5700"/>
                </a:lnTo>
                <a:lnTo>
                  <a:pt x="7290" y="5820"/>
                </a:lnTo>
                <a:lnTo>
                  <a:pt x="7410" y="5940"/>
                </a:lnTo>
                <a:lnTo>
                  <a:pt x="7560" y="6000"/>
                </a:lnTo>
                <a:lnTo>
                  <a:pt x="7740" y="6030"/>
                </a:lnTo>
                <a:lnTo>
                  <a:pt x="9000" y="6030"/>
                </a:lnTo>
                <a:lnTo>
                  <a:pt x="9150" y="6000"/>
                </a:lnTo>
                <a:lnTo>
                  <a:pt x="9240" y="5910"/>
                </a:lnTo>
                <a:lnTo>
                  <a:pt x="9300" y="5790"/>
                </a:lnTo>
                <a:lnTo>
                  <a:pt x="9300" y="5670"/>
                </a:lnTo>
                <a:lnTo>
                  <a:pt x="9090" y="5160"/>
                </a:lnTo>
                <a:lnTo>
                  <a:pt x="8850" y="4680"/>
                </a:lnTo>
                <a:lnTo>
                  <a:pt x="8610" y="4230"/>
                </a:lnTo>
                <a:lnTo>
                  <a:pt x="8340" y="3810"/>
                </a:lnTo>
                <a:lnTo>
                  <a:pt x="8070" y="3450"/>
                </a:lnTo>
                <a:lnTo>
                  <a:pt x="7800" y="3150"/>
                </a:lnTo>
                <a:lnTo>
                  <a:pt x="7380" y="2700"/>
                </a:lnTo>
                <a:lnTo>
                  <a:pt x="7230" y="2490"/>
                </a:lnTo>
                <a:lnTo>
                  <a:pt x="7170" y="2370"/>
                </a:lnTo>
                <a:lnTo>
                  <a:pt x="7140" y="2250"/>
                </a:lnTo>
                <a:lnTo>
                  <a:pt x="6870" y="1290"/>
                </a:lnTo>
                <a:lnTo>
                  <a:pt x="6870" y="1230"/>
                </a:lnTo>
                <a:lnTo>
                  <a:pt x="6930" y="1200"/>
                </a:lnTo>
                <a:lnTo>
                  <a:pt x="6960" y="1170"/>
                </a:lnTo>
                <a:lnTo>
                  <a:pt x="7020" y="1200"/>
                </a:lnTo>
                <a:close/>
                <a:moveTo>
                  <a:pt x="15840" y="6630"/>
                </a:moveTo>
                <a:lnTo>
                  <a:pt x="15720" y="6540"/>
                </a:lnTo>
                <a:lnTo>
                  <a:pt x="15570" y="6480"/>
                </a:lnTo>
                <a:lnTo>
                  <a:pt x="15450" y="6450"/>
                </a:lnTo>
                <a:lnTo>
                  <a:pt x="15300" y="6420"/>
                </a:lnTo>
                <a:lnTo>
                  <a:pt x="1590" y="6420"/>
                </a:lnTo>
                <a:lnTo>
                  <a:pt x="1440" y="6450"/>
                </a:lnTo>
                <a:lnTo>
                  <a:pt x="1320" y="6480"/>
                </a:lnTo>
                <a:lnTo>
                  <a:pt x="1170" y="6540"/>
                </a:lnTo>
                <a:lnTo>
                  <a:pt x="1050" y="6630"/>
                </a:lnTo>
                <a:lnTo>
                  <a:pt x="30" y="7470"/>
                </a:lnTo>
                <a:lnTo>
                  <a:pt x="0" y="7530"/>
                </a:lnTo>
                <a:lnTo>
                  <a:pt x="0" y="7590"/>
                </a:lnTo>
                <a:lnTo>
                  <a:pt x="30" y="7650"/>
                </a:lnTo>
                <a:lnTo>
                  <a:pt x="90" y="7680"/>
                </a:lnTo>
                <a:lnTo>
                  <a:pt x="16800" y="7680"/>
                </a:lnTo>
                <a:lnTo>
                  <a:pt x="16860" y="7650"/>
                </a:lnTo>
                <a:lnTo>
                  <a:pt x="16890" y="7590"/>
                </a:lnTo>
                <a:lnTo>
                  <a:pt x="16890" y="7530"/>
                </a:lnTo>
                <a:lnTo>
                  <a:pt x="16860" y="7470"/>
                </a:lnTo>
                <a:lnTo>
                  <a:pt x="15840" y="6630"/>
                </a:lnTo>
                <a:close/>
                <a:moveTo>
                  <a:pt x="13470" y="3600"/>
                </a:moveTo>
                <a:lnTo>
                  <a:pt x="13380" y="3660"/>
                </a:lnTo>
                <a:lnTo>
                  <a:pt x="13350" y="3780"/>
                </a:lnTo>
                <a:lnTo>
                  <a:pt x="13350" y="3870"/>
                </a:lnTo>
                <a:lnTo>
                  <a:pt x="13440" y="3960"/>
                </a:lnTo>
                <a:lnTo>
                  <a:pt x="13860" y="4290"/>
                </a:lnTo>
                <a:lnTo>
                  <a:pt x="14250" y="4650"/>
                </a:lnTo>
                <a:lnTo>
                  <a:pt x="14910" y="5250"/>
                </a:lnTo>
                <a:lnTo>
                  <a:pt x="15030" y="5310"/>
                </a:lnTo>
                <a:lnTo>
                  <a:pt x="15120" y="5310"/>
                </a:lnTo>
                <a:lnTo>
                  <a:pt x="15211" y="5250"/>
                </a:lnTo>
                <a:lnTo>
                  <a:pt x="15270" y="5160"/>
                </a:lnTo>
                <a:lnTo>
                  <a:pt x="15390" y="4470"/>
                </a:lnTo>
                <a:lnTo>
                  <a:pt x="15480" y="3780"/>
                </a:lnTo>
                <a:lnTo>
                  <a:pt x="15450" y="3630"/>
                </a:lnTo>
                <a:lnTo>
                  <a:pt x="15390" y="3510"/>
                </a:lnTo>
                <a:lnTo>
                  <a:pt x="15270" y="3390"/>
                </a:lnTo>
                <a:lnTo>
                  <a:pt x="15120" y="3360"/>
                </a:lnTo>
                <a:lnTo>
                  <a:pt x="14700" y="3330"/>
                </a:lnTo>
                <a:lnTo>
                  <a:pt x="14280" y="3360"/>
                </a:lnTo>
                <a:lnTo>
                  <a:pt x="13860" y="3450"/>
                </a:lnTo>
                <a:lnTo>
                  <a:pt x="13470" y="3600"/>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zh-CN" altLang="en-US"/>
          </a:p>
        </p:txBody>
      </p:sp>
      <p:sp>
        <p:nvSpPr>
          <p:cNvPr id="262" name="Shape 1026"/>
          <p:cNvSpPr/>
          <p:nvPr/>
        </p:nvSpPr>
        <p:spPr>
          <a:xfrm>
            <a:off x="1678970" y="5284940"/>
            <a:ext cx="435314"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大礼堂</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64" name="Freeform 105"/>
          <p:cNvSpPr>
            <a:spLocks noEditPoints="1"/>
          </p:cNvSpPr>
          <p:nvPr/>
        </p:nvSpPr>
        <p:spPr bwMode="auto">
          <a:xfrm>
            <a:off x="2475978" y="4481085"/>
            <a:ext cx="540000" cy="636254"/>
          </a:xfrm>
          <a:custGeom>
            <a:avLst/>
            <a:gdLst/>
            <a:ahLst/>
            <a:cxnLst>
              <a:cxn ang="0">
                <a:pos x="13464" y="2024"/>
              </a:cxn>
              <a:cxn ang="0">
                <a:pos x="16016" y="2024"/>
              </a:cxn>
              <a:cxn ang="0">
                <a:pos x="16544" y="9196"/>
              </a:cxn>
              <a:cxn ang="0">
                <a:pos x="15707" y="10384"/>
              </a:cxn>
              <a:cxn ang="0">
                <a:pos x="14168" y="14168"/>
              </a:cxn>
              <a:cxn ang="0">
                <a:pos x="8712" y="14168"/>
              </a:cxn>
              <a:cxn ang="0">
                <a:pos x="8932" y="10384"/>
              </a:cxn>
              <a:cxn ang="0">
                <a:pos x="8448" y="6952"/>
              </a:cxn>
              <a:cxn ang="0">
                <a:pos x="8448" y="3036"/>
              </a:cxn>
              <a:cxn ang="0">
                <a:pos x="7437" y="2024"/>
              </a:cxn>
              <a:cxn ang="0">
                <a:pos x="10384" y="6336"/>
              </a:cxn>
              <a:cxn ang="0">
                <a:pos x="10340" y="5324"/>
              </a:cxn>
              <a:cxn ang="0">
                <a:pos x="10384" y="4488"/>
              </a:cxn>
              <a:cxn ang="0">
                <a:pos x="10384" y="6336"/>
              </a:cxn>
              <a:cxn ang="0">
                <a:pos x="15048" y="4356"/>
              </a:cxn>
              <a:cxn ang="0">
                <a:pos x="14872" y="3784"/>
              </a:cxn>
              <a:cxn ang="0">
                <a:pos x="14388" y="3916"/>
              </a:cxn>
              <a:cxn ang="0">
                <a:pos x="14652" y="4048"/>
              </a:cxn>
              <a:cxn ang="0">
                <a:pos x="14784" y="4092"/>
              </a:cxn>
              <a:cxn ang="0">
                <a:pos x="14344" y="5192"/>
              </a:cxn>
              <a:cxn ang="0">
                <a:pos x="13112" y="4752"/>
              </a:cxn>
              <a:cxn ang="0">
                <a:pos x="12672" y="4620"/>
              </a:cxn>
              <a:cxn ang="0">
                <a:pos x="12144" y="4620"/>
              </a:cxn>
              <a:cxn ang="0">
                <a:pos x="11616" y="6336"/>
              </a:cxn>
              <a:cxn ang="0">
                <a:pos x="12100" y="4884"/>
              </a:cxn>
              <a:cxn ang="0">
                <a:pos x="12584" y="6336"/>
              </a:cxn>
              <a:cxn ang="0">
                <a:pos x="12716" y="4884"/>
              </a:cxn>
              <a:cxn ang="0">
                <a:pos x="14212" y="5368"/>
              </a:cxn>
              <a:cxn ang="0">
                <a:pos x="13948" y="4620"/>
              </a:cxn>
              <a:cxn ang="0">
                <a:pos x="13288" y="4796"/>
              </a:cxn>
              <a:cxn ang="0">
                <a:pos x="13376" y="6247"/>
              </a:cxn>
              <a:cxn ang="0">
                <a:pos x="14124" y="6247"/>
              </a:cxn>
              <a:cxn ang="0">
                <a:pos x="13816" y="5588"/>
              </a:cxn>
              <a:cxn ang="0">
                <a:pos x="13684" y="6072"/>
              </a:cxn>
              <a:cxn ang="0">
                <a:pos x="13728" y="4884"/>
              </a:cxn>
              <a:cxn ang="0">
                <a:pos x="14212" y="5368"/>
              </a:cxn>
              <a:cxn ang="0">
                <a:pos x="10428" y="5368"/>
              </a:cxn>
              <a:cxn ang="0">
                <a:pos x="10428" y="5588"/>
              </a:cxn>
              <a:cxn ang="0">
                <a:pos x="13860" y="9196"/>
              </a:cxn>
              <a:cxn ang="0">
                <a:pos x="8360" y="5764"/>
              </a:cxn>
              <a:cxn ang="0">
                <a:pos x="5016" y="4224"/>
              </a:cxn>
              <a:cxn ang="0">
                <a:pos x="0" y="7964"/>
              </a:cxn>
              <a:cxn ang="0">
                <a:pos x="2156" y="14168"/>
              </a:cxn>
              <a:cxn ang="0">
                <a:pos x="4532" y="14168"/>
              </a:cxn>
              <a:cxn ang="0">
                <a:pos x="3388" y="8844"/>
              </a:cxn>
              <a:cxn ang="0">
                <a:pos x="6820" y="7612"/>
              </a:cxn>
              <a:cxn ang="0">
                <a:pos x="9284" y="5368"/>
              </a:cxn>
              <a:cxn ang="0">
                <a:pos x="3299" y="132"/>
              </a:cxn>
              <a:cxn ang="0">
                <a:pos x="2288" y="1188"/>
              </a:cxn>
              <a:cxn ang="0">
                <a:pos x="2288" y="2684"/>
              </a:cxn>
              <a:cxn ang="0">
                <a:pos x="3299" y="3740"/>
              </a:cxn>
              <a:cxn ang="0">
                <a:pos x="4840" y="3740"/>
              </a:cxn>
              <a:cxn ang="0">
                <a:pos x="5852" y="2684"/>
              </a:cxn>
              <a:cxn ang="0">
                <a:pos x="5852" y="1188"/>
              </a:cxn>
              <a:cxn ang="0">
                <a:pos x="4840" y="132"/>
              </a:cxn>
            </a:cxnLst>
            <a:rect l="0" t="0" r="r" b="b"/>
            <a:pathLst>
              <a:path w="16544" h="14168">
                <a:moveTo>
                  <a:pt x="9503" y="572"/>
                </a:moveTo>
                <a:lnTo>
                  <a:pt x="10516" y="572"/>
                </a:lnTo>
                <a:lnTo>
                  <a:pt x="10428" y="2024"/>
                </a:lnTo>
                <a:lnTo>
                  <a:pt x="13464" y="2024"/>
                </a:lnTo>
                <a:lnTo>
                  <a:pt x="13376" y="572"/>
                </a:lnTo>
                <a:lnTo>
                  <a:pt x="14388" y="572"/>
                </a:lnTo>
                <a:lnTo>
                  <a:pt x="14476" y="2024"/>
                </a:lnTo>
                <a:lnTo>
                  <a:pt x="16016" y="2024"/>
                </a:lnTo>
                <a:lnTo>
                  <a:pt x="16544" y="2024"/>
                </a:lnTo>
                <a:lnTo>
                  <a:pt x="16544" y="2552"/>
                </a:lnTo>
                <a:lnTo>
                  <a:pt x="16544" y="8712"/>
                </a:lnTo>
                <a:lnTo>
                  <a:pt x="16544" y="9196"/>
                </a:lnTo>
                <a:lnTo>
                  <a:pt x="16016" y="9196"/>
                </a:lnTo>
                <a:lnTo>
                  <a:pt x="14872" y="9196"/>
                </a:lnTo>
                <a:lnTo>
                  <a:pt x="14960" y="10384"/>
                </a:lnTo>
                <a:lnTo>
                  <a:pt x="15707" y="10384"/>
                </a:lnTo>
                <a:lnTo>
                  <a:pt x="15707" y="11000"/>
                </a:lnTo>
                <a:lnTo>
                  <a:pt x="15004" y="11000"/>
                </a:lnTo>
                <a:lnTo>
                  <a:pt x="15180" y="14168"/>
                </a:lnTo>
                <a:lnTo>
                  <a:pt x="14168" y="14168"/>
                </a:lnTo>
                <a:lnTo>
                  <a:pt x="13992" y="11000"/>
                </a:lnTo>
                <a:lnTo>
                  <a:pt x="9900" y="11000"/>
                </a:lnTo>
                <a:lnTo>
                  <a:pt x="9724" y="14168"/>
                </a:lnTo>
                <a:lnTo>
                  <a:pt x="8712" y="14168"/>
                </a:lnTo>
                <a:lnTo>
                  <a:pt x="8888" y="11000"/>
                </a:lnTo>
                <a:lnTo>
                  <a:pt x="8140" y="11000"/>
                </a:lnTo>
                <a:lnTo>
                  <a:pt x="8140" y="10384"/>
                </a:lnTo>
                <a:lnTo>
                  <a:pt x="8932" y="10384"/>
                </a:lnTo>
                <a:lnTo>
                  <a:pt x="8976" y="9196"/>
                </a:lnTo>
                <a:lnTo>
                  <a:pt x="7437" y="9196"/>
                </a:lnTo>
                <a:lnTo>
                  <a:pt x="7437" y="7700"/>
                </a:lnTo>
                <a:lnTo>
                  <a:pt x="8448" y="6952"/>
                </a:lnTo>
                <a:lnTo>
                  <a:pt x="8448" y="8184"/>
                </a:lnTo>
                <a:lnTo>
                  <a:pt x="15488" y="8184"/>
                </a:lnTo>
                <a:lnTo>
                  <a:pt x="15488" y="3036"/>
                </a:lnTo>
                <a:lnTo>
                  <a:pt x="8448" y="3036"/>
                </a:lnTo>
                <a:lnTo>
                  <a:pt x="8448" y="5192"/>
                </a:lnTo>
                <a:lnTo>
                  <a:pt x="7437" y="5456"/>
                </a:lnTo>
                <a:lnTo>
                  <a:pt x="7437" y="2552"/>
                </a:lnTo>
                <a:lnTo>
                  <a:pt x="7437" y="2024"/>
                </a:lnTo>
                <a:lnTo>
                  <a:pt x="7920" y="2024"/>
                </a:lnTo>
                <a:lnTo>
                  <a:pt x="9416" y="2024"/>
                </a:lnTo>
                <a:lnTo>
                  <a:pt x="9503" y="572"/>
                </a:lnTo>
                <a:close/>
                <a:moveTo>
                  <a:pt x="10384" y="6336"/>
                </a:moveTo>
                <a:lnTo>
                  <a:pt x="10384" y="6072"/>
                </a:lnTo>
                <a:lnTo>
                  <a:pt x="9944" y="6072"/>
                </a:lnTo>
                <a:lnTo>
                  <a:pt x="9944" y="5324"/>
                </a:lnTo>
                <a:lnTo>
                  <a:pt x="10340" y="5324"/>
                </a:lnTo>
                <a:lnTo>
                  <a:pt x="10340" y="5060"/>
                </a:lnTo>
                <a:lnTo>
                  <a:pt x="9944" y="5060"/>
                </a:lnTo>
                <a:lnTo>
                  <a:pt x="9944" y="4488"/>
                </a:lnTo>
                <a:lnTo>
                  <a:pt x="10384" y="4488"/>
                </a:lnTo>
                <a:lnTo>
                  <a:pt x="10384" y="4224"/>
                </a:lnTo>
                <a:lnTo>
                  <a:pt x="9460" y="4224"/>
                </a:lnTo>
                <a:lnTo>
                  <a:pt x="9460" y="6336"/>
                </a:lnTo>
                <a:lnTo>
                  <a:pt x="10384" y="6336"/>
                </a:lnTo>
                <a:close/>
                <a:moveTo>
                  <a:pt x="15048" y="5192"/>
                </a:moveTo>
                <a:lnTo>
                  <a:pt x="15048" y="5016"/>
                </a:lnTo>
                <a:lnTo>
                  <a:pt x="14696" y="5016"/>
                </a:lnTo>
                <a:lnTo>
                  <a:pt x="15048" y="4356"/>
                </a:lnTo>
                <a:lnTo>
                  <a:pt x="15048" y="4181"/>
                </a:lnTo>
                <a:lnTo>
                  <a:pt x="15048" y="4004"/>
                </a:lnTo>
                <a:lnTo>
                  <a:pt x="15004" y="3872"/>
                </a:lnTo>
                <a:lnTo>
                  <a:pt x="14872" y="3784"/>
                </a:lnTo>
                <a:lnTo>
                  <a:pt x="14696" y="3784"/>
                </a:lnTo>
                <a:lnTo>
                  <a:pt x="14564" y="3784"/>
                </a:lnTo>
                <a:lnTo>
                  <a:pt x="14432" y="3828"/>
                </a:lnTo>
                <a:lnTo>
                  <a:pt x="14388" y="3916"/>
                </a:lnTo>
                <a:lnTo>
                  <a:pt x="14344" y="4048"/>
                </a:lnTo>
                <a:lnTo>
                  <a:pt x="14344" y="4312"/>
                </a:lnTo>
                <a:lnTo>
                  <a:pt x="14652" y="4312"/>
                </a:lnTo>
                <a:lnTo>
                  <a:pt x="14652" y="4048"/>
                </a:lnTo>
                <a:lnTo>
                  <a:pt x="14652" y="4004"/>
                </a:lnTo>
                <a:lnTo>
                  <a:pt x="14696" y="4004"/>
                </a:lnTo>
                <a:lnTo>
                  <a:pt x="14740" y="4004"/>
                </a:lnTo>
                <a:lnTo>
                  <a:pt x="14784" y="4092"/>
                </a:lnTo>
                <a:lnTo>
                  <a:pt x="14740" y="4268"/>
                </a:lnTo>
                <a:lnTo>
                  <a:pt x="14696" y="4356"/>
                </a:lnTo>
                <a:lnTo>
                  <a:pt x="14344" y="5016"/>
                </a:lnTo>
                <a:lnTo>
                  <a:pt x="14344" y="5192"/>
                </a:lnTo>
                <a:lnTo>
                  <a:pt x="15048" y="5192"/>
                </a:lnTo>
                <a:close/>
                <a:moveTo>
                  <a:pt x="13156" y="6336"/>
                </a:moveTo>
                <a:lnTo>
                  <a:pt x="13156" y="4840"/>
                </a:lnTo>
                <a:lnTo>
                  <a:pt x="13112" y="4752"/>
                </a:lnTo>
                <a:lnTo>
                  <a:pt x="13068" y="4664"/>
                </a:lnTo>
                <a:lnTo>
                  <a:pt x="12936" y="4620"/>
                </a:lnTo>
                <a:lnTo>
                  <a:pt x="12848" y="4620"/>
                </a:lnTo>
                <a:lnTo>
                  <a:pt x="12672" y="4620"/>
                </a:lnTo>
                <a:lnTo>
                  <a:pt x="12540" y="4708"/>
                </a:lnTo>
                <a:lnTo>
                  <a:pt x="12408" y="4620"/>
                </a:lnTo>
                <a:lnTo>
                  <a:pt x="12276" y="4620"/>
                </a:lnTo>
                <a:lnTo>
                  <a:pt x="12144" y="4620"/>
                </a:lnTo>
                <a:lnTo>
                  <a:pt x="12012" y="4664"/>
                </a:lnTo>
                <a:lnTo>
                  <a:pt x="12012" y="4620"/>
                </a:lnTo>
                <a:lnTo>
                  <a:pt x="11616" y="4620"/>
                </a:lnTo>
                <a:lnTo>
                  <a:pt x="11616" y="6336"/>
                </a:lnTo>
                <a:lnTo>
                  <a:pt x="12012" y="6336"/>
                </a:lnTo>
                <a:lnTo>
                  <a:pt x="12012" y="4972"/>
                </a:lnTo>
                <a:lnTo>
                  <a:pt x="12056" y="4884"/>
                </a:lnTo>
                <a:lnTo>
                  <a:pt x="12100" y="4884"/>
                </a:lnTo>
                <a:lnTo>
                  <a:pt x="12144" y="4884"/>
                </a:lnTo>
                <a:lnTo>
                  <a:pt x="12188" y="4972"/>
                </a:lnTo>
                <a:lnTo>
                  <a:pt x="12188" y="6336"/>
                </a:lnTo>
                <a:lnTo>
                  <a:pt x="12584" y="6336"/>
                </a:lnTo>
                <a:lnTo>
                  <a:pt x="12584" y="4972"/>
                </a:lnTo>
                <a:lnTo>
                  <a:pt x="12584" y="4884"/>
                </a:lnTo>
                <a:lnTo>
                  <a:pt x="12672" y="4884"/>
                </a:lnTo>
                <a:lnTo>
                  <a:pt x="12716" y="4884"/>
                </a:lnTo>
                <a:lnTo>
                  <a:pt x="12716" y="4972"/>
                </a:lnTo>
                <a:lnTo>
                  <a:pt x="12716" y="6336"/>
                </a:lnTo>
                <a:lnTo>
                  <a:pt x="13156" y="6336"/>
                </a:lnTo>
                <a:close/>
                <a:moveTo>
                  <a:pt x="14212" y="5368"/>
                </a:moveTo>
                <a:lnTo>
                  <a:pt x="14212" y="4928"/>
                </a:lnTo>
                <a:lnTo>
                  <a:pt x="14212" y="4796"/>
                </a:lnTo>
                <a:lnTo>
                  <a:pt x="14124" y="4708"/>
                </a:lnTo>
                <a:lnTo>
                  <a:pt x="13948" y="4620"/>
                </a:lnTo>
                <a:lnTo>
                  <a:pt x="13728" y="4620"/>
                </a:lnTo>
                <a:lnTo>
                  <a:pt x="13508" y="4620"/>
                </a:lnTo>
                <a:lnTo>
                  <a:pt x="13376" y="4708"/>
                </a:lnTo>
                <a:lnTo>
                  <a:pt x="13288" y="4796"/>
                </a:lnTo>
                <a:lnTo>
                  <a:pt x="13245" y="4972"/>
                </a:lnTo>
                <a:lnTo>
                  <a:pt x="13245" y="5984"/>
                </a:lnTo>
                <a:lnTo>
                  <a:pt x="13288" y="6160"/>
                </a:lnTo>
                <a:lnTo>
                  <a:pt x="13376" y="6247"/>
                </a:lnTo>
                <a:lnTo>
                  <a:pt x="13508" y="6336"/>
                </a:lnTo>
                <a:lnTo>
                  <a:pt x="13728" y="6336"/>
                </a:lnTo>
                <a:lnTo>
                  <a:pt x="13948" y="6336"/>
                </a:lnTo>
                <a:lnTo>
                  <a:pt x="14124" y="6247"/>
                </a:lnTo>
                <a:lnTo>
                  <a:pt x="14212" y="6160"/>
                </a:lnTo>
                <a:lnTo>
                  <a:pt x="14212" y="5984"/>
                </a:lnTo>
                <a:lnTo>
                  <a:pt x="14212" y="5588"/>
                </a:lnTo>
                <a:lnTo>
                  <a:pt x="13816" y="5588"/>
                </a:lnTo>
                <a:lnTo>
                  <a:pt x="13816" y="5984"/>
                </a:lnTo>
                <a:lnTo>
                  <a:pt x="13772" y="6072"/>
                </a:lnTo>
                <a:lnTo>
                  <a:pt x="13728" y="6072"/>
                </a:lnTo>
                <a:lnTo>
                  <a:pt x="13684" y="6072"/>
                </a:lnTo>
                <a:lnTo>
                  <a:pt x="13684" y="5984"/>
                </a:lnTo>
                <a:lnTo>
                  <a:pt x="13684" y="4972"/>
                </a:lnTo>
                <a:lnTo>
                  <a:pt x="13684" y="4884"/>
                </a:lnTo>
                <a:lnTo>
                  <a:pt x="13728" y="4884"/>
                </a:lnTo>
                <a:lnTo>
                  <a:pt x="13772" y="4884"/>
                </a:lnTo>
                <a:lnTo>
                  <a:pt x="13816" y="4972"/>
                </a:lnTo>
                <a:lnTo>
                  <a:pt x="13816" y="5368"/>
                </a:lnTo>
                <a:lnTo>
                  <a:pt x="14212" y="5368"/>
                </a:lnTo>
                <a:close/>
                <a:moveTo>
                  <a:pt x="11484" y="5368"/>
                </a:moveTo>
                <a:lnTo>
                  <a:pt x="11484" y="5104"/>
                </a:lnTo>
                <a:lnTo>
                  <a:pt x="10428" y="5104"/>
                </a:lnTo>
                <a:lnTo>
                  <a:pt x="10428" y="5368"/>
                </a:lnTo>
                <a:lnTo>
                  <a:pt x="11484" y="5368"/>
                </a:lnTo>
                <a:close/>
                <a:moveTo>
                  <a:pt x="11484" y="5852"/>
                </a:moveTo>
                <a:lnTo>
                  <a:pt x="11484" y="5588"/>
                </a:lnTo>
                <a:lnTo>
                  <a:pt x="10428" y="5588"/>
                </a:lnTo>
                <a:lnTo>
                  <a:pt x="10428" y="5852"/>
                </a:lnTo>
                <a:lnTo>
                  <a:pt x="11484" y="5852"/>
                </a:lnTo>
                <a:close/>
                <a:moveTo>
                  <a:pt x="13948" y="10384"/>
                </a:moveTo>
                <a:lnTo>
                  <a:pt x="13860" y="9196"/>
                </a:lnTo>
                <a:lnTo>
                  <a:pt x="10032" y="9196"/>
                </a:lnTo>
                <a:lnTo>
                  <a:pt x="9944" y="10384"/>
                </a:lnTo>
                <a:lnTo>
                  <a:pt x="13948" y="10384"/>
                </a:lnTo>
                <a:close/>
                <a:moveTo>
                  <a:pt x="8360" y="5764"/>
                </a:moveTo>
                <a:lnTo>
                  <a:pt x="8316" y="5676"/>
                </a:lnTo>
                <a:lnTo>
                  <a:pt x="6996" y="6028"/>
                </a:lnTo>
                <a:lnTo>
                  <a:pt x="5852" y="4224"/>
                </a:lnTo>
                <a:lnTo>
                  <a:pt x="5016" y="4224"/>
                </a:lnTo>
                <a:lnTo>
                  <a:pt x="4092" y="5456"/>
                </a:lnTo>
                <a:lnTo>
                  <a:pt x="3168" y="4224"/>
                </a:lnTo>
                <a:lnTo>
                  <a:pt x="2156" y="4224"/>
                </a:lnTo>
                <a:lnTo>
                  <a:pt x="0" y="7964"/>
                </a:lnTo>
                <a:lnTo>
                  <a:pt x="440" y="8360"/>
                </a:lnTo>
                <a:lnTo>
                  <a:pt x="2244" y="6732"/>
                </a:lnTo>
                <a:lnTo>
                  <a:pt x="2332" y="8888"/>
                </a:lnTo>
                <a:lnTo>
                  <a:pt x="2156" y="14168"/>
                </a:lnTo>
                <a:lnTo>
                  <a:pt x="3432" y="14168"/>
                </a:lnTo>
                <a:lnTo>
                  <a:pt x="3740" y="9680"/>
                </a:lnTo>
                <a:lnTo>
                  <a:pt x="4312" y="9680"/>
                </a:lnTo>
                <a:lnTo>
                  <a:pt x="4532" y="14168"/>
                </a:lnTo>
                <a:lnTo>
                  <a:pt x="5940" y="14168"/>
                </a:lnTo>
                <a:lnTo>
                  <a:pt x="5632" y="8888"/>
                </a:lnTo>
                <a:lnTo>
                  <a:pt x="5632" y="8844"/>
                </a:lnTo>
                <a:lnTo>
                  <a:pt x="3388" y="8844"/>
                </a:lnTo>
                <a:lnTo>
                  <a:pt x="5632" y="8448"/>
                </a:lnTo>
                <a:lnTo>
                  <a:pt x="5764" y="6468"/>
                </a:lnTo>
                <a:lnTo>
                  <a:pt x="6732" y="7524"/>
                </a:lnTo>
                <a:lnTo>
                  <a:pt x="6820" y="7612"/>
                </a:lnTo>
                <a:lnTo>
                  <a:pt x="8756" y="6247"/>
                </a:lnTo>
                <a:lnTo>
                  <a:pt x="8668" y="6116"/>
                </a:lnTo>
                <a:lnTo>
                  <a:pt x="9416" y="5588"/>
                </a:lnTo>
                <a:lnTo>
                  <a:pt x="9284" y="5368"/>
                </a:lnTo>
                <a:lnTo>
                  <a:pt x="8360" y="5764"/>
                </a:lnTo>
                <a:close/>
                <a:moveTo>
                  <a:pt x="4092" y="0"/>
                </a:moveTo>
                <a:lnTo>
                  <a:pt x="3696" y="44"/>
                </a:lnTo>
                <a:lnTo>
                  <a:pt x="3299" y="132"/>
                </a:lnTo>
                <a:lnTo>
                  <a:pt x="2992" y="308"/>
                </a:lnTo>
                <a:lnTo>
                  <a:pt x="2684" y="572"/>
                </a:lnTo>
                <a:lnTo>
                  <a:pt x="2464" y="837"/>
                </a:lnTo>
                <a:lnTo>
                  <a:pt x="2288" y="1188"/>
                </a:lnTo>
                <a:lnTo>
                  <a:pt x="2156" y="1540"/>
                </a:lnTo>
                <a:lnTo>
                  <a:pt x="2112" y="1936"/>
                </a:lnTo>
                <a:lnTo>
                  <a:pt x="2156" y="2332"/>
                </a:lnTo>
                <a:lnTo>
                  <a:pt x="2288" y="2684"/>
                </a:lnTo>
                <a:lnTo>
                  <a:pt x="2464" y="3036"/>
                </a:lnTo>
                <a:lnTo>
                  <a:pt x="2684" y="3300"/>
                </a:lnTo>
                <a:lnTo>
                  <a:pt x="2992" y="3564"/>
                </a:lnTo>
                <a:lnTo>
                  <a:pt x="3299" y="3740"/>
                </a:lnTo>
                <a:lnTo>
                  <a:pt x="3696" y="3872"/>
                </a:lnTo>
                <a:lnTo>
                  <a:pt x="4092" y="3872"/>
                </a:lnTo>
                <a:lnTo>
                  <a:pt x="4488" y="3872"/>
                </a:lnTo>
                <a:lnTo>
                  <a:pt x="4840" y="3740"/>
                </a:lnTo>
                <a:lnTo>
                  <a:pt x="5148" y="3564"/>
                </a:lnTo>
                <a:lnTo>
                  <a:pt x="5456" y="3300"/>
                </a:lnTo>
                <a:lnTo>
                  <a:pt x="5676" y="3036"/>
                </a:lnTo>
                <a:lnTo>
                  <a:pt x="5852" y="2684"/>
                </a:lnTo>
                <a:lnTo>
                  <a:pt x="5984" y="2332"/>
                </a:lnTo>
                <a:lnTo>
                  <a:pt x="6028" y="1936"/>
                </a:lnTo>
                <a:lnTo>
                  <a:pt x="5984" y="1540"/>
                </a:lnTo>
                <a:lnTo>
                  <a:pt x="5852" y="1188"/>
                </a:lnTo>
                <a:lnTo>
                  <a:pt x="5676" y="837"/>
                </a:lnTo>
                <a:lnTo>
                  <a:pt x="5456" y="572"/>
                </a:lnTo>
                <a:lnTo>
                  <a:pt x="5148" y="308"/>
                </a:lnTo>
                <a:lnTo>
                  <a:pt x="4840" y="132"/>
                </a:lnTo>
                <a:lnTo>
                  <a:pt x="4488" y="44"/>
                </a:lnTo>
                <a:lnTo>
                  <a:pt x="4092" y="0"/>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zh-CN" altLang="en-US"/>
          </a:p>
        </p:txBody>
      </p:sp>
      <p:sp>
        <p:nvSpPr>
          <p:cNvPr id="265" name="Shape 1026"/>
          <p:cNvSpPr/>
          <p:nvPr/>
        </p:nvSpPr>
        <p:spPr>
          <a:xfrm>
            <a:off x="2547672" y="5284940"/>
            <a:ext cx="576378"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电子教室</a:t>
            </a:r>
            <a:endParaRPr lang="en-US" altLang="zh-CN" sz="1100" b="1" dirty="0" smtClean="0">
              <a:latin typeface="Arial" panose="020B0604020202020204" pitchFamily="34" charset="0"/>
              <a:cs typeface="Arial" panose="020B0604020202020204" pitchFamily="34" charset="0"/>
              <a:sym typeface="冬青黑体简体中文 W6"/>
            </a:endParaRPr>
          </a:p>
        </p:txBody>
      </p:sp>
      <p:grpSp>
        <p:nvGrpSpPr>
          <p:cNvPr id="13" name="组合 148"/>
          <p:cNvGrpSpPr/>
          <p:nvPr/>
        </p:nvGrpSpPr>
        <p:grpSpPr>
          <a:xfrm>
            <a:off x="3166466" y="4570855"/>
            <a:ext cx="597409" cy="546483"/>
            <a:chOff x="-2427311" y="4552665"/>
            <a:chExt cx="1168400" cy="1130300"/>
          </a:xfrm>
          <a:solidFill>
            <a:schemeClr val="bg1">
              <a:lumMod val="50000"/>
            </a:schemeClr>
          </a:solidFill>
        </p:grpSpPr>
        <p:sp>
          <p:nvSpPr>
            <p:cNvPr id="268" name="Freeform 130"/>
            <p:cNvSpPr>
              <a:spLocks noEditPoints="1"/>
            </p:cNvSpPr>
            <p:nvPr/>
          </p:nvSpPr>
          <p:spPr bwMode="auto">
            <a:xfrm>
              <a:off x="-2322536" y="4562190"/>
              <a:ext cx="514350" cy="298450"/>
            </a:xfrm>
            <a:custGeom>
              <a:avLst/>
              <a:gdLst/>
              <a:ahLst/>
              <a:cxnLst>
                <a:cxn ang="0">
                  <a:pos x="4884" y="4136"/>
                </a:cxn>
                <a:cxn ang="0">
                  <a:pos x="5456" y="4004"/>
                </a:cxn>
                <a:cxn ang="0">
                  <a:pos x="5896" y="3696"/>
                </a:cxn>
                <a:cxn ang="0">
                  <a:pos x="6160" y="3300"/>
                </a:cxn>
                <a:cxn ang="0">
                  <a:pos x="6732" y="3124"/>
                </a:cxn>
                <a:cxn ang="0">
                  <a:pos x="6996" y="2904"/>
                </a:cxn>
                <a:cxn ang="0">
                  <a:pos x="7128" y="2552"/>
                </a:cxn>
                <a:cxn ang="0">
                  <a:pos x="6336" y="2596"/>
                </a:cxn>
                <a:cxn ang="0">
                  <a:pos x="6292" y="1144"/>
                </a:cxn>
                <a:cxn ang="0">
                  <a:pos x="6072" y="616"/>
                </a:cxn>
                <a:cxn ang="0">
                  <a:pos x="5676" y="264"/>
                </a:cxn>
                <a:cxn ang="0">
                  <a:pos x="5192" y="44"/>
                </a:cxn>
                <a:cxn ang="0">
                  <a:pos x="1408" y="0"/>
                </a:cxn>
                <a:cxn ang="0">
                  <a:pos x="836" y="132"/>
                </a:cxn>
                <a:cxn ang="0">
                  <a:pos x="396" y="440"/>
                </a:cxn>
                <a:cxn ang="0">
                  <a:pos x="88" y="880"/>
                </a:cxn>
                <a:cxn ang="0">
                  <a:pos x="0" y="1408"/>
                </a:cxn>
                <a:cxn ang="0">
                  <a:pos x="0" y="2992"/>
                </a:cxn>
                <a:cxn ang="0">
                  <a:pos x="220" y="3476"/>
                </a:cxn>
                <a:cxn ang="0">
                  <a:pos x="616" y="3872"/>
                </a:cxn>
                <a:cxn ang="0">
                  <a:pos x="1144" y="4092"/>
                </a:cxn>
                <a:cxn ang="0">
                  <a:pos x="4884" y="1452"/>
                </a:cxn>
                <a:cxn ang="0">
                  <a:pos x="5324" y="1628"/>
                </a:cxn>
                <a:cxn ang="0">
                  <a:pos x="5500" y="2024"/>
                </a:cxn>
                <a:cxn ang="0">
                  <a:pos x="5324" y="2464"/>
                </a:cxn>
                <a:cxn ang="0">
                  <a:pos x="4884" y="2640"/>
                </a:cxn>
                <a:cxn ang="0">
                  <a:pos x="4488" y="2464"/>
                </a:cxn>
                <a:cxn ang="0">
                  <a:pos x="4312" y="2024"/>
                </a:cxn>
                <a:cxn ang="0">
                  <a:pos x="4488" y="1628"/>
                </a:cxn>
                <a:cxn ang="0">
                  <a:pos x="4884" y="1452"/>
                </a:cxn>
                <a:cxn ang="0">
                  <a:pos x="3388" y="1496"/>
                </a:cxn>
                <a:cxn ang="0">
                  <a:pos x="3740" y="1804"/>
                </a:cxn>
                <a:cxn ang="0">
                  <a:pos x="3740" y="2288"/>
                </a:cxn>
                <a:cxn ang="0">
                  <a:pos x="3388" y="2596"/>
                </a:cxn>
                <a:cxn ang="0">
                  <a:pos x="2948" y="2596"/>
                </a:cxn>
                <a:cxn ang="0">
                  <a:pos x="2640" y="2288"/>
                </a:cxn>
                <a:cxn ang="0">
                  <a:pos x="2640" y="1804"/>
                </a:cxn>
                <a:cxn ang="0">
                  <a:pos x="2948" y="1496"/>
                </a:cxn>
                <a:cxn ang="0">
                  <a:pos x="1452" y="1452"/>
                </a:cxn>
                <a:cxn ang="0">
                  <a:pos x="1848" y="1628"/>
                </a:cxn>
                <a:cxn ang="0">
                  <a:pos x="2024" y="2024"/>
                </a:cxn>
                <a:cxn ang="0">
                  <a:pos x="1848" y="2464"/>
                </a:cxn>
                <a:cxn ang="0">
                  <a:pos x="1452" y="2640"/>
                </a:cxn>
                <a:cxn ang="0">
                  <a:pos x="1012" y="2464"/>
                </a:cxn>
                <a:cxn ang="0">
                  <a:pos x="836" y="2024"/>
                </a:cxn>
                <a:cxn ang="0">
                  <a:pos x="1012" y="1628"/>
                </a:cxn>
                <a:cxn ang="0">
                  <a:pos x="1452" y="1452"/>
                </a:cxn>
              </a:cxnLst>
              <a:rect l="0" t="0" r="r" b="b"/>
              <a:pathLst>
                <a:path w="7128" h="4136">
                  <a:moveTo>
                    <a:pt x="1408" y="4136"/>
                  </a:moveTo>
                  <a:lnTo>
                    <a:pt x="4884" y="4136"/>
                  </a:lnTo>
                  <a:lnTo>
                    <a:pt x="5192" y="4092"/>
                  </a:lnTo>
                  <a:lnTo>
                    <a:pt x="5456" y="4004"/>
                  </a:lnTo>
                  <a:lnTo>
                    <a:pt x="5676" y="3872"/>
                  </a:lnTo>
                  <a:lnTo>
                    <a:pt x="5896" y="3696"/>
                  </a:lnTo>
                  <a:lnTo>
                    <a:pt x="6072" y="3520"/>
                  </a:lnTo>
                  <a:lnTo>
                    <a:pt x="6160" y="3300"/>
                  </a:lnTo>
                  <a:lnTo>
                    <a:pt x="6599" y="3212"/>
                  </a:lnTo>
                  <a:lnTo>
                    <a:pt x="6732" y="3124"/>
                  </a:lnTo>
                  <a:lnTo>
                    <a:pt x="6864" y="3036"/>
                  </a:lnTo>
                  <a:lnTo>
                    <a:pt x="6996" y="2904"/>
                  </a:lnTo>
                  <a:lnTo>
                    <a:pt x="7084" y="2728"/>
                  </a:lnTo>
                  <a:lnTo>
                    <a:pt x="7128" y="2552"/>
                  </a:lnTo>
                  <a:lnTo>
                    <a:pt x="7128" y="2332"/>
                  </a:lnTo>
                  <a:lnTo>
                    <a:pt x="6336" y="2596"/>
                  </a:lnTo>
                  <a:lnTo>
                    <a:pt x="6336" y="1408"/>
                  </a:lnTo>
                  <a:lnTo>
                    <a:pt x="6292" y="1144"/>
                  </a:lnTo>
                  <a:lnTo>
                    <a:pt x="6204" y="880"/>
                  </a:lnTo>
                  <a:lnTo>
                    <a:pt x="6072" y="616"/>
                  </a:lnTo>
                  <a:lnTo>
                    <a:pt x="5896" y="440"/>
                  </a:lnTo>
                  <a:lnTo>
                    <a:pt x="5676" y="264"/>
                  </a:lnTo>
                  <a:lnTo>
                    <a:pt x="5456" y="132"/>
                  </a:lnTo>
                  <a:lnTo>
                    <a:pt x="5192" y="44"/>
                  </a:lnTo>
                  <a:lnTo>
                    <a:pt x="4884" y="0"/>
                  </a:lnTo>
                  <a:lnTo>
                    <a:pt x="1408" y="0"/>
                  </a:lnTo>
                  <a:lnTo>
                    <a:pt x="1144" y="44"/>
                  </a:lnTo>
                  <a:lnTo>
                    <a:pt x="836" y="132"/>
                  </a:lnTo>
                  <a:lnTo>
                    <a:pt x="616" y="264"/>
                  </a:lnTo>
                  <a:lnTo>
                    <a:pt x="396" y="440"/>
                  </a:lnTo>
                  <a:lnTo>
                    <a:pt x="220" y="616"/>
                  </a:lnTo>
                  <a:lnTo>
                    <a:pt x="88" y="880"/>
                  </a:lnTo>
                  <a:lnTo>
                    <a:pt x="0" y="1144"/>
                  </a:lnTo>
                  <a:lnTo>
                    <a:pt x="0" y="1408"/>
                  </a:lnTo>
                  <a:lnTo>
                    <a:pt x="0" y="2684"/>
                  </a:lnTo>
                  <a:lnTo>
                    <a:pt x="0" y="2992"/>
                  </a:lnTo>
                  <a:lnTo>
                    <a:pt x="88" y="3256"/>
                  </a:lnTo>
                  <a:lnTo>
                    <a:pt x="220" y="3476"/>
                  </a:lnTo>
                  <a:lnTo>
                    <a:pt x="396" y="3696"/>
                  </a:lnTo>
                  <a:lnTo>
                    <a:pt x="616" y="3872"/>
                  </a:lnTo>
                  <a:lnTo>
                    <a:pt x="836" y="4004"/>
                  </a:lnTo>
                  <a:lnTo>
                    <a:pt x="1144" y="4092"/>
                  </a:lnTo>
                  <a:lnTo>
                    <a:pt x="1408" y="4136"/>
                  </a:lnTo>
                  <a:close/>
                  <a:moveTo>
                    <a:pt x="4884" y="1452"/>
                  </a:moveTo>
                  <a:lnTo>
                    <a:pt x="5104" y="1496"/>
                  </a:lnTo>
                  <a:lnTo>
                    <a:pt x="5324" y="1628"/>
                  </a:lnTo>
                  <a:lnTo>
                    <a:pt x="5456" y="1804"/>
                  </a:lnTo>
                  <a:lnTo>
                    <a:pt x="5500" y="2024"/>
                  </a:lnTo>
                  <a:lnTo>
                    <a:pt x="5456" y="2288"/>
                  </a:lnTo>
                  <a:lnTo>
                    <a:pt x="5324" y="2464"/>
                  </a:lnTo>
                  <a:lnTo>
                    <a:pt x="5104" y="2596"/>
                  </a:lnTo>
                  <a:lnTo>
                    <a:pt x="4884" y="2640"/>
                  </a:lnTo>
                  <a:lnTo>
                    <a:pt x="4664" y="2596"/>
                  </a:lnTo>
                  <a:lnTo>
                    <a:pt x="4488" y="2464"/>
                  </a:lnTo>
                  <a:lnTo>
                    <a:pt x="4356" y="2288"/>
                  </a:lnTo>
                  <a:lnTo>
                    <a:pt x="4312" y="2024"/>
                  </a:lnTo>
                  <a:lnTo>
                    <a:pt x="4356" y="1804"/>
                  </a:lnTo>
                  <a:lnTo>
                    <a:pt x="4488" y="1628"/>
                  </a:lnTo>
                  <a:lnTo>
                    <a:pt x="4664" y="1496"/>
                  </a:lnTo>
                  <a:lnTo>
                    <a:pt x="4884" y="1452"/>
                  </a:lnTo>
                  <a:close/>
                  <a:moveTo>
                    <a:pt x="3168" y="1452"/>
                  </a:moveTo>
                  <a:lnTo>
                    <a:pt x="3388" y="1496"/>
                  </a:lnTo>
                  <a:lnTo>
                    <a:pt x="3608" y="1628"/>
                  </a:lnTo>
                  <a:lnTo>
                    <a:pt x="3740" y="1804"/>
                  </a:lnTo>
                  <a:lnTo>
                    <a:pt x="3784" y="2024"/>
                  </a:lnTo>
                  <a:lnTo>
                    <a:pt x="3740" y="2288"/>
                  </a:lnTo>
                  <a:lnTo>
                    <a:pt x="3608" y="2464"/>
                  </a:lnTo>
                  <a:lnTo>
                    <a:pt x="3388" y="2596"/>
                  </a:lnTo>
                  <a:lnTo>
                    <a:pt x="3168" y="2640"/>
                  </a:lnTo>
                  <a:lnTo>
                    <a:pt x="2948" y="2596"/>
                  </a:lnTo>
                  <a:lnTo>
                    <a:pt x="2772" y="2464"/>
                  </a:lnTo>
                  <a:lnTo>
                    <a:pt x="2640" y="2288"/>
                  </a:lnTo>
                  <a:lnTo>
                    <a:pt x="2596" y="2024"/>
                  </a:lnTo>
                  <a:lnTo>
                    <a:pt x="2640" y="1804"/>
                  </a:lnTo>
                  <a:lnTo>
                    <a:pt x="2772" y="1628"/>
                  </a:lnTo>
                  <a:lnTo>
                    <a:pt x="2948" y="1496"/>
                  </a:lnTo>
                  <a:lnTo>
                    <a:pt x="3168" y="1452"/>
                  </a:lnTo>
                  <a:close/>
                  <a:moveTo>
                    <a:pt x="1452" y="1452"/>
                  </a:moveTo>
                  <a:lnTo>
                    <a:pt x="1672" y="1496"/>
                  </a:lnTo>
                  <a:lnTo>
                    <a:pt x="1848" y="1628"/>
                  </a:lnTo>
                  <a:lnTo>
                    <a:pt x="1980" y="1804"/>
                  </a:lnTo>
                  <a:lnTo>
                    <a:pt x="2024" y="2024"/>
                  </a:lnTo>
                  <a:lnTo>
                    <a:pt x="1980" y="2288"/>
                  </a:lnTo>
                  <a:lnTo>
                    <a:pt x="1848" y="2464"/>
                  </a:lnTo>
                  <a:lnTo>
                    <a:pt x="1672" y="2596"/>
                  </a:lnTo>
                  <a:lnTo>
                    <a:pt x="1452" y="2640"/>
                  </a:lnTo>
                  <a:lnTo>
                    <a:pt x="1188" y="2596"/>
                  </a:lnTo>
                  <a:lnTo>
                    <a:pt x="1012" y="2464"/>
                  </a:lnTo>
                  <a:lnTo>
                    <a:pt x="880" y="2288"/>
                  </a:lnTo>
                  <a:lnTo>
                    <a:pt x="836" y="2024"/>
                  </a:lnTo>
                  <a:lnTo>
                    <a:pt x="880" y="1804"/>
                  </a:lnTo>
                  <a:lnTo>
                    <a:pt x="1012" y="1628"/>
                  </a:lnTo>
                  <a:lnTo>
                    <a:pt x="1188" y="1496"/>
                  </a:lnTo>
                  <a:lnTo>
                    <a:pt x="1452" y="145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69" name="Freeform 131"/>
            <p:cNvSpPr/>
            <p:nvPr/>
          </p:nvSpPr>
          <p:spPr bwMode="auto">
            <a:xfrm>
              <a:off x="-2427311" y="5530565"/>
              <a:ext cx="1168400" cy="152400"/>
            </a:xfrm>
            <a:custGeom>
              <a:avLst/>
              <a:gdLst/>
              <a:ahLst/>
              <a:cxnLst>
                <a:cxn ang="0">
                  <a:pos x="11836" y="748"/>
                </a:cxn>
                <a:cxn ang="0">
                  <a:pos x="11396" y="396"/>
                </a:cxn>
                <a:cxn ang="0">
                  <a:pos x="10868" y="131"/>
                </a:cxn>
                <a:cxn ang="0">
                  <a:pos x="10340" y="0"/>
                </a:cxn>
                <a:cxn ang="0">
                  <a:pos x="9768" y="0"/>
                </a:cxn>
                <a:cxn ang="0">
                  <a:pos x="9196" y="131"/>
                </a:cxn>
                <a:cxn ang="0">
                  <a:pos x="8712" y="396"/>
                </a:cxn>
                <a:cxn ang="0">
                  <a:pos x="8272" y="792"/>
                </a:cxn>
                <a:cxn ang="0">
                  <a:pos x="7920" y="792"/>
                </a:cxn>
                <a:cxn ang="0">
                  <a:pos x="7524" y="396"/>
                </a:cxn>
                <a:cxn ang="0">
                  <a:pos x="6996" y="131"/>
                </a:cxn>
                <a:cxn ang="0">
                  <a:pos x="6468" y="0"/>
                </a:cxn>
                <a:cxn ang="0">
                  <a:pos x="5896" y="0"/>
                </a:cxn>
                <a:cxn ang="0">
                  <a:pos x="5324" y="131"/>
                </a:cxn>
                <a:cxn ang="0">
                  <a:pos x="4796" y="396"/>
                </a:cxn>
                <a:cxn ang="0">
                  <a:pos x="4400" y="748"/>
                </a:cxn>
                <a:cxn ang="0">
                  <a:pos x="4003" y="704"/>
                </a:cxn>
                <a:cxn ang="0">
                  <a:pos x="3432" y="264"/>
                </a:cxn>
                <a:cxn ang="0">
                  <a:pos x="2772" y="44"/>
                </a:cxn>
                <a:cxn ang="0">
                  <a:pos x="2112" y="0"/>
                </a:cxn>
                <a:cxn ang="0">
                  <a:pos x="1408" y="131"/>
                </a:cxn>
                <a:cxn ang="0">
                  <a:pos x="792" y="484"/>
                </a:cxn>
                <a:cxn ang="0">
                  <a:pos x="352" y="1012"/>
                </a:cxn>
                <a:cxn ang="0">
                  <a:pos x="88" y="1716"/>
                </a:cxn>
                <a:cxn ang="0">
                  <a:pos x="1012" y="2112"/>
                </a:cxn>
                <a:cxn ang="0">
                  <a:pos x="3872" y="2112"/>
                </a:cxn>
                <a:cxn ang="0">
                  <a:pos x="4840" y="2112"/>
                </a:cxn>
                <a:cxn ang="0">
                  <a:pos x="7788" y="2112"/>
                </a:cxn>
                <a:cxn ang="0">
                  <a:pos x="8756" y="2112"/>
                </a:cxn>
                <a:cxn ang="0">
                  <a:pos x="11660" y="2112"/>
                </a:cxn>
                <a:cxn ang="0">
                  <a:pos x="12672" y="2112"/>
                </a:cxn>
                <a:cxn ang="0">
                  <a:pos x="16192" y="2112"/>
                </a:cxn>
                <a:cxn ang="0">
                  <a:pos x="16060" y="1320"/>
                </a:cxn>
                <a:cxn ang="0">
                  <a:pos x="15664" y="704"/>
                </a:cxn>
                <a:cxn ang="0">
                  <a:pos x="15092" y="264"/>
                </a:cxn>
                <a:cxn ang="0">
                  <a:pos x="14476" y="44"/>
                </a:cxn>
                <a:cxn ang="0">
                  <a:pos x="13772" y="0"/>
                </a:cxn>
                <a:cxn ang="0">
                  <a:pos x="13068" y="131"/>
                </a:cxn>
                <a:cxn ang="0">
                  <a:pos x="12452" y="484"/>
                </a:cxn>
                <a:cxn ang="0">
                  <a:pos x="12012" y="1012"/>
                </a:cxn>
              </a:cxnLst>
              <a:rect l="0" t="0" r="r" b="b"/>
              <a:pathLst>
                <a:path w="16192" h="2112">
                  <a:moveTo>
                    <a:pt x="12012" y="1012"/>
                  </a:moveTo>
                  <a:lnTo>
                    <a:pt x="11836" y="748"/>
                  </a:lnTo>
                  <a:lnTo>
                    <a:pt x="11616" y="572"/>
                  </a:lnTo>
                  <a:lnTo>
                    <a:pt x="11396" y="396"/>
                  </a:lnTo>
                  <a:lnTo>
                    <a:pt x="11132" y="264"/>
                  </a:lnTo>
                  <a:lnTo>
                    <a:pt x="10868" y="131"/>
                  </a:lnTo>
                  <a:lnTo>
                    <a:pt x="10604" y="44"/>
                  </a:lnTo>
                  <a:lnTo>
                    <a:pt x="10340" y="0"/>
                  </a:lnTo>
                  <a:lnTo>
                    <a:pt x="10032" y="0"/>
                  </a:lnTo>
                  <a:lnTo>
                    <a:pt x="9768" y="0"/>
                  </a:lnTo>
                  <a:lnTo>
                    <a:pt x="9460" y="88"/>
                  </a:lnTo>
                  <a:lnTo>
                    <a:pt x="9196" y="131"/>
                  </a:lnTo>
                  <a:lnTo>
                    <a:pt x="8932" y="264"/>
                  </a:lnTo>
                  <a:lnTo>
                    <a:pt x="8712" y="396"/>
                  </a:lnTo>
                  <a:lnTo>
                    <a:pt x="8448" y="572"/>
                  </a:lnTo>
                  <a:lnTo>
                    <a:pt x="8272" y="792"/>
                  </a:lnTo>
                  <a:lnTo>
                    <a:pt x="8096" y="1012"/>
                  </a:lnTo>
                  <a:lnTo>
                    <a:pt x="7920" y="792"/>
                  </a:lnTo>
                  <a:lnTo>
                    <a:pt x="7744" y="572"/>
                  </a:lnTo>
                  <a:lnTo>
                    <a:pt x="7524" y="396"/>
                  </a:lnTo>
                  <a:lnTo>
                    <a:pt x="7260" y="264"/>
                  </a:lnTo>
                  <a:lnTo>
                    <a:pt x="6996" y="131"/>
                  </a:lnTo>
                  <a:lnTo>
                    <a:pt x="6732" y="88"/>
                  </a:lnTo>
                  <a:lnTo>
                    <a:pt x="6468" y="0"/>
                  </a:lnTo>
                  <a:lnTo>
                    <a:pt x="6160" y="0"/>
                  </a:lnTo>
                  <a:lnTo>
                    <a:pt x="5896" y="0"/>
                  </a:lnTo>
                  <a:lnTo>
                    <a:pt x="5588" y="44"/>
                  </a:lnTo>
                  <a:lnTo>
                    <a:pt x="5324" y="131"/>
                  </a:lnTo>
                  <a:lnTo>
                    <a:pt x="5060" y="220"/>
                  </a:lnTo>
                  <a:lnTo>
                    <a:pt x="4796" y="396"/>
                  </a:lnTo>
                  <a:lnTo>
                    <a:pt x="4576" y="528"/>
                  </a:lnTo>
                  <a:lnTo>
                    <a:pt x="4400" y="748"/>
                  </a:lnTo>
                  <a:lnTo>
                    <a:pt x="4224" y="968"/>
                  </a:lnTo>
                  <a:lnTo>
                    <a:pt x="4003" y="704"/>
                  </a:lnTo>
                  <a:lnTo>
                    <a:pt x="3740" y="484"/>
                  </a:lnTo>
                  <a:lnTo>
                    <a:pt x="3432" y="264"/>
                  </a:lnTo>
                  <a:lnTo>
                    <a:pt x="3124" y="131"/>
                  </a:lnTo>
                  <a:lnTo>
                    <a:pt x="2772" y="44"/>
                  </a:lnTo>
                  <a:lnTo>
                    <a:pt x="2464" y="0"/>
                  </a:lnTo>
                  <a:lnTo>
                    <a:pt x="2112" y="0"/>
                  </a:lnTo>
                  <a:lnTo>
                    <a:pt x="1760" y="44"/>
                  </a:lnTo>
                  <a:lnTo>
                    <a:pt x="1408" y="131"/>
                  </a:lnTo>
                  <a:lnTo>
                    <a:pt x="1100" y="308"/>
                  </a:lnTo>
                  <a:lnTo>
                    <a:pt x="792" y="484"/>
                  </a:lnTo>
                  <a:lnTo>
                    <a:pt x="572" y="704"/>
                  </a:lnTo>
                  <a:lnTo>
                    <a:pt x="352" y="1012"/>
                  </a:lnTo>
                  <a:lnTo>
                    <a:pt x="176" y="1320"/>
                  </a:lnTo>
                  <a:lnTo>
                    <a:pt x="88" y="1716"/>
                  </a:lnTo>
                  <a:lnTo>
                    <a:pt x="0" y="2112"/>
                  </a:lnTo>
                  <a:lnTo>
                    <a:pt x="1012" y="2112"/>
                  </a:lnTo>
                  <a:lnTo>
                    <a:pt x="3564" y="2112"/>
                  </a:lnTo>
                  <a:lnTo>
                    <a:pt x="3872" y="2112"/>
                  </a:lnTo>
                  <a:lnTo>
                    <a:pt x="4532" y="2112"/>
                  </a:lnTo>
                  <a:lnTo>
                    <a:pt x="4840" y="2112"/>
                  </a:lnTo>
                  <a:lnTo>
                    <a:pt x="7436" y="2112"/>
                  </a:lnTo>
                  <a:lnTo>
                    <a:pt x="7788" y="2112"/>
                  </a:lnTo>
                  <a:lnTo>
                    <a:pt x="8404" y="2112"/>
                  </a:lnTo>
                  <a:lnTo>
                    <a:pt x="8756" y="2112"/>
                  </a:lnTo>
                  <a:lnTo>
                    <a:pt x="11352" y="2112"/>
                  </a:lnTo>
                  <a:lnTo>
                    <a:pt x="11660" y="2112"/>
                  </a:lnTo>
                  <a:lnTo>
                    <a:pt x="12320" y="2112"/>
                  </a:lnTo>
                  <a:lnTo>
                    <a:pt x="12672" y="2112"/>
                  </a:lnTo>
                  <a:lnTo>
                    <a:pt x="15224" y="2112"/>
                  </a:lnTo>
                  <a:lnTo>
                    <a:pt x="16192" y="2112"/>
                  </a:lnTo>
                  <a:lnTo>
                    <a:pt x="16148" y="1672"/>
                  </a:lnTo>
                  <a:lnTo>
                    <a:pt x="16060" y="1320"/>
                  </a:lnTo>
                  <a:lnTo>
                    <a:pt x="15884" y="968"/>
                  </a:lnTo>
                  <a:lnTo>
                    <a:pt x="15664" y="704"/>
                  </a:lnTo>
                  <a:lnTo>
                    <a:pt x="15400" y="484"/>
                  </a:lnTo>
                  <a:lnTo>
                    <a:pt x="15092" y="264"/>
                  </a:lnTo>
                  <a:lnTo>
                    <a:pt x="14784" y="131"/>
                  </a:lnTo>
                  <a:lnTo>
                    <a:pt x="14476" y="44"/>
                  </a:lnTo>
                  <a:lnTo>
                    <a:pt x="14124" y="0"/>
                  </a:lnTo>
                  <a:lnTo>
                    <a:pt x="13772" y="0"/>
                  </a:lnTo>
                  <a:lnTo>
                    <a:pt x="13420" y="44"/>
                  </a:lnTo>
                  <a:lnTo>
                    <a:pt x="13068" y="131"/>
                  </a:lnTo>
                  <a:lnTo>
                    <a:pt x="12760" y="308"/>
                  </a:lnTo>
                  <a:lnTo>
                    <a:pt x="12452" y="484"/>
                  </a:lnTo>
                  <a:lnTo>
                    <a:pt x="12232" y="704"/>
                  </a:lnTo>
                  <a:lnTo>
                    <a:pt x="12012" y="101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0" name="Freeform 132"/>
            <p:cNvSpPr/>
            <p:nvPr/>
          </p:nvSpPr>
          <p:spPr bwMode="auto">
            <a:xfrm>
              <a:off x="-2100286" y="5282915"/>
              <a:ext cx="238125" cy="234950"/>
            </a:xfrm>
            <a:custGeom>
              <a:avLst/>
              <a:gdLst/>
              <a:ahLst/>
              <a:cxnLst>
                <a:cxn ang="0">
                  <a:pos x="1628" y="0"/>
                </a:cxn>
                <a:cxn ang="0">
                  <a:pos x="1320" y="44"/>
                </a:cxn>
                <a:cxn ang="0">
                  <a:pos x="1012" y="132"/>
                </a:cxn>
                <a:cxn ang="0">
                  <a:pos x="704" y="264"/>
                </a:cxn>
                <a:cxn ang="0">
                  <a:pos x="483" y="484"/>
                </a:cxn>
                <a:cxn ang="0">
                  <a:pos x="264" y="704"/>
                </a:cxn>
                <a:cxn ang="0">
                  <a:pos x="132" y="1012"/>
                </a:cxn>
                <a:cxn ang="0">
                  <a:pos x="44" y="1320"/>
                </a:cxn>
                <a:cxn ang="0">
                  <a:pos x="0" y="1629"/>
                </a:cxn>
                <a:cxn ang="0">
                  <a:pos x="44" y="1980"/>
                </a:cxn>
                <a:cxn ang="0">
                  <a:pos x="132" y="2288"/>
                </a:cxn>
                <a:cxn ang="0">
                  <a:pos x="264" y="2551"/>
                </a:cxn>
                <a:cxn ang="0">
                  <a:pos x="483" y="2772"/>
                </a:cxn>
                <a:cxn ang="0">
                  <a:pos x="704" y="2992"/>
                </a:cxn>
                <a:cxn ang="0">
                  <a:pos x="1012" y="3124"/>
                </a:cxn>
                <a:cxn ang="0">
                  <a:pos x="1320" y="3256"/>
                </a:cxn>
                <a:cxn ang="0">
                  <a:pos x="1628" y="3256"/>
                </a:cxn>
                <a:cxn ang="0">
                  <a:pos x="1980" y="3256"/>
                </a:cxn>
                <a:cxn ang="0">
                  <a:pos x="2288" y="3124"/>
                </a:cxn>
                <a:cxn ang="0">
                  <a:pos x="2552" y="2992"/>
                </a:cxn>
                <a:cxn ang="0">
                  <a:pos x="2816" y="2772"/>
                </a:cxn>
                <a:cxn ang="0">
                  <a:pos x="2992" y="2551"/>
                </a:cxn>
                <a:cxn ang="0">
                  <a:pos x="3168" y="2288"/>
                </a:cxn>
                <a:cxn ang="0">
                  <a:pos x="3256" y="1980"/>
                </a:cxn>
                <a:cxn ang="0">
                  <a:pos x="3300" y="1629"/>
                </a:cxn>
                <a:cxn ang="0">
                  <a:pos x="3256" y="1320"/>
                </a:cxn>
                <a:cxn ang="0">
                  <a:pos x="3168" y="1012"/>
                </a:cxn>
                <a:cxn ang="0">
                  <a:pos x="2992" y="704"/>
                </a:cxn>
                <a:cxn ang="0">
                  <a:pos x="2816" y="484"/>
                </a:cxn>
                <a:cxn ang="0">
                  <a:pos x="2552" y="264"/>
                </a:cxn>
                <a:cxn ang="0">
                  <a:pos x="2288" y="132"/>
                </a:cxn>
                <a:cxn ang="0">
                  <a:pos x="1980" y="44"/>
                </a:cxn>
                <a:cxn ang="0">
                  <a:pos x="1628" y="0"/>
                </a:cxn>
              </a:cxnLst>
              <a:rect l="0" t="0" r="r" b="b"/>
              <a:pathLst>
                <a:path w="3300" h="3256">
                  <a:moveTo>
                    <a:pt x="1628" y="0"/>
                  </a:moveTo>
                  <a:lnTo>
                    <a:pt x="1320" y="44"/>
                  </a:lnTo>
                  <a:lnTo>
                    <a:pt x="1012" y="132"/>
                  </a:lnTo>
                  <a:lnTo>
                    <a:pt x="704" y="264"/>
                  </a:lnTo>
                  <a:lnTo>
                    <a:pt x="483" y="484"/>
                  </a:lnTo>
                  <a:lnTo>
                    <a:pt x="264" y="704"/>
                  </a:lnTo>
                  <a:lnTo>
                    <a:pt x="132" y="1012"/>
                  </a:lnTo>
                  <a:lnTo>
                    <a:pt x="44" y="1320"/>
                  </a:lnTo>
                  <a:lnTo>
                    <a:pt x="0" y="1629"/>
                  </a:lnTo>
                  <a:lnTo>
                    <a:pt x="44" y="1980"/>
                  </a:lnTo>
                  <a:lnTo>
                    <a:pt x="132" y="2288"/>
                  </a:lnTo>
                  <a:lnTo>
                    <a:pt x="264" y="2551"/>
                  </a:lnTo>
                  <a:lnTo>
                    <a:pt x="483" y="2772"/>
                  </a:lnTo>
                  <a:lnTo>
                    <a:pt x="704" y="2992"/>
                  </a:lnTo>
                  <a:lnTo>
                    <a:pt x="1012" y="3124"/>
                  </a:lnTo>
                  <a:lnTo>
                    <a:pt x="1320" y="3256"/>
                  </a:lnTo>
                  <a:lnTo>
                    <a:pt x="1628" y="3256"/>
                  </a:lnTo>
                  <a:lnTo>
                    <a:pt x="1980" y="3256"/>
                  </a:lnTo>
                  <a:lnTo>
                    <a:pt x="2288" y="3124"/>
                  </a:lnTo>
                  <a:lnTo>
                    <a:pt x="2552" y="2992"/>
                  </a:lnTo>
                  <a:lnTo>
                    <a:pt x="2816" y="2772"/>
                  </a:lnTo>
                  <a:lnTo>
                    <a:pt x="2992" y="2551"/>
                  </a:lnTo>
                  <a:lnTo>
                    <a:pt x="3168" y="2288"/>
                  </a:lnTo>
                  <a:lnTo>
                    <a:pt x="3256" y="1980"/>
                  </a:lnTo>
                  <a:lnTo>
                    <a:pt x="3300" y="1629"/>
                  </a:lnTo>
                  <a:lnTo>
                    <a:pt x="3256" y="1320"/>
                  </a:lnTo>
                  <a:lnTo>
                    <a:pt x="3168" y="1012"/>
                  </a:lnTo>
                  <a:lnTo>
                    <a:pt x="2992" y="704"/>
                  </a:lnTo>
                  <a:lnTo>
                    <a:pt x="2816" y="484"/>
                  </a:lnTo>
                  <a:lnTo>
                    <a:pt x="2552" y="264"/>
                  </a:lnTo>
                  <a:lnTo>
                    <a:pt x="2288" y="132"/>
                  </a:lnTo>
                  <a:lnTo>
                    <a:pt x="1980" y="44"/>
                  </a:lnTo>
                  <a:lnTo>
                    <a:pt x="1628"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1" name="Rectangle 133"/>
            <p:cNvSpPr>
              <a:spLocks noChangeArrowheads="1"/>
            </p:cNvSpPr>
            <p:nvPr/>
          </p:nvSpPr>
          <p:spPr bwMode="auto">
            <a:xfrm>
              <a:off x="-1770086" y="5133690"/>
              <a:ext cx="368300" cy="111125"/>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272" name="Freeform 134"/>
            <p:cNvSpPr/>
            <p:nvPr/>
          </p:nvSpPr>
          <p:spPr bwMode="auto">
            <a:xfrm>
              <a:off x="-2379686" y="5282915"/>
              <a:ext cx="238125" cy="234950"/>
            </a:xfrm>
            <a:custGeom>
              <a:avLst/>
              <a:gdLst/>
              <a:ahLst/>
              <a:cxnLst>
                <a:cxn ang="0">
                  <a:pos x="1672" y="3256"/>
                </a:cxn>
                <a:cxn ang="0">
                  <a:pos x="1980" y="3256"/>
                </a:cxn>
                <a:cxn ang="0">
                  <a:pos x="2288" y="3124"/>
                </a:cxn>
                <a:cxn ang="0">
                  <a:pos x="2596" y="2992"/>
                </a:cxn>
                <a:cxn ang="0">
                  <a:pos x="2816" y="2772"/>
                </a:cxn>
                <a:cxn ang="0">
                  <a:pos x="3036" y="2551"/>
                </a:cxn>
                <a:cxn ang="0">
                  <a:pos x="3168" y="2288"/>
                </a:cxn>
                <a:cxn ang="0">
                  <a:pos x="3256" y="1980"/>
                </a:cxn>
                <a:cxn ang="0">
                  <a:pos x="3300" y="1629"/>
                </a:cxn>
                <a:cxn ang="0">
                  <a:pos x="3256" y="1320"/>
                </a:cxn>
                <a:cxn ang="0">
                  <a:pos x="3168" y="1012"/>
                </a:cxn>
                <a:cxn ang="0">
                  <a:pos x="3036" y="704"/>
                </a:cxn>
                <a:cxn ang="0">
                  <a:pos x="2816" y="484"/>
                </a:cxn>
                <a:cxn ang="0">
                  <a:pos x="2596" y="264"/>
                </a:cxn>
                <a:cxn ang="0">
                  <a:pos x="2288" y="132"/>
                </a:cxn>
                <a:cxn ang="0">
                  <a:pos x="1980" y="44"/>
                </a:cxn>
                <a:cxn ang="0">
                  <a:pos x="1672" y="0"/>
                </a:cxn>
                <a:cxn ang="0">
                  <a:pos x="1320" y="44"/>
                </a:cxn>
                <a:cxn ang="0">
                  <a:pos x="1012" y="132"/>
                </a:cxn>
                <a:cxn ang="0">
                  <a:pos x="748" y="264"/>
                </a:cxn>
                <a:cxn ang="0">
                  <a:pos x="484" y="484"/>
                </a:cxn>
                <a:cxn ang="0">
                  <a:pos x="307" y="704"/>
                </a:cxn>
                <a:cxn ang="0">
                  <a:pos x="132" y="1012"/>
                </a:cxn>
                <a:cxn ang="0">
                  <a:pos x="44" y="1320"/>
                </a:cxn>
                <a:cxn ang="0">
                  <a:pos x="0" y="1629"/>
                </a:cxn>
                <a:cxn ang="0">
                  <a:pos x="44" y="1980"/>
                </a:cxn>
                <a:cxn ang="0">
                  <a:pos x="132" y="2288"/>
                </a:cxn>
                <a:cxn ang="0">
                  <a:pos x="307" y="2551"/>
                </a:cxn>
                <a:cxn ang="0">
                  <a:pos x="484" y="2772"/>
                </a:cxn>
                <a:cxn ang="0">
                  <a:pos x="748" y="2992"/>
                </a:cxn>
                <a:cxn ang="0">
                  <a:pos x="1012" y="3124"/>
                </a:cxn>
                <a:cxn ang="0">
                  <a:pos x="1320" y="3256"/>
                </a:cxn>
                <a:cxn ang="0">
                  <a:pos x="1672" y="3256"/>
                </a:cxn>
              </a:cxnLst>
              <a:rect l="0" t="0" r="r" b="b"/>
              <a:pathLst>
                <a:path w="3300" h="3256">
                  <a:moveTo>
                    <a:pt x="1672" y="3256"/>
                  </a:moveTo>
                  <a:lnTo>
                    <a:pt x="1980" y="3256"/>
                  </a:lnTo>
                  <a:lnTo>
                    <a:pt x="2288" y="3124"/>
                  </a:lnTo>
                  <a:lnTo>
                    <a:pt x="2596" y="2992"/>
                  </a:lnTo>
                  <a:lnTo>
                    <a:pt x="2816" y="2772"/>
                  </a:lnTo>
                  <a:lnTo>
                    <a:pt x="3036" y="2551"/>
                  </a:lnTo>
                  <a:lnTo>
                    <a:pt x="3168" y="2288"/>
                  </a:lnTo>
                  <a:lnTo>
                    <a:pt x="3256" y="1980"/>
                  </a:lnTo>
                  <a:lnTo>
                    <a:pt x="3300" y="1629"/>
                  </a:lnTo>
                  <a:lnTo>
                    <a:pt x="3256" y="1320"/>
                  </a:lnTo>
                  <a:lnTo>
                    <a:pt x="3168" y="1012"/>
                  </a:lnTo>
                  <a:lnTo>
                    <a:pt x="3036" y="704"/>
                  </a:lnTo>
                  <a:lnTo>
                    <a:pt x="2816" y="484"/>
                  </a:lnTo>
                  <a:lnTo>
                    <a:pt x="2596" y="264"/>
                  </a:lnTo>
                  <a:lnTo>
                    <a:pt x="2288" y="132"/>
                  </a:lnTo>
                  <a:lnTo>
                    <a:pt x="1980" y="44"/>
                  </a:lnTo>
                  <a:lnTo>
                    <a:pt x="1672" y="0"/>
                  </a:lnTo>
                  <a:lnTo>
                    <a:pt x="1320" y="44"/>
                  </a:lnTo>
                  <a:lnTo>
                    <a:pt x="1012" y="132"/>
                  </a:lnTo>
                  <a:lnTo>
                    <a:pt x="748" y="264"/>
                  </a:lnTo>
                  <a:lnTo>
                    <a:pt x="484" y="484"/>
                  </a:lnTo>
                  <a:lnTo>
                    <a:pt x="307" y="704"/>
                  </a:lnTo>
                  <a:lnTo>
                    <a:pt x="132" y="1012"/>
                  </a:lnTo>
                  <a:lnTo>
                    <a:pt x="44" y="1320"/>
                  </a:lnTo>
                  <a:lnTo>
                    <a:pt x="0" y="1629"/>
                  </a:lnTo>
                  <a:lnTo>
                    <a:pt x="44" y="1980"/>
                  </a:lnTo>
                  <a:lnTo>
                    <a:pt x="132" y="2288"/>
                  </a:lnTo>
                  <a:lnTo>
                    <a:pt x="307" y="2551"/>
                  </a:lnTo>
                  <a:lnTo>
                    <a:pt x="484" y="2772"/>
                  </a:lnTo>
                  <a:lnTo>
                    <a:pt x="748" y="2992"/>
                  </a:lnTo>
                  <a:lnTo>
                    <a:pt x="1012" y="3124"/>
                  </a:lnTo>
                  <a:lnTo>
                    <a:pt x="1320" y="3256"/>
                  </a:lnTo>
                  <a:lnTo>
                    <a:pt x="1672" y="325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3" name="Freeform 135"/>
            <p:cNvSpPr/>
            <p:nvPr/>
          </p:nvSpPr>
          <p:spPr bwMode="auto">
            <a:xfrm>
              <a:off x="-1817711" y="5282915"/>
              <a:ext cx="238125" cy="234950"/>
            </a:xfrm>
            <a:custGeom>
              <a:avLst/>
              <a:gdLst/>
              <a:ahLst/>
              <a:cxnLst>
                <a:cxn ang="0">
                  <a:pos x="484" y="484"/>
                </a:cxn>
                <a:cxn ang="0">
                  <a:pos x="264" y="704"/>
                </a:cxn>
                <a:cxn ang="0">
                  <a:pos x="132" y="1012"/>
                </a:cxn>
                <a:cxn ang="0">
                  <a:pos x="44" y="1320"/>
                </a:cxn>
                <a:cxn ang="0">
                  <a:pos x="0" y="1629"/>
                </a:cxn>
                <a:cxn ang="0">
                  <a:pos x="44" y="1980"/>
                </a:cxn>
                <a:cxn ang="0">
                  <a:pos x="132" y="2288"/>
                </a:cxn>
                <a:cxn ang="0">
                  <a:pos x="264" y="2551"/>
                </a:cxn>
                <a:cxn ang="0">
                  <a:pos x="484" y="2772"/>
                </a:cxn>
                <a:cxn ang="0">
                  <a:pos x="748" y="2992"/>
                </a:cxn>
                <a:cxn ang="0">
                  <a:pos x="1012" y="3124"/>
                </a:cxn>
                <a:cxn ang="0">
                  <a:pos x="1320" y="3256"/>
                </a:cxn>
                <a:cxn ang="0">
                  <a:pos x="1628" y="3256"/>
                </a:cxn>
                <a:cxn ang="0">
                  <a:pos x="1980" y="3256"/>
                </a:cxn>
                <a:cxn ang="0">
                  <a:pos x="2288" y="3124"/>
                </a:cxn>
                <a:cxn ang="0">
                  <a:pos x="2552" y="2992"/>
                </a:cxn>
                <a:cxn ang="0">
                  <a:pos x="2816" y="2772"/>
                </a:cxn>
                <a:cxn ang="0">
                  <a:pos x="2992" y="2551"/>
                </a:cxn>
                <a:cxn ang="0">
                  <a:pos x="3168" y="2288"/>
                </a:cxn>
                <a:cxn ang="0">
                  <a:pos x="3256" y="1980"/>
                </a:cxn>
                <a:cxn ang="0">
                  <a:pos x="3300" y="1629"/>
                </a:cxn>
                <a:cxn ang="0">
                  <a:pos x="3256" y="1320"/>
                </a:cxn>
                <a:cxn ang="0">
                  <a:pos x="3168" y="1012"/>
                </a:cxn>
                <a:cxn ang="0">
                  <a:pos x="2992" y="704"/>
                </a:cxn>
                <a:cxn ang="0">
                  <a:pos x="2816" y="484"/>
                </a:cxn>
                <a:cxn ang="0">
                  <a:pos x="2552" y="264"/>
                </a:cxn>
                <a:cxn ang="0">
                  <a:pos x="2288" y="132"/>
                </a:cxn>
                <a:cxn ang="0">
                  <a:pos x="1980" y="44"/>
                </a:cxn>
                <a:cxn ang="0">
                  <a:pos x="1628" y="0"/>
                </a:cxn>
                <a:cxn ang="0">
                  <a:pos x="1320" y="44"/>
                </a:cxn>
                <a:cxn ang="0">
                  <a:pos x="1012" y="132"/>
                </a:cxn>
                <a:cxn ang="0">
                  <a:pos x="748" y="264"/>
                </a:cxn>
                <a:cxn ang="0">
                  <a:pos x="484" y="484"/>
                </a:cxn>
              </a:cxnLst>
              <a:rect l="0" t="0" r="r" b="b"/>
              <a:pathLst>
                <a:path w="3300" h="3256">
                  <a:moveTo>
                    <a:pt x="484" y="484"/>
                  </a:moveTo>
                  <a:lnTo>
                    <a:pt x="264" y="704"/>
                  </a:lnTo>
                  <a:lnTo>
                    <a:pt x="132" y="1012"/>
                  </a:lnTo>
                  <a:lnTo>
                    <a:pt x="44" y="1320"/>
                  </a:lnTo>
                  <a:lnTo>
                    <a:pt x="0" y="1629"/>
                  </a:lnTo>
                  <a:lnTo>
                    <a:pt x="44" y="1980"/>
                  </a:lnTo>
                  <a:lnTo>
                    <a:pt x="132" y="2288"/>
                  </a:lnTo>
                  <a:lnTo>
                    <a:pt x="264" y="2551"/>
                  </a:lnTo>
                  <a:lnTo>
                    <a:pt x="484" y="2772"/>
                  </a:lnTo>
                  <a:lnTo>
                    <a:pt x="748" y="2992"/>
                  </a:lnTo>
                  <a:lnTo>
                    <a:pt x="1012" y="3124"/>
                  </a:lnTo>
                  <a:lnTo>
                    <a:pt x="1320" y="3256"/>
                  </a:lnTo>
                  <a:lnTo>
                    <a:pt x="1628" y="3256"/>
                  </a:lnTo>
                  <a:lnTo>
                    <a:pt x="1980" y="3256"/>
                  </a:lnTo>
                  <a:lnTo>
                    <a:pt x="2288" y="3124"/>
                  </a:lnTo>
                  <a:lnTo>
                    <a:pt x="2552" y="2992"/>
                  </a:lnTo>
                  <a:lnTo>
                    <a:pt x="2816" y="2772"/>
                  </a:lnTo>
                  <a:lnTo>
                    <a:pt x="2992" y="2551"/>
                  </a:lnTo>
                  <a:lnTo>
                    <a:pt x="3168" y="2288"/>
                  </a:lnTo>
                  <a:lnTo>
                    <a:pt x="3256" y="1980"/>
                  </a:lnTo>
                  <a:lnTo>
                    <a:pt x="3300" y="1629"/>
                  </a:lnTo>
                  <a:lnTo>
                    <a:pt x="3256" y="1320"/>
                  </a:lnTo>
                  <a:lnTo>
                    <a:pt x="3168" y="1012"/>
                  </a:lnTo>
                  <a:lnTo>
                    <a:pt x="2992" y="704"/>
                  </a:lnTo>
                  <a:lnTo>
                    <a:pt x="2816" y="484"/>
                  </a:lnTo>
                  <a:lnTo>
                    <a:pt x="2552" y="264"/>
                  </a:lnTo>
                  <a:lnTo>
                    <a:pt x="2288" y="132"/>
                  </a:lnTo>
                  <a:lnTo>
                    <a:pt x="1980" y="44"/>
                  </a:lnTo>
                  <a:lnTo>
                    <a:pt x="1628" y="0"/>
                  </a:lnTo>
                  <a:lnTo>
                    <a:pt x="1320" y="44"/>
                  </a:lnTo>
                  <a:lnTo>
                    <a:pt x="1012" y="132"/>
                  </a:lnTo>
                  <a:lnTo>
                    <a:pt x="748" y="264"/>
                  </a:lnTo>
                  <a:lnTo>
                    <a:pt x="484" y="48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4" name="Freeform 136"/>
            <p:cNvSpPr/>
            <p:nvPr/>
          </p:nvSpPr>
          <p:spPr bwMode="auto">
            <a:xfrm>
              <a:off x="-1538311" y="5282915"/>
              <a:ext cx="238125" cy="234950"/>
            </a:xfrm>
            <a:custGeom>
              <a:avLst/>
              <a:gdLst/>
              <a:ahLst/>
              <a:cxnLst>
                <a:cxn ang="0">
                  <a:pos x="484" y="484"/>
                </a:cxn>
                <a:cxn ang="0">
                  <a:pos x="308" y="704"/>
                </a:cxn>
                <a:cxn ang="0">
                  <a:pos x="132" y="1012"/>
                </a:cxn>
                <a:cxn ang="0">
                  <a:pos x="44" y="1320"/>
                </a:cxn>
                <a:cxn ang="0">
                  <a:pos x="0" y="1629"/>
                </a:cxn>
                <a:cxn ang="0">
                  <a:pos x="44" y="1980"/>
                </a:cxn>
                <a:cxn ang="0">
                  <a:pos x="132" y="2288"/>
                </a:cxn>
                <a:cxn ang="0">
                  <a:pos x="308" y="2551"/>
                </a:cxn>
                <a:cxn ang="0">
                  <a:pos x="484" y="2772"/>
                </a:cxn>
                <a:cxn ang="0">
                  <a:pos x="748" y="2992"/>
                </a:cxn>
                <a:cxn ang="0">
                  <a:pos x="1012" y="3124"/>
                </a:cxn>
                <a:cxn ang="0">
                  <a:pos x="1320" y="3256"/>
                </a:cxn>
                <a:cxn ang="0">
                  <a:pos x="1672" y="3256"/>
                </a:cxn>
                <a:cxn ang="0">
                  <a:pos x="1980" y="3256"/>
                </a:cxn>
                <a:cxn ang="0">
                  <a:pos x="2288" y="3124"/>
                </a:cxn>
                <a:cxn ang="0">
                  <a:pos x="2596" y="2992"/>
                </a:cxn>
                <a:cxn ang="0">
                  <a:pos x="2816" y="2772"/>
                </a:cxn>
                <a:cxn ang="0">
                  <a:pos x="3036" y="2551"/>
                </a:cxn>
                <a:cxn ang="0">
                  <a:pos x="3168" y="2288"/>
                </a:cxn>
                <a:cxn ang="0">
                  <a:pos x="3256" y="1980"/>
                </a:cxn>
                <a:cxn ang="0">
                  <a:pos x="3300" y="1629"/>
                </a:cxn>
                <a:cxn ang="0">
                  <a:pos x="3256" y="1320"/>
                </a:cxn>
                <a:cxn ang="0">
                  <a:pos x="3168" y="1012"/>
                </a:cxn>
                <a:cxn ang="0">
                  <a:pos x="3036" y="704"/>
                </a:cxn>
                <a:cxn ang="0">
                  <a:pos x="2816" y="484"/>
                </a:cxn>
                <a:cxn ang="0">
                  <a:pos x="2596" y="264"/>
                </a:cxn>
                <a:cxn ang="0">
                  <a:pos x="2288" y="132"/>
                </a:cxn>
                <a:cxn ang="0">
                  <a:pos x="1980" y="44"/>
                </a:cxn>
                <a:cxn ang="0">
                  <a:pos x="1672" y="0"/>
                </a:cxn>
                <a:cxn ang="0">
                  <a:pos x="1320" y="44"/>
                </a:cxn>
                <a:cxn ang="0">
                  <a:pos x="1012" y="132"/>
                </a:cxn>
                <a:cxn ang="0">
                  <a:pos x="748" y="264"/>
                </a:cxn>
                <a:cxn ang="0">
                  <a:pos x="484" y="484"/>
                </a:cxn>
              </a:cxnLst>
              <a:rect l="0" t="0" r="r" b="b"/>
              <a:pathLst>
                <a:path w="3300" h="3256">
                  <a:moveTo>
                    <a:pt x="484" y="484"/>
                  </a:moveTo>
                  <a:lnTo>
                    <a:pt x="308" y="704"/>
                  </a:lnTo>
                  <a:lnTo>
                    <a:pt x="132" y="1012"/>
                  </a:lnTo>
                  <a:lnTo>
                    <a:pt x="44" y="1320"/>
                  </a:lnTo>
                  <a:lnTo>
                    <a:pt x="0" y="1629"/>
                  </a:lnTo>
                  <a:lnTo>
                    <a:pt x="44" y="1980"/>
                  </a:lnTo>
                  <a:lnTo>
                    <a:pt x="132" y="2288"/>
                  </a:lnTo>
                  <a:lnTo>
                    <a:pt x="308" y="2551"/>
                  </a:lnTo>
                  <a:lnTo>
                    <a:pt x="484" y="2772"/>
                  </a:lnTo>
                  <a:lnTo>
                    <a:pt x="748" y="2992"/>
                  </a:lnTo>
                  <a:lnTo>
                    <a:pt x="1012" y="3124"/>
                  </a:lnTo>
                  <a:lnTo>
                    <a:pt x="1320" y="3256"/>
                  </a:lnTo>
                  <a:lnTo>
                    <a:pt x="1672" y="3256"/>
                  </a:lnTo>
                  <a:lnTo>
                    <a:pt x="1980" y="3256"/>
                  </a:lnTo>
                  <a:lnTo>
                    <a:pt x="2288" y="3124"/>
                  </a:lnTo>
                  <a:lnTo>
                    <a:pt x="2596" y="2992"/>
                  </a:lnTo>
                  <a:lnTo>
                    <a:pt x="2816" y="2772"/>
                  </a:lnTo>
                  <a:lnTo>
                    <a:pt x="3036" y="2551"/>
                  </a:lnTo>
                  <a:lnTo>
                    <a:pt x="3168" y="2288"/>
                  </a:lnTo>
                  <a:lnTo>
                    <a:pt x="3256" y="1980"/>
                  </a:lnTo>
                  <a:lnTo>
                    <a:pt x="3300" y="1629"/>
                  </a:lnTo>
                  <a:lnTo>
                    <a:pt x="3256" y="1320"/>
                  </a:lnTo>
                  <a:lnTo>
                    <a:pt x="3168" y="1012"/>
                  </a:lnTo>
                  <a:lnTo>
                    <a:pt x="3036" y="704"/>
                  </a:lnTo>
                  <a:lnTo>
                    <a:pt x="2816" y="484"/>
                  </a:lnTo>
                  <a:lnTo>
                    <a:pt x="2596" y="264"/>
                  </a:lnTo>
                  <a:lnTo>
                    <a:pt x="2288" y="132"/>
                  </a:lnTo>
                  <a:lnTo>
                    <a:pt x="1980" y="44"/>
                  </a:lnTo>
                  <a:lnTo>
                    <a:pt x="1672" y="0"/>
                  </a:lnTo>
                  <a:lnTo>
                    <a:pt x="1320" y="44"/>
                  </a:lnTo>
                  <a:lnTo>
                    <a:pt x="1012" y="132"/>
                  </a:lnTo>
                  <a:lnTo>
                    <a:pt x="748" y="264"/>
                  </a:lnTo>
                  <a:lnTo>
                    <a:pt x="484" y="48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5" name="Freeform 137"/>
            <p:cNvSpPr/>
            <p:nvPr/>
          </p:nvSpPr>
          <p:spPr bwMode="auto">
            <a:xfrm>
              <a:off x="-1706586" y="4552665"/>
              <a:ext cx="238125" cy="238125"/>
            </a:xfrm>
            <a:custGeom>
              <a:avLst/>
              <a:gdLst/>
              <a:ahLst/>
              <a:cxnLst>
                <a:cxn ang="0">
                  <a:pos x="1672" y="3300"/>
                </a:cxn>
                <a:cxn ang="0">
                  <a:pos x="1980" y="3256"/>
                </a:cxn>
                <a:cxn ang="0">
                  <a:pos x="2288" y="3168"/>
                </a:cxn>
                <a:cxn ang="0">
                  <a:pos x="2552" y="3036"/>
                </a:cxn>
                <a:cxn ang="0">
                  <a:pos x="2816" y="2816"/>
                </a:cxn>
                <a:cxn ang="0">
                  <a:pos x="3036" y="2552"/>
                </a:cxn>
                <a:cxn ang="0">
                  <a:pos x="3168" y="2288"/>
                </a:cxn>
                <a:cxn ang="0">
                  <a:pos x="3256" y="1980"/>
                </a:cxn>
                <a:cxn ang="0">
                  <a:pos x="3300" y="1628"/>
                </a:cxn>
                <a:cxn ang="0">
                  <a:pos x="3256" y="1320"/>
                </a:cxn>
                <a:cxn ang="0">
                  <a:pos x="3168" y="1012"/>
                </a:cxn>
                <a:cxn ang="0">
                  <a:pos x="3036" y="748"/>
                </a:cxn>
                <a:cxn ang="0">
                  <a:pos x="2816" y="484"/>
                </a:cxn>
                <a:cxn ang="0">
                  <a:pos x="2552" y="264"/>
                </a:cxn>
                <a:cxn ang="0">
                  <a:pos x="2288" y="132"/>
                </a:cxn>
                <a:cxn ang="0">
                  <a:pos x="1980" y="44"/>
                </a:cxn>
                <a:cxn ang="0">
                  <a:pos x="1672" y="0"/>
                </a:cxn>
                <a:cxn ang="0">
                  <a:pos x="1320" y="44"/>
                </a:cxn>
                <a:cxn ang="0">
                  <a:pos x="1012" y="132"/>
                </a:cxn>
                <a:cxn ang="0">
                  <a:pos x="748" y="264"/>
                </a:cxn>
                <a:cxn ang="0">
                  <a:pos x="484" y="484"/>
                </a:cxn>
                <a:cxn ang="0">
                  <a:pos x="264" y="748"/>
                </a:cxn>
                <a:cxn ang="0">
                  <a:pos x="132" y="1012"/>
                </a:cxn>
                <a:cxn ang="0">
                  <a:pos x="44" y="1320"/>
                </a:cxn>
                <a:cxn ang="0">
                  <a:pos x="0" y="1628"/>
                </a:cxn>
                <a:cxn ang="0">
                  <a:pos x="44" y="1980"/>
                </a:cxn>
                <a:cxn ang="0">
                  <a:pos x="132" y="2288"/>
                </a:cxn>
                <a:cxn ang="0">
                  <a:pos x="264" y="2552"/>
                </a:cxn>
                <a:cxn ang="0">
                  <a:pos x="484" y="2816"/>
                </a:cxn>
                <a:cxn ang="0">
                  <a:pos x="748" y="3036"/>
                </a:cxn>
                <a:cxn ang="0">
                  <a:pos x="1012" y="3168"/>
                </a:cxn>
                <a:cxn ang="0">
                  <a:pos x="1320" y="3256"/>
                </a:cxn>
                <a:cxn ang="0">
                  <a:pos x="1672" y="3300"/>
                </a:cxn>
              </a:cxnLst>
              <a:rect l="0" t="0" r="r" b="b"/>
              <a:pathLst>
                <a:path w="3300" h="3300">
                  <a:moveTo>
                    <a:pt x="1672" y="3300"/>
                  </a:moveTo>
                  <a:lnTo>
                    <a:pt x="1980" y="3256"/>
                  </a:lnTo>
                  <a:lnTo>
                    <a:pt x="2288" y="3168"/>
                  </a:lnTo>
                  <a:lnTo>
                    <a:pt x="2552" y="3036"/>
                  </a:lnTo>
                  <a:lnTo>
                    <a:pt x="2816" y="2816"/>
                  </a:lnTo>
                  <a:lnTo>
                    <a:pt x="3036" y="2552"/>
                  </a:lnTo>
                  <a:lnTo>
                    <a:pt x="3168" y="2288"/>
                  </a:lnTo>
                  <a:lnTo>
                    <a:pt x="3256" y="1980"/>
                  </a:lnTo>
                  <a:lnTo>
                    <a:pt x="3300" y="1628"/>
                  </a:lnTo>
                  <a:lnTo>
                    <a:pt x="3256" y="1320"/>
                  </a:lnTo>
                  <a:lnTo>
                    <a:pt x="3168" y="1012"/>
                  </a:lnTo>
                  <a:lnTo>
                    <a:pt x="3036" y="748"/>
                  </a:lnTo>
                  <a:lnTo>
                    <a:pt x="2816" y="484"/>
                  </a:lnTo>
                  <a:lnTo>
                    <a:pt x="2552" y="264"/>
                  </a:lnTo>
                  <a:lnTo>
                    <a:pt x="2288" y="132"/>
                  </a:lnTo>
                  <a:lnTo>
                    <a:pt x="1980" y="44"/>
                  </a:lnTo>
                  <a:lnTo>
                    <a:pt x="1672" y="0"/>
                  </a:lnTo>
                  <a:lnTo>
                    <a:pt x="1320" y="44"/>
                  </a:lnTo>
                  <a:lnTo>
                    <a:pt x="1012" y="132"/>
                  </a:lnTo>
                  <a:lnTo>
                    <a:pt x="748" y="264"/>
                  </a:lnTo>
                  <a:lnTo>
                    <a:pt x="484" y="484"/>
                  </a:lnTo>
                  <a:lnTo>
                    <a:pt x="264" y="748"/>
                  </a:lnTo>
                  <a:lnTo>
                    <a:pt x="132" y="1012"/>
                  </a:lnTo>
                  <a:lnTo>
                    <a:pt x="44" y="1320"/>
                  </a:lnTo>
                  <a:lnTo>
                    <a:pt x="0" y="1628"/>
                  </a:lnTo>
                  <a:lnTo>
                    <a:pt x="44" y="1980"/>
                  </a:lnTo>
                  <a:lnTo>
                    <a:pt x="132" y="2288"/>
                  </a:lnTo>
                  <a:lnTo>
                    <a:pt x="264" y="2552"/>
                  </a:lnTo>
                  <a:lnTo>
                    <a:pt x="484" y="2816"/>
                  </a:lnTo>
                  <a:lnTo>
                    <a:pt x="748" y="3036"/>
                  </a:lnTo>
                  <a:lnTo>
                    <a:pt x="1012" y="3168"/>
                  </a:lnTo>
                  <a:lnTo>
                    <a:pt x="1320" y="3256"/>
                  </a:lnTo>
                  <a:lnTo>
                    <a:pt x="1672" y="330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76" name="Freeform 138"/>
            <p:cNvSpPr>
              <a:spLocks noEditPoints="1"/>
            </p:cNvSpPr>
            <p:nvPr/>
          </p:nvSpPr>
          <p:spPr bwMode="auto">
            <a:xfrm>
              <a:off x="-1836761" y="4806665"/>
              <a:ext cx="495300" cy="311150"/>
            </a:xfrm>
            <a:custGeom>
              <a:avLst/>
              <a:gdLst/>
              <a:ahLst/>
              <a:cxnLst>
                <a:cxn ang="0">
                  <a:pos x="0" y="4312"/>
                </a:cxn>
                <a:cxn ang="0">
                  <a:pos x="6864" y="4312"/>
                </a:cxn>
                <a:cxn ang="0">
                  <a:pos x="6864" y="3652"/>
                </a:cxn>
                <a:cxn ang="0">
                  <a:pos x="5984" y="3652"/>
                </a:cxn>
                <a:cxn ang="0">
                  <a:pos x="5984" y="1012"/>
                </a:cxn>
                <a:cxn ang="0">
                  <a:pos x="5940" y="792"/>
                </a:cxn>
                <a:cxn ang="0">
                  <a:pos x="5896" y="616"/>
                </a:cxn>
                <a:cxn ang="0">
                  <a:pos x="5808" y="440"/>
                </a:cxn>
                <a:cxn ang="0">
                  <a:pos x="5676" y="264"/>
                </a:cxn>
                <a:cxn ang="0">
                  <a:pos x="5500" y="176"/>
                </a:cxn>
                <a:cxn ang="0">
                  <a:pos x="5324" y="44"/>
                </a:cxn>
                <a:cxn ang="0">
                  <a:pos x="5148" y="0"/>
                </a:cxn>
                <a:cxn ang="0">
                  <a:pos x="4928" y="0"/>
                </a:cxn>
                <a:cxn ang="0">
                  <a:pos x="3476" y="0"/>
                </a:cxn>
                <a:cxn ang="0">
                  <a:pos x="3388" y="0"/>
                </a:cxn>
                <a:cxn ang="0">
                  <a:pos x="1936" y="0"/>
                </a:cxn>
                <a:cxn ang="0">
                  <a:pos x="1760" y="0"/>
                </a:cxn>
                <a:cxn ang="0">
                  <a:pos x="1540" y="44"/>
                </a:cxn>
                <a:cxn ang="0">
                  <a:pos x="1364" y="176"/>
                </a:cxn>
                <a:cxn ang="0">
                  <a:pos x="1232" y="264"/>
                </a:cxn>
                <a:cxn ang="0">
                  <a:pos x="1100" y="440"/>
                </a:cxn>
                <a:cxn ang="0">
                  <a:pos x="1012" y="616"/>
                </a:cxn>
                <a:cxn ang="0">
                  <a:pos x="924" y="792"/>
                </a:cxn>
                <a:cxn ang="0">
                  <a:pos x="924" y="1012"/>
                </a:cxn>
                <a:cxn ang="0">
                  <a:pos x="924" y="3652"/>
                </a:cxn>
                <a:cxn ang="0">
                  <a:pos x="0" y="3652"/>
                </a:cxn>
                <a:cxn ang="0">
                  <a:pos x="0" y="4312"/>
                </a:cxn>
                <a:cxn ang="0">
                  <a:pos x="4532" y="1892"/>
                </a:cxn>
                <a:cxn ang="0">
                  <a:pos x="4884" y="1892"/>
                </a:cxn>
                <a:cxn ang="0">
                  <a:pos x="4884" y="3652"/>
                </a:cxn>
                <a:cxn ang="0">
                  <a:pos x="4532" y="3652"/>
                </a:cxn>
                <a:cxn ang="0">
                  <a:pos x="4532" y="1892"/>
                </a:cxn>
                <a:cxn ang="0">
                  <a:pos x="1980" y="1892"/>
                </a:cxn>
                <a:cxn ang="0">
                  <a:pos x="2332" y="1892"/>
                </a:cxn>
                <a:cxn ang="0">
                  <a:pos x="2332" y="3652"/>
                </a:cxn>
                <a:cxn ang="0">
                  <a:pos x="1980" y="3652"/>
                </a:cxn>
                <a:cxn ang="0">
                  <a:pos x="1980" y="1892"/>
                </a:cxn>
              </a:cxnLst>
              <a:rect l="0" t="0" r="r" b="b"/>
              <a:pathLst>
                <a:path w="6864" h="4312">
                  <a:moveTo>
                    <a:pt x="0" y="4312"/>
                  </a:moveTo>
                  <a:lnTo>
                    <a:pt x="6864" y="4312"/>
                  </a:lnTo>
                  <a:lnTo>
                    <a:pt x="6864" y="3652"/>
                  </a:lnTo>
                  <a:lnTo>
                    <a:pt x="5984" y="3652"/>
                  </a:lnTo>
                  <a:lnTo>
                    <a:pt x="5984" y="1012"/>
                  </a:lnTo>
                  <a:lnTo>
                    <a:pt x="5940" y="792"/>
                  </a:lnTo>
                  <a:lnTo>
                    <a:pt x="5896" y="616"/>
                  </a:lnTo>
                  <a:lnTo>
                    <a:pt x="5808" y="440"/>
                  </a:lnTo>
                  <a:lnTo>
                    <a:pt x="5676" y="264"/>
                  </a:lnTo>
                  <a:lnTo>
                    <a:pt x="5500" y="176"/>
                  </a:lnTo>
                  <a:lnTo>
                    <a:pt x="5324" y="44"/>
                  </a:lnTo>
                  <a:lnTo>
                    <a:pt x="5148" y="0"/>
                  </a:lnTo>
                  <a:lnTo>
                    <a:pt x="4928" y="0"/>
                  </a:lnTo>
                  <a:lnTo>
                    <a:pt x="3476" y="0"/>
                  </a:lnTo>
                  <a:lnTo>
                    <a:pt x="3388" y="0"/>
                  </a:lnTo>
                  <a:lnTo>
                    <a:pt x="1936" y="0"/>
                  </a:lnTo>
                  <a:lnTo>
                    <a:pt x="1760" y="0"/>
                  </a:lnTo>
                  <a:lnTo>
                    <a:pt x="1540" y="44"/>
                  </a:lnTo>
                  <a:lnTo>
                    <a:pt x="1364" y="176"/>
                  </a:lnTo>
                  <a:lnTo>
                    <a:pt x="1232" y="264"/>
                  </a:lnTo>
                  <a:lnTo>
                    <a:pt x="1100" y="440"/>
                  </a:lnTo>
                  <a:lnTo>
                    <a:pt x="1012" y="616"/>
                  </a:lnTo>
                  <a:lnTo>
                    <a:pt x="924" y="792"/>
                  </a:lnTo>
                  <a:lnTo>
                    <a:pt x="924" y="1012"/>
                  </a:lnTo>
                  <a:lnTo>
                    <a:pt x="924" y="3652"/>
                  </a:lnTo>
                  <a:lnTo>
                    <a:pt x="0" y="3652"/>
                  </a:lnTo>
                  <a:lnTo>
                    <a:pt x="0" y="4312"/>
                  </a:lnTo>
                  <a:close/>
                  <a:moveTo>
                    <a:pt x="4532" y="1892"/>
                  </a:moveTo>
                  <a:lnTo>
                    <a:pt x="4884" y="1892"/>
                  </a:lnTo>
                  <a:lnTo>
                    <a:pt x="4884" y="3652"/>
                  </a:lnTo>
                  <a:lnTo>
                    <a:pt x="4532" y="3652"/>
                  </a:lnTo>
                  <a:lnTo>
                    <a:pt x="4532" y="1892"/>
                  </a:lnTo>
                  <a:close/>
                  <a:moveTo>
                    <a:pt x="1980" y="1892"/>
                  </a:moveTo>
                  <a:lnTo>
                    <a:pt x="2332" y="1892"/>
                  </a:lnTo>
                  <a:lnTo>
                    <a:pt x="2332" y="3652"/>
                  </a:lnTo>
                  <a:lnTo>
                    <a:pt x="1980" y="3652"/>
                  </a:lnTo>
                  <a:lnTo>
                    <a:pt x="1980" y="1892"/>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67" name="Shape 1026"/>
          <p:cNvSpPr/>
          <p:nvPr/>
        </p:nvSpPr>
        <p:spPr>
          <a:xfrm>
            <a:off x="3247746" y="5284940"/>
            <a:ext cx="435314"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a:latin typeface="Arial" panose="020B0604020202020204" pitchFamily="34" charset="0"/>
                <a:cs typeface="Arial" panose="020B0604020202020204" pitchFamily="34" charset="0"/>
                <a:sym typeface="冬青黑体简体中文 W6"/>
              </a:rPr>
              <a:t>会议</a:t>
            </a:r>
            <a:r>
              <a:rPr lang="zh-CN" altLang="en-US" sz="1100" b="1" dirty="0" smtClean="0">
                <a:latin typeface="Arial" panose="020B0604020202020204" pitchFamily="34" charset="0"/>
                <a:cs typeface="Arial" panose="020B0604020202020204" pitchFamily="34" charset="0"/>
                <a:sym typeface="冬青黑体简体中文 W6"/>
              </a:rPr>
              <a:t>室</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77" name="Shape 1026"/>
          <p:cNvSpPr/>
          <p:nvPr/>
        </p:nvSpPr>
        <p:spPr>
          <a:xfrm>
            <a:off x="4069112" y="5284940"/>
            <a:ext cx="576378"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企业办公</a:t>
            </a:r>
            <a:endParaRPr lang="en-US" altLang="zh-CN" sz="1100" b="1" dirty="0" smtClean="0">
              <a:latin typeface="Arial" panose="020B0604020202020204" pitchFamily="34" charset="0"/>
              <a:cs typeface="Arial" panose="020B0604020202020204" pitchFamily="34" charset="0"/>
              <a:sym typeface="冬青黑体简体中文 W6"/>
            </a:endParaRPr>
          </a:p>
        </p:txBody>
      </p:sp>
      <p:sp>
        <p:nvSpPr>
          <p:cNvPr id="278" name="Shape 1026"/>
          <p:cNvSpPr/>
          <p:nvPr/>
        </p:nvSpPr>
        <p:spPr>
          <a:xfrm>
            <a:off x="4815544" y="5284940"/>
            <a:ext cx="294250" cy="181398"/>
          </a:xfrm>
          <a:prstGeom prst="rect">
            <a:avLst/>
          </a:prstGeom>
          <a:noFill/>
          <a:ln w="3175" cap="flat">
            <a:noFill/>
            <a:miter lim="400000"/>
          </a:ln>
          <a:effectLst/>
        </p:spPr>
        <p:txBody>
          <a:bodyPr wrap="none" lIns="6002" tIns="6002" rIns="6002" bIns="6002" numCol="1" anchor="ctr">
            <a:spAutoFit/>
          </a:bodyPr>
          <a:lstStyle/>
          <a:p>
            <a:pPr>
              <a:defRPr sz="1800">
                <a:solidFill>
                  <a:srgbClr val="000000"/>
                </a:solidFill>
              </a:defRPr>
            </a:pPr>
            <a:r>
              <a:rPr lang="zh-CN" altLang="en-US" sz="1100" b="1" dirty="0" smtClean="0">
                <a:latin typeface="Arial" panose="020B0604020202020204" pitchFamily="34" charset="0"/>
                <a:cs typeface="Arial" panose="020B0604020202020204" pitchFamily="34" charset="0"/>
                <a:sym typeface="冬青黑体简体中文 W6"/>
              </a:rPr>
              <a:t>零售</a:t>
            </a:r>
            <a:endParaRPr lang="en-US" altLang="zh-CN" sz="1100" b="1" dirty="0" smtClean="0">
              <a:latin typeface="Arial" panose="020B0604020202020204" pitchFamily="34" charset="0"/>
              <a:cs typeface="Arial" panose="020B0604020202020204" pitchFamily="34" charset="0"/>
              <a:sym typeface="冬青黑体简体中文 W6"/>
            </a:endParaRPr>
          </a:p>
        </p:txBody>
      </p:sp>
      <p:grpSp>
        <p:nvGrpSpPr>
          <p:cNvPr id="14" name="组合 51"/>
          <p:cNvGrpSpPr/>
          <p:nvPr/>
        </p:nvGrpSpPr>
        <p:grpSpPr>
          <a:xfrm>
            <a:off x="4736385" y="4470923"/>
            <a:ext cx="465738" cy="646415"/>
            <a:chOff x="155575" y="3009900"/>
            <a:chExt cx="1162050" cy="1158875"/>
          </a:xfrm>
          <a:solidFill>
            <a:schemeClr val="bg1">
              <a:lumMod val="50000"/>
            </a:schemeClr>
          </a:solidFill>
        </p:grpSpPr>
        <p:sp>
          <p:nvSpPr>
            <p:cNvPr id="280" name="Freeform 21"/>
            <p:cNvSpPr/>
            <p:nvPr/>
          </p:nvSpPr>
          <p:spPr bwMode="auto">
            <a:xfrm>
              <a:off x="523875" y="3009900"/>
              <a:ext cx="390525" cy="355600"/>
            </a:xfrm>
            <a:custGeom>
              <a:avLst/>
              <a:gdLst/>
              <a:ahLst/>
              <a:cxnLst>
                <a:cxn ang="0">
                  <a:pos x="5412" y="4928"/>
                </a:cxn>
                <a:cxn ang="0">
                  <a:pos x="4048" y="3256"/>
                </a:cxn>
                <a:cxn ang="0">
                  <a:pos x="3080" y="2024"/>
                </a:cxn>
                <a:cxn ang="0">
                  <a:pos x="3080" y="0"/>
                </a:cxn>
                <a:cxn ang="0">
                  <a:pos x="2376" y="0"/>
                </a:cxn>
                <a:cxn ang="0">
                  <a:pos x="2376" y="1980"/>
                </a:cxn>
                <a:cxn ang="0">
                  <a:pos x="1320" y="3256"/>
                </a:cxn>
                <a:cxn ang="0">
                  <a:pos x="0" y="4928"/>
                </a:cxn>
                <a:cxn ang="0">
                  <a:pos x="2684" y="4928"/>
                </a:cxn>
                <a:cxn ang="0">
                  <a:pos x="5412" y="4928"/>
                </a:cxn>
              </a:cxnLst>
              <a:rect l="0" t="0" r="r" b="b"/>
              <a:pathLst>
                <a:path w="5412" h="4928">
                  <a:moveTo>
                    <a:pt x="5412" y="4928"/>
                  </a:moveTo>
                  <a:lnTo>
                    <a:pt x="4048" y="3256"/>
                  </a:lnTo>
                  <a:lnTo>
                    <a:pt x="3080" y="2024"/>
                  </a:lnTo>
                  <a:lnTo>
                    <a:pt x="3080" y="0"/>
                  </a:lnTo>
                  <a:lnTo>
                    <a:pt x="2376" y="0"/>
                  </a:lnTo>
                  <a:lnTo>
                    <a:pt x="2376" y="1980"/>
                  </a:lnTo>
                  <a:lnTo>
                    <a:pt x="1320" y="3256"/>
                  </a:lnTo>
                  <a:lnTo>
                    <a:pt x="0" y="4928"/>
                  </a:lnTo>
                  <a:lnTo>
                    <a:pt x="2684" y="4928"/>
                  </a:lnTo>
                  <a:lnTo>
                    <a:pt x="5412" y="492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81" name="Freeform 22"/>
            <p:cNvSpPr>
              <a:spLocks noEditPoints="1"/>
            </p:cNvSpPr>
            <p:nvPr/>
          </p:nvSpPr>
          <p:spPr bwMode="auto">
            <a:xfrm>
              <a:off x="155575" y="3375025"/>
              <a:ext cx="1162050" cy="793750"/>
            </a:xfrm>
            <a:custGeom>
              <a:avLst/>
              <a:gdLst/>
              <a:ahLst/>
              <a:cxnLst>
                <a:cxn ang="0">
                  <a:pos x="11836" y="2420"/>
                </a:cxn>
                <a:cxn ang="0">
                  <a:pos x="10780" y="528"/>
                </a:cxn>
                <a:cxn ang="0">
                  <a:pos x="3784" y="9724"/>
                </a:cxn>
                <a:cxn ang="0">
                  <a:pos x="0" y="11000"/>
                </a:cxn>
                <a:cxn ang="0">
                  <a:pos x="14388" y="9724"/>
                </a:cxn>
                <a:cxn ang="0">
                  <a:pos x="528" y="5544"/>
                </a:cxn>
                <a:cxn ang="0">
                  <a:pos x="1056" y="3960"/>
                </a:cxn>
                <a:cxn ang="0">
                  <a:pos x="1056" y="3344"/>
                </a:cxn>
                <a:cxn ang="0">
                  <a:pos x="1320" y="7260"/>
                </a:cxn>
                <a:cxn ang="0">
                  <a:pos x="1804" y="7260"/>
                </a:cxn>
                <a:cxn ang="0">
                  <a:pos x="1320" y="5544"/>
                </a:cxn>
                <a:cxn ang="0">
                  <a:pos x="1804" y="5060"/>
                </a:cxn>
                <a:cxn ang="0">
                  <a:pos x="1804" y="4444"/>
                </a:cxn>
                <a:cxn ang="0">
                  <a:pos x="2112" y="6160"/>
                </a:cxn>
                <a:cxn ang="0">
                  <a:pos x="2640" y="6160"/>
                </a:cxn>
                <a:cxn ang="0">
                  <a:pos x="2112" y="3344"/>
                </a:cxn>
                <a:cxn ang="0">
                  <a:pos x="3432" y="7260"/>
                </a:cxn>
                <a:cxn ang="0">
                  <a:pos x="3432" y="6644"/>
                </a:cxn>
                <a:cxn ang="0">
                  <a:pos x="2904" y="5060"/>
                </a:cxn>
                <a:cxn ang="0">
                  <a:pos x="3432" y="5060"/>
                </a:cxn>
                <a:cxn ang="0">
                  <a:pos x="2904" y="3344"/>
                </a:cxn>
                <a:cxn ang="0">
                  <a:pos x="6336" y="8096"/>
                </a:cxn>
                <a:cxn ang="0">
                  <a:pos x="6336" y="7084"/>
                </a:cxn>
                <a:cxn ang="0">
                  <a:pos x="5544" y="6336"/>
                </a:cxn>
                <a:cxn ang="0">
                  <a:pos x="6336" y="6336"/>
                </a:cxn>
                <a:cxn ang="0">
                  <a:pos x="5544" y="3476"/>
                </a:cxn>
                <a:cxn ang="0">
                  <a:pos x="6336" y="2684"/>
                </a:cxn>
                <a:cxn ang="0">
                  <a:pos x="6336" y="1672"/>
                </a:cxn>
                <a:cxn ang="0">
                  <a:pos x="6820" y="4488"/>
                </a:cxn>
                <a:cxn ang="0">
                  <a:pos x="7612" y="4488"/>
                </a:cxn>
                <a:cxn ang="0">
                  <a:pos x="8008" y="7084"/>
                </a:cxn>
                <a:cxn ang="0">
                  <a:pos x="8844" y="4488"/>
                </a:cxn>
                <a:cxn ang="0">
                  <a:pos x="8844" y="3476"/>
                </a:cxn>
                <a:cxn ang="0">
                  <a:pos x="8008" y="2684"/>
                </a:cxn>
                <a:cxn ang="0">
                  <a:pos x="8844" y="2684"/>
                </a:cxn>
                <a:cxn ang="0">
                  <a:pos x="9240" y="5324"/>
                </a:cxn>
                <a:cxn ang="0">
                  <a:pos x="10076" y="4488"/>
                </a:cxn>
                <a:cxn ang="0">
                  <a:pos x="10076" y="3476"/>
                </a:cxn>
                <a:cxn ang="0">
                  <a:pos x="9240" y="2684"/>
                </a:cxn>
                <a:cxn ang="0">
                  <a:pos x="10076" y="2684"/>
                </a:cxn>
                <a:cxn ang="0">
                  <a:pos x="12276" y="7084"/>
                </a:cxn>
                <a:cxn ang="0">
                  <a:pos x="12892" y="6512"/>
                </a:cxn>
                <a:cxn ang="0">
                  <a:pos x="12892" y="5720"/>
                </a:cxn>
                <a:cxn ang="0">
                  <a:pos x="12276" y="3784"/>
                </a:cxn>
                <a:cxn ang="0">
                  <a:pos x="12892" y="3784"/>
                </a:cxn>
                <a:cxn ang="0">
                  <a:pos x="13244" y="4356"/>
                </a:cxn>
                <a:cxn ang="0">
                  <a:pos x="13860" y="3784"/>
                </a:cxn>
                <a:cxn ang="0">
                  <a:pos x="13860" y="2992"/>
                </a:cxn>
              </a:cxnLst>
              <a:rect l="0" t="0" r="r" b="b"/>
              <a:pathLst>
                <a:path w="16104" h="11000">
                  <a:moveTo>
                    <a:pt x="14388" y="9724"/>
                  </a:moveTo>
                  <a:lnTo>
                    <a:pt x="14388" y="2420"/>
                  </a:lnTo>
                  <a:lnTo>
                    <a:pt x="11836" y="2420"/>
                  </a:lnTo>
                  <a:lnTo>
                    <a:pt x="11836" y="9724"/>
                  </a:lnTo>
                  <a:lnTo>
                    <a:pt x="10780" y="9724"/>
                  </a:lnTo>
                  <a:lnTo>
                    <a:pt x="10780" y="528"/>
                  </a:lnTo>
                  <a:lnTo>
                    <a:pt x="4884" y="528"/>
                  </a:lnTo>
                  <a:lnTo>
                    <a:pt x="4884" y="9724"/>
                  </a:lnTo>
                  <a:lnTo>
                    <a:pt x="3784" y="9724"/>
                  </a:lnTo>
                  <a:lnTo>
                    <a:pt x="3784" y="2156"/>
                  </a:lnTo>
                  <a:lnTo>
                    <a:pt x="0" y="0"/>
                  </a:lnTo>
                  <a:lnTo>
                    <a:pt x="0" y="11000"/>
                  </a:lnTo>
                  <a:lnTo>
                    <a:pt x="16104" y="11000"/>
                  </a:lnTo>
                  <a:lnTo>
                    <a:pt x="16104" y="9724"/>
                  </a:lnTo>
                  <a:lnTo>
                    <a:pt x="14388" y="9724"/>
                  </a:lnTo>
                  <a:close/>
                  <a:moveTo>
                    <a:pt x="1056" y="6160"/>
                  </a:moveTo>
                  <a:lnTo>
                    <a:pt x="528" y="6160"/>
                  </a:lnTo>
                  <a:lnTo>
                    <a:pt x="528" y="5544"/>
                  </a:lnTo>
                  <a:lnTo>
                    <a:pt x="1056" y="5544"/>
                  </a:lnTo>
                  <a:lnTo>
                    <a:pt x="1056" y="6160"/>
                  </a:lnTo>
                  <a:close/>
                  <a:moveTo>
                    <a:pt x="1056" y="3960"/>
                  </a:moveTo>
                  <a:lnTo>
                    <a:pt x="528" y="3960"/>
                  </a:lnTo>
                  <a:lnTo>
                    <a:pt x="528" y="3344"/>
                  </a:lnTo>
                  <a:lnTo>
                    <a:pt x="1056" y="3344"/>
                  </a:lnTo>
                  <a:lnTo>
                    <a:pt x="1056" y="3960"/>
                  </a:lnTo>
                  <a:close/>
                  <a:moveTo>
                    <a:pt x="1804" y="7260"/>
                  </a:moveTo>
                  <a:lnTo>
                    <a:pt x="1320" y="7260"/>
                  </a:lnTo>
                  <a:lnTo>
                    <a:pt x="1320" y="6644"/>
                  </a:lnTo>
                  <a:lnTo>
                    <a:pt x="1804" y="6644"/>
                  </a:lnTo>
                  <a:lnTo>
                    <a:pt x="1804" y="7260"/>
                  </a:lnTo>
                  <a:close/>
                  <a:moveTo>
                    <a:pt x="1804" y="6160"/>
                  </a:moveTo>
                  <a:lnTo>
                    <a:pt x="1320" y="6160"/>
                  </a:lnTo>
                  <a:lnTo>
                    <a:pt x="1320" y="5544"/>
                  </a:lnTo>
                  <a:lnTo>
                    <a:pt x="1804" y="5544"/>
                  </a:lnTo>
                  <a:lnTo>
                    <a:pt x="1804" y="6160"/>
                  </a:lnTo>
                  <a:close/>
                  <a:moveTo>
                    <a:pt x="1804" y="5060"/>
                  </a:moveTo>
                  <a:lnTo>
                    <a:pt x="1320" y="5060"/>
                  </a:lnTo>
                  <a:lnTo>
                    <a:pt x="1320" y="4444"/>
                  </a:lnTo>
                  <a:lnTo>
                    <a:pt x="1804" y="4444"/>
                  </a:lnTo>
                  <a:lnTo>
                    <a:pt x="1804" y="5060"/>
                  </a:lnTo>
                  <a:close/>
                  <a:moveTo>
                    <a:pt x="2640" y="6160"/>
                  </a:moveTo>
                  <a:lnTo>
                    <a:pt x="2112" y="6160"/>
                  </a:lnTo>
                  <a:lnTo>
                    <a:pt x="2112" y="5544"/>
                  </a:lnTo>
                  <a:lnTo>
                    <a:pt x="2640" y="5544"/>
                  </a:lnTo>
                  <a:lnTo>
                    <a:pt x="2640" y="6160"/>
                  </a:lnTo>
                  <a:close/>
                  <a:moveTo>
                    <a:pt x="2640" y="3960"/>
                  </a:moveTo>
                  <a:lnTo>
                    <a:pt x="2112" y="3960"/>
                  </a:lnTo>
                  <a:lnTo>
                    <a:pt x="2112" y="3344"/>
                  </a:lnTo>
                  <a:lnTo>
                    <a:pt x="2640" y="3344"/>
                  </a:lnTo>
                  <a:lnTo>
                    <a:pt x="2640" y="3960"/>
                  </a:lnTo>
                  <a:close/>
                  <a:moveTo>
                    <a:pt x="3432" y="7260"/>
                  </a:moveTo>
                  <a:lnTo>
                    <a:pt x="2904" y="7260"/>
                  </a:lnTo>
                  <a:lnTo>
                    <a:pt x="2904" y="6644"/>
                  </a:lnTo>
                  <a:lnTo>
                    <a:pt x="3432" y="6644"/>
                  </a:lnTo>
                  <a:lnTo>
                    <a:pt x="3432" y="7260"/>
                  </a:lnTo>
                  <a:close/>
                  <a:moveTo>
                    <a:pt x="3432" y="5060"/>
                  </a:moveTo>
                  <a:lnTo>
                    <a:pt x="2904" y="5060"/>
                  </a:lnTo>
                  <a:lnTo>
                    <a:pt x="2904" y="4444"/>
                  </a:lnTo>
                  <a:lnTo>
                    <a:pt x="3432" y="4444"/>
                  </a:lnTo>
                  <a:lnTo>
                    <a:pt x="3432" y="5060"/>
                  </a:lnTo>
                  <a:close/>
                  <a:moveTo>
                    <a:pt x="3432" y="3960"/>
                  </a:moveTo>
                  <a:lnTo>
                    <a:pt x="2904" y="3960"/>
                  </a:lnTo>
                  <a:lnTo>
                    <a:pt x="2904" y="3344"/>
                  </a:lnTo>
                  <a:lnTo>
                    <a:pt x="3432" y="3344"/>
                  </a:lnTo>
                  <a:lnTo>
                    <a:pt x="3432" y="3960"/>
                  </a:lnTo>
                  <a:close/>
                  <a:moveTo>
                    <a:pt x="6336" y="8096"/>
                  </a:moveTo>
                  <a:lnTo>
                    <a:pt x="5544" y="8096"/>
                  </a:lnTo>
                  <a:lnTo>
                    <a:pt x="5544" y="7084"/>
                  </a:lnTo>
                  <a:lnTo>
                    <a:pt x="6336" y="7084"/>
                  </a:lnTo>
                  <a:lnTo>
                    <a:pt x="6336" y="8096"/>
                  </a:lnTo>
                  <a:close/>
                  <a:moveTo>
                    <a:pt x="6336" y="6336"/>
                  </a:moveTo>
                  <a:lnTo>
                    <a:pt x="5544" y="6336"/>
                  </a:lnTo>
                  <a:lnTo>
                    <a:pt x="5544" y="5324"/>
                  </a:lnTo>
                  <a:lnTo>
                    <a:pt x="6336" y="5324"/>
                  </a:lnTo>
                  <a:lnTo>
                    <a:pt x="6336" y="6336"/>
                  </a:lnTo>
                  <a:close/>
                  <a:moveTo>
                    <a:pt x="6336" y="4488"/>
                  </a:moveTo>
                  <a:lnTo>
                    <a:pt x="5544" y="4488"/>
                  </a:lnTo>
                  <a:lnTo>
                    <a:pt x="5544" y="3476"/>
                  </a:lnTo>
                  <a:lnTo>
                    <a:pt x="6336" y="3476"/>
                  </a:lnTo>
                  <a:lnTo>
                    <a:pt x="6336" y="4488"/>
                  </a:lnTo>
                  <a:close/>
                  <a:moveTo>
                    <a:pt x="6336" y="2684"/>
                  </a:moveTo>
                  <a:lnTo>
                    <a:pt x="5544" y="2684"/>
                  </a:lnTo>
                  <a:lnTo>
                    <a:pt x="5544" y="1672"/>
                  </a:lnTo>
                  <a:lnTo>
                    <a:pt x="6336" y="1672"/>
                  </a:lnTo>
                  <a:lnTo>
                    <a:pt x="6336" y="2684"/>
                  </a:lnTo>
                  <a:close/>
                  <a:moveTo>
                    <a:pt x="7612" y="4488"/>
                  </a:moveTo>
                  <a:lnTo>
                    <a:pt x="6820" y="4488"/>
                  </a:lnTo>
                  <a:lnTo>
                    <a:pt x="6820" y="3476"/>
                  </a:lnTo>
                  <a:lnTo>
                    <a:pt x="7612" y="3476"/>
                  </a:lnTo>
                  <a:lnTo>
                    <a:pt x="7612" y="4488"/>
                  </a:lnTo>
                  <a:close/>
                  <a:moveTo>
                    <a:pt x="8844" y="8096"/>
                  </a:moveTo>
                  <a:lnTo>
                    <a:pt x="8008" y="8096"/>
                  </a:lnTo>
                  <a:lnTo>
                    <a:pt x="8008" y="7084"/>
                  </a:lnTo>
                  <a:lnTo>
                    <a:pt x="8844" y="7084"/>
                  </a:lnTo>
                  <a:lnTo>
                    <a:pt x="8844" y="8096"/>
                  </a:lnTo>
                  <a:close/>
                  <a:moveTo>
                    <a:pt x="8844" y="4488"/>
                  </a:moveTo>
                  <a:lnTo>
                    <a:pt x="8008" y="4488"/>
                  </a:lnTo>
                  <a:lnTo>
                    <a:pt x="8008" y="3476"/>
                  </a:lnTo>
                  <a:lnTo>
                    <a:pt x="8844" y="3476"/>
                  </a:lnTo>
                  <a:lnTo>
                    <a:pt x="8844" y="4488"/>
                  </a:lnTo>
                  <a:close/>
                  <a:moveTo>
                    <a:pt x="8844" y="2684"/>
                  </a:moveTo>
                  <a:lnTo>
                    <a:pt x="8008" y="2684"/>
                  </a:lnTo>
                  <a:lnTo>
                    <a:pt x="8008" y="1672"/>
                  </a:lnTo>
                  <a:lnTo>
                    <a:pt x="8844" y="1672"/>
                  </a:lnTo>
                  <a:lnTo>
                    <a:pt x="8844" y="2684"/>
                  </a:lnTo>
                  <a:close/>
                  <a:moveTo>
                    <a:pt x="10076" y="6336"/>
                  </a:moveTo>
                  <a:lnTo>
                    <a:pt x="9240" y="6336"/>
                  </a:lnTo>
                  <a:lnTo>
                    <a:pt x="9240" y="5324"/>
                  </a:lnTo>
                  <a:lnTo>
                    <a:pt x="10076" y="5324"/>
                  </a:lnTo>
                  <a:lnTo>
                    <a:pt x="10076" y="6336"/>
                  </a:lnTo>
                  <a:close/>
                  <a:moveTo>
                    <a:pt x="10076" y="4488"/>
                  </a:moveTo>
                  <a:lnTo>
                    <a:pt x="9240" y="4488"/>
                  </a:lnTo>
                  <a:lnTo>
                    <a:pt x="9240" y="3476"/>
                  </a:lnTo>
                  <a:lnTo>
                    <a:pt x="10076" y="3476"/>
                  </a:lnTo>
                  <a:lnTo>
                    <a:pt x="10076" y="4488"/>
                  </a:lnTo>
                  <a:close/>
                  <a:moveTo>
                    <a:pt x="10076" y="2684"/>
                  </a:moveTo>
                  <a:lnTo>
                    <a:pt x="9240" y="2684"/>
                  </a:lnTo>
                  <a:lnTo>
                    <a:pt x="9240" y="1672"/>
                  </a:lnTo>
                  <a:lnTo>
                    <a:pt x="10076" y="1672"/>
                  </a:lnTo>
                  <a:lnTo>
                    <a:pt x="10076" y="2684"/>
                  </a:lnTo>
                  <a:close/>
                  <a:moveTo>
                    <a:pt x="12892" y="7832"/>
                  </a:moveTo>
                  <a:lnTo>
                    <a:pt x="12276" y="7832"/>
                  </a:lnTo>
                  <a:lnTo>
                    <a:pt x="12276" y="7084"/>
                  </a:lnTo>
                  <a:lnTo>
                    <a:pt x="12892" y="7084"/>
                  </a:lnTo>
                  <a:lnTo>
                    <a:pt x="12892" y="7832"/>
                  </a:lnTo>
                  <a:close/>
                  <a:moveTo>
                    <a:pt x="12892" y="6512"/>
                  </a:moveTo>
                  <a:lnTo>
                    <a:pt x="12276" y="6512"/>
                  </a:lnTo>
                  <a:lnTo>
                    <a:pt x="12276" y="5720"/>
                  </a:lnTo>
                  <a:lnTo>
                    <a:pt x="12892" y="5720"/>
                  </a:lnTo>
                  <a:lnTo>
                    <a:pt x="12892" y="6512"/>
                  </a:lnTo>
                  <a:close/>
                  <a:moveTo>
                    <a:pt x="12892" y="3784"/>
                  </a:moveTo>
                  <a:lnTo>
                    <a:pt x="12276" y="3784"/>
                  </a:lnTo>
                  <a:lnTo>
                    <a:pt x="12276" y="2992"/>
                  </a:lnTo>
                  <a:lnTo>
                    <a:pt x="12892" y="2992"/>
                  </a:lnTo>
                  <a:lnTo>
                    <a:pt x="12892" y="3784"/>
                  </a:lnTo>
                  <a:close/>
                  <a:moveTo>
                    <a:pt x="13860" y="5104"/>
                  </a:moveTo>
                  <a:lnTo>
                    <a:pt x="13244" y="5104"/>
                  </a:lnTo>
                  <a:lnTo>
                    <a:pt x="13244" y="4356"/>
                  </a:lnTo>
                  <a:lnTo>
                    <a:pt x="13860" y="4356"/>
                  </a:lnTo>
                  <a:lnTo>
                    <a:pt x="13860" y="5104"/>
                  </a:lnTo>
                  <a:close/>
                  <a:moveTo>
                    <a:pt x="13860" y="3784"/>
                  </a:moveTo>
                  <a:lnTo>
                    <a:pt x="13244" y="3784"/>
                  </a:lnTo>
                  <a:lnTo>
                    <a:pt x="13244" y="2992"/>
                  </a:lnTo>
                  <a:lnTo>
                    <a:pt x="13860" y="2992"/>
                  </a:lnTo>
                  <a:lnTo>
                    <a:pt x="13860" y="3784"/>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82" name="矩形 51"/>
          <p:cNvSpPr>
            <a:spLocks noChangeArrowheads="1"/>
          </p:cNvSpPr>
          <p:nvPr/>
        </p:nvSpPr>
        <p:spPr bwMode="auto">
          <a:xfrm>
            <a:off x="3617058" y="3655090"/>
            <a:ext cx="554624"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AP</a:t>
            </a:r>
            <a:endParaRPr lang="zh-CN" altLang="en-US" sz="14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3" name="矩形 51"/>
          <p:cNvSpPr>
            <a:spLocks noChangeArrowheads="1"/>
          </p:cNvSpPr>
          <p:nvPr/>
        </p:nvSpPr>
        <p:spPr bwMode="auto">
          <a:xfrm>
            <a:off x="2125210" y="3655090"/>
            <a:ext cx="554624" cy="276999"/>
          </a:xfrm>
          <a:prstGeom prst="rect">
            <a:avLst/>
          </a:prstGeom>
          <a:noFill/>
          <a:ln w="9525">
            <a:noFill/>
            <a:miter lim="800000"/>
          </a:ln>
        </p:spPr>
        <p:txBody>
          <a:bodyPr wrap="square">
            <a:spAutoFit/>
          </a:bodyPr>
          <a:lstStyle/>
          <a:p>
            <a:pPr algn="ctr" fontAlgn="base">
              <a:spcBef>
                <a:spcPct val="0"/>
              </a:spcBef>
              <a:spcAft>
                <a:spcPct val="0"/>
              </a:spcAft>
            </a:pPr>
            <a:r>
              <a:rPr lang="en-US" altLang="zh-CN" sz="1200" b="1" dirty="0" smtClean="0">
                <a:solidFill>
                  <a:srgbClr val="990000"/>
                </a:solidFill>
                <a:latin typeface="Arial" panose="020B0604020202020204" pitchFamily="34" charset="0"/>
                <a:ea typeface="微软雅黑" panose="020B0503020204020204" pitchFamily="34" charset="-122"/>
                <a:sym typeface="Arial" panose="020B0604020202020204" pitchFamily="34" charset="0"/>
              </a:rPr>
              <a:t>AP</a:t>
            </a:r>
            <a:endParaRPr lang="zh-CN" altLang="en-US" sz="1400" b="1" dirty="0">
              <a:solidFill>
                <a:srgbClr val="99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650"/>
          <p:cNvGrpSpPr/>
          <p:nvPr/>
        </p:nvGrpSpPr>
        <p:grpSpPr>
          <a:xfrm>
            <a:off x="4111564" y="4470922"/>
            <a:ext cx="507387" cy="646415"/>
            <a:chOff x="631696" y="1323832"/>
            <a:chExt cx="961335" cy="981929"/>
          </a:xfrm>
        </p:grpSpPr>
        <p:sp>
          <p:nvSpPr>
            <p:cNvPr id="285" name="Freeform 51"/>
            <p:cNvSpPr>
              <a:spLocks noEditPoints="1"/>
            </p:cNvSpPr>
            <p:nvPr/>
          </p:nvSpPr>
          <p:spPr bwMode="auto">
            <a:xfrm>
              <a:off x="631696" y="1323832"/>
              <a:ext cx="961335" cy="981929"/>
            </a:xfrm>
            <a:custGeom>
              <a:avLst/>
              <a:gdLst/>
              <a:ahLst/>
              <a:cxnLst>
                <a:cxn ang="0">
                  <a:pos x="391" y="7288"/>
                </a:cxn>
                <a:cxn ang="0">
                  <a:pos x="13792" y="12965"/>
                </a:cxn>
                <a:cxn ang="0">
                  <a:pos x="13245" y="13213"/>
                </a:cxn>
                <a:cxn ang="0">
                  <a:pos x="12490" y="13411"/>
                </a:cxn>
                <a:cxn ang="0">
                  <a:pos x="11310" y="13607"/>
                </a:cxn>
                <a:cxn ang="0">
                  <a:pos x="10102" y="13737"/>
                </a:cxn>
                <a:cxn ang="0">
                  <a:pos x="9765" y="13625"/>
                </a:cxn>
                <a:cxn ang="0">
                  <a:pos x="9327" y="13338"/>
                </a:cxn>
                <a:cxn ang="0">
                  <a:pos x="9113" y="12822"/>
                </a:cxn>
                <a:cxn ang="0">
                  <a:pos x="9383" y="12393"/>
                </a:cxn>
                <a:cxn ang="0">
                  <a:pos x="9949" y="12210"/>
                </a:cxn>
                <a:cxn ang="0">
                  <a:pos x="10630" y="12169"/>
                </a:cxn>
                <a:cxn ang="0">
                  <a:pos x="12049" y="12134"/>
                </a:cxn>
                <a:cxn ang="0">
                  <a:pos x="12551" y="12105"/>
                </a:cxn>
                <a:cxn ang="0">
                  <a:pos x="13123" y="11940"/>
                </a:cxn>
                <a:cxn ang="0">
                  <a:pos x="13706" y="11450"/>
                </a:cxn>
                <a:cxn ang="0">
                  <a:pos x="14007" y="10312"/>
                </a:cxn>
                <a:cxn ang="0">
                  <a:pos x="14572" y="7703"/>
                </a:cxn>
                <a:cxn ang="0">
                  <a:pos x="14727" y="7230"/>
                </a:cxn>
                <a:cxn ang="0">
                  <a:pos x="14994" y="6843"/>
                </a:cxn>
                <a:cxn ang="0">
                  <a:pos x="15429" y="6611"/>
                </a:cxn>
                <a:cxn ang="0">
                  <a:pos x="15803" y="6766"/>
                </a:cxn>
                <a:cxn ang="0">
                  <a:pos x="15891" y="7203"/>
                </a:cxn>
                <a:cxn ang="0">
                  <a:pos x="15859" y="7947"/>
                </a:cxn>
                <a:cxn ang="0">
                  <a:pos x="15662" y="9073"/>
                </a:cxn>
                <a:cxn ang="0">
                  <a:pos x="15078" y="11556"/>
                </a:cxn>
                <a:cxn ang="0">
                  <a:pos x="14970" y="11842"/>
                </a:cxn>
                <a:cxn ang="0">
                  <a:pos x="14699" y="12227"/>
                </a:cxn>
                <a:cxn ang="0">
                  <a:pos x="13153" y="4420"/>
                </a:cxn>
                <a:cxn ang="0">
                  <a:pos x="12907" y="10857"/>
                </a:cxn>
                <a:cxn ang="0">
                  <a:pos x="12413" y="11409"/>
                </a:cxn>
                <a:cxn ang="0">
                  <a:pos x="11601" y="11647"/>
                </a:cxn>
                <a:cxn ang="0">
                  <a:pos x="9374" y="11647"/>
                </a:cxn>
                <a:cxn ang="0">
                  <a:pos x="9589" y="7083"/>
                </a:cxn>
                <a:cxn ang="0">
                  <a:pos x="9370" y="7220"/>
                </a:cxn>
                <a:cxn ang="0">
                  <a:pos x="8999" y="7317"/>
                </a:cxn>
                <a:cxn ang="0">
                  <a:pos x="8401" y="7307"/>
                </a:cxn>
                <a:cxn ang="0">
                  <a:pos x="6475" y="7315"/>
                </a:cxn>
                <a:cxn ang="0">
                  <a:pos x="6013" y="7169"/>
                </a:cxn>
                <a:cxn ang="0">
                  <a:pos x="5848" y="6899"/>
                </a:cxn>
                <a:cxn ang="0">
                  <a:pos x="5796" y="6532"/>
                </a:cxn>
                <a:cxn ang="0">
                  <a:pos x="6013" y="6285"/>
                </a:cxn>
                <a:cxn ang="0">
                  <a:pos x="6390" y="6187"/>
                </a:cxn>
                <a:cxn ang="0">
                  <a:pos x="11009" y="4005"/>
                </a:cxn>
                <a:cxn ang="0">
                  <a:pos x="11406" y="3863"/>
                </a:cxn>
                <a:cxn ang="0">
                  <a:pos x="12047" y="3830"/>
                </a:cxn>
                <a:cxn ang="0">
                  <a:pos x="12712" y="4000"/>
                </a:cxn>
                <a:cxn ang="0">
                  <a:pos x="13042" y="4235"/>
                </a:cxn>
                <a:cxn ang="0">
                  <a:pos x="13153" y="4420"/>
                </a:cxn>
                <a:cxn ang="0">
                  <a:pos x="12929" y="155"/>
                </a:cxn>
                <a:cxn ang="0">
                  <a:pos x="13505" y="631"/>
                </a:cxn>
                <a:cxn ang="0">
                  <a:pos x="13800" y="1331"/>
                </a:cxn>
                <a:cxn ang="0">
                  <a:pos x="13723" y="2107"/>
                </a:cxn>
                <a:cxn ang="0">
                  <a:pos x="13303" y="2729"/>
                </a:cxn>
                <a:cxn ang="0">
                  <a:pos x="12640" y="3088"/>
                </a:cxn>
                <a:cxn ang="0">
                  <a:pos x="11859" y="3088"/>
                </a:cxn>
                <a:cxn ang="0">
                  <a:pos x="11197" y="2729"/>
                </a:cxn>
                <a:cxn ang="0">
                  <a:pos x="10777" y="2107"/>
                </a:cxn>
                <a:cxn ang="0">
                  <a:pos x="10701" y="1331"/>
                </a:cxn>
                <a:cxn ang="0">
                  <a:pos x="10994" y="631"/>
                </a:cxn>
                <a:cxn ang="0">
                  <a:pos x="11571" y="155"/>
                </a:cxn>
              </a:cxnLst>
              <a:rect l="0" t="0" r="r" b="b"/>
              <a:pathLst>
                <a:path w="16432" h="16784">
                  <a:moveTo>
                    <a:pt x="0" y="7972"/>
                  </a:moveTo>
                  <a:lnTo>
                    <a:pt x="7829" y="7972"/>
                  </a:lnTo>
                  <a:lnTo>
                    <a:pt x="7829" y="16784"/>
                  </a:lnTo>
                  <a:lnTo>
                    <a:pt x="0" y="16784"/>
                  </a:lnTo>
                  <a:lnTo>
                    <a:pt x="0" y="7972"/>
                  </a:lnTo>
                  <a:close/>
                  <a:moveTo>
                    <a:pt x="695" y="6789"/>
                  </a:moveTo>
                  <a:lnTo>
                    <a:pt x="4866" y="6789"/>
                  </a:lnTo>
                  <a:lnTo>
                    <a:pt x="4866" y="7288"/>
                  </a:lnTo>
                  <a:lnTo>
                    <a:pt x="695" y="7288"/>
                  </a:lnTo>
                  <a:lnTo>
                    <a:pt x="391" y="7288"/>
                  </a:lnTo>
                  <a:lnTo>
                    <a:pt x="196" y="7288"/>
                  </a:lnTo>
                  <a:lnTo>
                    <a:pt x="196" y="2812"/>
                  </a:lnTo>
                  <a:lnTo>
                    <a:pt x="696" y="2811"/>
                  </a:lnTo>
                  <a:lnTo>
                    <a:pt x="695" y="6789"/>
                  </a:lnTo>
                  <a:close/>
                  <a:moveTo>
                    <a:pt x="14433" y="12499"/>
                  </a:moveTo>
                  <a:lnTo>
                    <a:pt x="16432" y="16543"/>
                  </a:lnTo>
                  <a:lnTo>
                    <a:pt x="15575" y="16543"/>
                  </a:lnTo>
                  <a:lnTo>
                    <a:pt x="13886" y="12908"/>
                  </a:lnTo>
                  <a:lnTo>
                    <a:pt x="13839" y="12936"/>
                  </a:lnTo>
                  <a:lnTo>
                    <a:pt x="13792" y="12965"/>
                  </a:lnTo>
                  <a:lnTo>
                    <a:pt x="13742" y="12992"/>
                  </a:lnTo>
                  <a:lnTo>
                    <a:pt x="13693" y="13018"/>
                  </a:lnTo>
                  <a:lnTo>
                    <a:pt x="13643" y="13045"/>
                  </a:lnTo>
                  <a:lnTo>
                    <a:pt x="13591" y="13071"/>
                  </a:lnTo>
                  <a:lnTo>
                    <a:pt x="13539" y="13096"/>
                  </a:lnTo>
                  <a:lnTo>
                    <a:pt x="13486" y="13120"/>
                  </a:lnTo>
                  <a:lnTo>
                    <a:pt x="13430" y="13145"/>
                  </a:lnTo>
                  <a:lnTo>
                    <a:pt x="13371" y="13168"/>
                  </a:lnTo>
                  <a:lnTo>
                    <a:pt x="13309" y="13191"/>
                  </a:lnTo>
                  <a:lnTo>
                    <a:pt x="13245" y="13213"/>
                  </a:lnTo>
                  <a:lnTo>
                    <a:pt x="13179" y="13236"/>
                  </a:lnTo>
                  <a:lnTo>
                    <a:pt x="13110" y="13257"/>
                  </a:lnTo>
                  <a:lnTo>
                    <a:pt x="13039" y="13278"/>
                  </a:lnTo>
                  <a:lnTo>
                    <a:pt x="12965" y="13299"/>
                  </a:lnTo>
                  <a:lnTo>
                    <a:pt x="12890" y="13319"/>
                  </a:lnTo>
                  <a:lnTo>
                    <a:pt x="12812" y="13338"/>
                  </a:lnTo>
                  <a:lnTo>
                    <a:pt x="12734" y="13358"/>
                  </a:lnTo>
                  <a:lnTo>
                    <a:pt x="12654" y="13376"/>
                  </a:lnTo>
                  <a:lnTo>
                    <a:pt x="12572" y="13394"/>
                  </a:lnTo>
                  <a:lnTo>
                    <a:pt x="12490" y="13411"/>
                  </a:lnTo>
                  <a:lnTo>
                    <a:pt x="12407" y="13428"/>
                  </a:lnTo>
                  <a:lnTo>
                    <a:pt x="12323" y="13445"/>
                  </a:lnTo>
                  <a:lnTo>
                    <a:pt x="12238" y="13461"/>
                  </a:lnTo>
                  <a:lnTo>
                    <a:pt x="12153" y="13477"/>
                  </a:lnTo>
                  <a:lnTo>
                    <a:pt x="12067" y="13492"/>
                  </a:lnTo>
                  <a:lnTo>
                    <a:pt x="11982" y="13507"/>
                  </a:lnTo>
                  <a:lnTo>
                    <a:pt x="11810" y="13534"/>
                  </a:lnTo>
                  <a:lnTo>
                    <a:pt x="11640" y="13560"/>
                  </a:lnTo>
                  <a:lnTo>
                    <a:pt x="11473" y="13585"/>
                  </a:lnTo>
                  <a:lnTo>
                    <a:pt x="11310" y="13607"/>
                  </a:lnTo>
                  <a:lnTo>
                    <a:pt x="11151" y="13628"/>
                  </a:lnTo>
                  <a:lnTo>
                    <a:pt x="10999" y="13645"/>
                  </a:lnTo>
                  <a:lnTo>
                    <a:pt x="9637" y="16543"/>
                  </a:lnTo>
                  <a:lnTo>
                    <a:pt x="8877" y="16543"/>
                  </a:lnTo>
                  <a:lnTo>
                    <a:pt x="10243" y="13726"/>
                  </a:lnTo>
                  <a:lnTo>
                    <a:pt x="10187" y="13731"/>
                  </a:lnTo>
                  <a:lnTo>
                    <a:pt x="10146" y="13736"/>
                  </a:lnTo>
                  <a:lnTo>
                    <a:pt x="10121" y="13738"/>
                  </a:lnTo>
                  <a:lnTo>
                    <a:pt x="10112" y="13739"/>
                  </a:lnTo>
                  <a:lnTo>
                    <a:pt x="10102" y="13737"/>
                  </a:lnTo>
                  <a:lnTo>
                    <a:pt x="10071" y="13729"/>
                  </a:lnTo>
                  <a:lnTo>
                    <a:pt x="10049" y="13724"/>
                  </a:lnTo>
                  <a:lnTo>
                    <a:pt x="10024" y="13717"/>
                  </a:lnTo>
                  <a:lnTo>
                    <a:pt x="9995" y="13708"/>
                  </a:lnTo>
                  <a:lnTo>
                    <a:pt x="9962" y="13698"/>
                  </a:lnTo>
                  <a:lnTo>
                    <a:pt x="9928" y="13687"/>
                  </a:lnTo>
                  <a:lnTo>
                    <a:pt x="9890" y="13674"/>
                  </a:lnTo>
                  <a:lnTo>
                    <a:pt x="9850" y="13660"/>
                  </a:lnTo>
                  <a:lnTo>
                    <a:pt x="9808" y="13643"/>
                  </a:lnTo>
                  <a:lnTo>
                    <a:pt x="9765" y="13625"/>
                  </a:lnTo>
                  <a:lnTo>
                    <a:pt x="9721" y="13606"/>
                  </a:lnTo>
                  <a:lnTo>
                    <a:pt x="9676" y="13585"/>
                  </a:lnTo>
                  <a:lnTo>
                    <a:pt x="9631" y="13560"/>
                  </a:lnTo>
                  <a:lnTo>
                    <a:pt x="9585" y="13535"/>
                  </a:lnTo>
                  <a:lnTo>
                    <a:pt x="9540" y="13508"/>
                  </a:lnTo>
                  <a:lnTo>
                    <a:pt x="9495" y="13479"/>
                  </a:lnTo>
                  <a:lnTo>
                    <a:pt x="9451" y="13446"/>
                  </a:lnTo>
                  <a:lnTo>
                    <a:pt x="9408" y="13413"/>
                  </a:lnTo>
                  <a:lnTo>
                    <a:pt x="9367" y="13377"/>
                  </a:lnTo>
                  <a:lnTo>
                    <a:pt x="9327" y="13338"/>
                  </a:lnTo>
                  <a:lnTo>
                    <a:pt x="9290" y="13297"/>
                  </a:lnTo>
                  <a:lnTo>
                    <a:pt x="9256" y="13255"/>
                  </a:lnTo>
                  <a:lnTo>
                    <a:pt x="9223" y="13209"/>
                  </a:lnTo>
                  <a:lnTo>
                    <a:pt x="9195" y="13162"/>
                  </a:lnTo>
                  <a:lnTo>
                    <a:pt x="9171" y="13110"/>
                  </a:lnTo>
                  <a:lnTo>
                    <a:pt x="9150" y="13058"/>
                  </a:lnTo>
                  <a:lnTo>
                    <a:pt x="9133" y="13002"/>
                  </a:lnTo>
                  <a:lnTo>
                    <a:pt x="9121" y="12944"/>
                  </a:lnTo>
                  <a:lnTo>
                    <a:pt x="9114" y="12883"/>
                  </a:lnTo>
                  <a:lnTo>
                    <a:pt x="9113" y="12822"/>
                  </a:lnTo>
                  <a:lnTo>
                    <a:pt x="9117" y="12765"/>
                  </a:lnTo>
                  <a:lnTo>
                    <a:pt x="9128" y="12712"/>
                  </a:lnTo>
                  <a:lnTo>
                    <a:pt x="9145" y="12661"/>
                  </a:lnTo>
                  <a:lnTo>
                    <a:pt x="9165" y="12614"/>
                  </a:lnTo>
                  <a:lnTo>
                    <a:pt x="9192" y="12570"/>
                  </a:lnTo>
                  <a:lnTo>
                    <a:pt x="9222" y="12529"/>
                  </a:lnTo>
                  <a:lnTo>
                    <a:pt x="9257" y="12490"/>
                  </a:lnTo>
                  <a:lnTo>
                    <a:pt x="9295" y="12456"/>
                  </a:lnTo>
                  <a:lnTo>
                    <a:pt x="9337" y="12422"/>
                  </a:lnTo>
                  <a:lnTo>
                    <a:pt x="9383" y="12393"/>
                  </a:lnTo>
                  <a:lnTo>
                    <a:pt x="9432" y="12365"/>
                  </a:lnTo>
                  <a:lnTo>
                    <a:pt x="9482" y="12339"/>
                  </a:lnTo>
                  <a:lnTo>
                    <a:pt x="9536" y="12316"/>
                  </a:lnTo>
                  <a:lnTo>
                    <a:pt x="9591" y="12295"/>
                  </a:lnTo>
                  <a:lnTo>
                    <a:pt x="9649" y="12276"/>
                  </a:lnTo>
                  <a:lnTo>
                    <a:pt x="9708" y="12260"/>
                  </a:lnTo>
                  <a:lnTo>
                    <a:pt x="9767" y="12245"/>
                  </a:lnTo>
                  <a:lnTo>
                    <a:pt x="9827" y="12231"/>
                  </a:lnTo>
                  <a:lnTo>
                    <a:pt x="9888" y="12220"/>
                  </a:lnTo>
                  <a:lnTo>
                    <a:pt x="9949" y="12210"/>
                  </a:lnTo>
                  <a:lnTo>
                    <a:pt x="10010" y="12201"/>
                  </a:lnTo>
                  <a:lnTo>
                    <a:pt x="10070" y="12194"/>
                  </a:lnTo>
                  <a:lnTo>
                    <a:pt x="10130" y="12187"/>
                  </a:lnTo>
                  <a:lnTo>
                    <a:pt x="10188" y="12182"/>
                  </a:lnTo>
                  <a:lnTo>
                    <a:pt x="10245" y="12179"/>
                  </a:lnTo>
                  <a:lnTo>
                    <a:pt x="10300" y="12176"/>
                  </a:lnTo>
                  <a:lnTo>
                    <a:pt x="10353" y="12173"/>
                  </a:lnTo>
                  <a:lnTo>
                    <a:pt x="10453" y="12170"/>
                  </a:lnTo>
                  <a:lnTo>
                    <a:pt x="10540" y="12169"/>
                  </a:lnTo>
                  <a:lnTo>
                    <a:pt x="10630" y="12169"/>
                  </a:lnTo>
                  <a:lnTo>
                    <a:pt x="10741" y="12167"/>
                  </a:lnTo>
                  <a:lnTo>
                    <a:pt x="10869" y="12165"/>
                  </a:lnTo>
                  <a:lnTo>
                    <a:pt x="11010" y="12162"/>
                  </a:lnTo>
                  <a:lnTo>
                    <a:pt x="11159" y="12159"/>
                  </a:lnTo>
                  <a:lnTo>
                    <a:pt x="11314" y="12155"/>
                  </a:lnTo>
                  <a:lnTo>
                    <a:pt x="11470" y="12151"/>
                  </a:lnTo>
                  <a:lnTo>
                    <a:pt x="11626" y="12146"/>
                  </a:lnTo>
                  <a:lnTo>
                    <a:pt x="11777" y="12142"/>
                  </a:lnTo>
                  <a:lnTo>
                    <a:pt x="11919" y="12137"/>
                  </a:lnTo>
                  <a:lnTo>
                    <a:pt x="12049" y="12134"/>
                  </a:lnTo>
                  <a:lnTo>
                    <a:pt x="12163" y="12130"/>
                  </a:lnTo>
                  <a:lnTo>
                    <a:pt x="12259" y="12126"/>
                  </a:lnTo>
                  <a:lnTo>
                    <a:pt x="12331" y="12124"/>
                  </a:lnTo>
                  <a:lnTo>
                    <a:pt x="12376" y="12122"/>
                  </a:lnTo>
                  <a:lnTo>
                    <a:pt x="12393" y="12122"/>
                  </a:lnTo>
                  <a:lnTo>
                    <a:pt x="12408" y="12121"/>
                  </a:lnTo>
                  <a:lnTo>
                    <a:pt x="12449" y="12118"/>
                  </a:lnTo>
                  <a:lnTo>
                    <a:pt x="12478" y="12115"/>
                  </a:lnTo>
                  <a:lnTo>
                    <a:pt x="12512" y="12111"/>
                  </a:lnTo>
                  <a:lnTo>
                    <a:pt x="12551" y="12105"/>
                  </a:lnTo>
                  <a:lnTo>
                    <a:pt x="12596" y="12098"/>
                  </a:lnTo>
                  <a:lnTo>
                    <a:pt x="12644" y="12090"/>
                  </a:lnTo>
                  <a:lnTo>
                    <a:pt x="12696" y="12079"/>
                  </a:lnTo>
                  <a:lnTo>
                    <a:pt x="12751" y="12067"/>
                  </a:lnTo>
                  <a:lnTo>
                    <a:pt x="12808" y="12052"/>
                  </a:lnTo>
                  <a:lnTo>
                    <a:pt x="12869" y="12035"/>
                  </a:lnTo>
                  <a:lnTo>
                    <a:pt x="12931" y="12015"/>
                  </a:lnTo>
                  <a:lnTo>
                    <a:pt x="12994" y="11993"/>
                  </a:lnTo>
                  <a:lnTo>
                    <a:pt x="13058" y="11968"/>
                  </a:lnTo>
                  <a:lnTo>
                    <a:pt x="13123" y="11940"/>
                  </a:lnTo>
                  <a:lnTo>
                    <a:pt x="13188" y="11908"/>
                  </a:lnTo>
                  <a:lnTo>
                    <a:pt x="13252" y="11874"/>
                  </a:lnTo>
                  <a:lnTo>
                    <a:pt x="13316" y="11835"/>
                  </a:lnTo>
                  <a:lnTo>
                    <a:pt x="13379" y="11793"/>
                  </a:lnTo>
                  <a:lnTo>
                    <a:pt x="13439" y="11746"/>
                  </a:lnTo>
                  <a:lnTo>
                    <a:pt x="13498" y="11695"/>
                  </a:lnTo>
                  <a:lnTo>
                    <a:pt x="13556" y="11641"/>
                  </a:lnTo>
                  <a:lnTo>
                    <a:pt x="13609" y="11582"/>
                  </a:lnTo>
                  <a:lnTo>
                    <a:pt x="13659" y="11518"/>
                  </a:lnTo>
                  <a:lnTo>
                    <a:pt x="13706" y="11450"/>
                  </a:lnTo>
                  <a:lnTo>
                    <a:pt x="13748" y="11376"/>
                  </a:lnTo>
                  <a:lnTo>
                    <a:pt x="13785" y="11298"/>
                  </a:lnTo>
                  <a:lnTo>
                    <a:pt x="13818" y="11214"/>
                  </a:lnTo>
                  <a:lnTo>
                    <a:pt x="13845" y="11125"/>
                  </a:lnTo>
                  <a:lnTo>
                    <a:pt x="13866" y="11028"/>
                  </a:lnTo>
                  <a:lnTo>
                    <a:pt x="13885" y="10926"/>
                  </a:lnTo>
                  <a:lnTo>
                    <a:pt x="13906" y="10816"/>
                  </a:lnTo>
                  <a:lnTo>
                    <a:pt x="13928" y="10700"/>
                  </a:lnTo>
                  <a:lnTo>
                    <a:pt x="13953" y="10575"/>
                  </a:lnTo>
                  <a:lnTo>
                    <a:pt x="14007" y="10312"/>
                  </a:lnTo>
                  <a:lnTo>
                    <a:pt x="14064" y="10031"/>
                  </a:lnTo>
                  <a:lnTo>
                    <a:pt x="14126" y="9739"/>
                  </a:lnTo>
                  <a:lnTo>
                    <a:pt x="14189" y="9441"/>
                  </a:lnTo>
                  <a:lnTo>
                    <a:pt x="14254" y="9145"/>
                  </a:lnTo>
                  <a:lnTo>
                    <a:pt x="14317" y="8854"/>
                  </a:lnTo>
                  <a:lnTo>
                    <a:pt x="14378" y="8577"/>
                  </a:lnTo>
                  <a:lnTo>
                    <a:pt x="14436" y="8316"/>
                  </a:lnTo>
                  <a:lnTo>
                    <a:pt x="14488" y="8080"/>
                  </a:lnTo>
                  <a:lnTo>
                    <a:pt x="14534" y="7874"/>
                  </a:lnTo>
                  <a:lnTo>
                    <a:pt x="14572" y="7703"/>
                  </a:lnTo>
                  <a:lnTo>
                    <a:pt x="14601" y="7574"/>
                  </a:lnTo>
                  <a:lnTo>
                    <a:pt x="14620" y="7492"/>
                  </a:lnTo>
                  <a:lnTo>
                    <a:pt x="14626" y="7464"/>
                  </a:lnTo>
                  <a:lnTo>
                    <a:pt x="14630" y="7454"/>
                  </a:lnTo>
                  <a:lnTo>
                    <a:pt x="14639" y="7427"/>
                  </a:lnTo>
                  <a:lnTo>
                    <a:pt x="14656" y="7385"/>
                  </a:lnTo>
                  <a:lnTo>
                    <a:pt x="14680" y="7329"/>
                  </a:lnTo>
                  <a:lnTo>
                    <a:pt x="14693" y="7299"/>
                  </a:lnTo>
                  <a:lnTo>
                    <a:pt x="14709" y="7265"/>
                  </a:lnTo>
                  <a:lnTo>
                    <a:pt x="14727" y="7230"/>
                  </a:lnTo>
                  <a:lnTo>
                    <a:pt x="14746" y="7193"/>
                  </a:lnTo>
                  <a:lnTo>
                    <a:pt x="14767" y="7155"/>
                  </a:lnTo>
                  <a:lnTo>
                    <a:pt x="14790" y="7115"/>
                  </a:lnTo>
                  <a:lnTo>
                    <a:pt x="14814" y="7076"/>
                  </a:lnTo>
                  <a:lnTo>
                    <a:pt x="14840" y="7036"/>
                  </a:lnTo>
                  <a:lnTo>
                    <a:pt x="14868" y="6996"/>
                  </a:lnTo>
                  <a:lnTo>
                    <a:pt x="14897" y="6956"/>
                  </a:lnTo>
                  <a:lnTo>
                    <a:pt x="14927" y="6917"/>
                  </a:lnTo>
                  <a:lnTo>
                    <a:pt x="14960" y="6878"/>
                  </a:lnTo>
                  <a:lnTo>
                    <a:pt x="14994" y="6843"/>
                  </a:lnTo>
                  <a:lnTo>
                    <a:pt x="15030" y="6807"/>
                  </a:lnTo>
                  <a:lnTo>
                    <a:pt x="15068" y="6773"/>
                  </a:lnTo>
                  <a:lnTo>
                    <a:pt x="15108" y="6742"/>
                  </a:lnTo>
                  <a:lnTo>
                    <a:pt x="15148" y="6714"/>
                  </a:lnTo>
                  <a:lnTo>
                    <a:pt x="15191" y="6687"/>
                  </a:lnTo>
                  <a:lnTo>
                    <a:pt x="15235" y="6664"/>
                  </a:lnTo>
                  <a:lnTo>
                    <a:pt x="15281" y="6644"/>
                  </a:lnTo>
                  <a:lnTo>
                    <a:pt x="15328" y="6629"/>
                  </a:lnTo>
                  <a:lnTo>
                    <a:pt x="15377" y="6617"/>
                  </a:lnTo>
                  <a:lnTo>
                    <a:pt x="15429" y="6611"/>
                  </a:lnTo>
                  <a:lnTo>
                    <a:pt x="15482" y="6608"/>
                  </a:lnTo>
                  <a:lnTo>
                    <a:pt x="15532" y="6610"/>
                  </a:lnTo>
                  <a:lnTo>
                    <a:pt x="15580" y="6616"/>
                  </a:lnTo>
                  <a:lnTo>
                    <a:pt x="15623" y="6628"/>
                  </a:lnTo>
                  <a:lnTo>
                    <a:pt x="15661" y="6641"/>
                  </a:lnTo>
                  <a:lnTo>
                    <a:pt x="15697" y="6660"/>
                  </a:lnTo>
                  <a:lnTo>
                    <a:pt x="15728" y="6681"/>
                  </a:lnTo>
                  <a:lnTo>
                    <a:pt x="15757" y="6706"/>
                  </a:lnTo>
                  <a:lnTo>
                    <a:pt x="15781" y="6735"/>
                  </a:lnTo>
                  <a:lnTo>
                    <a:pt x="15803" y="6766"/>
                  </a:lnTo>
                  <a:lnTo>
                    <a:pt x="15822" y="6801"/>
                  </a:lnTo>
                  <a:lnTo>
                    <a:pt x="15839" y="6837"/>
                  </a:lnTo>
                  <a:lnTo>
                    <a:pt x="15852" y="6876"/>
                  </a:lnTo>
                  <a:lnTo>
                    <a:pt x="15864" y="6917"/>
                  </a:lnTo>
                  <a:lnTo>
                    <a:pt x="15873" y="6961"/>
                  </a:lnTo>
                  <a:lnTo>
                    <a:pt x="15879" y="7006"/>
                  </a:lnTo>
                  <a:lnTo>
                    <a:pt x="15886" y="7053"/>
                  </a:lnTo>
                  <a:lnTo>
                    <a:pt x="15889" y="7102"/>
                  </a:lnTo>
                  <a:lnTo>
                    <a:pt x="15891" y="7152"/>
                  </a:lnTo>
                  <a:lnTo>
                    <a:pt x="15891" y="7203"/>
                  </a:lnTo>
                  <a:lnTo>
                    <a:pt x="15891" y="7256"/>
                  </a:lnTo>
                  <a:lnTo>
                    <a:pt x="15888" y="7362"/>
                  </a:lnTo>
                  <a:lnTo>
                    <a:pt x="15883" y="7470"/>
                  </a:lnTo>
                  <a:lnTo>
                    <a:pt x="15875" y="7579"/>
                  </a:lnTo>
                  <a:lnTo>
                    <a:pt x="15869" y="7686"/>
                  </a:lnTo>
                  <a:lnTo>
                    <a:pt x="15866" y="7740"/>
                  </a:lnTo>
                  <a:lnTo>
                    <a:pt x="15864" y="7791"/>
                  </a:lnTo>
                  <a:lnTo>
                    <a:pt x="15862" y="7841"/>
                  </a:lnTo>
                  <a:lnTo>
                    <a:pt x="15862" y="7892"/>
                  </a:lnTo>
                  <a:lnTo>
                    <a:pt x="15859" y="7947"/>
                  </a:lnTo>
                  <a:lnTo>
                    <a:pt x="15853" y="8016"/>
                  </a:lnTo>
                  <a:lnTo>
                    <a:pt x="15844" y="8097"/>
                  </a:lnTo>
                  <a:lnTo>
                    <a:pt x="15830" y="8190"/>
                  </a:lnTo>
                  <a:lnTo>
                    <a:pt x="15814" y="8292"/>
                  </a:lnTo>
                  <a:lnTo>
                    <a:pt x="15794" y="8404"/>
                  </a:lnTo>
                  <a:lnTo>
                    <a:pt x="15772" y="8524"/>
                  </a:lnTo>
                  <a:lnTo>
                    <a:pt x="15748" y="8652"/>
                  </a:lnTo>
                  <a:lnTo>
                    <a:pt x="15722" y="8787"/>
                  </a:lnTo>
                  <a:lnTo>
                    <a:pt x="15693" y="8927"/>
                  </a:lnTo>
                  <a:lnTo>
                    <a:pt x="15662" y="9073"/>
                  </a:lnTo>
                  <a:lnTo>
                    <a:pt x="15631" y="9222"/>
                  </a:lnTo>
                  <a:lnTo>
                    <a:pt x="15564" y="9529"/>
                  </a:lnTo>
                  <a:lnTo>
                    <a:pt x="15494" y="9841"/>
                  </a:lnTo>
                  <a:lnTo>
                    <a:pt x="15421" y="10150"/>
                  </a:lnTo>
                  <a:lnTo>
                    <a:pt x="15351" y="10450"/>
                  </a:lnTo>
                  <a:lnTo>
                    <a:pt x="15283" y="10733"/>
                  </a:lnTo>
                  <a:lnTo>
                    <a:pt x="15220" y="10994"/>
                  </a:lnTo>
                  <a:lnTo>
                    <a:pt x="15163" y="11222"/>
                  </a:lnTo>
                  <a:lnTo>
                    <a:pt x="15116" y="11411"/>
                  </a:lnTo>
                  <a:lnTo>
                    <a:pt x="15078" y="11556"/>
                  </a:lnTo>
                  <a:lnTo>
                    <a:pt x="15054" y="11647"/>
                  </a:lnTo>
                  <a:lnTo>
                    <a:pt x="15048" y="11666"/>
                  </a:lnTo>
                  <a:lnTo>
                    <a:pt x="15042" y="11685"/>
                  </a:lnTo>
                  <a:lnTo>
                    <a:pt x="15033" y="11706"/>
                  </a:lnTo>
                  <a:lnTo>
                    <a:pt x="15026" y="11727"/>
                  </a:lnTo>
                  <a:lnTo>
                    <a:pt x="15016" y="11749"/>
                  </a:lnTo>
                  <a:lnTo>
                    <a:pt x="15006" y="11771"/>
                  </a:lnTo>
                  <a:lnTo>
                    <a:pt x="14995" y="11794"/>
                  </a:lnTo>
                  <a:lnTo>
                    <a:pt x="14983" y="11818"/>
                  </a:lnTo>
                  <a:lnTo>
                    <a:pt x="14970" y="11842"/>
                  </a:lnTo>
                  <a:lnTo>
                    <a:pt x="14957" y="11866"/>
                  </a:lnTo>
                  <a:lnTo>
                    <a:pt x="14942" y="11893"/>
                  </a:lnTo>
                  <a:lnTo>
                    <a:pt x="14926" y="11918"/>
                  </a:lnTo>
                  <a:lnTo>
                    <a:pt x="14893" y="11970"/>
                  </a:lnTo>
                  <a:lnTo>
                    <a:pt x="14856" y="12025"/>
                  </a:lnTo>
                  <a:lnTo>
                    <a:pt x="14815" y="12081"/>
                  </a:lnTo>
                  <a:lnTo>
                    <a:pt x="14771" y="12139"/>
                  </a:lnTo>
                  <a:lnTo>
                    <a:pt x="14748" y="12168"/>
                  </a:lnTo>
                  <a:lnTo>
                    <a:pt x="14724" y="12198"/>
                  </a:lnTo>
                  <a:lnTo>
                    <a:pt x="14699" y="12227"/>
                  </a:lnTo>
                  <a:lnTo>
                    <a:pt x="14673" y="12257"/>
                  </a:lnTo>
                  <a:lnTo>
                    <a:pt x="14645" y="12287"/>
                  </a:lnTo>
                  <a:lnTo>
                    <a:pt x="14618" y="12317"/>
                  </a:lnTo>
                  <a:lnTo>
                    <a:pt x="14590" y="12347"/>
                  </a:lnTo>
                  <a:lnTo>
                    <a:pt x="14559" y="12377"/>
                  </a:lnTo>
                  <a:lnTo>
                    <a:pt x="14529" y="12409"/>
                  </a:lnTo>
                  <a:lnTo>
                    <a:pt x="14498" y="12438"/>
                  </a:lnTo>
                  <a:lnTo>
                    <a:pt x="14466" y="12469"/>
                  </a:lnTo>
                  <a:lnTo>
                    <a:pt x="14433" y="12499"/>
                  </a:lnTo>
                  <a:close/>
                  <a:moveTo>
                    <a:pt x="13153" y="4420"/>
                  </a:moveTo>
                  <a:lnTo>
                    <a:pt x="13153" y="10411"/>
                  </a:lnTo>
                  <a:lnTo>
                    <a:pt x="13147" y="10425"/>
                  </a:lnTo>
                  <a:lnTo>
                    <a:pt x="13129" y="10465"/>
                  </a:lnTo>
                  <a:lnTo>
                    <a:pt x="13099" y="10526"/>
                  </a:lnTo>
                  <a:lnTo>
                    <a:pt x="13058" y="10604"/>
                  </a:lnTo>
                  <a:lnTo>
                    <a:pt x="13033" y="10649"/>
                  </a:lnTo>
                  <a:lnTo>
                    <a:pt x="13005" y="10698"/>
                  </a:lnTo>
                  <a:lnTo>
                    <a:pt x="12975" y="10749"/>
                  </a:lnTo>
                  <a:lnTo>
                    <a:pt x="12942" y="10803"/>
                  </a:lnTo>
                  <a:lnTo>
                    <a:pt x="12907" y="10857"/>
                  </a:lnTo>
                  <a:lnTo>
                    <a:pt x="12869" y="10914"/>
                  </a:lnTo>
                  <a:lnTo>
                    <a:pt x="12828" y="10971"/>
                  </a:lnTo>
                  <a:lnTo>
                    <a:pt x="12785" y="11029"/>
                  </a:lnTo>
                  <a:lnTo>
                    <a:pt x="12739" y="11087"/>
                  </a:lnTo>
                  <a:lnTo>
                    <a:pt x="12691" y="11145"/>
                  </a:lnTo>
                  <a:lnTo>
                    <a:pt x="12639" y="11201"/>
                  </a:lnTo>
                  <a:lnTo>
                    <a:pt x="12587" y="11256"/>
                  </a:lnTo>
                  <a:lnTo>
                    <a:pt x="12531" y="11309"/>
                  </a:lnTo>
                  <a:lnTo>
                    <a:pt x="12474" y="11361"/>
                  </a:lnTo>
                  <a:lnTo>
                    <a:pt x="12413" y="11409"/>
                  </a:lnTo>
                  <a:lnTo>
                    <a:pt x="12351" y="11454"/>
                  </a:lnTo>
                  <a:lnTo>
                    <a:pt x="12286" y="11496"/>
                  </a:lnTo>
                  <a:lnTo>
                    <a:pt x="12220" y="11533"/>
                  </a:lnTo>
                  <a:lnTo>
                    <a:pt x="12151" y="11566"/>
                  </a:lnTo>
                  <a:lnTo>
                    <a:pt x="12079" y="11594"/>
                  </a:lnTo>
                  <a:lnTo>
                    <a:pt x="12007" y="11617"/>
                  </a:lnTo>
                  <a:lnTo>
                    <a:pt x="11932" y="11633"/>
                  </a:lnTo>
                  <a:lnTo>
                    <a:pt x="11854" y="11643"/>
                  </a:lnTo>
                  <a:lnTo>
                    <a:pt x="11775" y="11647"/>
                  </a:lnTo>
                  <a:lnTo>
                    <a:pt x="11601" y="11647"/>
                  </a:lnTo>
                  <a:lnTo>
                    <a:pt x="11405" y="11647"/>
                  </a:lnTo>
                  <a:lnTo>
                    <a:pt x="11189" y="11647"/>
                  </a:lnTo>
                  <a:lnTo>
                    <a:pt x="10961" y="11647"/>
                  </a:lnTo>
                  <a:lnTo>
                    <a:pt x="10723" y="11647"/>
                  </a:lnTo>
                  <a:lnTo>
                    <a:pt x="10481" y="11647"/>
                  </a:lnTo>
                  <a:lnTo>
                    <a:pt x="10239" y="11647"/>
                  </a:lnTo>
                  <a:lnTo>
                    <a:pt x="10003" y="11647"/>
                  </a:lnTo>
                  <a:lnTo>
                    <a:pt x="9777" y="11647"/>
                  </a:lnTo>
                  <a:lnTo>
                    <a:pt x="9566" y="11647"/>
                  </a:lnTo>
                  <a:lnTo>
                    <a:pt x="9374" y="11647"/>
                  </a:lnTo>
                  <a:lnTo>
                    <a:pt x="9206" y="11647"/>
                  </a:lnTo>
                  <a:lnTo>
                    <a:pt x="9068" y="11647"/>
                  </a:lnTo>
                  <a:lnTo>
                    <a:pt x="8963" y="11647"/>
                  </a:lnTo>
                  <a:lnTo>
                    <a:pt x="8896" y="11647"/>
                  </a:lnTo>
                  <a:lnTo>
                    <a:pt x="8873" y="11647"/>
                  </a:lnTo>
                  <a:lnTo>
                    <a:pt x="8563" y="11825"/>
                  </a:lnTo>
                  <a:lnTo>
                    <a:pt x="8563" y="9981"/>
                  </a:lnTo>
                  <a:lnTo>
                    <a:pt x="10732" y="9981"/>
                  </a:lnTo>
                  <a:lnTo>
                    <a:pt x="10732" y="5939"/>
                  </a:lnTo>
                  <a:lnTo>
                    <a:pt x="9589" y="7083"/>
                  </a:lnTo>
                  <a:lnTo>
                    <a:pt x="9586" y="7086"/>
                  </a:lnTo>
                  <a:lnTo>
                    <a:pt x="9577" y="7095"/>
                  </a:lnTo>
                  <a:lnTo>
                    <a:pt x="9559" y="7109"/>
                  </a:lnTo>
                  <a:lnTo>
                    <a:pt x="9536" y="7127"/>
                  </a:lnTo>
                  <a:lnTo>
                    <a:pt x="9504" y="7148"/>
                  </a:lnTo>
                  <a:lnTo>
                    <a:pt x="9466" y="7171"/>
                  </a:lnTo>
                  <a:lnTo>
                    <a:pt x="9444" y="7184"/>
                  </a:lnTo>
                  <a:lnTo>
                    <a:pt x="9421" y="7195"/>
                  </a:lnTo>
                  <a:lnTo>
                    <a:pt x="9396" y="7208"/>
                  </a:lnTo>
                  <a:lnTo>
                    <a:pt x="9370" y="7220"/>
                  </a:lnTo>
                  <a:lnTo>
                    <a:pt x="9341" y="7232"/>
                  </a:lnTo>
                  <a:lnTo>
                    <a:pt x="9310" y="7244"/>
                  </a:lnTo>
                  <a:lnTo>
                    <a:pt x="9278" y="7256"/>
                  </a:lnTo>
                  <a:lnTo>
                    <a:pt x="9243" y="7266"/>
                  </a:lnTo>
                  <a:lnTo>
                    <a:pt x="9207" y="7278"/>
                  </a:lnTo>
                  <a:lnTo>
                    <a:pt x="9170" y="7287"/>
                  </a:lnTo>
                  <a:lnTo>
                    <a:pt x="9130" y="7296"/>
                  </a:lnTo>
                  <a:lnTo>
                    <a:pt x="9088" y="7304"/>
                  </a:lnTo>
                  <a:lnTo>
                    <a:pt x="9045" y="7312"/>
                  </a:lnTo>
                  <a:lnTo>
                    <a:pt x="8999" y="7317"/>
                  </a:lnTo>
                  <a:lnTo>
                    <a:pt x="8952" y="7321"/>
                  </a:lnTo>
                  <a:lnTo>
                    <a:pt x="8902" y="7324"/>
                  </a:lnTo>
                  <a:lnTo>
                    <a:pt x="8851" y="7326"/>
                  </a:lnTo>
                  <a:lnTo>
                    <a:pt x="8798" y="7326"/>
                  </a:lnTo>
                  <a:lnTo>
                    <a:pt x="8744" y="7324"/>
                  </a:lnTo>
                  <a:lnTo>
                    <a:pt x="8687" y="7321"/>
                  </a:lnTo>
                  <a:lnTo>
                    <a:pt x="8625" y="7317"/>
                  </a:lnTo>
                  <a:lnTo>
                    <a:pt x="8556" y="7314"/>
                  </a:lnTo>
                  <a:lnTo>
                    <a:pt x="8482" y="7310"/>
                  </a:lnTo>
                  <a:lnTo>
                    <a:pt x="8401" y="7307"/>
                  </a:lnTo>
                  <a:lnTo>
                    <a:pt x="8225" y="7303"/>
                  </a:lnTo>
                  <a:lnTo>
                    <a:pt x="8032" y="7301"/>
                  </a:lnTo>
                  <a:lnTo>
                    <a:pt x="7829" y="7300"/>
                  </a:lnTo>
                  <a:lnTo>
                    <a:pt x="7618" y="7300"/>
                  </a:lnTo>
                  <a:lnTo>
                    <a:pt x="7406" y="7301"/>
                  </a:lnTo>
                  <a:lnTo>
                    <a:pt x="7196" y="7303"/>
                  </a:lnTo>
                  <a:lnTo>
                    <a:pt x="6993" y="7306"/>
                  </a:lnTo>
                  <a:lnTo>
                    <a:pt x="6802" y="7308"/>
                  </a:lnTo>
                  <a:lnTo>
                    <a:pt x="6628" y="7312"/>
                  </a:lnTo>
                  <a:lnTo>
                    <a:pt x="6475" y="7315"/>
                  </a:lnTo>
                  <a:lnTo>
                    <a:pt x="6348" y="7317"/>
                  </a:lnTo>
                  <a:lnTo>
                    <a:pt x="6252" y="7319"/>
                  </a:lnTo>
                  <a:lnTo>
                    <a:pt x="6190" y="7321"/>
                  </a:lnTo>
                  <a:lnTo>
                    <a:pt x="6169" y="7321"/>
                  </a:lnTo>
                  <a:lnTo>
                    <a:pt x="6152" y="7307"/>
                  </a:lnTo>
                  <a:lnTo>
                    <a:pt x="6109" y="7270"/>
                  </a:lnTo>
                  <a:lnTo>
                    <a:pt x="6080" y="7242"/>
                  </a:lnTo>
                  <a:lnTo>
                    <a:pt x="6048" y="7209"/>
                  </a:lnTo>
                  <a:lnTo>
                    <a:pt x="6030" y="7190"/>
                  </a:lnTo>
                  <a:lnTo>
                    <a:pt x="6013" y="7169"/>
                  </a:lnTo>
                  <a:lnTo>
                    <a:pt x="5996" y="7148"/>
                  </a:lnTo>
                  <a:lnTo>
                    <a:pt x="5978" y="7125"/>
                  </a:lnTo>
                  <a:lnTo>
                    <a:pt x="5960" y="7101"/>
                  </a:lnTo>
                  <a:lnTo>
                    <a:pt x="5942" y="7076"/>
                  </a:lnTo>
                  <a:lnTo>
                    <a:pt x="5925" y="7049"/>
                  </a:lnTo>
                  <a:lnTo>
                    <a:pt x="5909" y="7022"/>
                  </a:lnTo>
                  <a:lnTo>
                    <a:pt x="5892" y="6994"/>
                  </a:lnTo>
                  <a:lnTo>
                    <a:pt x="5876" y="6963"/>
                  </a:lnTo>
                  <a:lnTo>
                    <a:pt x="5861" y="6932"/>
                  </a:lnTo>
                  <a:lnTo>
                    <a:pt x="5848" y="6899"/>
                  </a:lnTo>
                  <a:lnTo>
                    <a:pt x="5834" y="6867"/>
                  </a:lnTo>
                  <a:lnTo>
                    <a:pt x="5823" y="6832"/>
                  </a:lnTo>
                  <a:lnTo>
                    <a:pt x="5813" y="6798"/>
                  </a:lnTo>
                  <a:lnTo>
                    <a:pt x="5805" y="6762"/>
                  </a:lnTo>
                  <a:lnTo>
                    <a:pt x="5797" y="6725"/>
                  </a:lnTo>
                  <a:lnTo>
                    <a:pt x="5792" y="6686"/>
                  </a:lnTo>
                  <a:lnTo>
                    <a:pt x="5789" y="6648"/>
                  </a:lnTo>
                  <a:lnTo>
                    <a:pt x="5788" y="6608"/>
                  </a:lnTo>
                  <a:lnTo>
                    <a:pt x="5790" y="6569"/>
                  </a:lnTo>
                  <a:lnTo>
                    <a:pt x="5796" y="6532"/>
                  </a:lnTo>
                  <a:lnTo>
                    <a:pt x="5806" y="6499"/>
                  </a:lnTo>
                  <a:lnTo>
                    <a:pt x="5818" y="6467"/>
                  </a:lnTo>
                  <a:lnTo>
                    <a:pt x="5834" y="6438"/>
                  </a:lnTo>
                  <a:lnTo>
                    <a:pt x="5854" y="6409"/>
                  </a:lnTo>
                  <a:lnTo>
                    <a:pt x="5875" y="6384"/>
                  </a:lnTo>
                  <a:lnTo>
                    <a:pt x="5899" y="6360"/>
                  </a:lnTo>
                  <a:lnTo>
                    <a:pt x="5925" y="6339"/>
                  </a:lnTo>
                  <a:lnTo>
                    <a:pt x="5954" y="6319"/>
                  </a:lnTo>
                  <a:lnTo>
                    <a:pt x="5982" y="6301"/>
                  </a:lnTo>
                  <a:lnTo>
                    <a:pt x="6013" y="6285"/>
                  </a:lnTo>
                  <a:lnTo>
                    <a:pt x="6045" y="6270"/>
                  </a:lnTo>
                  <a:lnTo>
                    <a:pt x="6077" y="6256"/>
                  </a:lnTo>
                  <a:lnTo>
                    <a:pt x="6111" y="6245"/>
                  </a:lnTo>
                  <a:lnTo>
                    <a:pt x="6145" y="6233"/>
                  </a:lnTo>
                  <a:lnTo>
                    <a:pt x="6178" y="6224"/>
                  </a:lnTo>
                  <a:lnTo>
                    <a:pt x="6211" y="6216"/>
                  </a:lnTo>
                  <a:lnTo>
                    <a:pt x="6243" y="6209"/>
                  </a:lnTo>
                  <a:lnTo>
                    <a:pt x="6276" y="6203"/>
                  </a:lnTo>
                  <a:lnTo>
                    <a:pt x="6335" y="6193"/>
                  </a:lnTo>
                  <a:lnTo>
                    <a:pt x="6390" y="6187"/>
                  </a:lnTo>
                  <a:lnTo>
                    <a:pt x="6471" y="6181"/>
                  </a:lnTo>
                  <a:lnTo>
                    <a:pt x="6501" y="6180"/>
                  </a:lnTo>
                  <a:lnTo>
                    <a:pt x="8639" y="6180"/>
                  </a:lnTo>
                  <a:lnTo>
                    <a:pt x="10873" y="4088"/>
                  </a:lnTo>
                  <a:lnTo>
                    <a:pt x="10878" y="4084"/>
                  </a:lnTo>
                  <a:lnTo>
                    <a:pt x="10895" y="4072"/>
                  </a:lnTo>
                  <a:lnTo>
                    <a:pt x="10922" y="4054"/>
                  </a:lnTo>
                  <a:lnTo>
                    <a:pt x="10961" y="4031"/>
                  </a:lnTo>
                  <a:lnTo>
                    <a:pt x="10983" y="4019"/>
                  </a:lnTo>
                  <a:lnTo>
                    <a:pt x="11009" y="4005"/>
                  </a:lnTo>
                  <a:lnTo>
                    <a:pt x="11037" y="3990"/>
                  </a:lnTo>
                  <a:lnTo>
                    <a:pt x="11068" y="3976"/>
                  </a:lnTo>
                  <a:lnTo>
                    <a:pt x="11101" y="3961"/>
                  </a:lnTo>
                  <a:lnTo>
                    <a:pt x="11137" y="3945"/>
                  </a:lnTo>
                  <a:lnTo>
                    <a:pt x="11176" y="3931"/>
                  </a:lnTo>
                  <a:lnTo>
                    <a:pt x="11216" y="3916"/>
                  </a:lnTo>
                  <a:lnTo>
                    <a:pt x="11260" y="3902"/>
                  </a:lnTo>
                  <a:lnTo>
                    <a:pt x="11307" y="3889"/>
                  </a:lnTo>
                  <a:lnTo>
                    <a:pt x="11355" y="3875"/>
                  </a:lnTo>
                  <a:lnTo>
                    <a:pt x="11406" y="3863"/>
                  </a:lnTo>
                  <a:lnTo>
                    <a:pt x="11459" y="3853"/>
                  </a:lnTo>
                  <a:lnTo>
                    <a:pt x="11515" y="3842"/>
                  </a:lnTo>
                  <a:lnTo>
                    <a:pt x="11573" y="3835"/>
                  </a:lnTo>
                  <a:lnTo>
                    <a:pt x="11634" y="3828"/>
                  </a:lnTo>
                  <a:lnTo>
                    <a:pt x="11697" y="3823"/>
                  </a:lnTo>
                  <a:lnTo>
                    <a:pt x="11762" y="3819"/>
                  </a:lnTo>
                  <a:lnTo>
                    <a:pt x="11830" y="3818"/>
                  </a:lnTo>
                  <a:lnTo>
                    <a:pt x="11900" y="3820"/>
                  </a:lnTo>
                  <a:lnTo>
                    <a:pt x="11972" y="3824"/>
                  </a:lnTo>
                  <a:lnTo>
                    <a:pt x="12047" y="3830"/>
                  </a:lnTo>
                  <a:lnTo>
                    <a:pt x="12123" y="3839"/>
                  </a:lnTo>
                  <a:lnTo>
                    <a:pt x="12203" y="3851"/>
                  </a:lnTo>
                  <a:lnTo>
                    <a:pt x="12281" y="3866"/>
                  </a:lnTo>
                  <a:lnTo>
                    <a:pt x="12354" y="3880"/>
                  </a:lnTo>
                  <a:lnTo>
                    <a:pt x="12423" y="3898"/>
                  </a:lnTo>
                  <a:lnTo>
                    <a:pt x="12489" y="3916"/>
                  </a:lnTo>
                  <a:lnTo>
                    <a:pt x="12550" y="3936"/>
                  </a:lnTo>
                  <a:lnTo>
                    <a:pt x="12608" y="3957"/>
                  </a:lnTo>
                  <a:lnTo>
                    <a:pt x="12661" y="3978"/>
                  </a:lnTo>
                  <a:lnTo>
                    <a:pt x="12712" y="4000"/>
                  </a:lnTo>
                  <a:lnTo>
                    <a:pt x="12759" y="4023"/>
                  </a:lnTo>
                  <a:lnTo>
                    <a:pt x="12802" y="4046"/>
                  </a:lnTo>
                  <a:lnTo>
                    <a:pt x="12842" y="4070"/>
                  </a:lnTo>
                  <a:lnTo>
                    <a:pt x="12879" y="4094"/>
                  </a:lnTo>
                  <a:lnTo>
                    <a:pt x="12913" y="4118"/>
                  </a:lnTo>
                  <a:lnTo>
                    <a:pt x="12944" y="4143"/>
                  </a:lnTo>
                  <a:lnTo>
                    <a:pt x="12973" y="4166"/>
                  </a:lnTo>
                  <a:lnTo>
                    <a:pt x="12999" y="4190"/>
                  </a:lnTo>
                  <a:lnTo>
                    <a:pt x="13021" y="4213"/>
                  </a:lnTo>
                  <a:lnTo>
                    <a:pt x="13042" y="4235"/>
                  </a:lnTo>
                  <a:lnTo>
                    <a:pt x="13061" y="4257"/>
                  </a:lnTo>
                  <a:lnTo>
                    <a:pt x="13078" y="4279"/>
                  </a:lnTo>
                  <a:lnTo>
                    <a:pt x="13092" y="4299"/>
                  </a:lnTo>
                  <a:lnTo>
                    <a:pt x="13105" y="4318"/>
                  </a:lnTo>
                  <a:lnTo>
                    <a:pt x="13115" y="4336"/>
                  </a:lnTo>
                  <a:lnTo>
                    <a:pt x="13125" y="4352"/>
                  </a:lnTo>
                  <a:lnTo>
                    <a:pt x="13138" y="4381"/>
                  </a:lnTo>
                  <a:lnTo>
                    <a:pt x="13147" y="4403"/>
                  </a:lnTo>
                  <a:lnTo>
                    <a:pt x="13152" y="4416"/>
                  </a:lnTo>
                  <a:lnTo>
                    <a:pt x="13153" y="4420"/>
                  </a:lnTo>
                  <a:close/>
                  <a:moveTo>
                    <a:pt x="12250" y="0"/>
                  </a:moveTo>
                  <a:lnTo>
                    <a:pt x="12331" y="2"/>
                  </a:lnTo>
                  <a:lnTo>
                    <a:pt x="12410" y="8"/>
                  </a:lnTo>
                  <a:lnTo>
                    <a:pt x="12488" y="19"/>
                  </a:lnTo>
                  <a:lnTo>
                    <a:pt x="12565" y="33"/>
                  </a:lnTo>
                  <a:lnTo>
                    <a:pt x="12640" y="50"/>
                  </a:lnTo>
                  <a:lnTo>
                    <a:pt x="12715" y="71"/>
                  </a:lnTo>
                  <a:lnTo>
                    <a:pt x="12788" y="95"/>
                  </a:lnTo>
                  <a:lnTo>
                    <a:pt x="12860" y="124"/>
                  </a:lnTo>
                  <a:lnTo>
                    <a:pt x="12929" y="155"/>
                  </a:lnTo>
                  <a:lnTo>
                    <a:pt x="12996" y="190"/>
                  </a:lnTo>
                  <a:lnTo>
                    <a:pt x="13062" y="228"/>
                  </a:lnTo>
                  <a:lnTo>
                    <a:pt x="13126" y="269"/>
                  </a:lnTo>
                  <a:lnTo>
                    <a:pt x="13187" y="313"/>
                  </a:lnTo>
                  <a:lnTo>
                    <a:pt x="13246" y="360"/>
                  </a:lnTo>
                  <a:lnTo>
                    <a:pt x="13303" y="409"/>
                  </a:lnTo>
                  <a:lnTo>
                    <a:pt x="13359" y="461"/>
                  </a:lnTo>
                  <a:lnTo>
                    <a:pt x="13410" y="515"/>
                  </a:lnTo>
                  <a:lnTo>
                    <a:pt x="13459" y="572"/>
                  </a:lnTo>
                  <a:lnTo>
                    <a:pt x="13505" y="631"/>
                  </a:lnTo>
                  <a:lnTo>
                    <a:pt x="13550" y="693"/>
                  </a:lnTo>
                  <a:lnTo>
                    <a:pt x="13590" y="757"/>
                  </a:lnTo>
                  <a:lnTo>
                    <a:pt x="13628" y="822"/>
                  </a:lnTo>
                  <a:lnTo>
                    <a:pt x="13663" y="891"/>
                  </a:lnTo>
                  <a:lnTo>
                    <a:pt x="13694" y="960"/>
                  </a:lnTo>
                  <a:lnTo>
                    <a:pt x="13723" y="1031"/>
                  </a:lnTo>
                  <a:lnTo>
                    <a:pt x="13748" y="1104"/>
                  </a:lnTo>
                  <a:lnTo>
                    <a:pt x="13769" y="1178"/>
                  </a:lnTo>
                  <a:lnTo>
                    <a:pt x="13786" y="1254"/>
                  </a:lnTo>
                  <a:lnTo>
                    <a:pt x="13800" y="1331"/>
                  </a:lnTo>
                  <a:lnTo>
                    <a:pt x="13811" y="1409"/>
                  </a:lnTo>
                  <a:lnTo>
                    <a:pt x="13816" y="1489"/>
                  </a:lnTo>
                  <a:lnTo>
                    <a:pt x="13819" y="1568"/>
                  </a:lnTo>
                  <a:lnTo>
                    <a:pt x="13816" y="1650"/>
                  </a:lnTo>
                  <a:lnTo>
                    <a:pt x="13811" y="1729"/>
                  </a:lnTo>
                  <a:lnTo>
                    <a:pt x="13800" y="1807"/>
                  </a:lnTo>
                  <a:lnTo>
                    <a:pt x="13786" y="1884"/>
                  </a:lnTo>
                  <a:lnTo>
                    <a:pt x="13769" y="1961"/>
                  </a:lnTo>
                  <a:lnTo>
                    <a:pt x="13748" y="2035"/>
                  </a:lnTo>
                  <a:lnTo>
                    <a:pt x="13723" y="2107"/>
                  </a:lnTo>
                  <a:lnTo>
                    <a:pt x="13694" y="2179"/>
                  </a:lnTo>
                  <a:lnTo>
                    <a:pt x="13663" y="2248"/>
                  </a:lnTo>
                  <a:lnTo>
                    <a:pt x="13628" y="2316"/>
                  </a:lnTo>
                  <a:lnTo>
                    <a:pt x="13590" y="2382"/>
                  </a:lnTo>
                  <a:lnTo>
                    <a:pt x="13550" y="2445"/>
                  </a:lnTo>
                  <a:lnTo>
                    <a:pt x="13505" y="2507"/>
                  </a:lnTo>
                  <a:lnTo>
                    <a:pt x="13459" y="2566"/>
                  </a:lnTo>
                  <a:lnTo>
                    <a:pt x="13410" y="2623"/>
                  </a:lnTo>
                  <a:lnTo>
                    <a:pt x="13359" y="2677"/>
                  </a:lnTo>
                  <a:lnTo>
                    <a:pt x="13303" y="2729"/>
                  </a:lnTo>
                  <a:lnTo>
                    <a:pt x="13246" y="2779"/>
                  </a:lnTo>
                  <a:lnTo>
                    <a:pt x="13187" y="2825"/>
                  </a:lnTo>
                  <a:lnTo>
                    <a:pt x="13126" y="2869"/>
                  </a:lnTo>
                  <a:lnTo>
                    <a:pt x="13062" y="2910"/>
                  </a:lnTo>
                  <a:lnTo>
                    <a:pt x="12996" y="2948"/>
                  </a:lnTo>
                  <a:lnTo>
                    <a:pt x="12929" y="2983"/>
                  </a:lnTo>
                  <a:lnTo>
                    <a:pt x="12860" y="3014"/>
                  </a:lnTo>
                  <a:lnTo>
                    <a:pt x="12788" y="3042"/>
                  </a:lnTo>
                  <a:lnTo>
                    <a:pt x="12715" y="3067"/>
                  </a:lnTo>
                  <a:lnTo>
                    <a:pt x="12640" y="3088"/>
                  </a:lnTo>
                  <a:lnTo>
                    <a:pt x="12565" y="3106"/>
                  </a:lnTo>
                  <a:lnTo>
                    <a:pt x="12488" y="3120"/>
                  </a:lnTo>
                  <a:lnTo>
                    <a:pt x="12410" y="3129"/>
                  </a:lnTo>
                  <a:lnTo>
                    <a:pt x="12331" y="3135"/>
                  </a:lnTo>
                  <a:lnTo>
                    <a:pt x="12250" y="3138"/>
                  </a:lnTo>
                  <a:lnTo>
                    <a:pt x="12170" y="3135"/>
                  </a:lnTo>
                  <a:lnTo>
                    <a:pt x="12090" y="3129"/>
                  </a:lnTo>
                  <a:lnTo>
                    <a:pt x="12011" y="3120"/>
                  </a:lnTo>
                  <a:lnTo>
                    <a:pt x="11935" y="3106"/>
                  </a:lnTo>
                  <a:lnTo>
                    <a:pt x="11859" y="3088"/>
                  </a:lnTo>
                  <a:lnTo>
                    <a:pt x="11785" y="3067"/>
                  </a:lnTo>
                  <a:lnTo>
                    <a:pt x="11711" y="3042"/>
                  </a:lnTo>
                  <a:lnTo>
                    <a:pt x="11641" y="3014"/>
                  </a:lnTo>
                  <a:lnTo>
                    <a:pt x="11571" y="2983"/>
                  </a:lnTo>
                  <a:lnTo>
                    <a:pt x="11504" y="2948"/>
                  </a:lnTo>
                  <a:lnTo>
                    <a:pt x="11438" y="2910"/>
                  </a:lnTo>
                  <a:lnTo>
                    <a:pt x="11375" y="2869"/>
                  </a:lnTo>
                  <a:lnTo>
                    <a:pt x="11313" y="2825"/>
                  </a:lnTo>
                  <a:lnTo>
                    <a:pt x="11253" y="2779"/>
                  </a:lnTo>
                  <a:lnTo>
                    <a:pt x="11197" y="2729"/>
                  </a:lnTo>
                  <a:lnTo>
                    <a:pt x="11143" y="2677"/>
                  </a:lnTo>
                  <a:lnTo>
                    <a:pt x="11091" y="2623"/>
                  </a:lnTo>
                  <a:lnTo>
                    <a:pt x="11041" y="2566"/>
                  </a:lnTo>
                  <a:lnTo>
                    <a:pt x="10994" y="2507"/>
                  </a:lnTo>
                  <a:lnTo>
                    <a:pt x="10950" y="2445"/>
                  </a:lnTo>
                  <a:lnTo>
                    <a:pt x="10909" y="2382"/>
                  </a:lnTo>
                  <a:lnTo>
                    <a:pt x="10871" y="2316"/>
                  </a:lnTo>
                  <a:lnTo>
                    <a:pt x="10837" y="2248"/>
                  </a:lnTo>
                  <a:lnTo>
                    <a:pt x="10805" y="2179"/>
                  </a:lnTo>
                  <a:lnTo>
                    <a:pt x="10777" y="2107"/>
                  </a:lnTo>
                  <a:lnTo>
                    <a:pt x="10753" y="2035"/>
                  </a:lnTo>
                  <a:lnTo>
                    <a:pt x="10731" y="1961"/>
                  </a:lnTo>
                  <a:lnTo>
                    <a:pt x="10714" y="1884"/>
                  </a:lnTo>
                  <a:lnTo>
                    <a:pt x="10701" y="1807"/>
                  </a:lnTo>
                  <a:lnTo>
                    <a:pt x="10690" y="1729"/>
                  </a:lnTo>
                  <a:lnTo>
                    <a:pt x="10684" y="1650"/>
                  </a:lnTo>
                  <a:lnTo>
                    <a:pt x="10683" y="1568"/>
                  </a:lnTo>
                  <a:lnTo>
                    <a:pt x="10684" y="1489"/>
                  </a:lnTo>
                  <a:lnTo>
                    <a:pt x="10690" y="1409"/>
                  </a:lnTo>
                  <a:lnTo>
                    <a:pt x="10701" y="1331"/>
                  </a:lnTo>
                  <a:lnTo>
                    <a:pt x="10714" y="1254"/>
                  </a:lnTo>
                  <a:lnTo>
                    <a:pt x="10731" y="1178"/>
                  </a:lnTo>
                  <a:lnTo>
                    <a:pt x="10753" y="1104"/>
                  </a:lnTo>
                  <a:lnTo>
                    <a:pt x="10777" y="1031"/>
                  </a:lnTo>
                  <a:lnTo>
                    <a:pt x="10805" y="960"/>
                  </a:lnTo>
                  <a:lnTo>
                    <a:pt x="10837" y="891"/>
                  </a:lnTo>
                  <a:lnTo>
                    <a:pt x="10871" y="822"/>
                  </a:lnTo>
                  <a:lnTo>
                    <a:pt x="10909" y="757"/>
                  </a:lnTo>
                  <a:lnTo>
                    <a:pt x="10950" y="693"/>
                  </a:lnTo>
                  <a:lnTo>
                    <a:pt x="10994" y="631"/>
                  </a:lnTo>
                  <a:lnTo>
                    <a:pt x="11041" y="572"/>
                  </a:lnTo>
                  <a:lnTo>
                    <a:pt x="11091" y="515"/>
                  </a:lnTo>
                  <a:lnTo>
                    <a:pt x="11143" y="461"/>
                  </a:lnTo>
                  <a:lnTo>
                    <a:pt x="11197" y="409"/>
                  </a:lnTo>
                  <a:lnTo>
                    <a:pt x="11253" y="360"/>
                  </a:lnTo>
                  <a:lnTo>
                    <a:pt x="11313" y="313"/>
                  </a:lnTo>
                  <a:lnTo>
                    <a:pt x="11375" y="269"/>
                  </a:lnTo>
                  <a:lnTo>
                    <a:pt x="11438" y="228"/>
                  </a:lnTo>
                  <a:lnTo>
                    <a:pt x="11504" y="190"/>
                  </a:lnTo>
                  <a:lnTo>
                    <a:pt x="11571" y="155"/>
                  </a:lnTo>
                  <a:lnTo>
                    <a:pt x="11641" y="124"/>
                  </a:lnTo>
                  <a:lnTo>
                    <a:pt x="11711" y="95"/>
                  </a:lnTo>
                  <a:lnTo>
                    <a:pt x="11785" y="71"/>
                  </a:lnTo>
                  <a:lnTo>
                    <a:pt x="11859" y="50"/>
                  </a:lnTo>
                  <a:lnTo>
                    <a:pt x="11935" y="33"/>
                  </a:lnTo>
                  <a:lnTo>
                    <a:pt x="12011" y="19"/>
                  </a:lnTo>
                  <a:lnTo>
                    <a:pt x="12090" y="8"/>
                  </a:lnTo>
                  <a:lnTo>
                    <a:pt x="12170" y="2"/>
                  </a:lnTo>
                  <a:lnTo>
                    <a:pt x="12250"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a:p>
          </p:txBody>
        </p:sp>
        <p:grpSp>
          <p:nvGrpSpPr>
            <p:cNvPr id="17" name="组合 300"/>
            <p:cNvGrpSpPr/>
            <p:nvPr/>
          </p:nvGrpSpPr>
          <p:grpSpPr>
            <a:xfrm rot="8896630">
              <a:off x="753904" y="1415661"/>
              <a:ext cx="284795" cy="259481"/>
              <a:chOff x="2468404" y="1583301"/>
              <a:chExt cx="284795" cy="259481"/>
            </a:xfrm>
          </p:grpSpPr>
          <p:sp>
            <p:nvSpPr>
              <p:cNvPr id="287" name="Freeform 52"/>
              <p:cNvSpPr/>
              <p:nvPr/>
            </p:nvSpPr>
            <p:spPr bwMode="auto">
              <a:xfrm>
                <a:off x="2468404" y="1583301"/>
                <a:ext cx="75946" cy="259481"/>
              </a:xfrm>
              <a:custGeom>
                <a:avLst/>
                <a:gdLst/>
                <a:ahLst/>
                <a:cxnLst>
                  <a:cxn ang="0">
                    <a:pos x="16" y="0"/>
                  </a:cxn>
                  <a:cxn ang="0">
                    <a:pos x="16" y="0"/>
                  </a:cxn>
                  <a:cxn ang="0">
                    <a:pos x="10" y="8"/>
                  </a:cxn>
                  <a:cxn ang="0">
                    <a:pos x="4" y="18"/>
                  </a:cxn>
                  <a:cxn ang="0">
                    <a:pos x="2" y="28"/>
                  </a:cxn>
                  <a:cxn ang="0">
                    <a:pos x="0" y="38"/>
                  </a:cxn>
                  <a:cxn ang="0">
                    <a:pos x="0" y="38"/>
                  </a:cxn>
                  <a:cxn ang="0">
                    <a:pos x="2" y="50"/>
                  </a:cxn>
                  <a:cxn ang="0">
                    <a:pos x="6" y="60"/>
                  </a:cxn>
                  <a:cxn ang="0">
                    <a:pos x="12" y="72"/>
                  </a:cxn>
                  <a:cxn ang="0">
                    <a:pos x="18" y="80"/>
                  </a:cxn>
                  <a:cxn ang="0">
                    <a:pos x="18" y="80"/>
                  </a:cxn>
                  <a:cxn ang="0">
                    <a:pos x="22" y="82"/>
                  </a:cxn>
                  <a:cxn ang="0">
                    <a:pos x="24" y="80"/>
                  </a:cxn>
                  <a:cxn ang="0">
                    <a:pos x="24" y="80"/>
                  </a:cxn>
                  <a:cxn ang="0">
                    <a:pos x="24" y="78"/>
                  </a:cxn>
                  <a:cxn ang="0">
                    <a:pos x="24" y="76"/>
                  </a:cxn>
                  <a:cxn ang="0">
                    <a:pos x="24" y="76"/>
                  </a:cxn>
                  <a:cxn ang="0">
                    <a:pos x="16" y="68"/>
                  </a:cxn>
                  <a:cxn ang="0">
                    <a:pos x="12" y="58"/>
                  </a:cxn>
                  <a:cxn ang="0">
                    <a:pos x="8" y="48"/>
                  </a:cxn>
                  <a:cxn ang="0">
                    <a:pos x="8" y="38"/>
                  </a:cxn>
                  <a:cxn ang="0">
                    <a:pos x="8" y="38"/>
                  </a:cxn>
                  <a:cxn ang="0">
                    <a:pos x="8" y="30"/>
                  </a:cxn>
                  <a:cxn ang="0">
                    <a:pos x="12" y="20"/>
                  </a:cxn>
                  <a:cxn ang="0">
                    <a:pos x="16" y="12"/>
                  </a:cxn>
                  <a:cxn ang="0">
                    <a:pos x="22" y="6"/>
                  </a:cxn>
                  <a:cxn ang="0">
                    <a:pos x="22" y="6"/>
                  </a:cxn>
                  <a:cxn ang="0">
                    <a:pos x="22" y="2"/>
                  </a:cxn>
                  <a:cxn ang="0">
                    <a:pos x="22" y="0"/>
                  </a:cxn>
                  <a:cxn ang="0">
                    <a:pos x="22" y="0"/>
                  </a:cxn>
                  <a:cxn ang="0">
                    <a:pos x="18" y="0"/>
                  </a:cxn>
                  <a:cxn ang="0">
                    <a:pos x="16" y="0"/>
                  </a:cxn>
                  <a:cxn ang="0">
                    <a:pos x="16" y="0"/>
                  </a:cxn>
                </a:cxnLst>
                <a:rect l="0" t="0" r="r" b="b"/>
                <a:pathLst>
                  <a:path w="24" h="82">
                    <a:moveTo>
                      <a:pt x="16" y="0"/>
                    </a:moveTo>
                    <a:lnTo>
                      <a:pt x="16" y="0"/>
                    </a:lnTo>
                    <a:lnTo>
                      <a:pt x="10" y="8"/>
                    </a:lnTo>
                    <a:lnTo>
                      <a:pt x="4" y="18"/>
                    </a:lnTo>
                    <a:lnTo>
                      <a:pt x="2" y="28"/>
                    </a:lnTo>
                    <a:lnTo>
                      <a:pt x="0" y="38"/>
                    </a:lnTo>
                    <a:lnTo>
                      <a:pt x="0" y="38"/>
                    </a:lnTo>
                    <a:lnTo>
                      <a:pt x="2" y="50"/>
                    </a:lnTo>
                    <a:lnTo>
                      <a:pt x="6" y="60"/>
                    </a:lnTo>
                    <a:lnTo>
                      <a:pt x="12" y="72"/>
                    </a:lnTo>
                    <a:lnTo>
                      <a:pt x="18" y="80"/>
                    </a:lnTo>
                    <a:lnTo>
                      <a:pt x="18" y="80"/>
                    </a:lnTo>
                    <a:lnTo>
                      <a:pt x="22" y="82"/>
                    </a:lnTo>
                    <a:lnTo>
                      <a:pt x="24" y="80"/>
                    </a:lnTo>
                    <a:lnTo>
                      <a:pt x="24" y="80"/>
                    </a:lnTo>
                    <a:lnTo>
                      <a:pt x="24" y="78"/>
                    </a:lnTo>
                    <a:lnTo>
                      <a:pt x="24" y="76"/>
                    </a:lnTo>
                    <a:lnTo>
                      <a:pt x="24" y="76"/>
                    </a:lnTo>
                    <a:lnTo>
                      <a:pt x="16" y="68"/>
                    </a:lnTo>
                    <a:lnTo>
                      <a:pt x="12" y="58"/>
                    </a:lnTo>
                    <a:lnTo>
                      <a:pt x="8" y="48"/>
                    </a:lnTo>
                    <a:lnTo>
                      <a:pt x="8" y="38"/>
                    </a:lnTo>
                    <a:lnTo>
                      <a:pt x="8" y="38"/>
                    </a:lnTo>
                    <a:lnTo>
                      <a:pt x="8" y="30"/>
                    </a:lnTo>
                    <a:lnTo>
                      <a:pt x="12" y="20"/>
                    </a:lnTo>
                    <a:lnTo>
                      <a:pt x="16" y="12"/>
                    </a:lnTo>
                    <a:lnTo>
                      <a:pt x="22" y="6"/>
                    </a:lnTo>
                    <a:lnTo>
                      <a:pt x="22" y="6"/>
                    </a:lnTo>
                    <a:lnTo>
                      <a:pt x="22" y="2"/>
                    </a:lnTo>
                    <a:lnTo>
                      <a:pt x="22" y="0"/>
                    </a:lnTo>
                    <a:lnTo>
                      <a:pt x="22" y="0"/>
                    </a:lnTo>
                    <a:lnTo>
                      <a:pt x="18" y="0"/>
                    </a:lnTo>
                    <a:lnTo>
                      <a:pt x="16" y="0"/>
                    </a:lnTo>
                    <a:lnTo>
                      <a:pt x="16"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a:p>
            </p:txBody>
          </p:sp>
          <p:sp>
            <p:nvSpPr>
              <p:cNvPr id="288" name="Freeform 53"/>
              <p:cNvSpPr/>
              <p:nvPr/>
            </p:nvSpPr>
            <p:spPr bwMode="auto">
              <a:xfrm>
                <a:off x="2538020" y="1602287"/>
                <a:ext cx="69617" cy="221508"/>
              </a:xfrm>
              <a:custGeom>
                <a:avLst/>
                <a:gdLst/>
                <a:ahLst/>
                <a:cxnLst>
                  <a:cxn ang="0">
                    <a:pos x="14" y="0"/>
                  </a:cxn>
                  <a:cxn ang="0">
                    <a:pos x="14" y="0"/>
                  </a:cxn>
                  <a:cxn ang="0">
                    <a:pos x="8" y="8"/>
                  </a:cxn>
                  <a:cxn ang="0">
                    <a:pos x="4" y="16"/>
                  </a:cxn>
                  <a:cxn ang="0">
                    <a:pos x="0" y="24"/>
                  </a:cxn>
                  <a:cxn ang="0">
                    <a:pos x="0" y="32"/>
                  </a:cxn>
                  <a:cxn ang="0">
                    <a:pos x="0" y="32"/>
                  </a:cxn>
                  <a:cxn ang="0">
                    <a:pos x="2" y="42"/>
                  </a:cxn>
                  <a:cxn ang="0">
                    <a:pos x="4" y="52"/>
                  </a:cxn>
                  <a:cxn ang="0">
                    <a:pos x="8" y="60"/>
                  </a:cxn>
                  <a:cxn ang="0">
                    <a:pos x="16" y="68"/>
                  </a:cxn>
                  <a:cxn ang="0">
                    <a:pos x="16" y="68"/>
                  </a:cxn>
                  <a:cxn ang="0">
                    <a:pos x="18" y="70"/>
                  </a:cxn>
                  <a:cxn ang="0">
                    <a:pos x="20" y="68"/>
                  </a:cxn>
                  <a:cxn ang="0">
                    <a:pos x="20" y="68"/>
                  </a:cxn>
                  <a:cxn ang="0">
                    <a:pos x="22" y="66"/>
                  </a:cxn>
                  <a:cxn ang="0">
                    <a:pos x="20" y="64"/>
                  </a:cxn>
                  <a:cxn ang="0">
                    <a:pos x="20" y="64"/>
                  </a:cxn>
                  <a:cxn ang="0">
                    <a:pos x="14" y="56"/>
                  </a:cxn>
                  <a:cxn ang="0">
                    <a:pos x="10" y="48"/>
                  </a:cxn>
                  <a:cxn ang="0">
                    <a:pos x="8" y="40"/>
                  </a:cxn>
                  <a:cxn ang="0">
                    <a:pos x="8" y="32"/>
                  </a:cxn>
                  <a:cxn ang="0">
                    <a:pos x="8" y="32"/>
                  </a:cxn>
                  <a:cxn ang="0">
                    <a:pos x="8" y="26"/>
                  </a:cxn>
                  <a:cxn ang="0">
                    <a:pos x="10" y="18"/>
                  </a:cxn>
                  <a:cxn ang="0">
                    <a:pos x="14" y="12"/>
                  </a:cxn>
                  <a:cxn ang="0">
                    <a:pos x="18" y="6"/>
                  </a:cxn>
                  <a:cxn ang="0">
                    <a:pos x="18" y="6"/>
                  </a:cxn>
                  <a:cxn ang="0">
                    <a:pos x="20" y="4"/>
                  </a:cxn>
                  <a:cxn ang="0">
                    <a:pos x="18" y="0"/>
                  </a:cxn>
                  <a:cxn ang="0">
                    <a:pos x="18" y="0"/>
                  </a:cxn>
                  <a:cxn ang="0">
                    <a:pos x="16" y="0"/>
                  </a:cxn>
                  <a:cxn ang="0">
                    <a:pos x="14" y="0"/>
                  </a:cxn>
                  <a:cxn ang="0">
                    <a:pos x="14" y="0"/>
                  </a:cxn>
                </a:cxnLst>
                <a:rect l="0" t="0" r="r" b="b"/>
                <a:pathLst>
                  <a:path w="22" h="70">
                    <a:moveTo>
                      <a:pt x="14" y="0"/>
                    </a:moveTo>
                    <a:lnTo>
                      <a:pt x="14" y="0"/>
                    </a:lnTo>
                    <a:lnTo>
                      <a:pt x="8" y="8"/>
                    </a:lnTo>
                    <a:lnTo>
                      <a:pt x="4" y="16"/>
                    </a:lnTo>
                    <a:lnTo>
                      <a:pt x="0" y="24"/>
                    </a:lnTo>
                    <a:lnTo>
                      <a:pt x="0" y="32"/>
                    </a:lnTo>
                    <a:lnTo>
                      <a:pt x="0" y="32"/>
                    </a:lnTo>
                    <a:lnTo>
                      <a:pt x="2" y="42"/>
                    </a:lnTo>
                    <a:lnTo>
                      <a:pt x="4" y="52"/>
                    </a:lnTo>
                    <a:lnTo>
                      <a:pt x="8" y="60"/>
                    </a:lnTo>
                    <a:lnTo>
                      <a:pt x="16" y="68"/>
                    </a:lnTo>
                    <a:lnTo>
                      <a:pt x="16" y="68"/>
                    </a:lnTo>
                    <a:lnTo>
                      <a:pt x="18" y="70"/>
                    </a:lnTo>
                    <a:lnTo>
                      <a:pt x="20" y="68"/>
                    </a:lnTo>
                    <a:lnTo>
                      <a:pt x="20" y="68"/>
                    </a:lnTo>
                    <a:lnTo>
                      <a:pt x="22" y="66"/>
                    </a:lnTo>
                    <a:lnTo>
                      <a:pt x="20" y="64"/>
                    </a:lnTo>
                    <a:lnTo>
                      <a:pt x="20" y="64"/>
                    </a:lnTo>
                    <a:lnTo>
                      <a:pt x="14" y="56"/>
                    </a:lnTo>
                    <a:lnTo>
                      <a:pt x="10" y="48"/>
                    </a:lnTo>
                    <a:lnTo>
                      <a:pt x="8" y="40"/>
                    </a:lnTo>
                    <a:lnTo>
                      <a:pt x="8" y="32"/>
                    </a:lnTo>
                    <a:lnTo>
                      <a:pt x="8" y="32"/>
                    </a:lnTo>
                    <a:lnTo>
                      <a:pt x="8" y="26"/>
                    </a:lnTo>
                    <a:lnTo>
                      <a:pt x="10" y="18"/>
                    </a:lnTo>
                    <a:lnTo>
                      <a:pt x="14" y="12"/>
                    </a:lnTo>
                    <a:lnTo>
                      <a:pt x="18" y="6"/>
                    </a:lnTo>
                    <a:lnTo>
                      <a:pt x="18" y="6"/>
                    </a:lnTo>
                    <a:lnTo>
                      <a:pt x="20" y="4"/>
                    </a:lnTo>
                    <a:lnTo>
                      <a:pt x="18" y="0"/>
                    </a:lnTo>
                    <a:lnTo>
                      <a:pt x="18" y="0"/>
                    </a:lnTo>
                    <a:lnTo>
                      <a:pt x="16" y="0"/>
                    </a:lnTo>
                    <a:lnTo>
                      <a:pt x="14" y="0"/>
                    </a:lnTo>
                    <a:lnTo>
                      <a:pt x="14"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a:p>
            </p:txBody>
          </p:sp>
          <p:sp>
            <p:nvSpPr>
              <p:cNvPr id="289" name="Freeform 54"/>
              <p:cNvSpPr/>
              <p:nvPr/>
            </p:nvSpPr>
            <p:spPr bwMode="auto">
              <a:xfrm>
                <a:off x="2607637" y="1621274"/>
                <a:ext cx="56959" cy="183535"/>
              </a:xfrm>
              <a:custGeom>
                <a:avLst/>
                <a:gdLst/>
                <a:ahLst/>
                <a:cxnLst>
                  <a:cxn ang="0">
                    <a:pos x="10" y="0"/>
                  </a:cxn>
                  <a:cxn ang="0">
                    <a:pos x="10" y="0"/>
                  </a:cxn>
                  <a:cxn ang="0">
                    <a:pos x="6" y="6"/>
                  </a:cxn>
                  <a:cxn ang="0">
                    <a:pos x="2" y="14"/>
                  </a:cxn>
                  <a:cxn ang="0">
                    <a:pos x="0" y="20"/>
                  </a:cxn>
                  <a:cxn ang="0">
                    <a:pos x="0" y="26"/>
                  </a:cxn>
                  <a:cxn ang="0">
                    <a:pos x="0" y="26"/>
                  </a:cxn>
                  <a:cxn ang="0">
                    <a:pos x="0" y="34"/>
                  </a:cxn>
                  <a:cxn ang="0">
                    <a:pos x="2" y="42"/>
                  </a:cxn>
                  <a:cxn ang="0">
                    <a:pos x="6" y="50"/>
                  </a:cxn>
                  <a:cxn ang="0">
                    <a:pos x="12" y="56"/>
                  </a:cxn>
                  <a:cxn ang="0">
                    <a:pos x="12" y="56"/>
                  </a:cxn>
                  <a:cxn ang="0">
                    <a:pos x="14" y="58"/>
                  </a:cxn>
                  <a:cxn ang="0">
                    <a:pos x="16" y="56"/>
                  </a:cxn>
                  <a:cxn ang="0">
                    <a:pos x="16" y="56"/>
                  </a:cxn>
                  <a:cxn ang="0">
                    <a:pos x="18" y="54"/>
                  </a:cxn>
                  <a:cxn ang="0">
                    <a:pos x="16" y="52"/>
                  </a:cxn>
                  <a:cxn ang="0">
                    <a:pos x="16" y="52"/>
                  </a:cxn>
                  <a:cxn ang="0">
                    <a:pos x="12" y="46"/>
                  </a:cxn>
                  <a:cxn ang="0">
                    <a:pos x="10" y="40"/>
                  </a:cxn>
                  <a:cxn ang="0">
                    <a:pos x="8" y="34"/>
                  </a:cxn>
                  <a:cxn ang="0">
                    <a:pos x="6" y="26"/>
                  </a:cxn>
                  <a:cxn ang="0">
                    <a:pos x="6" y="26"/>
                  </a:cxn>
                  <a:cxn ang="0">
                    <a:pos x="8" y="16"/>
                  </a:cxn>
                  <a:cxn ang="0">
                    <a:pos x="12" y="10"/>
                  </a:cxn>
                  <a:cxn ang="0">
                    <a:pos x="16" y="6"/>
                  </a:cxn>
                  <a:cxn ang="0">
                    <a:pos x="16" y="6"/>
                  </a:cxn>
                  <a:cxn ang="0">
                    <a:pos x="16" y="4"/>
                  </a:cxn>
                  <a:cxn ang="0">
                    <a:pos x="16" y="0"/>
                  </a:cxn>
                  <a:cxn ang="0">
                    <a:pos x="16" y="0"/>
                  </a:cxn>
                  <a:cxn ang="0">
                    <a:pos x="12" y="0"/>
                  </a:cxn>
                  <a:cxn ang="0">
                    <a:pos x="10" y="0"/>
                  </a:cxn>
                  <a:cxn ang="0">
                    <a:pos x="10" y="0"/>
                  </a:cxn>
                </a:cxnLst>
                <a:rect l="0" t="0" r="r" b="b"/>
                <a:pathLst>
                  <a:path w="18" h="58">
                    <a:moveTo>
                      <a:pt x="10" y="0"/>
                    </a:moveTo>
                    <a:lnTo>
                      <a:pt x="10" y="0"/>
                    </a:lnTo>
                    <a:lnTo>
                      <a:pt x="6" y="6"/>
                    </a:lnTo>
                    <a:lnTo>
                      <a:pt x="2" y="14"/>
                    </a:lnTo>
                    <a:lnTo>
                      <a:pt x="0" y="20"/>
                    </a:lnTo>
                    <a:lnTo>
                      <a:pt x="0" y="26"/>
                    </a:lnTo>
                    <a:lnTo>
                      <a:pt x="0" y="26"/>
                    </a:lnTo>
                    <a:lnTo>
                      <a:pt x="0" y="34"/>
                    </a:lnTo>
                    <a:lnTo>
                      <a:pt x="2" y="42"/>
                    </a:lnTo>
                    <a:lnTo>
                      <a:pt x="6" y="50"/>
                    </a:lnTo>
                    <a:lnTo>
                      <a:pt x="12" y="56"/>
                    </a:lnTo>
                    <a:lnTo>
                      <a:pt x="12" y="56"/>
                    </a:lnTo>
                    <a:lnTo>
                      <a:pt x="14" y="58"/>
                    </a:lnTo>
                    <a:lnTo>
                      <a:pt x="16" y="56"/>
                    </a:lnTo>
                    <a:lnTo>
                      <a:pt x="16" y="56"/>
                    </a:lnTo>
                    <a:lnTo>
                      <a:pt x="18" y="54"/>
                    </a:lnTo>
                    <a:lnTo>
                      <a:pt x="16" y="52"/>
                    </a:lnTo>
                    <a:lnTo>
                      <a:pt x="16" y="52"/>
                    </a:lnTo>
                    <a:lnTo>
                      <a:pt x="12" y="46"/>
                    </a:lnTo>
                    <a:lnTo>
                      <a:pt x="10" y="40"/>
                    </a:lnTo>
                    <a:lnTo>
                      <a:pt x="8" y="34"/>
                    </a:lnTo>
                    <a:lnTo>
                      <a:pt x="6" y="26"/>
                    </a:lnTo>
                    <a:lnTo>
                      <a:pt x="6" y="26"/>
                    </a:lnTo>
                    <a:lnTo>
                      <a:pt x="8" y="16"/>
                    </a:lnTo>
                    <a:lnTo>
                      <a:pt x="12" y="10"/>
                    </a:lnTo>
                    <a:lnTo>
                      <a:pt x="16" y="6"/>
                    </a:lnTo>
                    <a:lnTo>
                      <a:pt x="16" y="6"/>
                    </a:lnTo>
                    <a:lnTo>
                      <a:pt x="16" y="4"/>
                    </a:lnTo>
                    <a:lnTo>
                      <a:pt x="16" y="0"/>
                    </a:lnTo>
                    <a:lnTo>
                      <a:pt x="16" y="0"/>
                    </a:lnTo>
                    <a:lnTo>
                      <a:pt x="12" y="0"/>
                    </a:lnTo>
                    <a:lnTo>
                      <a:pt x="10" y="0"/>
                    </a:lnTo>
                    <a:lnTo>
                      <a:pt x="10"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a:p>
            </p:txBody>
          </p:sp>
          <p:sp>
            <p:nvSpPr>
              <p:cNvPr id="290" name="Freeform 55"/>
              <p:cNvSpPr/>
              <p:nvPr/>
            </p:nvSpPr>
            <p:spPr bwMode="auto">
              <a:xfrm>
                <a:off x="2670925" y="1671904"/>
                <a:ext cx="82274" cy="82274"/>
              </a:xfrm>
              <a:custGeom>
                <a:avLst/>
                <a:gdLst/>
                <a:ahLst/>
                <a:cxnLst>
                  <a:cxn ang="0">
                    <a:pos x="14" y="0"/>
                  </a:cxn>
                  <a:cxn ang="0">
                    <a:pos x="14" y="0"/>
                  </a:cxn>
                  <a:cxn ang="0">
                    <a:pos x="18" y="0"/>
                  </a:cxn>
                  <a:cxn ang="0">
                    <a:pos x="22" y="4"/>
                  </a:cxn>
                  <a:cxn ang="0">
                    <a:pos x="24" y="8"/>
                  </a:cxn>
                  <a:cxn ang="0">
                    <a:pos x="26" y="12"/>
                  </a:cxn>
                  <a:cxn ang="0">
                    <a:pos x="26" y="12"/>
                  </a:cxn>
                  <a:cxn ang="0">
                    <a:pos x="24" y="18"/>
                  </a:cxn>
                  <a:cxn ang="0">
                    <a:pos x="22" y="22"/>
                  </a:cxn>
                  <a:cxn ang="0">
                    <a:pos x="18" y="24"/>
                  </a:cxn>
                  <a:cxn ang="0">
                    <a:pos x="14" y="26"/>
                  </a:cxn>
                  <a:cxn ang="0">
                    <a:pos x="14" y="26"/>
                  </a:cxn>
                  <a:cxn ang="0">
                    <a:pos x="8" y="24"/>
                  </a:cxn>
                  <a:cxn ang="0">
                    <a:pos x="4" y="22"/>
                  </a:cxn>
                  <a:cxn ang="0">
                    <a:pos x="2" y="18"/>
                  </a:cxn>
                  <a:cxn ang="0">
                    <a:pos x="0" y="12"/>
                  </a:cxn>
                  <a:cxn ang="0">
                    <a:pos x="0" y="12"/>
                  </a:cxn>
                  <a:cxn ang="0">
                    <a:pos x="2" y="8"/>
                  </a:cxn>
                  <a:cxn ang="0">
                    <a:pos x="4" y="4"/>
                  </a:cxn>
                  <a:cxn ang="0">
                    <a:pos x="8" y="0"/>
                  </a:cxn>
                  <a:cxn ang="0">
                    <a:pos x="14" y="0"/>
                  </a:cxn>
                  <a:cxn ang="0">
                    <a:pos x="14" y="0"/>
                  </a:cxn>
                </a:cxnLst>
                <a:rect l="0" t="0" r="r" b="b"/>
                <a:pathLst>
                  <a:path w="26" h="26">
                    <a:moveTo>
                      <a:pt x="14" y="0"/>
                    </a:moveTo>
                    <a:lnTo>
                      <a:pt x="14" y="0"/>
                    </a:lnTo>
                    <a:lnTo>
                      <a:pt x="18" y="0"/>
                    </a:lnTo>
                    <a:lnTo>
                      <a:pt x="22" y="4"/>
                    </a:lnTo>
                    <a:lnTo>
                      <a:pt x="24" y="8"/>
                    </a:lnTo>
                    <a:lnTo>
                      <a:pt x="26" y="12"/>
                    </a:lnTo>
                    <a:lnTo>
                      <a:pt x="26" y="12"/>
                    </a:lnTo>
                    <a:lnTo>
                      <a:pt x="24" y="18"/>
                    </a:lnTo>
                    <a:lnTo>
                      <a:pt x="22" y="22"/>
                    </a:lnTo>
                    <a:lnTo>
                      <a:pt x="18" y="24"/>
                    </a:lnTo>
                    <a:lnTo>
                      <a:pt x="14" y="26"/>
                    </a:lnTo>
                    <a:lnTo>
                      <a:pt x="14" y="26"/>
                    </a:lnTo>
                    <a:lnTo>
                      <a:pt x="8" y="24"/>
                    </a:lnTo>
                    <a:lnTo>
                      <a:pt x="4" y="22"/>
                    </a:lnTo>
                    <a:lnTo>
                      <a:pt x="2" y="18"/>
                    </a:lnTo>
                    <a:lnTo>
                      <a:pt x="0" y="12"/>
                    </a:lnTo>
                    <a:lnTo>
                      <a:pt x="0" y="12"/>
                    </a:lnTo>
                    <a:lnTo>
                      <a:pt x="2" y="8"/>
                    </a:lnTo>
                    <a:lnTo>
                      <a:pt x="4" y="4"/>
                    </a:lnTo>
                    <a:lnTo>
                      <a:pt x="8" y="0"/>
                    </a:lnTo>
                    <a:lnTo>
                      <a:pt x="14" y="0"/>
                    </a:lnTo>
                    <a:lnTo>
                      <a:pt x="14"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zh-CN" altLang="en-US"/>
              </a:p>
            </p:txBody>
          </p:sp>
        </p:grpSp>
      </p:grpSp>
      <p:sp>
        <p:nvSpPr>
          <p:cNvPr id="115" name="标题 1"/>
          <p:cNvSpPr txBox="1"/>
          <p:nvPr>
            <p:custDataLst>
              <p:tags r:id="rId2"/>
            </p:custDataLst>
          </p:nvPr>
        </p:nvSpPr>
        <p:spPr>
          <a:xfrm>
            <a:off x="696987" y="523023"/>
            <a:ext cx="8174675" cy="700054"/>
          </a:xfrm>
          <a:prstGeom prst="rect">
            <a:avLst/>
          </a:prstGeom>
        </p:spPr>
        <p:txBody>
          <a:bodyPr lIns="97932" tIns="48966" rIns="97932" bIns="48966"/>
          <a:lstStyle>
            <a:lvl1pPr algn="l" rtl="0" eaLnBrk="0" fontAlgn="base" hangingPunct="0">
              <a:spcBef>
                <a:spcPct val="0"/>
              </a:spcBef>
              <a:spcAft>
                <a:spcPct val="0"/>
              </a:spcAft>
              <a:defRPr sz="3400" b="1">
                <a:solidFill>
                  <a:srgbClr val="990000"/>
                </a:solidFill>
                <a:latin typeface="FrutigerNext LT Medium" pitchFamily="34" charset="0"/>
                <a:ea typeface="黑体" panose="02010609060101010101" pitchFamily="49" charset="-122"/>
                <a:cs typeface="+mj-cs"/>
              </a:defRPr>
            </a:lvl1pPr>
            <a:lvl2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2pPr>
            <a:lvl3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3pPr>
            <a:lvl4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4pPr>
            <a:lvl5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5pPr>
            <a:lvl6pPr marL="489585"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79170"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468755"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958340"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9pPr>
          </a:lstStyle>
          <a:p>
            <a:pPr defTabSz="914400"/>
            <a:r>
              <a:rPr lang="zh-CN" altLang="en-US" sz="2800" dirty="0" smtClean="0">
                <a:solidFill>
                  <a:srgbClr val="C00000"/>
                </a:solidFill>
                <a:latin typeface="+mj-lt"/>
                <a:ea typeface="+mj-ea"/>
                <a:sym typeface="Calibri" panose="020F0502020204030204" pitchFamily="34" charset="0"/>
              </a:rPr>
              <a:t>业界领先的全场景</a:t>
            </a:r>
            <a:r>
              <a:rPr lang="en-US" altLang="zh-CN" sz="2800" dirty="0" smtClean="0">
                <a:solidFill>
                  <a:srgbClr val="C00000"/>
                </a:solidFill>
                <a:latin typeface="+mj-lt"/>
                <a:ea typeface="+mj-ea"/>
                <a:sym typeface="Calibri" panose="020F0502020204030204" pitchFamily="34" charset="0"/>
              </a:rPr>
              <a:t>Wi-Fi</a:t>
            </a:r>
            <a:r>
              <a:rPr lang="zh-CN" altLang="en-US" sz="2800" dirty="0" smtClean="0">
                <a:solidFill>
                  <a:srgbClr val="C00000"/>
                </a:solidFill>
                <a:latin typeface="+mj-lt"/>
                <a:ea typeface="+mj-ea"/>
                <a:sym typeface="Calibri" panose="020F0502020204030204" pitchFamily="34" charset="0"/>
              </a:rPr>
              <a:t>解决方案</a:t>
            </a:r>
            <a:endParaRPr lang="zh-CN" altLang="en-US" sz="2800" dirty="0" smtClean="0">
              <a:solidFill>
                <a:srgbClr val="C00000"/>
              </a:solidFill>
              <a:latin typeface="+mj-lt"/>
              <a:ea typeface="+mj-ea"/>
              <a:sym typeface="Calibri" panose="020F0502020204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p:nvPr>
            <p:custDataLst>
              <p:tags r:id="rId1"/>
            </p:custDataLst>
          </p:nvPr>
        </p:nvSpPr>
        <p:spPr>
          <a:xfrm>
            <a:off x="696987" y="523023"/>
            <a:ext cx="8174675" cy="700054"/>
          </a:xfrm>
          <a:prstGeom prst="rect">
            <a:avLst/>
          </a:prstGeom>
        </p:spPr>
        <p:txBody>
          <a:bodyPr lIns="97932" tIns="48966" rIns="97932" bIns="48966"/>
          <a:lstStyle>
            <a:lvl1pPr algn="l" rtl="0" eaLnBrk="0" fontAlgn="base" hangingPunct="0">
              <a:spcBef>
                <a:spcPct val="0"/>
              </a:spcBef>
              <a:spcAft>
                <a:spcPct val="0"/>
              </a:spcAft>
              <a:defRPr sz="3400" b="1">
                <a:solidFill>
                  <a:srgbClr val="990000"/>
                </a:solidFill>
                <a:latin typeface="FrutigerNext LT Medium" pitchFamily="34" charset="0"/>
                <a:ea typeface="黑体" panose="02010609060101010101" pitchFamily="49" charset="-122"/>
                <a:cs typeface="+mj-cs"/>
              </a:defRPr>
            </a:lvl1pPr>
            <a:lvl2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2pPr>
            <a:lvl3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3pPr>
            <a:lvl4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4pPr>
            <a:lvl5pPr algn="l" rtl="0" eaLnBrk="0" fontAlgn="base" hangingPunct="0">
              <a:spcBef>
                <a:spcPct val="0"/>
              </a:spcBef>
              <a:spcAft>
                <a:spcPct val="0"/>
              </a:spcAft>
              <a:defRPr sz="3000" b="1">
                <a:solidFill>
                  <a:srgbClr val="990000"/>
                </a:solidFill>
                <a:latin typeface="FrutigerNext LT Medium" pitchFamily="34" charset="0"/>
                <a:ea typeface="黑体" panose="02010609060101010101" pitchFamily="49" charset="-122"/>
                <a:cs typeface="宋体" panose="02010600030101010101" pitchFamily="2" charset="-122"/>
              </a:defRPr>
            </a:lvl5pPr>
            <a:lvl6pPr marL="489585"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79170"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468755"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958340" algn="l" rtl="0" eaLnBrk="1" fontAlgn="base" hangingPunct="1">
              <a:spcBef>
                <a:spcPct val="0"/>
              </a:spcBef>
              <a:spcAft>
                <a:spcPct val="0"/>
              </a:spcAft>
              <a:defRPr sz="3400" b="1">
                <a:solidFill>
                  <a:srgbClr val="990000"/>
                </a:solidFill>
                <a:latin typeface="FrutigerNext LT Medium" pitchFamily="34" charset="0"/>
                <a:ea typeface="华文细黑" panose="02010600040101010101" pitchFamily="2" charset="-122"/>
                <a:cs typeface="宋体" panose="02010600030101010101" pitchFamily="2" charset="-122"/>
              </a:defRPr>
            </a:lvl9pPr>
          </a:lstStyle>
          <a:p>
            <a:pPr defTabSz="914400"/>
            <a:r>
              <a:rPr lang="zh-CN" altLang="en-US" sz="2800" dirty="0" smtClean="0">
                <a:solidFill>
                  <a:srgbClr val="C00000"/>
                </a:solidFill>
                <a:latin typeface="+mj-lt"/>
                <a:ea typeface="+mj-ea"/>
                <a:sym typeface="Calibri" panose="020F0502020204030204" pitchFamily="34" charset="0"/>
              </a:rPr>
              <a:t>全场景创新性高密方案，部署简化，节省整体</a:t>
            </a:r>
            <a:r>
              <a:rPr lang="en-US" altLang="zh-CN" sz="2800" dirty="0" smtClean="0">
                <a:solidFill>
                  <a:srgbClr val="C00000"/>
                </a:solidFill>
                <a:latin typeface="+mj-lt"/>
                <a:ea typeface="+mj-ea"/>
                <a:sym typeface="Calibri" panose="020F0502020204030204" pitchFamily="34" charset="0"/>
              </a:rPr>
              <a:t>TCO</a:t>
            </a:r>
            <a:endParaRPr lang="zh-CN" altLang="en-US" sz="2800" dirty="0">
              <a:solidFill>
                <a:srgbClr val="C00000"/>
              </a:solidFill>
              <a:latin typeface="+mj-lt"/>
              <a:ea typeface="+mj-ea"/>
              <a:sym typeface="Calibri" panose="020F0502020204030204" pitchFamily="34" charset="0"/>
            </a:endParaRPr>
          </a:p>
        </p:txBody>
      </p:sp>
      <p:grpSp>
        <p:nvGrpSpPr>
          <p:cNvPr id="48" name="组合 47"/>
          <p:cNvGrpSpPr/>
          <p:nvPr/>
        </p:nvGrpSpPr>
        <p:grpSpPr>
          <a:xfrm>
            <a:off x="7249875" y="8316"/>
            <a:ext cx="4968392" cy="266700"/>
            <a:chOff x="7249875" y="8316"/>
            <a:chExt cx="4968392" cy="266700"/>
          </a:xfrm>
        </p:grpSpPr>
        <p:sp>
          <p:nvSpPr>
            <p:cNvPr id="49" name="五边形 48"/>
            <p:cNvSpPr/>
            <p:nvPr/>
          </p:nvSpPr>
          <p:spPr bwMode="auto">
            <a:xfrm>
              <a:off x="7249875" y="8316"/>
              <a:ext cx="1296000" cy="266700"/>
            </a:xfrm>
            <a:prstGeom prst="homePlate">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ctr" eaLnBrk="0" hangingPunct="0">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0" name="燕尾形 49"/>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51" name="燕尾形 50"/>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52" name="燕尾形 51"/>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
        <p:nvSpPr>
          <p:cNvPr id="46" name="矩形 45"/>
          <p:cNvSpPr/>
          <p:nvPr/>
        </p:nvSpPr>
        <p:spPr bwMode="auto">
          <a:xfrm>
            <a:off x="4515702" y="1340546"/>
            <a:ext cx="3240000" cy="4537520"/>
          </a:xfrm>
          <a:prstGeom prst="rect">
            <a:avLst/>
          </a:prstGeom>
          <a:solidFill>
            <a:schemeClr val="bg1"/>
          </a:solidFill>
          <a:ln>
            <a:solidFill>
              <a:srgbClr val="4A7EBB"/>
            </a:solid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1776" tIns="75889" rIns="151776" bIns="75889" numCol="1" rtlCol="0" anchor="t" anchorCtr="0" compatLnSpc="1"/>
          <a:lstStyle/>
          <a:p>
            <a:pPr defTabSz="1138555">
              <a:buClr>
                <a:srgbClr val="CC9900"/>
              </a:buClr>
              <a:buFont typeface="Wingdings" panose="05000000000000000000" pitchFamily="2" charset="2"/>
              <a:buChar char="n"/>
              <a:defRPr/>
            </a:pPr>
            <a:endParaRPr lang="zh-CN" altLang="en-US" sz="2800" kern="0" dirty="0" smtClean="0">
              <a:solidFill>
                <a:srgbClr val="000000"/>
              </a:solidFill>
              <a:latin typeface="Arial" panose="020B0604020202020204"/>
              <a:ea typeface="微软雅黑" panose="020B0503020204020204" pitchFamily="34" charset="-122"/>
              <a:sym typeface="Arial" panose="020B0604020202020204"/>
            </a:endParaRPr>
          </a:p>
        </p:txBody>
      </p:sp>
      <p:sp>
        <p:nvSpPr>
          <p:cNvPr id="47" name="矩形 46"/>
          <p:cNvSpPr/>
          <p:nvPr/>
        </p:nvSpPr>
        <p:spPr bwMode="auto">
          <a:xfrm>
            <a:off x="8113833" y="1340546"/>
            <a:ext cx="3240000" cy="4537520"/>
          </a:xfrm>
          <a:prstGeom prst="rect">
            <a:avLst/>
          </a:prstGeom>
          <a:solidFill>
            <a:schemeClr val="bg1"/>
          </a:solidFill>
          <a:ln>
            <a:solidFill>
              <a:srgbClr val="4A7EBB"/>
            </a:solid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1776" tIns="75889" rIns="151776" bIns="75889" numCol="1" rtlCol="0" anchor="t" anchorCtr="0" compatLnSpc="1"/>
          <a:lstStyle/>
          <a:p>
            <a:pPr defTabSz="1138555">
              <a:buClr>
                <a:srgbClr val="CC9900"/>
              </a:buClr>
              <a:buFont typeface="Wingdings" panose="05000000000000000000" pitchFamily="2" charset="2"/>
              <a:buChar char="n"/>
              <a:defRPr/>
            </a:pPr>
            <a:endParaRPr lang="zh-CN" altLang="en-US" sz="2800" kern="0" dirty="0" smtClean="0">
              <a:solidFill>
                <a:srgbClr val="000000"/>
              </a:solidFill>
              <a:latin typeface="Arial" panose="020B0604020202020204"/>
              <a:ea typeface="微软雅黑" panose="020B0503020204020204" pitchFamily="34" charset="-122"/>
              <a:sym typeface="Arial" panose="020B0604020202020204"/>
            </a:endParaRPr>
          </a:p>
        </p:txBody>
      </p:sp>
      <p:sp>
        <p:nvSpPr>
          <p:cNvPr id="53" name="矩形 52"/>
          <p:cNvSpPr/>
          <p:nvPr/>
        </p:nvSpPr>
        <p:spPr bwMode="auto">
          <a:xfrm>
            <a:off x="913011" y="1341562"/>
            <a:ext cx="3240000" cy="4537520"/>
          </a:xfrm>
          <a:prstGeom prst="rect">
            <a:avLst/>
          </a:prstGeom>
          <a:solidFill>
            <a:schemeClr val="bg1"/>
          </a:solidFill>
          <a:ln>
            <a:solidFill>
              <a:srgbClr val="4A7EBB"/>
            </a:solidFill>
            <a:prstDash val="soli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1776" tIns="75889" rIns="151776" bIns="75889" numCol="1" rtlCol="0" anchor="t" anchorCtr="0" compatLnSpc="1"/>
          <a:lstStyle/>
          <a:p>
            <a:pPr defTabSz="1138555">
              <a:buClr>
                <a:srgbClr val="CC9900"/>
              </a:buClr>
              <a:buFont typeface="Wingdings" panose="05000000000000000000" pitchFamily="2" charset="2"/>
              <a:buChar char="n"/>
              <a:defRPr/>
            </a:pPr>
            <a:endParaRPr lang="zh-CN" altLang="en-US" sz="2800" kern="0" dirty="0" smtClean="0">
              <a:solidFill>
                <a:srgbClr val="000000"/>
              </a:solidFill>
              <a:latin typeface="Arial" panose="020B0604020202020204"/>
              <a:ea typeface="微软雅黑" panose="020B0503020204020204" pitchFamily="34" charset="-122"/>
              <a:sym typeface="Arial" panose="020B0604020202020204"/>
            </a:endParaRPr>
          </a:p>
        </p:txBody>
      </p:sp>
      <p:pic>
        <p:nvPicPr>
          <p:cNvPr id="54" name="Picture 2"/>
          <p:cNvPicPr preferRelativeResize="0">
            <a:picLocks noChangeArrowheads="1"/>
          </p:cNvPicPr>
          <p:nvPr/>
        </p:nvPicPr>
        <p:blipFill>
          <a:blip r:embed="rId2" cstate="print"/>
          <a:srcRect l="3226" t="17862" r="3226"/>
          <a:stretch>
            <a:fillRect/>
          </a:stretch>
        </p:blipFill>
        <p:spPr bwMode="auto">
          <a:xfrm>
            <a:off x="1486945" y="1845618"/>
            <a:ext cx="1980000" cy="1368000"/>
          </a:xfrm>
          <a:prstGeom prst="rect">
            <a:avLst/>
          </a:prstGeom>
          <a:noFill/>
          <a:ln w="9525">
            <a:noFill/>
            <a:miter lim="800000"/>
            <a:headEnd/>
            <a:tailEnd/>
          </a:ln>
        </p:spPr>
      </p:pic>
      <p:pic>
        <p:nvPicPr>
          <p:cNvPr id="55" name="Picture 3"/>
          <p:cNvPicPr preferRelativeResize="0">
            <a:picLocks noChangeArrowheads="1"/>
          </p:cNvPicPr>
          <p:nvPr/>
        </p:nvPicPr>
        <p:blipFill>
          <a:blip r:embed="rId3" cstate="print"/>
          <a:srcRect/>
          <a:stretch>
            <a:fillRect/>
          </a:stretch>
        </p:blipFill>
        <p:spPr bwMode="auto">
          <a:xfrm>
            <a:off x="5097275" y="1873360"/>
            <a:ext cx="1980000" cy="1368000"/>
          </a:xfrm>
          <a:prstGeom prst="rect">
            <a:avLst/>
          </a:prstGeom>
          <a:noFill/>
          <a:ln w="9525">
            <a:noFill/>
            <a:miter lim="800000"/>
            <a:headEnd/>
            <a:tailEnd/>
          </a:ln>
        </p:spPr>
      </p:pic>
      <p:pic>
        <p:nvPicPr>
          <p:cNvPr id="56" name="Picture 4"/>
          <p:cNvPicPr preferRelativeResize="0">
            <a:picLocks noChangeArrowheads="1"/>
          </p:cNvPicPr>
          <p:nvPr/>
        </p:nvPicPr>
        <p:blipFill>
          <a:blip r:embed="rId4" cstate="print"/>
          <a:srcRect/>
          <a:stretch>
            <a:fillRect/>
          </a:stretch>
        </p:blipFill>
        <p:spPr bwMode="auto">
          <a:xfrm>
            <a:off x="8700043" y="1866898"/>
            <a:ext cx="1983600" cy="1368000"/>
          </a:xfrm>
          <a:prstGeom prst="rect">
            <a:avLst/>
          </a:prstGeom>
          <a:noFill/>
          <a:ln w="9525">
            <a:noFill/>
            <a:miter lim="800000"/>
            <a:headEnd/>
            <a:tailEnd/>
          </a:ln>
        </p:spPr>
      </p:pic>
      <p:sp>
        <p:nvSpPr>
          <p:cNvPr id="57" name="矩形 56"/>
          <p:cNvSpPr/>
          <p:nvPr/>
        </p:nvSpPr>
        <p:spPr>
          <a:xfrm>
            <a:off x="975034" y="5276022"/>
            <a:ext cx="3168857" cy="646329"/>
          </a:xfrm>
          <a:prstGeom prst="rect">
            <a:avLst/>
          </a:prstGeom>
        </p:spPr>
        <p:txBody>
          <a:bodyPr wrap="square" lIns="91438" tIns="45719" rIns="91438" bIns="45719">
            <a:spAutoFit/>
          </a:bodyPr>
          <a:lstStyle/>
          <a:p>
            <a:pPr algn="ctr"/>
            <a:r>
              <a:rPr lang="zh-CN" altLang="en-US" sz="1200" b="1" kern="0" noProof="1" smtClean="0">
                <a:solidFill>
                  <a:srgbClr val="FF0000"/>
                </a:solidFill>
                <a:latin typeface="微软雅黑" panose="020B0503020204020204" pitchFamily="34" charset="-122"/>
                <a:ea typeface="微软雅黑" panose="020B0503020204020204" pitchFamily="34" charset="-122"/>
                <a:sym typeface="Arial" panose="020B0604020202020204"/>
              </a:rPr>
              <a:t>三射频，</a:t>
            </a:r>
            <a:r>
              <a:rPr lang="en-US" altLang="zh-CN" sz="1200" b="1" kern="0" noProof="1" smtClean="0">
                <a:solidFill>
                  <a:srgbClr val="FF0000"/>
                </a:solidFill>
                <a:latin typeface="微软雅黑" panose="020B0503020204020204" pitchFamily="34" charset="-122"/>
                <a:ea typeface="微软雅黑" panose="020B0503020204020204" pitchFamily="34" charset="-122"/>
                <a:sym typeface="Arial" panose="020B0604020202020204"/>
              </a:rPr>
              <a:t>2.134 Gbit/s</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，高于业界 </a:t>
            </a:r>
            <a:r>
              <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70%</a:t>
            </a:r>
            <a:endPar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a:p>
            <a:pPr algn="ctr"/>
            <a:r>
              <a:rPr lang="zh-CN" altLang="en-US" sz="1200" b="1" kern="0" noProof="1" smtClean="0">
                <a:solidFill>
                  <a:srgbClr val="FF0000"/>
                </a:solidFill>
                <a:latin typeface="微软雅黑" panose="020B0503020204020204" pitchFamily="34" charset="-122"/>
                <a:ea typeface="微软雅黑" panose="020B0503020204020204" pitchFamily="34" charset="-122"/>
                <a:sym typeface="Arial" panose="020B0604020202020204"/>
              </a:rPr>
              <a:t> 内置高密小角度天线</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，性能提升</a:t>
            </a:r>
            <a:r>
              <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30%</a:t>
            </a:r>
            <a:endPar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a:p>
            <a:pPr algn="ct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安装部署时间节省 </a:t>
            </a:r>
            <a:r>
              <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80%</a:t>
            </a:r>
            <a:endPar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p:txBody>
      </p:sp>
      <p:grpSp>
        <p:nvGrpSpPr>
          <p:cNvPr id="58" name="组合 57"/>
          <p:cNvGrpSpPr/>
          <p:nvPr/>
        </p:nvGrpSpPr>
        <p:grpSpPr>
          <a:xfrm>
            <a:off x="5076955" y="3694143"/>
            <a:ext cx="3350724" cy="1373033"/>
            <a:chOff x="9895880" y="7049737"/>
            <a:chExt cx="3461601" cy="1503563"/>
          </a:xfrm>
        </p:grpSpPr>
        <p:pic>
          <p:nvPicPr>
            <p:cNvPr id="59" name="图片 31" descr="02-Front_looking down.png"/>
            <p:cNvPicPr>
              <a:picLocks noChangeAspect="1"/>
            </p:cNvPicPr>
            <p:nvPr/>
          </p:nvPicPr>
          <p:blipFill>
            <a:blip r:embed="rId5" cstate="print"/>
            <a:srcRect/>
            <a:stretch>
              <a:fillRect/>
            </a:stretch>
          </p:blipFill>
          <p:spPr bwMode="auto">
            <a:xfrm rot="10800000">
              <a:off x="10315727" y="7112339"/>
              <a:ext cx="218222" cy="54702"/>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0" name="直接连接符 59"/>
            <p:cNvCxnSpPr/>
            <p:nvPr/>
          </p:nvCxnSpPr>
          <p:spPr bwMode="auto">
            <a:xfrm>
              <a:off x="10179499" y="7049737"/>
              <a:ext cx="1677272" cy="0"/>
            </a:xfrm>
            <a:prstGeom prst="line">
              <a:avLst/>
            </a:prstGeom>
            <a:noFill/>
            <a:ln w="63500" cap="flat" cmpd="sng" algn="ctr">
              <a:solidFill>
                <a:sysClr val="window" lastClr="FFFFFF">
                  <a:lumMod val="65000"/>
                </a:sysClr>
              </a:solidFill>
              <a:prstDash val="solid"/>
              <a:round/>
              <a:headEnd type="none" w="med" len="med"/>
              <a:tailEnd type="none" w="med" len="med"/>
            </a:ln>
            <a:effectLst/>
          </p:spPr>
        </p:cxnSp>
        <p:sp>
          <p:nvSpPr>
            <p:cNvPr id="61" name="矩形 60"/>
            <p:cNvSpPr/>
            <p:nvPr/>
          </p:nvSpPr>
          <p:spPr>
            <a:xfrm>
              <a:off x="11696064" y="7193753"/>
              <a:ext cx="1661417" cy="303326"/>
            </a:xfrm>
            <a:prstGeom prst="rect">
              <a:avLst/>
            </a:prstGeom>
          </p:spPr>
          <p:txBody>
            <a:bodyPr wrap="square" lIns="91434" tIns="45717" rIns="91434" bIns="45717">
              <a:spAutoFit/>
            </a:bodyPr>
            <a:lstStyle/>
            <a:p>
              <a:pPr defTabSz="685800">
                <a:defRPr/>
              </a:pPr>
              <a:endParaRPr lang="zh-CN" altLang="en-US" sz="1200" kern="0" dirty="0"/>
            </a:p>
          </p:txBody>
        </p:sp>
        <p:sp>
          <p:nvSpPr>
            <p:cNvPr id="62" name="等腰三角形 61"/>
            <p:cNvSpPr/>
            <p:nvPr/>
          </p:nvSpPr>
          <p:spPr bwMode="auto">
            <a:xfrm>
              <a:off x="9895880" y="7189068"/>
              <a:ext cx="1068079" cy="1126946"/>
            </a:xfrm>
            <a:prstGeom prst="triangle">
              <a:avLst/>
            </a:prstGeom>
            <a:gradFill flip="none" rotWithShape="1">
              <a:gsLst>
                <a:gs pos="36000">
                  <a:srgbClr val="99CCFF">
                    <a:alpha val="40000"/>
                  </a:srgbClr>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1068705"/>
              <a:endParaRPr lang="zh-CN" altLang="en-US" sz="2800" dirty="0" smtClean="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等腰三角形 62"/>
            <p:cNvSpPr/>
            <p:nvPr/>
          </p:nvSpPr>
          <p:spPr bwMode="auto">
            <a:xfrm>
              <a:off x="10510775" y="7130862"/>
              <a:ext cx="995593" cy="1126946"/>
            </a:xfrm>
            <a:prstGeom prst="triangle">
              <a:avLst/>
            </a:prstGeom>
            <a:gradFill>
              <a:gsLst>
                <a:gs pos="36000">
                  <a:schemeClr val="accent2">
                    <a:alpha val="40000"/>
                  </a:schemeClr>
                </a:gs>
                <a:gs pos="100000">
                  <a:srgbClr val="6699FF">
                    <a:gamma/>
                    <a:tint val="0"/>
                    <a:invGamma/>
                    <a:alpha val="0"/>
                  </a:srgbClr>
                </a:gs>
              </a:gsLst>
              <a:lin ang="5400000" scaled="1"/>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1068705"/>
              <a:endParaRPr lang="zh-CN" altLang="en-US" sz="2800" dirty="0" smtClean="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等腰三角形 63"/>
            <p:cNvSpPr/>
            <p:nvPr/>
          </p:nvSpPr>
          <p:spPr bwMode="auto">
            <a:xfrm>
              <a:off x="11079648" y="7119227"/>
              <a:ext cx="965200" cy="1126946"/>
            </a:xfrm>
            <a:prstGeom prst="triangle">
              <a:avLst/>
            </a:prstGeom>
            <a:gradFill>
              <a:gsLst>
                <a:gs pos="36000">
                  <a:srgbClr val="92D050">
                    <a:alpha val="40000"/>
                  </a:srgbClr>
                </a:gs>
                <a:gs pos="100000">
                  <a:srgbClr val="6699FF">
                    <a:gamma/>
                    <a:tint val="0"/>
                    <a:invGamma/>
                    <a:alpha val="0"/>
                  </a:srgbClr>
                </a:gs>
              </a:gsLst>
              <a:lin ang="5400000" scaled="1"/>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1068705"/>
              <a:endParaRPr lang="zh-CN" altLang="en-US" sz="2800" dirty="0" smtClean="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椭圆 64"/>
            <p:cNvSpPr/>
            <p:nvPr/>
          </p:nvSpPr>
          <p:spPr bwMode="auto">
            <a:xfrm>
              <a:off x="9962048" y="7913833"/>
              <a:ext cx="924560" cy="639467"/>
            </a:xfrm>
            <a:prstGeom prst="ellipse">
              <a:avLst/>
            </a:prstGeom>
            <a:solidFill>
              <a:srgbClr val="03A7BD">
                <a:alpha val="40000"/>
              </a:srgbClr>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219200">
                <a:buClr>
                  <a:srgbClr val="CC9900"/>
                </a:buClr>
                <a:buFont typeface="Wingdings" panose="05000000000000000000" pitchFamily="2" charset="2"/>
                <a:buChar char="n"/>
              </a:pPr>
              <a:endParaRPr lang="zh-CN" altLang="en-US" sz="3600" dirty="0" smtClean="0">
                <a:latin typeface="Arial" panose="020B0604020202020204" pitchFamily="34" charset="0"/>
                <a:ea typeface="微软雅黑" panose="020B0503020204020204" pitchFamily="34" charset="-122"/>
                <a:cs typeface="Arial" panose="020B0604020202020204" pitchFamily="34" charset="0"/>
              </a:endParaRPr>
            </a:p>
          </p:txBody>
        </p:sp>
        <p:sp>
          <p:nvSpPr>
            <p:cNvPr id="66" name="椭圆 65"/>
            <p:cNvSpPr/>
            <p:nvPr/>
          </p:nvSpPr>
          <p:spPr bwMode="auto">
            <a:xfrm>
              <a:off x="10537654" y="7913833"/>
              <a:ext cx="928074" cy="639467"/>
            </a:xfrm>
            <a:prstGeom prst="ellipse">
              <a:avLst/>
            </a:prstGeom>
            <a:solidFill>
              <a:schemeClr val="accent2">
                <a:alpha val="40000"/>
              </a:schemeClr>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219200">
                <a:buClr>
                  <a:srgbClr val="CC9900"/>
                </a:buClr>
                <a:buFont typeface="Wingdings" panose="05000000000000000000" pitchFamily="2" charset="2"/>
                <a:buChar char="n"/>
              </a:pPr>
              <a:endParaRPr lang="zh-CN" altLang="en-US" sz="3600" dirty="0" smtClean="0">
                <a:latin typeface="Arial" panose="020B0604020202020204" pitchFamily="34" charset="0"/>
                <a:ea typeface="微软雅黑" panose="020B0503020204020204" pitchFamily="34" charset="-122"/>
                <a:cs typeface="Arial" panose="020B0604020202020204" pitchFamily="34" charset="0"/>
              </a:endParaRPr>
            </a:p>
          </p:txBody>
        </p:sp>
        <p:sp>
          <p:nvSpPr>
            <p:cNvPr id="67" name="椭圆 66"/>
            <p:cNvSpPr/>
            <p:nvPr/>
          </p:nvSpPr>
          <p:spPr bwMode="auto">
            <a:xfrm>
              <a:off x="11100727" y="7913833"/>
              <a:ext cx="913641" cy="639467"/>
            </a:xfrm>
            <a:prstGeom prst="ellipse">
              <a:avLst/>
            </a:prstGeom>
            <a:solidFill>
              <a:srgbClr val="92D050">
                <a:alpha val="40000"/>
              </a:srgbClr>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defTabSz="1219200">
                <a:buClr>
                  <a:srgbClr val="CC9900"/>
                </a:buClr>
                <a:buFont typeface="Wingdings" panose="05000000000000000000" pitchFamily="2" charset="2"/>
                <a:buChar char="n"/>
              </a:pPr>
              <a:endParaRPr lang="zh-CN" altLang="en-US" sz="3600" dirty="0" smtClean="0">
                <a:latin typeface="Arial" panose="020B0604020202020204" pitchFamily="34" charset="0"/>
                <a:ea typeface="微软雅黑" panose="020B0503020204020204" pitchFamily="34" charset="-122"/>
                <a:cs typeface="Arial" panose="020B0604020202020204" pitchFamily="34" charset="0"/>
              </a:endParaRPr>
            </a:p>
          </p:txBody>
        </p:sp>
        <p:pic>
          <p:nvPicPr>
            <p:cNvPr id="68" name="图片 31" descr="02-Front_looking down.png"/>
            <p:cNvPicPr>
              <a:picLocks noChangeAspect="1"/>
            </p:cNvPicPr>
            <p:nvPr/>
          </p:nvPicPr>
          <p:blipFill>
            <a:blip r:embed="rId5" cstate="print"/>
            <a:srcRect/>
            <a:stretch>
              <a:fillRect/>
            </a:stretch>
          </p:blipFill>
          <p:spPr bwMode="auto">
            <a:xfrm rot="10800000">
              <a:off x="10892715" y="7104693"/>
              <a:ext cx="218223" cy="5983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9" name="图片 31" descr="02-Front_looking down.png"/>
            <p:cNvPicPr>
              <a:picLocks noChangeAspect="1"/>
            </p:cNvPicPr>
            <p:nvPr/>
          </p:nvPicPr>
          <p:blipFill>
            <a:blip r:embed="rId5" cstate="print"/>
            <a:srcRect/>
            <a:stretch>
              <a:fillRect/>
            </a:stretch>
          </p:blipFill>
          <p:spPr bwMode="auto">
            <a:xfrm rot="10800000">
              <a:off x="11442339" y="7090045"/>
              <a:ext cx="218223" cy="69682"/>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70" name="文本框 3"/>
          <p:cNvSpPr txBox="1"/>
          <p:nvPr/>
        </p:nvSpPr>
        <p:spPr>
          <a:xfrm>
            <a:off x="1191058" y="1372930"/>
            <a:ext cx="2592701" cy="477054"/>
          </a:xfrm>
          <a:prstGeom prst="rect">
            <a:avLst/>
          </a:prstGeom>
          <a:noFill/>
        </p:spPr>
        <p:txBody>
          <a:bodyPr wrap="square" rtlCol="0">
            <a:spAutoFit/>
          </a:bodyPr>
          <a:lstStyle/>
          <a:p>
            <a:pPr algn="ctr"/>
            <a:r>
              <a:rPr lang="zh-CN" altLang="en-US" sz="1400" b="1" dirty="0" smtClean="0">
                <a:solidFill>
                  <a:srgbClr val="FF0000"/>
                </a:solidFill>
                <a:latin typeface="微软雅黑" panose="020B0503020204020204" pitchFamily="34" charset="-122"/>
                <a:ea typeface="微软雅黑" panose="020B0503020204020204" pitchFamily="34" charset="-122"/>
              </a:rPr>
              <a:t>室外</a:t>
            </a:r>
            <a:r>
              <a:rPr lang="zh-CN" altLang="en-US" sz="1400" b="1" dirty="0" smtClean="0">
                <a:latin typeface="微软雅黑" panose="020B0503020204020204" pitchFamily="34" charset="-122"/>
                <a:ea typeface="微软雅黑" panose="020B0503020204020204" pitchFamily="34" charset="-122"/>
              </a:rPr>
              <a:t>高密覆盖</a:t>
            </a:r>
            <a:endParaRPr lang="en-US" altLang="zh-CN" sz="1400" b="1" dirty="0" smtClean="0">
              <a:latin typeface="微软雅黑" panose="020B0503020204020204" pitchFamily="34" charset="-122"/>
              <a:ea typeface="微软雅黑" panose="020B0503020204020204" pitchFamily="34" charset="-122"/>
            </a:endParaRPr>
          </a:p>
          <a:p>
            <a:pPr algn="ctr"/>
            <a:r>
              <a:rPr lang="zh-CN" altLang="en-US" sz="1100" b="1" dirty="0" smtClean="0">
                <a:solidFill>
                  <a:srgbClr val="FF0000"/>
                </a:solidFill>
                <a:latin typeface="微软雅黑" panose="020B0503020204020204" pitchFamily="34" charset="-122"/>
                <a:ea typeface="微软雅黑" panose="020B0503020204020204" pitchFamily="34" charset="-122"/>
              </a:rPr>
              <a:t>场馆等场景：接入密集、并发多</a:t>
            </a:r>
            <a:endParaRPr lang="en-US" altLang="zh-CN" sz="1100" b="1" dirty="0" smtClean="0">
              <a:solidFill>
                <a:srgbClr val="FF0000"/>
              </a:solidFill>
              <a:latin typeface="微软雅黑" panose="020B0503020204020204" pitchFamily="34" charset="-122"/>
              <a:ea typeface="微软雅黑" panose="020B0503020204020204" pitchFamily="34" charset="-122"/>
            </a:endParaRPr>
          </a:p>
        </p:txBody>
      </p:sp>
      <p:sp>
        <p:nvSpPr>
          <p:cNvPr id="71" name="矩形 70"/>
          <p:cNvSpPr/>
          <p:nvPr/>
        </p:nvSpPr>
        <p:spPr>
          <a:xfrm>
            <a:off x="1724772" y="3295328"/>
            <a:ext cx="1380506" cy="307777"/>
          </a:xfrm>
          <a:prstGeom prst="rect">
            <a:avLst/>
          </a:prstGeom>
        </p:spPr>
        <p:txBody>
          <a:bodyPr wrap="none">
            <a:spAutoFit/>
          </a:bodyPr>
          <a:lstStyle/>
          <a:p>
            <a:r>
              <a:rPr lang="en-US" altLang="zh-CN" sz="1400" b="1" dirty="0"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AP8050TN-HD</a:t>
            </a:r>
            <a:endParaRPr lang="zh-CN" altLang="en-US" sz="1400" dirty="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2" name="矩形 71"/>
          <p:cNvSpPr/>
          <p:nvPr/>
        </p:nvSpPr>
        <p:spPr>
          <a:xfrm>
            <a:off x="5460695" y="3295328"/>
            <a:ext cx="1401345" cy="307777"/>
          </a:xfrm>
          <a:prstGeom prst="rect">
            <a:avLst/>
          </a:prstGeom>
        </p:spPr>
        <p:txBody>
          <a:bodyPr wrap="none">
            <a:spAutoFit/>
          </a:bodyPr>
          <a:lstStyle/>
          <a:p>
            <a:pPr algn="ctr"/>
            <a:r>
              <a:rPr lang="en-US" altLang="zh-CN" sz="14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AP4050DN-HD</a:t>
            </a:r>
            <a:endParaRPr lang="zh-CN" altLang="en-US" sz="1400" dirty="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3" name="2061531422"/>
          <p:cNvSpPr/>
          <p:nvPr/>
        </p:nvSpPr>
        <p:spPr>
          <a:xfrm>
            <a:off x="9059068" y="3295328"/>
            <a:ext cx="1061509" cy="307777"/>
          </a:xfrm>
          <a:prstGeom prst="rect">
            <a:avLst/>
          </a:prstGeom>
        </p:spPr>
        <p:txBody>
          <a:bodyPr wrap="none">
            <a:spAutoFit/>
          </a:bodyPr>
          <a:lstStyle/>
          <a:p>
            <a:pPr fontAlgn="ctr">
              <a:defRPr/>
            </a:pPr>
            <a:r>
              <a:rPr lang="en-US" altLang="zh-CN" sz="1400" b="1" noProof="1"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AP4051TN</a:t>
            </a:r>
            <a:endParaRPr lang="en-US" altLang="zh-CN" sz="1400" b="1" noProof="1">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74" name="组合 73"/>
          <p:cNvGrpSpPr/>
          <p:nvPr/>
        </p:nvGrpSpPr>
        <p:grpSpPr>
          <a:xfrm>
            <a:off x="8788589" y="3611093"/>
            <a:ext cx="1917510" cy="1612317"/>
            <a:chOff x="8689875" y="3564540"/>
            <a:chExt cx="1917510" cy="1612317"/>
          </a:xfrm>
        </p:grpSpPr>
        <p:sp>
          <p:nvSpPr>
            <p:cNvPr id="75" name="727820619"/>
            <p:cNvSpPr/>
            <p:nvPr/>
          </p:nvSpPr>
          <p:spPr bwMode="auto">
            <a:xfrm rot="2069795" flipV="1">
              <a:off x="9175084" y="4393256"/>
              <a:ext cx="797185" cy="629012"/>
            </a:xfrm>
            <a:custGeom>
              <a:avLst/>
              <a:gdLst>
                <a:gd name="T0" fmla="*/ 0 w 31854"/>
                <a:gd name="T1" fmla="*/ 63 h 23764"/>
                <a:gd name="T2" fmla="*/ 763 w 31854"/>
                <a:gd name="T3" fmla="*/ 575 h 23764"/>
                <a:gd name="T4" fmla="*/ 247 w 31854"/>
                <a:gd name="T5" fmla="*/ 523 h 23764"/>
                <a:gd name="T6" fmla="*/ 0 60000 65536"/>
                <a:gd name="T7" fmla="*/ 0 60000 65536"/>
                <a:gd name="T8" fmla="*/ 0 60000 65536"/>
                <a:gd name="T9" fmla="*/ 0 w 31854"/>
                <a:gd name="T10" fmla="*/ 0 h 23764"/>
                <a:gd name="T11" fmla="*/ 31854 w 31854"/>
                <a:gd name="T12" fmla="*/ 23764 h 23764"/>
              </a:gdLst>
              <a:ahLst/>
              <a:cxnLst>
                <a:cxn ang="T6">
                  <a:pos x="T0" y="T1"/>
                </a:cxn>
                <a:cxn ang="T7">
                  <a:pos x="T2" y="T3"/>
                </a:cxn>
                <a:cxn ang="T8">
                  <a:pos x="T4" y="T5"/>
                </a:cxn>
              </a:cxnLst>
              <a:rect l="T9" t="T10" r="T11" b="T12"/>
              <a:pathLst>
                <a:path w="31854" h="23764" fill="none" extrusionOk="0">
                  <a:moveTo>
                    <a:pt x="0" y="2589"/>
                  </a:moveTo>
                  <a:cubicBezTo>
                    <a:pt x="3150" y="889"/>
                    <a:pt x="6674" y="-1"/>
                    <a:pt x="10254" y="0"/>
                  </a:cubicBezTo>
                  <a:cubicBezTo>
                    <a:pt x="22183" y="0"/>
                    <a:pt x="31854" y="9670"/>
                    <a:pt x="31854" y="21600"/>
                  </a:cubicBezTo>
                  <a:cubicBezTo>
                    <a:pt x="31854" y="22322"/>
                    <a:pt x="31817" y="23044"/>
                    <a:pt x="31745" y="23764"/>
                  </a:cubicBezTo>
                </a:path>
                <a:path w="31854" h="23764" stroke="0" extrusionOk="0">
                  <a:moveTo>
                    <a:pt x="0" y="2589"/>
                  </a:moveTo>
                  <a:cubicBezTo>
                    <a:pt x="3150" y="889"/>
                    <a:pt x="6674" y="-1"/>
                    <a:pt x="10254" y="0"/>
                  </a:cubicBezTo>
                  <a:cubicBezTo>
                    <a:pt x="22183" y="0"/>
                    <a:pt x="31854" y="9670"/>
                    <a:pt x="31854" y="21600"/>
                  </a:cubicBezTo>
                  <a:cubicBezTo>
                    <a:pt x="31854" y="22322"/>
                    <a:pt x="31817" y="23044"/>
                    <a:pt x="31745" y="23764"/>
                  </a:cubicBezTo>
                  <a:lnTo>
                    <a:pt x="10254" y="21600"/>
                  </a:lnTo>
                  <a:close/>
                </a:path>
              </a:pathLst>
            </a:custGeom>
            <a:solidFill>
              <a:srgbClr val="990000">
                <a:lumMod val="40000"/>
                <a:lumOff val="60000"/>
                <a:alpha val="30000"/>
              </a:srgbClr>
            </a:solidFill>
            <a:ln w="9525">
              <a:noFill/>
              <a:round/>
            </a:ln>
          </p:spPr>
          <p:txBody>
            <a:bodyPr wrap="none" lIns="80152" tIns="40076" rIns="80152" bIns="40076" anchor="ctr"/>
            <a:lstStyle/>
            <a:p>
              <a:pPr marL="0" marR="0" lvl="0" indent="0" defTabSz="914400" eaLnBrk="1" fontAlgn="ctr" latinLnBrk="0" hangingPunct="1">
                <a:lnSpc>
                  <a:spcPct val="100000"/>
                </a:lnSpc>
                <a:spcBef>
                  <a:spcPts val="0"/>
                </a:spcBef>
                <a:spcAft>
                  <a:spcPts val="0"/>
                </a:spcAft>
                <a:buClrTx/>
                <a:buSzTx/>
                <a:buFontTx/>
                <a:buNone/>
                <a:defRPr/>
              </a:pPr>
              <a:endParaRPr kumimoji="0" lang="en-US" altLang="zh-CN" sz="20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endParaRPr>
            </a:p>
          </p:txBody>
        </p:sp>
        <p:grpSp>
          <p:nvGrpSpPr>
            <p:cNvPr id="76" name="组合 65"/>
            <p:cNvGrpSpPr/>
            <p:nvPr/>
          </p:nvGrpSpPr>
          <p:grpSpPr>
            <a:xfrm>
              <a:off x="8689875" y="3564540"/>
              <a:ext cx="1917510" cy="1612317"/>
              <a:chOff x="8898083" y="3327336"/>
              <a:chExt cx="1917510" cy="1612317"/>
            </a:xfrm>
          </p:grpSpPr>
          <p:pic>
            <p:nvPicPr>
              <p:cNvPr id="77" name="714736285"/>
              <p:cNvPicPr>
                <a:picLocks noChangeAspect="1"/>
              </p:cNvPicPr>
              <p:nvPr/>
            </p:nvPicPr>
            <p:blipFill>
              <a:blip r:embed="rId6" cstate="print"/>
              <a:srcRect/>
              <a:stretch>
                <a:fillRect/>
              </a:stretch>
            </p:blipFill>
            <p:spPr bwMode="auto">
              <a:xfrm>
                <a:off x="8941295" y="3327336"/>
                <a:ext cx="1719087" cy="1612317"/>
              </a:xfrm>
              <a:prstGeom prst="rect">
                <a:avLst/>
              </a:prstGeom>
              <a:noFill/>
              <a:ln w="3175">
                <a:noFill/>
                <a:miter lim="400000"/>
                <a:headEnd/>
                <a:tailEnd/>
              </a:ln>
            </p:spPr>
          </p:pic>
          <p:sp>
            <p:nvSpPr>
              <p:cNvPr id="78" name="265066907"/>
              <p:cNvSpPr/>
              <p:nvPr/>
            </p:nvSpPr>
            <p:spPr bwMode="auto">
              <a:xfrm rot="9404539" flipV="1">
                <a:off x="9110310" y="3618264"/>
                <a:ext cx="798870" cy="629012"/>
              </a:xfrm>
              <a:custGeom>
                <a:avLst/>
                <a:gdLst>
                  <a:gd name="T0" fmla="*/ 0 w 31854"/>
                  <a:gd name="T1" fmla="*/ 876201 h 23764"/>
                  <a:gd name="T2" fmla="*/ 10047292 w 31854"/>
                  <a:gd name="T3" fmla="*/ 7997465 h 23764"/>
                  <a:gd name="T4" fmla="*/ 3252741 w 31854"/>
                  <a:gd name="T5" fmla="*/ 7274529 h 23764"/>
                  <a:gd name="T6" fmla="*/ 0 60000 65536"/>
                  <a:gd name="T7" fmla="*/ 0 60000 65536"/>
                  <a:gd name="T8" fmla="*/ 0 60000 65536"/>
                  <a:gd name="T9" fmla="*/ 0 w 31854"/>
                  <a:gd name="T10" fmla="*/ 0 h 23764"/>
                  <a:gd name="T11" fmla="*/ 31854 w 31854"/>
                  <a:gd name="T12" fmla="*/ 23764 h 23764"/>
                </a:gdLst>
                <a:ahLst/>
                <a:cxnLst>
                  <a:cxn ang="T6">
                    <a:pos x="T0" y="T1"/>
                  </a:cxn>
                  <a:cxn ang="T7">
                    <a:pos x="T2" y="T3"/>
                  </a:cxn>
                  <a:cxn ang="T8">
                    <a:pos x="T4" y="T5"/>
                  </a:cxn>
                </a:cxnLst>
                <a:rect l="T9" t="T10" r="T11" b="T12"/>
                <a:pathLst>
                  <a:path w="31854" h="23764" fill="none" extrusionOk="0">
                    <a:moveTo>
                      <a:pt x="0" y="2589"/>
                    </a:moveTo>
                    <a:cubicBezTo>
                      <a:pt x="3150" y="889"/>
                      <a:pt x="6674" y="-1"/>
                      <a:pt x="10254" y="0"/>
                    </a:cubicBezTo>
                    <a:cubicBezTo>
                      <a:pt x="22183" y="0"/>
                      <a:pt x="31854" y="9670"/>
                      <a:pt x="31854" y="21600"/>
                    </a:cubicBezTo>
                    <a:cubicBezTo>
                      <a:pt x="31854" y="22322"/>
                      <a:pt x="31817" y="23044"/>
                      <a:pt x="31745" y="23764"/>
                    </a:cubicBezTo>
                  </a:path>
                  <a:path w="31854" h="23764" stroke="0" extrusionOk="0">
                    <a:moveTo>
                      <a:pt x="0" y="2589"/>
                    </a:moveTo>
                    <a:cubicBezTo>
                      <a:pt x="3150" y="889"/>
                      <a:pt x="6674" y="-1"/>
                      <a:pt x="10254" y="0"/>
                    </a:cubicBezTo>
                    <a:cubicBezTo>
                      <a:pt x="22183" y="0"/>
                      <a:pt x="31854" y="9670"/>
                      <a:pt x="31854" y="21600"/>
                    </a:cubicBezTo>
                    <a:cubicBezTo>
                      <a:pt x="31854" y="22322"/>
                      <a:pt x="31817" y="23044"/>
                      <a:pt x="31745" y="23764"/>
                    </a:cubicBezTo>
                    <a:lnTo>
                      <a:pt x="10254" y="21600"/>
                    </a:lnTo>
                    <a:close/>
                  </a:path>
                </a:pathLst>
              </a:custGeom>
              <a:solidFill>
                <a:srgbClr val="FFC000">
                  <a:alpha val="30196"/>
                </a:srgbClr>
              </a:solidFill>
              <a:ln w="9525">
                <a:noFill/>
                <a:round/>
              </a:ln>
            </p:spPr>
            <p:txBody>
              <a:bodyPr wrap="none" lIns="80152" tIns="40076" rIns="80152" bIns="40076" anchor="ctr"/>
              <a:lstStyle/>
              <a:p>
                <a:endParaRPr lang="zh-CN" altLang="en-US" sz="2000" b="1">
                  <a:solidFill>
                    <a:schemeClr val="tx2"/>
                  </a:solidFill>
                  <a:latin typeface="微软雅黑" panose="020B0503020204020204" pitchFamily="34" charset="-122"/>
                  <a:ea typeface="微软雅黑" panose="020B0503020204020204" pitchFamily="34" charset="-122"/>
                </a:endParaRPr>
              </a:p>
            </p:txBody>
          </p:sp>
          <p:sp>
            <p:nvSpPr>
              <p:cNvPr id="79" name="2005654936"/>
              <p:cNvSpPr/>
              <p:nvPr/>
            </p:nvSpPr>
            <p:spPr bwMode="auto">
              <a:xfrm rot="16720295" flipV="1">
                <a:off x="9740546" y="3672688"/>
                <a:ext cx="774034" cy="584828"/>
              </a:xfrm>
              <a:custGeom>
                <a:avLst/>
                <a:gdLst>
                  <a:gd name="T0" fmla="*/ 0 w 29373"/>
                  <a:gd name="T1" fmla="*/ 463926 h 23286"/>
                  <a:gd name="T2" fmla="*/ 9689529 w 29373"/>
                  <a:gd name="T3" fmla="*/ 7463714 h 23286"/>
                  <a:gd name="T4" fmla="*/ 2566420 w 29373"/>
                  <a:gd name="T5" fmla="*/ 6920326 h 23286"/>
                  <a:gd name="T6" fmla="*/ 0 60000 65536"/>
                  <a:gd name="T7" fmla="*/ 0 60000 65536"/>
                  <a:gd name="T8" fmla="*/ 0 60000 65536"/>
                  <a:gd name="T9" fmla="*/ 0 w 29373"/>
                  <a:gd name="T10" fmla="*/ 0 h 23286"/>
                  <a:gd name="T11" fmla="*/ 29373 w 29373"/>
                  <a:gd name="T12" fmla="*/ 23286 h 23286"/>
                </a:gdLst>
                <a:ahLst/>
                <a:cxnLst>
                  <a:cxn ang="T6">
                    <a:pos x="T0" y="T1"/>
                  </a:cxn>
                  <a:cxn ang="T7">
                    <a:pos x="T2" y="T3"/>
                  </a:cxn>
                  <a:cxn ang="T8">
                    <a:pos x="T4" y="T5"/>
                  </a:cxn>
                </a:cxnLst>
                <a:rect l="T9" t="T10" r="T11" b="T12"/>
                <a:pathLst>
                  <a:path w="29373" h="23286" fill="none" extrusionOk="0">
                    <a:moveTo>
                      <a:pt x="0" y="1447"/>
                    </a:moveTo>
                    <a:cubicBezTo>
                      <a:pt x="2479" y="490"/>
                      <a:pt x="5115" y="-1"/>
                      <a:pt x="7773" y="0"/>
                    </a:cubicBezTo>
                    <a:cubicBezTo>
                      <a:pt x="19702" y="0"/>
                      <a:pt x="29373" y="9670"/>
                      <a:pt x="29373" y="21600"/>
                    </a:cubicBezTo>
                    <a:cubicBezTo>
                      <a:pt x="29373" y="22162"/>
                      <a:pt x="29351" y="22725"/>
                      <a:pt x="29307" y="23286"/>
                    </a:cubicBezTo>
                  </a:path>
                  <a:path w="29373" h="23286" stroke="0" extrusionOk="0">
                    <a:moveTo>
                      <a:pt x="0" y="1447"/>
                    </a:moveTo>
                    <a:cubicBezTo>
                      <a:pt x="2479" y="490"/>
                      <a:pt x="5115" y="-1"/>
                      <a:pt x="7773" y="0"/>
                    </a:cubicBezTo>
                    <a:cubicBezTo>
                      <a:pt x="19702" y="0"/>
                      <a:pt x="29373" y="9670"/>
                      <a:pt x="29373" y="21600"/>
                    </a:cubicBezTo>
                    <a:cubicBezTo>
                      <a:pt x="29373" y="22162"/>
                      <a:pt x="29351" y="22725"/>
                      <a:pt x="29307" y="23286"/>
                    </a:cubicBezTo>
                    <a:lnTo>
                      <a:pt x="7773" y="21600"/>
                    </a:lnTo>
                    <a:close/>
                  </a:path>
                </a:pathLst>
              </a:custGeom>
              <a:solidFill>
                <a:srgbClr val="00B0F0">
                  <a:alpha val="30196"/>
                </a:srgbClr>
              </a:solidFill>
              <a:ln w="9525">
                <a:noFill/>
                <a:round/>
              </a:ln>
            </p:spPr>
            <p:txBody>
              <a:bodyPr wrap="none" lIns="80152" tIns="40076" rIns="80152" bIns="40076" anchor="ctr"/>
              <a:lstStyle/>
              <a:p>
                <a:endParaRPr lang="zh-CN" altLang="en-US" sz="2000" b="1">
                  <a:solidFill>
                    <a:schemeClr val="tx2"/>
                  </a:solidFill>
                  <a:latin typeface="微软雅黑" panose="020B0503020204020204" pitchFamily="34" charset="-122"/>
                  <a:ea typeface="微软雅黑" panose="020B0503020204020204" pitchFamily="34" charset="-122"/>
                </a:endParaRPr>
              </a:p>
            </p:txBody>
          </p:sp>
          <p:sp>
            <p:nvSpPr>
              <p:cNvPr id="80" name="484123739"/>
              <p:cNvSpPr>
                <a:spLocks noChangeArrowheads="1"/>
              </p:cNvSpPr>
              <p:nvPr/>
            </p:nvSpPr>
            <p:spPr bwMode="auto">
              <a:xfrm>
                <a:off x="10023465" y="3584198"/>
                <a:ext cx="792128" cy="346230"/>
              </a:xfrm>
              <a:prstGeom prst="rect">
                <a:avLst/>
              </a:prstGeom>
              <a:noFill/>
              <a:ln w="9525">
                <a:noFill/>
                <a:miter lim="800000"/>
              </a:ln>
            </p:spPr>
            <p:txBody>
              <a:bodyPr lIns="68562" tIns="34281" rIns="68562" bIns="34281">
                <a:spAutoFit/>
              </a:bodyPr>
              <a:lstStyle/>
              <a:p>
                <a:pPr algn="ctr" fontAlgn="ctr"/>
                <a:r>
                  <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Radio 1</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en-US" altLang="zh-CN" sz="900" b="1" dirty="0" smtClean="0">
                    <a:solidFill>
                      <a:schemeClr val="tx2"/>
                    </a:solidFill>
                    <a:latin typeface="微软雅黑" panose="020B0503020204020204" pitchFamily="34" charset="-122"/>
                    <a:ea typeface="微软雅黑" panose="020B0503020204020204" pitchFamily="34" charset="-122"/>
                    <a:cs typeface="Arial" panose="020B0604020202020204" pitchFamily="34" charset="0"/>
                  </a:rPr>
                  <a:t>2.4G</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154209610"/>
              <p:cNvSpPr>
                <a:spLocks noChangeArrowheads="1"/>
              </p:cNvSpPr>
              <p:nvPr/>
            </p:nvSpPr>
            <p:spPr bwMode="auto">
              <a:xfrm>
                <a:off x="8898083" y="3584198"/>
                <a:ext cx="913022" cy="346230"/>
              </a:xfrm>
              <a:prstGeom prst="rect">
                <a:avLst/>
              </a:prstGeom>
              <a:noFill/>
              <a:ln w="9525">
                <a:noFill/>
                <a:miter lim="800000"/>
              </a:ln>
            </p:spPr>
            <p:txBody>
              <a:bodyPr wrap="square" lIns="68562" tIns="34281" rIns="68562" bIns="34281">
                <a:spAutoFit/>
              </a:bodyPr>
              <a:lstStyle/>
              <a:p>
                <a:pPr algn="ctr" fontAlgn="ctr"/>
                <a:r>
                  <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Radio 2</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en-US" altLang="zh-CN" sz="900" b="1" dirty="0" smtClean="0">
                    <a:solidFill>
                      <a:schemeClr val="tx2"/>
                    </a:solidFill>
                    <a:latin typeface="微软雅黑" panose="020B0503020204020204" pitchFamily="34" charset="-122"/>
                    <a:ea typeface="微软雅黑" panose="020B0503020204020204" pitchFamily="34" charset="-122"/>
                    <a:cs typeface="Arial" panose="020B0604020202020204" pitchFamily="34" charset="0"/>
                  </a:rPr>
                  <a:t>5G</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879940100"/>
              <p:cNvSpPr>
                <a:spLocks noChangeArrowheads="1"/>
              </p:cNvSpPr>
              <p:nvPr/>
            </p:nvSpPr>
            <p:spPr bwMode="auto">
              <a:xfrm>
                <a:off x="9543125" y="4476107"/>
                <a:ext cx="795341" cy="346230"/>
              </a:xfrm>
              <a:prstGeom prst="rect">
                <a:avLst/>
              </a:prstGeom>
              <a:noFill/>
              <a:ln w="9525">
                <a:noFill/>
                <a:miter lim="800000"/>
              </a:ln>
            </p:spPr>
            <p:txBody>
              <a:bodyPr wrap="square" lIns="68562" tIns="34281" rIns="68562" bIns="34281">
                <a:spAutoFit/>
              </a:bodyPr>
              <a:lstStyle/>
              <a:p>
                <a:pPr algn="ctr" fontAlgn="ctr"/>
                <a:r>
                  <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Radio 3</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fontAlgn="ctr"/>
                <a:r>
                  <a:rPr lang="en-US" altLang="zh-CN" sz="900" b="1" dirty="0" smtClean="0">
                    <a:solidFill>
                      <a:schemeClr val="tx2"/>
                    </a:solidFill>
                    <a:latin typeface="微软雅黑" panose="020B0503020204020204" pitchFamily="34" charset="-122"/>
                    <a:ea typeface="微软雅黑" panose="020B0503020204020204" pitchFamily="34" charset="-122"/>
                    <a:cs typeface="Arial" panose="020B0604020202020204" pitchFamily="34" charset="0"/>
                  </a:rPr>
                  <a:t>5G</a:t>
                </a:r>
                <a:endParaRPr lang="en-US" altLang="zh-CN" sz="9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83" name="382841742" descr="D:\日常工作\WLAN上市\10产品彩页\WLAN照片集\AP7030DE-Processed imges\3.png"/>
              <p:cNvPicPr>
                <a:picLocks noChangeAspect="1" noChangeArrowheads="1"/>
              </p:cNvPicPr>
              <p:nvPr/>
            </p:nvPicPr>
            <p:blipFill>
              <a:blip r:embed="rId7" cstate="print"/>
              <a:srcRect/>
              <a:stretch>
                <a:fillRect/>
              </a:stretch>
            </p:blipFill>
            <p:spPr bwMode="auto">
              <a:xfrm>
                <a:off x="9560797" y="3840588"/>
                <a:ext cx="551120" cy="581837"/>
              </a:xfrm>
              <a:prstGeom prst="rect">
                <a:avLst/>
              </a:prstGeom>
              <a:noFill/>
              <a:ln w="9525">
                <a:noFill/>
                <a:miter lim="800000"/>
                <a:headEnd/>
                <a:tailEnd/>
              </a:ln>
            </p:spPr>
          </p:pic>
        </p:grpSp>
      </p:grpSp>
      <p:sp>
        <p:nvSpPr>
          <p:cNvPr id="84" name="矩形 83"/>
          <p:cNvSpPr/>
          <p:nvPr/>
        </p:nvSpPr>
        <p:spPr>
          <a:xfrm>
            <a:off x="4731025" y="5322322"/>
            <a:ext cx="2952799" cy="461663"/>
          </a:xfrm>
          <a:prstGeom prst="rect">
            <a:avLst/>
          </a:prstGeom>
        </p:spPr>
        <p:txBody>
          <a:bodyPr wrap="square" lIns="91438" tIns="45719" rIns="91438" bIns="45719">
            <a:spAutoFit/>
          </a:bodyPr>
          <a:lstStyle/>
          <a:p>
            <a:pPr algn="ctr"/>
            <a:r>
              <a:rPr lang="zh-CN" altLang="en-US" sz="1200" b="1"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内置高密小角度天线</a:t>
            </a:r>
            <a:endPar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a:p>
            <a:pPr algn="ctr"/>
            <a:r>
              <a:rPr lang="zh-CN" altLang="en-US" sz="1200" b="1" kern="0" noProof="1" smtClean="0">
                <a:solidFill>
                  <a:srgbClr val="FF0000"/>
                </a:solidFill>
                <a:latin typeface="微软雅黑" panose="020B0503020204020204" pitchFamily="34" charset="-122"/>
                <a:ea typeface="微软雅黑" panose="020B0503020204020204" pitchFamily="34" charset="-122"/>
                <a:sym typeface="Arial" panose="020B0604020202020204"/>
              </a:rPr>
              <a:t> </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干扰降低</a:t>
            </a:r>
            <a:r>
              <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30%</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，接入用户提升</a:t>
            </a:r>
            <a:r>
              <a:rPr lang="en-US" altLang="zh-CN"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20%</a:t>
            </a:r>
            <a:endPar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p:txBody>
      </p:sp>
      <p:sp>
        <p:nvSpPr>
          <p:cNvPr id="85" name="文本框 3"/>
          <p:cNvSpPr txBox="1"/>
          <p:nvPr/>
        </p:nvSpPr>
        <p:spPr>
          <a:xfrm>
            <a:off x="4699657" y="1372930"/>
            <a:ext cx="2736740" cy="492443"/>
          </a:xfrm>
          <a:prstGeom prst="rect">
            <a:avLst/>
          </a:prstGeom>
          <a:noFill/>
        </p:spPr>
        <p:txBody>
          <a:bodyPr wrap="square" rtlCol="0">
            <a:spAutoFit/>
          </a:bodyPr>
          <a:lstStyle/>
          <a:p>
            <a:pPr algn="ctr"/>
            <a:r>
              <a:rPr lang="zh-CN" altLang="en-US" sz="1400" b="1" dirty="0" smtClean="0">
                <a:solidFill>
                  <a:srgbClr val="FF0000"/>
                </a:solidFill>
                <a:latin typeface="微软雅黑" panose="020B0503020204020204" pitchFamily="34" charset="-122"/>
                <a:ea typeface="微软雅黑" panose="020B0503020204020204" pitchFamily="34" charset="-122"/>
              </a:rPr>
              <a:t>室内</a:t>
            </a:r>
            <a:r>
              <a:rPr lang="zh-CN" altLang="en-US" sz="1400" b="1" dirty="0" smtClean="0">
                <a:latin typeface="微软雅黑" panose="020B0503020204020204" pitchFamily="34" charset="-122"/>
                <a:ea typeface="微软雅黑" panose="020B0503020204020204" pitchFamily="34" charset="-122"/>
              </a:rPr>
              <a:t>高密覆盖</a:t>
            </a:r>
            <a:endParaRPr lang="en-US" altLang="zh-CN" sz="1400" b="1" dirty="0" smtClean="0">
              <a:latin typeface="微软雅黑" panose="020B0503020204020204" pitchFamily="34" charset="-122"/>
              <a:ea typeface="微软雅黑" panose="020B0503020204020204" pitchFamily="34" charset="-122"/>
            </a:endParaRPr>
          </a:p>
          <a:p>
            <a:pPr algn="ctr"/>
            <a:r>
              <a:rPr lang="zh-CN" altLang="en-US" sz="1200" b="1" dirty="0" smtClean="0">
                <a:solidFill>
                  <a:srgbClr val="FF0000"/>
                </a:solidFill>
                <a:latin typeface="微软雅黑" panose="020B0503020204020204" pitchFamily="34" charset="-122"/>
                <a:ea typeface="微软雅黑" panose="020B0503020204020204" pitchFamily="34" charset="-122"/>
              </a:rPr>
              <a:t>礼堂等场景：干扰大、接入密集</a:t>
            </a:r>
            <a:endParaRPr lang="en-US" altLang="zh-CN" sz="1200" b="1" dirty="0" smtClean="0">
              <a:solidFill>
                <a:srgbClr val="FF0000"/>
              </a:solidFill>
              <a:latin typeface="微软雅黑" panose="020B0503020204020204" pitchFamily="34" charset="-122"/>
              <a:ea typeface="微软雅黑" panose="020B0503020204020204" pitchFamily="34" charset="-122"/>
            </a:endParaRPr>
          </a:p>
        </p:txBody>
      </p:sp>
      <p:sp>
        <p:nvSpPr>
          <p:cNvPr id="86" name="文本框 3"/>
          <p:cNvSpPr txBox="1"/>
          <p:nvPr/>
        </p:nvSpPr>
        <p:spPr>
          <a:xfrm>
            <a:off x="8359519" y="1372930"/>
            <a:ext cx="2994314" cy="492443"/>
          </a:xfrm>
          <a:prstGeom prst="rect">
            <a:avLst/>
          </a:prstGeom>
          <a:noFill/>
        </p:spPr>
        <p:txBody>
          <a:bodyPr wrap="square" rtlCol="0">
            <a:spAutoFit/>
          </a:bodyPr>
          <a:lstStyle/>
          <a:p>
            <a:pPr algn="ctr"/>
            <a:r>
              <a:rPr lang="zh-CN" altLang="en-US" sz="1400" b="1" dirty="0" smtClean="0">
                <a:solidFill>
                  <a:srgbClr val="FF0000"/>
                </a:solidFill>
                <a:latin typeface="微软雅黑" panose="020B0503020204020204" pitchFamily="34" charset="-122"/>
                <a:ea typeface="微软雅黑" panose="020B0503020204020204" pitchFamily="34" charset="-122"/>
              </a:rPr>
              <a:t>室内</a:t>
            </a:r>
            <a:r>
              <a:rPr lang="zh-CN" altLang="en-US" sz="1400" b="1" dirty="0" smtClean="0">
                <a:latin typeface="微软雅黑" panose="020B0503020204020204" pitchFamily="34" charset="-122"/>
                <a:ea typeface="微软雅黑" panose="020B0503020204020204" pitchFamily="34" charset="-122"/>
              </a:rPr>
              <a:t>流量突发</a:t>
            </a:r>
            <a:endParaRPr lang="en-US" altLang="zh-CN" sz="1400" b="1" dirty="0" smtClean="0">
              <a:latin typeface="微软雅黑" panose="020B0503020204020204" pitchFamily="34" charset="-122"/>
              <a:ea typeface="微软雅黑" panose="020B0503020204020204" pitchFamily="34" charset="-122"/>
            </a:endParaRPr>
          </a:p>
          <a:p>
            <a:pPr algn="ctr"/>
            <a:r>
              <a:rPr lang="zh-CN" altLang="en-US" sz="1200" b="1" dirty="0" smtClean="0">
                <a:solidFill>
                  <a:srgbClr val="FF0000"/>
                </a:solidFill>
                <a:latin typeface="微软雅黑" panose="020B0503020204020204" pitchFamily="34" charset="-122"/>
                <a:ea typeface="微软雅黑" panose="020B0503020204020204" pitchFamily="34" charset="-122"/>
              </a:rPr>
              <a:t>电子教室等场景：接入密集、瞬间流量大</a:t>
            </a:r>
            <a:endParaRPr lang="en-US" altLang="zh-CN" sz="1200" b="1" dirty="0" smtClean="0">
              <a:solidFill>
                <a:srgbClr val="FF0000"/>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1466626" y="3565791"/>
            <a:ext cx="2018941" cy="1601467"/>
            <a:chOff x="2134430" y="3918430"/>
            <a:chExt cx="1587237" cy="1601467"/>
          </a:xfrm>
        </p:grpSpPr>
        <p:sp>
          <p:nvSpPr>
            <p:cNvPr id="88" name="等腰三角形 87"/>
            <p:cNvSpPr/>
            <p:nvPr/>
          </p:nvSpPr>
          <p:spPr bwMode="auto">
            <a:xfrm>
              <a:off x="2134430" y="4490786"/>
              <a:ext cx="650984" cy="1029111"/>
            </a:xfrm>
            <a:prstGeom prst="triangle">
              <a:avLst/>
            </a:prstGeom>
            <a:gradFill>
              <a:gsLst>
                <a:gs pos="36000">
                  <a:schemeClr val="accent2">
                    <a:alpha val="40000"/>
                  </a:schemeClr>
                </a:gs>
                <a:gs pos="100000">
                  <a:srgbClr val="6699FF">
                    <a:gamma/>
                    <a:tint val="0"/>
                    <a:invGamma/>
                    <a:alpha val="0"/>
                  </a:srgbClr>
                </a:gs>
              </a:gsLst>
              <a:lin ang="5400000" scaled="1"/>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1068705"/>
              <a:endParaRPr lang="zh-CN" altLang="en-US" sz="2800" dirty="0" smtClean="0">
                <a:solidFill>
                  <a:srgbClr val="0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912336715"/>
            <p:cNvSpPr>
              <a:spLocks noEditPoints="1"/>
            </p:cNvSpPr>
            <p:nvPr/>
          </p:nvSpPr>
          <p:spPr bwMode="auto">
            <a:xfrm>
              <a:off x="2653382" y="4007489"/>
              <a:ext cx="523491" cy="130787"/>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FF9933"/>
            </a:solidFill>
            <a:ln w="9525">
              <a:noFill/>
              <a:round/>
            </a:ln>
          </p:spPr>
          <p:txBody>
            <a:bodyPr vert="horz" wrap="square" lIns="91440" tIns="45720" rIns="91440" bIns="45720" numCol="1" anchor="t" anchorCtr="0" compatLnSpc="1"/>
            <a:lstStyle/>
            <a:p>
              <a:endParaRPr lang="zh-CN" altLang="en-US" sz="1200">
                <a:solidFill>
                  <a:srgbClr val="FF9933"/>
                </a:solidFill>
                <a:latin typeface="Arial" panose="020B0604020202020204"/>
                <a:ea typeface="微软雅黑" panose="020B0503020204020204" pitchFamily="34" charset="-122"/>
              </a:endParaRPr>
            </a:p>
          </p:txBody>
        </p:sp>
        <p:grpSp>
          <p:nvGrpSpPr>
            <p:cNvPr id="90" name="组合 16"/>
            <p:cNvGrpSpPr/>
            <p:nvPr/>
          </p:nvGrpSpPr>
          <p:grpSpPr>
            <a:xfrm>
              <a:off x="2348572" y="3918430"/>
              <a:ext cx="264249" cy="541496"/>
              <a:chOff x="2831779" y="2129317"/>
              <a:chExt cx="165129" cy="338381"/>
            </a:xfrm>
          </p:grpSpPr>
          <p:sp>
            <p:nvSpPr>
              <p:cNvPr id="103" name="258986073"/>
              <p:cNvSpPr/>
              <p:nvPr/>
            </p:nvSpPr>
            <p:spPr bwMode="auto">
              <a:xfrm rot="10800000" flipH="1">
                <a:off x="2831779" y="2129317"/>
                <a:ext cx="56568" cy="338381"/>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solidFill>
                <a:srgbClr val="FF9933"/>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104" name="801835169"/>
              <p:cNvSpPr/>
              <p:nvPr/>
            </p:nvSpPr>
            <p:spPr bwMode="auto">
              <a:xfrm rot="10800000" flipH="1">
                <a:off x="2889427" y="2181825"/>
                <a:ext cx="44659" cy="239200"/>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FF9933"/>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105" name="547027754"/>
              <p:cNvSpPr/>
              <p:nvPr/>
            </p:nvSpPr>
            <p:spPr bwMode="auto">
              <a:xfrm rot="10800000" flipH="1">
                <a:off x="2953553" y="2222222"/>
                <a:ext cx="43355" cy="168440"/>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FF9933"/>
              </a:solidFill>
              <a:ln w="9525">
                <a:noFill/>
                <a:round/>
              </a:ln>
            </p:spPr>
            <p:txBody>
              <a:bodyPr vert="horz" wrap="square" lIns="91440" tIns="45720" rIns="91440" bIns="45720" numCol="1" anchor="t" anchorCtr="0" compatLnSpc="1"/>
              <a:lstStyle/>
              <a:p>
                <a:endParaRPr lang="zh-CN" altLang="en-US" sz="1200">
                  <a:solidFill>
                    <a:srgbClr val="FF9933"/>
                  </a:solidFill>
                  <a:latin typeface="Arial" panose="020B0604020202020204"/>
                  <a:ea typeface="微软雅黑" panose="020B0503020204020204" pitchFamily="34" charset="-122"/>
                </a:endParaRPr>
              </a:p>
            </p:txBody>
          </p:sp>
        </p:grpSp>
        <p:sp>
          <p:nvSpPr>
            <p:cNvPr id="91" name="531850297"/>
            <p:cNvSpPr>
              <a:spLocks noEditPoints="1"/>
            </p:cNvSpPr>
            <p:nvPr/>
          </p:nvSpPr>
          <p:spPr bwMode="auto">
            <a:xfrm>
              <a:off x="2651538" y="4380838"/>
              <a:ext cx="523491" cy="130787"/>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grpSp>
          <p:nvGrpSpPr>
            <p:cNvPr id="92" name="组合 21"/>
            <p:cNvGrpSpPr/>
            <p:nvPr/>
          </p:nvGrpSpPr>
          <p:grpSpPr>
            <a:xfrm>
              <a:off x="3218187" y="3930739"/>
              <a:ext cx="284293" cy="544463"/>
              <a:chOff x="3375202" y="2136549"/>
              <a:chExt cx="177655" cy="340235"/>
            </a:xfrm>
          </p:grpSpPr>
          <p:sp>
            <p:nvSpPr>
              <p:cNvPr id="100" name="2043497842"/>
              <p:cNvSpPr/>
              <p:nvPr/>
            </p:nvSpPr>
            <p:spPr bwMode="auto">
              <a:xfrm flipH="1">
                <a:off x="3496289" y="2136549"/>
                <a:ext cx="56568" cy="340235"/>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101" name="80601174"/>
              <p:cNvSpPr/>
              <p:nvPr/>
            </p:nvSpPr>
            <p:spPr bwMode="auto">
              <a:xfrm flipH="1">
                <a:off x="3438024" y="2183477"/>
                <a:ext cx="44659" cy="240511"/>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102" name="578841420"/>
              <p:cNvSpPr/>
              <p:nvPr/>
            </p:nvSpPr>
            <p:spPr bwMode="auto">
              <a:xfrm flipH="1">
                <a:off x="3375202" y="2214007"/>
                <a:ext cx="43355" cy="169363"/>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grpSp>
        <p:sp>
          <p:nvSpPr>
            <p:cNvPr id="93" name="531850297"/>
            <p:cNvSpPr>
              <a:spLocks noEditPoints="1"/>
            </p:cNvSpPr>
            <p:nvPr/>
          </p:nvSpPr>
          <p:spPr bwMode="auto">
            <a:xfrm>
              <a:off x="2641375" y="4193112"/>
              <a:ext cx="523491" cy="130787"/>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94" name="2130067053"/>
            <p:cNvSpPr/>
            <p:nvPr/>
          </p:nvSpPr>
          <p:spPr bwMode="auto">
            <a:xfrm>
              <a:off x="2569356" y="4490786"/>
              <a:ext cx="648175" cy="945402"/>
            </a:xfrm>
            <a:prstGeom prst="triangle">
              <a:avLst/>
            </a:prstGeom>
            <a:gradFill flip="none" rotWithShape="1">
              <a:gsLst>
                <a:gs pos="3000">
                  <a:srgbClr val="99CCFF"/>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801370"/>
              <a:endParaRPr lang="zh-CN" altLang="en-US" sz="2000" dirty="0" smtClean="0">
                <a:solidFill>
                  <a:srgbClr val="000000"/>
                </a:solidFill>
                <a:latin typeface="Arial" panose="020B0604020202020204"/>
                <a:ea typeface="MS PGothic" panose="020B0600070205080204" pitchFamily="34" charset="-128"/>
              </a:endParaRPr>
            </a:p>
          </p:txBody>
        </p:sp>
        <p:sp>
          <p:nvSpPr>
            <p:cNvPr id="95" name="2130067053"/>
            <p:cNvSpPr/>
            <p:nvPr/>
          </p:nvSpPr>
          <p:spPr bwMode="auto">
            <a:xfrm>
              <a:off x="3073492" y="4490786"/>
              <a:ext cx="648175" cy="945402"/>
            </a:xfrm>
            <a:prstGeom prst="triangle">
              <a:avLst/>
            </a:prstGeom>
            <a:gradFill flip="none" rotWithShape="1">
              <a:gsLst>
                <a:gs pos="3000">
                  <a:srgbClr val="99CCFF"/>
                </a:gs>
                <a:gs pos="100000">
                  <a:srgbClr val="6699FF">
                    <a:gamma/>
                    <a:tint val="0"/>
                    <a:invGamma/>
                    <a:alpha val="0"/>
                  </a:srgbClr>
                </a:gs>
              </a:gsLst>
              <a:lin ang="5400000" scaled="1"/>
              <a:tileRect/>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noAutofit/>
            </a:bodyPr>
            <a:lstStyle/>
            <a:p>
              <a:pPr defTabSz="801370"/>
              <a:endParaRPr lang="zh-CN" altLang="en-US" sz="2000" dirty="0" smtClean="0">
                <a:solidFill>
                  <a:srgbClr val="000000"/>
                </a:solidFill>
                <a:latin typeface="Arial" panose="020B0604020202020204"/>
                <a:ea typeface="MS PGothic" panose="020B0600070205080204" pitchFamily="34" charset="-128"/>
              </a:endParaRPr>
            </a:p>
          </p:txBody>
        </p:sp>
        <p:grpSp>
          <p:nvGrpSpPr>
            <p:cNvPr id="96" name="组合 95"/>
            <p:cNvGrpSpPr/>
            <p:nvPr/>
          </p:nvGrpSpPr>
          <p:grpSpPr>
            <a:xfrm rot="5400000">
              <a:off x="2771460" y="4457344"/>
              <a:ext cx="284293" cy="544463"/>
              <a:chOff x="3375202" y="2136549"/>
              <a:chExt cx="177655" cy="340235"/>
            </a:xfrm>
          </p:grpSpPr>
          <p:sp>
            <p:nvSpPr>
              <p:cNvPr id="97" name="2043497842"/>
              <p:cNvSpPr/>
              <p:nvPr/>
            </p:nvSpPr>
            <p:spPr bwMode="auto">
              <a:xfrm flipH="1">
                <a:off x="3496289" y="2136549"/>
                <a:ext cx="56568" cy="340235"/>
              </a:xfrm>
              <a:custGeom>
                <a:avLst/>
                <a:gdLst/>
                <a:ahLst/>
                <a:cxnLst>
                  <a:cxn ang="0">
                    <a:pos x="34" y="14"/>
                  </a:cxn>
                  <a:cxn ang="0">
                    <a:pos x="34" y="14"/>
                  </a:cxn>
                  <a:cxn ang="0">
                    <a:pos x="26" y="24"/>
                  </a:cxn>
                  <a:cxn ang="0">
                    <a:pos x="22" y="34"/>
                  </a:cxn>
                  <a:cxn ang="0">
                    <a:pos x="18" y="46"/>
                  </a:cxn>
                  <a:cxn ang="0">
                    <a:pos x="16" y="58"/>
                  </a:cxn>
                  <a:cxn ang="0">
                    <a:pos x="16" y="58"/>
                  </a:cxn>
                  <a:cxn ang="0">
                    <a:pos x="18" y="70"/>
                  </a:cxn>
                  <a:cxn ang="0">
                    <a:pos x="22" y="82"/>
                  </a:cxn>
                  <a:cxn ang="0">
                    <a:pos x="26" y="92"/>
                  </a:cxn>
                  <a:cxn ang="0">
                    <a:pos x="34" y="102"/>
                  </a:cxn>
                  <a:cxn ang="0">
                    <a:pos x="34" y="102"/>
                  </a:cxn>
                  <a:cxn ang="0">
                    <a:pos x="36" y="104"/>
                  </a:cxn>
                  <a:cxn ang="0">
                    <a:pos x="38" y="108"/>
                  </a:cxn>
                  <a:cxn ang="0">
                    <a:pos x="36" y="110"/>
                  </a:cxn>
                  <a:cxn ang="0">
                    <a:pos x="34" y="114"/>
                  </a:cxn>
                  <a:cxn ang="0">
                    <a:pos x="34" y="114"/>
                  </a:cxn>
                  <a:cxn ang="0">
                    <a:pos x="32" y="116"/>
                  </a:cxn>
                  <a:cxn ang="0">
                    <a:pos x="30" y="116"/>
                  </a:cxn>
                  <a:cxn ang="0">
                    <a:pos x="26" y="116"/>
                  </a:cxn>
                  <a:cxn ang="0">
                    <a:pos x="24" y="114"/>
                  </a:cxn>
                  <a:cxn ang="0">
                    <a:pos x="24" y="114"/>
                  </a:cxn>
                  <a:cxn ang="0">
                    <a:pos x="14" y="100"/>
                  </a:cxn>
                  <a:cxn ang="0">
                    <a:pos x="6" y="88"/>
                  </a:cxn>
                  <a:cxn ang="0">
                    <a:pos x="2" y="72"/>
                  </a:cxn>
                  <a:cxn ang="0">
                    <a:pos x="0" y="58"/>
                  </a:cxn>
                  <a:cxn ang="0">
                    <a:pos x="2" y="42"/>
                  </a:cxn>
                  <a:cxn ang="0">
                    <a:pos x="6" y="28"/>
                  </a:cxn>
                  <a:cxn ang="0">
                    <a:pos x="14" y="14"/>
                  </a:cxn>
                  <a:cxn ang="0">
                    <a:pos x="24" y="2"/>
                  </a:cxn>
                  <a:cxn ang="0">
                    <a:pos x="24" y="2"/>
                  </a:cxn>
                  <a:cxn ang="0">
                    <a:pos x="26" y="0"/>
                  </a:cxn>
                  <a:cxn ang="0">
                    <a:pos x="30" y="0"/>
                  </a:cxn>
                  <a:cxn ang="0">
                    <a:pos x="32" y="0"/>
                  </a:cxn>
                  <a:cxn ang="0">
                    <a:pos x="34" y="2"/>
                  </a:cxn>
                  <a:cxn ang="0">
                    <a:pos x="34" y="2"/>
                  </a:cxn>
                  <a:cxn ang="0">
                    <a:pos x="36" y="4"/>
                  </a:cxn>
                  <a:cxn ang="0">
                    <a:pos x="38" y="8"/>
                  </a:cxn>
                  <a:cxn ang="0">
                    <a:pos x="36" y="10"/>
                  </a:cxn>
                  <a:cxn ang="0">
                    <a:pos x="34" y="14"/>
                  </a:cxn>
                  <a:cxn ang="0">
                    <a:pos x="34" y="14"/>
                  </a:cxn>
                </a:cxnLst>
                <a:rect l="0" t="0" r="r" b="b"/>
                <a:pathLst>
                  <a:path w="38" h="116">
                    <a:moveTo>
                      <a:pt x="34" y="14"/>
                    </a:moveTo>
                    <a:lnTo>
                      <a:pt x="34" y="14"/>
                    </a:lnTo>
                    <a:lnTo>
                      <a:pt x="26" y="24"/>
                    </a:lnTo>
                    <a:lnTo>
                      <a:pt x="22" y="34"/>
                    </a:lnTo>
                    <a:lnTo>
                      <a:pt x="18" y="46"/>
                    </a:lnTo>
                    <a:lnTo>
                      <a:pt x="16" y="58"/>
                    </a:lnTo>
                    <a:lnTo>
                      <a:pt x="16" y="58"/>
                    </a:lnTo>
                    <a:lnTo>
                      <a:pt x="18" y="70"/>
                    </a:lnTo>
                    <a:lnTo>
                      <a:pt x="22" y="82"/>
                    </a:lnTo>
                    <a:lnTo>
                      <a:pt x="26" y="92"/>
                    </a:lnTo>
                    <a:lnTo>
                      <a:pt x="34" y="102"/>
                    </a:lnTo>
                    <a:lnTo>
                      <a:pt x="34" y="102"/>
                    </a:lnTo>
                    <a:lnTo>
                      <a:pt x="36" y="104"/>
                    </a:lnTo>
                    <a:lnTo>
                      <a:pt x="38" y="108"/>
                    </a:lnTo>
                    <a:lnTo>
                      <a:pt x="36" y="110"/>
                    </a:lnTo>
                    <a:lnTo>
                      <a:pt x="34" y="114"/>
                    </a:lnTo>
                    <a:lnTo>
                      <a:pt x="34" y="114"/>
                    </a:lnTo>
                    <a:lnTo>
                      <a:pt x="32" y="116"/>
                    </a:lnTo>
                    <a:lnTo>
                      <a:pt x="30" y="116"/>
                    </a:lnTo>
                    <a:lnTo>
                      <a:pt x="26" y="116"/>
                    </a:lnTo>
                    <a:lnTo>
                      <a:pt x="24" y="114"/>
                    </a:lnTo>
                    <a:lnTo>
                      <a:pt x="24" y="114"/>
                    </a:lnTo>
                    <a:lnTo>
                      <a:pt x="14" y="100"/>
                    </a:lnTo>
                    <a:lnTo>
                      <a:pt x="6" y="88"/>
                    </a:lnTo>
                    <a:lnTo>
                      <a:pt x="2" y="72"/>
                    </a:lnTo>
                    <a:lnTo>
                      <a:pt x="0" y="58"/>
                    </a:lnTo>
                    <a:lnTo>
                      <a:pt x="2" y="42"/>
                    </a:lnTo>
                    <a:lnTo>
                      <a:pt x="6" y="28"/>
                    </a:lnTo>
                    <a:lnTo>
                      <a:pt x="14" y="14"/>
                    </a:lnTo>
                    <a:lnTo>
                      <a:pt x="24" y="2"/>
                    </a:lnTo>
                    <a:lnTo>
                      <a:pt x="24" y="2"/>
                    </a:lnTo>
                    <a:lnTo>
                      <a:pt x="26" y="0"/>
                    </a:lnTo>
                    <a:lnTo>
                      <a:pt x="30" y="0"/>
                    </a:lnTo>
                    <a:lnTo>
                      <a:pt x="32" y="0"/>
                    </a:lnTo>
                    <a:lnTo>
                      <a:pt x="34" y="2"/>
                    </a:lnTo>
                    <a:lnTo>
                      <a:pt x="34" y="2"/>
                    </a:lnTo>
                    <a:lnTo>
                      <a:pt x="36" y="4"/>
                    </a:lnTo>
                    <a:lnTo>
                      <a:pt x="38" y="8"/>
                    </a:lnTo>
                    <a:lnTo>
                      <a:pt x="36" y="10"/>
                    </a:lnTo>
                    <a:lnTo>
                      <a:pt x="34" y="14"/>
                    </a:lnTo>
                    <a:lnTo>
                      <a:pt x="34"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98" name="80601174"/>
              <p:cNvSpPr/>
              <p:nvPr/>
            </p:nvSpPr>
            <p:spPr bwMode="auto">
              <a:xfrm flipH="1">
                <a:off x="3438024" y="2183477"/>
                <a:ext cx="44659" cy="240511"/>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sp>
            <p:nvSpPr>
              <p:cNvPr id="99" name="578841420"/>
              <p:cNvSpPr/>
              <p:nvPr/>
            </p:nvSpPr>
            <p:spPr bwMode="auto">
              <a:xfrm flipH="1">
                <a:off x="3375202" y="2214007"/>
                <a:ext cx="43355" cy="169363"/>
              </a:xfrm>
              <a:custGeom>
                <a:avLst/>
                <a:gdLst/>
                <a:ahLst/>
                <a:cxnLst>
                  <a:cxn ang="0">
                    <a:pos x="28" y="14"/>
                  </a:cxn>
                  <a:cxn ang="0">
                    <a:pos x="28" y="14"/>
                  </a:cxn>
                  <a:cxn ang="0">
                    <a:pos x="24" y="20"/>
                  </a:cxn>
                  <a:cxn ang="0">
                    <a:pos x="20" y="28"/>
                  </a:cxn>
                  <a:cxn ang="0">
                    <a:pos x="18" y="34"/>
                  </a:cxn>
                  <a:cxn ang="0">
                    <a:pos x="16" y="42"/>
                  </a:cxn>
                  <a:cxn ang="0">
                    <a:pos x="18" y="48"/>
                  </a:cxn>
                  <a:cxn ang="0">
                    <a:pos x="20" y="56"/>
                  </a:cxn>
                  <a:cxn ang="0">
                    <a:pos x="24" y="62"/>
                  </a:cxn>
                  <a:cxn ang="0">
                    <a:pos x="28" y="68"/>
                  </a:cxn>
                  <a:cxn ang="0">
                    <a:pos x="28" y="68"/>
                  </a:cxn>
                  <a:cxn ang="0">
                    <a:pos x="30" y="72"/>
                  </a:cxn>
                  <a:cxn ang="0">
                    <a:pos x="30" y="74"/>
                  </a:cxn>
                  <a:cxn ang="0">
                    <a:pos x="30" y="78"/>
                  </a:cxn>
                  <a:cxn ang="0">
                    <a:pos x="28" y="80"/>
                  </a:cxn>
                  <a:cxn ang="0">
                    <a:pos x="28" y="80"/>
                  </a:cxn>
                  <a:cxn ang="0">
                    <a:pos x="26" y="82"/>
                  </a:cxn>
                  <a:cxn ang="0">
                    <a:pos x="22" y="82"/>
                  </a:cxn>
                  <a:cxn ang="0">
                    <a:pos x="20" y="82"/>
                  </a:cxn>
                  <a:cxn ang="0">
                    <a:pos x="16" y="80"/>
                  </a:cxn>
                  <a:cxn ang="0">
                    <a:pos x="16" y="80"/>
                  </a:cxn>
                  <a:cxn ang="0">
                    <a:pos x="10" y="72"/>
                  </a:cxn>
                  <a:cxn ang="0">
                    <a:pos x="4" y="62"/>
                  </a:cxn>
                  <a:cxn ang="0">
                    <a:pos x="2" y="52"/>
                  </a:cxn>
                  <a:cxn ang="0">
                    <a:pos x="0" y="42"/>
                  </a:cxn>
                  <a:cxn ang="0">
                    <a:pos x="2" y="32"/>
                  </a:cxn>
                  <a:cxn ang="0">
                    <a:pos x="4" y="22"/>
                  </a:cxn>
                  <a:cxn ang="0">
                    <a:pos x="10" y="12"/>
                  </a:cxn>
                  <a:cxn ang="0">
                    <a:pos x="16" y="4"/>
                  </a:cxn>
                  <a:cxn ang="0">
                    <a:pos x="16" y="4"/>
                  </a:cxn>
                  <a:cxn ang="0">
                    <a:pos x="20" y="2"/>
                  </a:cxn>
                  <a:cxn ang="0">
                    <a:pos x="22" y="0"/>
                  </a:cxn>
                  <a:cxn ang="0">
                    <a:pos x="26" y="2"/>
                  </a:cxn>
                  <a:cxn ang="0">
                    <a:pos x="28" y="4"/>
                  </a:cxn>
                  <a:cxn ang="0">
                    <a:pos x="28" y="4"/>
                  </a:cxn>
                  <a:cxn ang="0">
                    <a:pos x="30" y="6"/>
                  </a:cxn>
                  <a:cxn ang="0">
                    <a:pos x="30" y="8"/>
                  </a:cxn>
                  <a:cxn ang="0">
                    <a:pos x="30" y="12"/>
                  </a:cxn>
                  <a:cxn ang="0">
                    <a:pos x="28" y="14"/>
                  </a:cxn>
                  <a:cxn ang="0">
                    <a:pos x="28" y="14"/>
                  </a:cxn>
                </a:cxnLst>
                <a:rect l="0" t="0" r="r" b="b"/>
                <a:pathLst>
                  <a:path w="30" h="82">
                    <a:moveTo>
                      <a:pt x="28" y="14"/>
                    </a:moveTo>
                    <a:lnTo>
                      <a:pt x="28" y="14"/>
                    </a:lnTo>
                    <a:lnTo>
                      <a:pt x="24" y="20"/>
                    </a:lnTo>
                    <a:lnTo>
                      <a:pt x="20" y="28"/>
                    </a:lnTo>
                    <a:lnTo>
                      <a:pt x="18" y="34"/>
                    </a:lnTo>
                    <a:lnTo>
                      <a:pt x="16" y="42"/>
                    </a:lnTo>
                    <a:lnTo>
                      <a:pt x="18" y="48"/>
                    </a:lnTo>
                    <a:lnTo>
                      <a:pt x="20" y="56"/>
                    </a:lnTo>
                    <a:lnTo>
                      <a:pt x="24" y="62"/>
                    </a:lnTo>
                    <a:lnTo>
                      <a:pt x="28" y="68"/>
                    </a:lnTo>
                    <a:lnTo>
                      <a:pt x="28" y="68"/>
                    </a:lnTo>
                    <a:lnTo>
                      <a:pt x="30" y="72"/>
                    </a:lnTo>
                    <a:lnTo>
                      <a:pt x="30" y="74"/>
                    </a:lnTo>
                    <a:lnTo>
                      <a:pt x="30" y="78"/>
                    </a:lnTo>
                    <a:lnTo>
                      <a:pt x="28" y="80"/>
                    </a:lnTo>
                    <a:lnTo>
                      <a:pt x="28" y="80"/>
                    </a:lnTo>
                    <a:lnTo>
                      <a:pt x="26" y="82"/>
                    </a:lnTo>
                    <a:lnTo>
                      <a:pt x="22" y="82"/>
                    </a:lnTo>
                    <a:lnTo>
                      <a:pt x="20" y="82"/>
                    </a:lnTo>
                    <a:lnTo>
                      <a:pt x="16" y="80"/>
                    </a:lnTo>
                    <a:lnTo>
                      <a:pt x="16" y="80"/>
                    </a:lnTo>
                    <a:lnTo>
                      <a:pt x="10" y="72"/>
                    </a:lnTo>
                    <a:lnTo>
                      <a:pt x="4" y="62"/>
                    </a:lnTo>
                    <a:lnTo>
                      <a:pt x="2" y="52"/>
                    </a:lnTo>
                    <a:lnTo>
                      <a:pt x="0" y="42"/>
                    </a:lnTo>
                    <a:lnTo>
                      <a:pt x="2" y="32"/>
                    </a:lnTo>
                    <a:lnTo>
                      <a:pt x="4" y="22"/>
                    </a:lnTo>
                    <a:lnTo>
                      <a:pt x="10" y="12"/>
                    </a:lnTo>
                    <a:lnTo>
                      <a:pt x="16" y="4"/>
                    </a:lnTo>
                    <a:lnTo>
                      <a:pt x="16" y="4"/>
                    </a:lnTo>
                    <a:lnTo>
                      <a:pt x="20" y="2"/>
                    </a:lnTo>
                    <a:lnTo>
                      <a:pt x="22" y="0"/>
                    </a:lnTo>
                    <a:lnTo>
                      <a:pt x="26" y="2"/>
                    </a:lnTo>
                    <a:lnTo>
                      <a:pt x="28" y="4"/>
                    </a:lnTo>
                    <a:lnTo>
                      <a:pt x="28" y="4"/>
                    </a:lnTo>
                    <a:lnTo>
                      <a:pt x="30" y="6"/>
                    </a:lnTo>
                    <a:lnTo>
                      <a:pt x="30" y="8"/>
                    </a:lnTo>
                    <a:lnTo>
                      <a:pt x="30" y="12"/>
                    </a:lnTo>
                    <a:lnTo>
                      <a:pt x="28" y="14"/>
                    </a:lnTo>
                    <a:lnTo>
                      <a:pt x="28" y="14"/>
                    </a:lnTo>
                    <a:close/>
                  </a:path>
                </a:pathLst>
              </a:custGeom>
              <a:solidFill>
                <a:srgbClr val="00B0F0"/>
              </a:solidFill>
              <a:ln w="9525">
                <a:noFill/>
                <a:round/>
              </a:ln>
            </p:spPr>
            <p:txBody>
              <a:bodyPr vert="horz" wrap="square" lIns="91440" tIns="45720" rIns="91440" bIns="45720" numCol="1" anchor="t" anchorCtr="0" compatLnSpc="1"/>
              <a:lstStyle/>
              <a:p>
                <a:endParaRPr lang="zh-CN" altLang="en-US" sz="1200">
                  <a:latin typeface="Arial" panose="020B0604020202020204"/>
                  <a:ea typeface="微软雅黑" panose="020B0503020204020204" pitchFamily="34" charset="-122"/>
                </a:endParaRPr>
              </a:p>
            </p:txBody>
          </p:sp>
        </p:grpSp>
      </p:grpSp>
      <p:sp>
        <p:nvSpPr>
          <p:cNvPr id="106" name="矩形 105"/>
          <p:cNvSpPr/>
          <p:nvPr/>
        </p:nvSpPr>
        <p:spPr>
          <a:xfrm>
            <a:off x="8427679" y="5322322"/>
            <a:ext cx="2782476" cy="461663"/>
          </a:xfrm>
          <a:prstGeom prst="rect">
            <a:avLst/>
          </a:prstGeom>
        </p:spPr>
        <p:txBody>
          <a:bodyPr wrap="square" lIns="91438" tIns="45719" rIns="91438" bIns="45719">
            <a:spAutoFit/>
          </a:bodyPr>
          <a:lstStyle/>
          <a:p>
            <a:pPr algn="ctr"/>
            <a:r>
              <a:rPr lang="zh-CN" altLang="en-US"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三射频</a:t>
            </a:r>
            <a:r>
              <a:rPr lang="en-US" altLang="zh-CN"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AP</a:t>
            </a:r>
            <a:r>
              <a:rPr lang="zh-CN" altLang="en-US"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，单</a:t>
            </a:r>
            <a:r>
              <a:rPr lang="en-US" altLang="zh-CN"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AP</a:t>
            </a:r>
            <a:r>
              <a:rPr lang="zh-CN" altLang="en-US"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覆盖</a:t>
            </a:r>
            <a:r>
              <a:rPr lang="en-US" altLang="zh-CN"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2</a:t>
            </a:r>
            <a:r>
              <a:rPr lang="zh-CN" altLang="en-US"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个教室</a:t>
            </a:r>
            <a:endParaRPr lang="en-US" altLang="zh-CN"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a:p>
            <a:pPr algn="ctr"/>
            <a:r>
              <a:rPr lang="en-US" altLang="zh-CN"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120</a:t>
            </a:r>
            <a:r>
              <a:rPr lang="zh-CN" altLang="en-US" sz="1200" b="1" kern="100" noProof="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用户</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接入，人均 </a:t>
            </a:r>
            <a:r>
              <a:rPr lang="en-US" altLang="zh-CN" sz="1200" b="1"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4M </a:t>
            </a:r>
            <a:r>
              <a:rPr lang="zh-CN" altLang="en-US" sz="1200" kern="100" dirty="0" smtClean="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rPr>
              <a:t>带宽</a:t>
            </a:r>
            <a:endPar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w00169738\AppData\Roaming\eSpace_Desktop\UserData\w00169738\ReceiveFile\key4E02.710.png"/>
          <p:cNvPicPr>
            <a:picLocks noChangeAspect="1" noChangeArrowheads="1"/>
          </p:cNvPicPr>
          <p:nvPr/>
        </p:nvPicPr>
        <p:blipFill rotWithShape="1">
          <a:blip r:embed="rId1" cstate="print"/>
          <a:srcRect l="31016" t="26874" r="31919" b="27568"/>
          <a:stretch>
            <a:fillRect/>
          </a:stretch>
        </p:blipFill>
        <p:spPr bwMode="auto">
          <a:xfrm>
            <a:off x="1705099" y="2251695"/>
            <a:ext cx="3006292" cy="3407132"/>
          </a:xfrm>
          <a:prstGeom prst="rect">
            <a:avLst/>
          </a:prstGeom>
          <a:noFill/>
          <a:effectLst>
            <a:reflection blurRad="6350" stA="52000" endA="300" endPos="35000" dir="5400000" sy="-100000" algn="bl" rotWithShape="0"/>
          </a:effectLst>
        </p:spPr>
      </p:pic>
      <p:sp>
        <p:nvSpPr>
          <p:cNvPr id="7" name="矩形 6"/>
          <p:cNvSpPr/>
          <p:nvPr/>
        </p:nvSpPr>
        <p:spPr>
          <a:xfrm>
            <a:off x="2122110" y="1721752"/>
            <a:ext cx="2919389" cy="739626"/>
          </a:xfrm>
          <a:prstGeom prst="rect">
            <a:avLst/>
          </a:prstGeom>
        </p:spPr>
        <p:txBody>
          <a:bodyPr wrap="none" anchor="ctr">
            <a:spAutoFit/>
          </a:bodyPr>
          <a:lstStyle/>
          <a:p>
            <a:pPr algn="ctr" defTabSz="1218565">
              <a:lnSpc>
                <a:spcPct val="150000"/>
              </a:lnSpc>
              <a:spcBef>
                <a:spcPct val="20000"/>
              </a:spcBef>
              <a:buClr>
                <a:srgbClr val="CC9900"/>
              </a:buClr>
            </a:pPr>
            <a:r>
              <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rPr>
              <a:t>AP8050TN-HD</a:t>
            </a:r>
            <a:endParaRPr lang="zh-CN" altLang="en-US"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366270" y="1821858"/>
            <a:ext cx="3208919" cy="369236"/>
          </a:xfrm>
          <a:prstGeom prst="rect">
            <a:avLst/>
          </a:prstGeom>
        </p:spPr>
        <p:txBody>
          <a:bodyPr wrap="square">
            <a:spAutoFit/>
          </a:bodyPr>
          <a:lstStyle/>
          <a:p>
            <a:pPr algn="ct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如“射</a:t>
            </a:r>
            <a:r>
              <a:rPr lang="zh-CN" altLang="en-US"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灯”，</a:t>
            </a: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覆盖高密场景</a:t>
            </a:r>
            <a:endPar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4118657" y="902999"/>
            <a:ext cx="4332780"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交通枢纽 </a:t>
            </a:r>
            <a:r>
              <a:rPr lang="en-US" altLang="zh-CN" sz="2800"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场馆</a:t>
            </a:r>
            <a:endParaRPr lang="en-US" altLang="zh-CN" sz="2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6734964" y="3482176"/>
            <a:ext cx="2471530" cy="371577"/>
          </a:xfrm>
          <a:prstGeom prst="rect">
            <a:avLst/>
          </a:prstGeom>
        </p:spPr>
        <p:txBody>
          <a:bodyPr wrap="square" anchor="ctr">
            <a:spAutoFit/>
          </a:bodyPr>
          <a:lstStyle/>
          <a:p>
            <a:pPr algn="ctr">
              <a:lnSpc>
                <a:spcPct val="125000"/>
              </a:lnSpc>
            </a:pPr>
            <a:r>
              <a:rPr lang="zh-CN" altLang="en-US" sz="1600" dirty="0">
                <a:latin typeface="Arial" panose="020B0604020202020204" pitchFamily="34" charset="0"/>
                <a:ea typeface="微软雅黑" panose="020B0503020204020204" pitchFamily="34" charset="-122"/>
                <a:sym typeface="Arial" panose="020B0604020202020204" pitchFamily="34" charset="0"/>
              </a:rPr>
              <a:t>业界独家高密方案</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a:blip r:embed="rId2" cstate="print">
            <a:clrChange>
              <a:clrFrom>
                <a:srgbClr val="FFFFFF"/>
              </a:clrFrom>
              <a:clrTo>
                <a:srgbClr val="FFFFFF">
                  <a:alpha val="0"/>
                </a:srgbClr>
              </a:clrTo>
            </a:clrChange>
          </a:blip>
          <a:stretch>
            <a:fillRect/>
          </a:stretch>
        </p:blipFill>
        <p:spPr>
          <a:xfrm>
            <a:off x="6990639" y="2431310"/>
            <a:ext cx="1960180" cy="1041859"/>
          </a:xfrm>
          <a:prstGeom prst="rect">
            <a:avLst/>
          </a:prstGeom>
          <a:ln>
            <a:noFill/>
          </a:ln>
          <a:effectLst>
            <a:softEdge rad="12700"/>
          </a:effectLst>
        </p:spPr>
      </p:pic>
      <p:sp>
        <p:nvSpPr>
          <p:cNvPr id="13" name="矩形 12"/>
          <p:cNvSpPr/>
          <p:nvPr/>
        </p:nvSpPr>
        <p:spPr>
          <a:xfrm>
            <a:off x="6266415" y="3871693"/>
            <a:ext cx="3408629" cy="630778"/>
          </a:xfrm>
          <a:prstGeom prst="rect">
            <a:avLst/>
          </a:prstGeom>
        </p:spPr>
        <p:txBody>
          <a:bodyPr wrap="squar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三射频</a:t>
            </a: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小角度定向天线  </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高密性能提升</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30%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6266415" y="4758257"/>
            <a:ext cx="3408629" cy="630778"/>
          </a:xfrm>
          <a:prstGeom prst="rect">
            <a:avLst/>
          </a:prstGeom>
        </p:spPr>
        <p:txBody>
          <a:bodyPr wrap="square">
            <a:spAutoFit/>
          </a:bodyPr>
          <a:lstStyle/>
          <a:p>
            <a:pPr algn="ctr">
              <a:lnSpc>
                <a:spcPct val="125000"/>
              </a:lnSpc>
            </a:pPr>
            <a:r>
              <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AMC</a:t>
            </a: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超导材料小型化技术</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天线缩小</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30%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6267123" y="5604980"/>
            <a:ext cx="3407214" cy="630778"/>
          </a:xfrm>
          <a:prstGeom prst="rect">
            <a:avLst/>
          </a:prstGeom>
        </p:spPr>
        <p:txBody>
          <a:bodyPr wrap="square">
            <a:spAutoFit/>
          </a:bodyPr>
          <a:lstStyle/>
          <a:p>
            <a:pPr marL="0" lvl="1"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天线内置</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安装时间节省</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80%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a:off x="6091547" y="2213931"/>
            <a:ext cx="3758363" cy="2338311"/>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6091547" y="5562263"/>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6091547" y="4694468"/>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9" name="图片 18" descr="http://img8.zol.com.cn/bbs/upload/17317/17316579.jpg"/>
          <p:cNvPicPr>
            <a:picLocks noChangeAspect="1" noChangeArrowheads="1"/>
          </p:cNvPicPr>
          <p:nvPr/>
        </p:nvPicPr>
        <p:blipFill>
          <a:blip r:embed="rId3" cstate="print">
            <a:extLst>
              <a:ext uri="{28A0092B-C50C-407E-A947-70E740481C1C}">
                <a14:useLocalDpi xmlns:a14="http://schemas.microsoft.com/office/drawing/2010/main" val="0"/>
              </a:ext>
            </a:extLst>
          </a:blip>
          <a:srcRect l="1107" t="9597" r="40244" b="2084"/>
          <a:stretch>
            <a:fillRect/>
          </a:stretch>
        </p:blipFill>
        <p:spPr bwMode="auto">
          <a:xfrm>
            <a:off x="3362870" y="693490"/>
            <a:ext cx="899766" cy="89976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sp>
        <p:nvSpPr>
          <p:cNvPr id="21" name="TextBox 77"/>
          <p:cNvSpPr txBox="1"/>
          <p:nvPr/>
        </p:nvSpPr>
        <p:spPr>
          <a:xfrm>
            <a:off x="3433291" y="2899767"/>
            <a:ext cx="987328" cy="307697"/>
          </a:xfrm>
          <a:prstGeom prst="rect">
            <a:avLst/>
          </a:prstGeom>
          <a:noFill/>
        </p:spPr>
        <p:txBody>
          <a:bodyPr wrap="square" rtlCol="0">
            <a:spAutoFit/>
          </a:bodyPr>
          <a:lstStyle/>
          <a:p>
            <a:pPr algn="ctr"/>
            <a:r>
              <a:rPr lang="zh-CN" altLang="en-US" sz="1400" dirty="0">
                <a:solidFill>
                  <a:srgbClr val="2257A7"/>
                </a:solidFill>
                <a:latin typeface="Arial" panose="020B0604020202020204" pitchFamily="34" charset="0"/>
                <a:ea typeface="微软雅黑" panose="020B0503020204020204" pitchFamily="34" charset="-122"/>
                <a:sym typeface="Arial" panose="020B0604020202020204" pitchFamily="34" charset="0"/>
              </a:rPr>
              <a:t>内置天线</a:t>
            </a:r>
            <a:endParaRPr lang="zh-CN" altLang="en-US" sz="1400" dirty="0">
              <a:solidFill>
                <a:srgbClr val="2257A7"/>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5"/>
          <p:cNvGrpSpPr/>
          <p:nvPr/>
        </p:nvGrpSpPr>
        <p:grpSpPr>
          <a:xfrm>
            <a:off x="2785219" y="2683743"/>
            <a:ext cx="390027" cy="542180"/>
            <a:chOff x="1166368" y="2960807"/>
            <a:chExt cx="390129" cy="542321"/>
          </a:xfrm>
        </p:grpSpPr>
        <p:sp>
          <p:nvSpPr>
            <p:cNvPr id="23" name="椭圆 22"/>
            <p:cNvSpPr/>
            <p:nvPr/>
          </p:nvSpPr>
          <p:spPr>
            <a:xfrm>
              <a:off x="1166368" y="2960807"/>
              <a:ext cx="390129" cy="542321"/>
            </a:xfrm>
            <a:prstGeom prst="ellipse">
              <a:avLst/>
            </a:prstGeom>
            <a:solidFill>
              <a:srgbClr val="225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27505" y="3098040"/>
              <a:ext cx="267855" cy="267855"/>
            </a:xfrm>
            <a:prstGeom prst="rect">
              <a:avLst/>
            </a:prstGeom>
          </p:spPr>
        </p:pic>
      </p:grpSp>
      <p:grpSp>
        <p:nvGrpSpPr>
          <p:cNvPr id="25" name="组合 24"/>
          <p:cNvGrpSpPr/>
          <p:nvPr/>
        </p:nvGrpSpPr>
        <p:grpSpPr>
          <a:xfrm>
            <a:off x="7249875" y="8316"/>
            <a:ext cx="4968392" cy="266700"/>
            <a:chOff x="7249875" y="8316"/>
            <a:chExt cx="4968392" cy="266700"/>
          </a:xfrm>
        </p:grpSpPr>
        <p:sp>
          <p:nvSpPr>
            <p:cNvPr id="26" name="五边形 25"/>
            <p:cNvSpPr/>
            <p:nvPr/>
          </p:nvSpPr>
          <p:spPr bwMode="auto">
            <a:xfrm>
              <a:off x="7249875" y="8316"/>
              <a:ext cx="1296000" cy="266700"/>
            </a:xfrm>
            <a:prstGeom prst="homePlate">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ctr" eaLnBrk="0" hangingPunct="0">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7" name="燕尾形 26"/>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28" name="燕尾形 27"/>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29" name="燕尾形 28"/>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pic>
        <p:nvPicPr>
          <p:cNvPr id="30" name="Picture 2"/>
          <p:cNvPicPr>
            <a:picLocks noChangeAspect="1" noChangeArrowheads="1"/>
          </p:cNvPicPr>
          <p:nvPr/>
        </p:nvPicPr>
        <p:blipFill>
          <a:blip r:embed="rId5" cstate="print"/>
          <a:srcRect l="3226" t="17862" r="3226"/>
          <a:stretch>
            <a:fillRect/>
          </a:stretch>
        </p:blipFill>
        <p:spPr bwMode="auto">
          <a:xfrm>
            <a:off x="6241603" y="693490"/>
            <a:ext cx="987865" cy="89976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6"/>
          <p:cNvSpPr txBox="1"/>
          <p:nvPr/>
        </p:nvSpPr>
        <p:spPr>
          <a:xfrm>
            <a:off x="5327275" y="2934416"/>
            <a:ext cx="4319356" cy="711451"/>
          </a:xfrm>
          <a:prstGeom prst="rect">
            <a:avLst/>
          </a:prstGeom>
          <a:noFill/>
        </p:spPr>
        <p:txBody>
          <a:bodyPr wrap="square" lIns="64491" tIns="32245" rIns="64491" bIns="32245" rtlCol="0">
            <a:spAutoFit/>
          </a:bodyPr>
          <a:lstStyle/>
          <a:p>
            <a:pPr>
              <a:lnSpc>
                <a:spcPct val="150000"/>
              </a:lnSpc>
            </a:pPr>
            <a:r>
              <a:rPr lang="zh-CN" altLang="en-US" sz="1400" dirty="0">
                <a:latin typeface="+mn-ea"/>
                <a:ea typeface="+mn-ea"/>
                <a:sym typeface="Arial" panose="020B0604020202020204" pitchFamily="34" charset="0"/>
              </a:rPr>
              <a:t>创新</a:t>
            </a:r>
            <a:r>
              <a:rPr lang="zh-CN" altLang="en-US" sz="1400" dirty="0">
                <a:solidFill>
                  <a:srgbClr val="C00000"/>
                </a:solidFill>
                <a:latin typeface="+mn-ea"/>
                <a:ea typeface="+mn-ea"/>
                <a:sym typeface="Arial" panose="020B0604020202020204" pitchFamily="34" charset="0"/>
              </a:rPr>
              <a:t>筒状</a:t>
            </a:r>
            <a:r>
              <a:rPr lang="zh-CN" altLang="en-US" sz="1400" dirty="0">
                <a:latin typeface="+mn-ea"/>
                <a:ea typeface="+mn-ea"/>
                <a:sym typeface="Arial" panose="020B0604020202020204" pitchFamily="34" charset="0"/>
              </a:rPr>
              <a:t>架构，一体化散热，提高设备</a:t>
            </a:r>
            <a:r>
              <a:rPr lang="zh-CN" altLang="en-US" sz="1400" dirty="0">
                <a:solidFill>
                  <a:srgbClr val="C00000"/>
                </a:solidFill>
                <a:latin typeface="+mn-ea"/>
                <a:ea typeface="+mn-ea"/>
                <a:sym typeface="Arial" panose="020B0604020202020204" pitchFamily="34" charset="0"/>
              </a:rPr>
              <a:t>稳定性</a:t>
            </a:r>
            <a:endParaRPr lang="en-US" altLang="zh-CN" sz="1400" dirty="0">
              <a:solidFill>
                <a:srgbClr val="C00000"/>
              </a:solidFill>
              <a:latin typeface="+mn-ea"/>
              <a:ea typeface="+mn-ea"/>
              <a:sym typeface="Arial" panose="020B0604020202020204" pitchFamily="34" charset="0"/>
            </a:endParaRPr>
          </a:p>
          <a:p>
            <a:pPr>
              <a:lnSpc>
                <a:spcPct val="150000"/>
              </a:lnSpc>
            </a:pPr>
            <a:r>
              <a:rPr lang="zh-CN" altLang="en-US" sz="1400" dirty="0">
                <a:solidFill>
                  <a:srgbClr val="C00000"/>
                </a:solidFill>
                <a:latin typeface="+mn-ea"/>
                <a:ea typeface="+mn-ea"/>
                <a:sym typeface="Arial" panose="020B0604020202020204" pitchFamily="34" charset="0"/>
              </a:rPr>
              <a:t>独家内置</a:t>
            </a:r>
            <a:r>
              <a:rPr lang="zh-CN" altLang="en-US" sz="1400" dirty="0">
                <a:latin typeface="+mn-ea"/>
                <a:ea typeface="+mn-ea"/>
                <a:sym typeface="Arial" panose="020B0604020202020204" pitchFamily="34" charset="0"/>
              </a:rPr>
              <a:t>防雷，每端口节省</a:t>
            </a:r>
            <a:r>
              <a:rPr lang="en-US" altLang="zh-CN" sz="1400" dirty="0">
                <a:solidFill>
                  <a:srgbClr val="C00000"/>
                </a:solidFill>
                <a:latin typeface="+mn-ea"/>
                <a:ea typeface="+mn-ea"/>
                <a:sym typeface="Arial" panose="020B0604020202020204" pitchFamily="34" charset="0"/>
              </a:rPr>
              <a:t>10</a:t>
            </a:r>
            <a:r>
              <a:rPr lang="zh-CN" altLang="en-US" sz="1400" dirty="0">
                <a:latin typeface="+mn-ea"/>
                <a:ea typeface="+mn-ea"/>
                <a:sym typeface="Arial" panose="020B0604020202020204" pitchFamily="34" charset="0"/>
              </a:rPr>
              <a:t>美</a:t>
            </a:r>
            <a:r>
              <a:rPr lang="zh-CN" altLang="en-US" sz="1400" dirty="0" smtClean="0">
                <a:latin typeface="+mn-ea"/>
                <a:ea typeface="+mn-ea"/>
                <a:sym typeface="Arial" panose="020B0604020202020204" pitchFamily="34" charset="0"/>
              </a:rPr>
              <a:t>金</a:t>
            </a:r>
            <a:endParaRPr lang="en-US" altLang="zh-CN" sz="1400" dirty="0">
              <a:latin typeface="+mn-ea"/>
              <a:ea typeface="+mn-ea"/>
              <a:sym typeface="Arial" panose="020B0604020202020204" pitchFamily="34" charset="0"/>
            </a:endParaRPr>
          </a:p>
        </p:txBody>
      </p:sp>
      <p:cxnSp>
        <p:nvCxnSpPr>
          <p:cNvPr id="5" name="直接连接符 4"/>
          <p:cNvCxnSpPr/>
          <p:nvPr/>
        </p:nvCxnSpPr>
        <p:spPr>
          <a:xfrm>
            <a:off x="5232609" y="2784588"/>
            <a:ext cx="431887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32130" y="3789834"/>
            <a:ext cx="4318875"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16"/>
          <p:cNvSpPr txBox="1"/>
          <p:nvPr/>
        </p:nvSpPr>
        <p:spPr>
          <a:xfrm>
            <a:off x="4705258" y="2142515"/>
            <a:ext cx="6864937" cy="434452"/>
          </a:xfrm>
          <a:prstGeom prst="rect">
            <a:avLst/>
          </a:prstGeom>
          <a:noFill/>
        </p:spPr>
        <p:txBody>
          <a:bodyPr wrap="square" lIns="64491" tIns="32245" rIns="64491" bIns="32245" rtlCol="0">
            <a:spAutoFit/>
          </a:bodyPr>
          <a:lstStyle/>
          <a:p>
            <a:pPr>
              <a:lnSpc>
                <a:spcPct val="150000"/>
              </a:lnSpc>
            </a:pPr>
            <a:r>
              <a:rPr lang="zh-CN" altLang="en-US" sz="1600" b="1" dirty="0">
                <a:latin typeface="+mn-ea"/>
                <a:ea typeface="+mn-ea"/>
                <a:sym typeface="Arial" panose="020B0604020202020204" pitchFamily="34" charset="0"/>
              </a:rPr>
              <a:t>首创</a:t>
            </a:r>
            <a:r>
              <a:rPr lang="zh-CN" altLang="en-US" sz="1600" b="1" dirty="0">
                <a:solidFill>
                  <a:srgbClr val="C00000"/>
                </a:solidFill>
                <a:latin typeface="+mn-ea"/>
                <a:ea typeface="+mn-ea"/>
                <a:sym typeface="Arial" panose="020B0604020202020204" pitchFamily="34" charset="0"/>
              </a:rPr>
              <a:t>双</a:t>
            </a:r>
            <a:r>
              <a:rPr lang="en-US" altLang="zh-CN" sz="1600" b="1" dirty="0">
                <a:solidFill>
                  <a:srgbClr val="C00000"/>
                </a:solidFill>
                <a:latin typeface="+mn-ea"/>
                <a:ea typeface="+mn-ea"/>
                <a:sym typeface="Arial" panose="020B0604020202020204" pitchFamily="34" charset="0"/>
              </a:rPr>
              <a:t>5G</a:t>
            </a:r>
            <a:r>
              <a:rPr lang="zh-CN" altLang="en-US" sz="1600" b="1" dirty="0">
                <a:latin typeface="+mn-ea"/>
                <a:ea typeface="+mn-ea"/>
                <a:sym typeface="Arial" panose="020B0604020202020204" pitchFamily="34" charset="0"/>
              </a:rPr>
              <a:t>室外款型 ，</a:t>
            </a:r>
            <a:r>
              <a:rPr lang="en-US" altLang="zh-CN" sz="1600" b="1" dirty="0">
                <a:solidFill>
                  <a:srgbClr val="C00000"/>
                </a:solidFill>
                <a:latin typeface="+mn-ea"/>
                <a:ea typeface="+mn-ea"/>
                <a:sym typeface="Arial" panose="020B0604020202020204" pitchFamily="34" charset="0"/>
              </a:rPr>
              <a:t>2.5/5GE</a:t>
            </a:r>
            <a:r>
              <a:rPr lang="zh-CN" altLang="en-US" sz="1600" b="1" dirty="0">
                <a:solidFill>
                  <a:srgbClr val="C00000"/>
                </a:solidFill>
                <a:latin typeface="+mn-ea"/>
                <a:ea typeface="+mn-ea"/>
                <a:sym typeface="Arial" panose="020B0604020202020204" pitchFamily="34" charset="0"/>
              </a:rPr>
              <a:t>上行</a:t>
            </a:r>
            <a:r>
              <a:rPr lang="zh-CN" altLang="en-US" sz="1600" b="1" dirty="0">
                <a:latin typeface="+mn-ea"/>
                <a:ea typeface="+mn-ea"/>
                <a:sym typeface="Arial" panose="020B0604020202020204" pitchFamily="34" charset="0"/>
              </a:rPr>
              <a:t>，并发用户数提升</a:t>
            </a:r>
            <a:r>
              <a:rPr lang="en-US" altLang="zh-CN" sz="1600" b="1" dirty="0">
                <a:solidFill>
                  <a:srgbClr val="C00000"/>
                </a:solidFill>
                <a:latin typeface="+mn-ea"/>
                <a:ea typeface="+mn-ea"/>
                <a:sym typeface="Arial" panose="020B0604020202020204" pitchFamily="34" charset="0"/>
              </a:rPr>
              <a:t>30%</a:t>
            </a:r>
            <a:r>
              <a:rPr lang="zh-CN" altLang="en-US" sz="1600" b="1" dirty="0">
                <a:latin typeface="+mn-ea"/>
                <a:ea typeface="+mn-ea"/>
                <a:sym typeface="Arial" panose="020B0604020202020204" pitchFamily="34" charset="0"/>
              </a:rPr>
              <a:t>（</a:t>
            </a:r>
            <a:r>
              <a:rPr lang="en-US" altLang="zh-CN" sz="1600" b="1" dirty="0">
                <a:latin typeface="+mn-ea"/>
                <a:ea typeface="+mn-ea"/>
                <a:sym typeface="Arial" panose="020B0604020202020204" pitchFamily="34" charset="0"/>
              </a:rPr>
              <a:t>75-&gt;100</a:t>
            </a:r>
            <a:r>
              <a:rPr lang="zh-CN" altLang="en-US" sz="1600" b="1" dirty="0">
                <a:latin typeface="+mn-ea"/>
                <a:ea typeface="+mn-ea"/>
                <a:sym typeface="Arial" panose="020B0604020202020204" pitchFamily="34" charset="0"/>
              </a:rPr>
              <a:t>用户）</a:t>
            </a:r>
            <a:endParaRPr lang="zh-CN" altLang="en-US" sz="1600" dirty="0">
              <a:latin typeface="+mn-ea"/>
              <a:ea typeface="+mn-ea"/>
              <a:sym typeface="Arial" panose="020B0604020202020204" pitchFamily="34" charset="0"/>
            </a:endParaRPr>
          </a:p>
        </p:txBody>
      </p:sp>
      <p:sp>
        <p:nvSpPr>
          <p:cNvPr id="8" name="矩形 7"/>
          <p:cNvSpPr/>
          <p:nvPr/>
        </p:nvSpPr>
        <p:spPr>
          <a:xfrm>
            <a:off x="470190" y="1701602"/>
            <a:ext cx="4115229" cy="743793"/>
          </a:xfrm>
          <a:prstGeom prst="rect">
            <a:avLst/>
          </a:prstGeom>
        </p:spPr>
        <p:txBody>
          <a:bodyPr wrap="none" anchor="ctr">
            <a:spAutoFit/>
          </a:bodyPr>
          <a:lstStyle/>
          <a:p>
            <a:pPr algn="ctr" defTabSz="1218565">
              <a:lnSpc>
                <a:spcPct val="150000"/>
              </a:lnSpc>
              <a:spcBef>
                <a:spcPct val="20000"/>
              </a:spcBef>
            </a:pPr>
            <a:r>
              <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mn-ea"/>
                <a:ea typeface="+mn-ea"/>
                <a:sym typeface="Arial" panose="020B0604020202020204" pitchFamily="34" charset="0"/>
              </a:rPr>
              <a:t>AP8082DN/8182DN</a:t>
            </a:r>
            <a:endPar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mn-ea"/>
              <a:ea typeface="+mn-ea"/>
              <a:sym typeface="Arial" panose="020B0604020202020204" pitchFamily="34" charset="0"/>
            </a:endParaRPr>
          </a:p>
        </p:txBody>
      </p:sp>
      <p:cxnSp>
        <p:nvCxnSpPr>
          <p:cNvPr id="9" name="直接连接符 8"/>
          <p:cNvCxnSpPr/>
          <p:nvPr/>
        </p:nvCxnSpPr>
        <p:spPr>
          <a:xfrm>
            <a:off x="4008312" y="5353139"/>
            <a:ext cx="0" cy="57585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967721" y="5353139"/>
            <a:ext cx="0" cy="57585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42"/>
          <p:cNvGrpSpPr/>
          <p:nvPr/>
        </p:nvGrpSpPr>
        <p:grpSpPr>
          <a:xfrm>
            <a:off x="4224279" y="4282543"/>
            <a:ext cx="1871721" cy="2237555"/>
            <a:chOff x="4757571" y="1089680"/>
            <a:chExt cx="4148328" cy="5392644"/>
          </a:xfrm>
        </p:grpSpPr>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6289699" y="1089680"/>
              <a:ext cx="2616200" cy="5298396"/>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757571" y="1503148"/>
              <a:ext cx="2361679" cy="4979176"/>
            </a:xfrm>
            <a:prstGeom prst="rect">
              <a:avLst/>
            </a:prstGeom>
          </p:spPr>
        </p:pic>
      </p:grpSp>
      <p:grpSp>
        <p:nvGrpSpPr>
          <p:cNvPr id="3" name="组合 45"/>
          <p:cNvGrpSpPr/>
          <p:nvPr/>
        </p:nvGrpSpPr>
        <p:grpSpPr>
          <a:xfrm>
            <a:off x="8218502" y="4352061"/>
            <a:ext cx="1332983" cy="2060030"/>
            <a:chOff x="8709948" y="1160639"/>
            <a:chExt cx="3101882" cy="4938516"/>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21904" r="28409"/>
            <a:stretch>
              <a:fillRect/>
            </a:stretch>
          </p:blipFill>
          <p:spPr>
            <a:xfrm>
              <a:off x="10318427" y="1160639"/>
              <a:ext cx="1493403" cy="4933451"/>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t="39247" b="8392"/>
            <a:stretch>
              <a:fillRect/>
            </a:stretch>
          </p:blipFill>
          <p:spPr>
            <a:xfrm>
              <a:off x="8709948" y="2740964"/>
              <a:ext cx="2251125" cy="3358191"/>
            </a:xfrm>
            <a:prstGeom prst="rect">
              <a:avLst/>
            </a:prstGeom>
          </p:spPr>
        </p:pic>
      </p:grpSp>
      <p:grpSp>
        <p:nvGrpSpPr>
          <p:cNvPr id="11" name="组合 51"/>
          <p:cNvGrpSpPr/>
          <p:nvPr/>
        </p:nvGrpSpPr>
        <p:grpSpPr>
          <a:xfrm>
            <a:off x="624818" y="4784270"/>
            <a:ext cx="1164774" cy="1583491"/>
            <a:chOff x="408955" y="3978466"/>
            <a:chExt cx="1020371" cy="1329426"/>
          </a:xfrm>
        </p:grpSpPr>
        <p:pic>
          <p:nvPicPr>
            <p:cNvPr id="18" name="图片 17"/>
            <p:cNvPicPr>
              <a:picLocks noChangeAspect="1"/>
            </p:cNvPicPr>
            <p:nvPr/>
          </p:nvPicPr>
          <p:blipFill rotWithShape="1">
            <a:blip r:embed="rId5" cstate="print">
              <a:extLst>
                <a:ext uri="{28A0092B-C50C-407E-A947-70E740481C1C}">
                  <a14:useLocalDpi xmlns:a14="http://schemas.microsoft.com/office/drawing/2010/main" val="0"/>
                </a:ext>
              </a:extLst>
            </a:blip>
            <a:srcRect l="34646" t="9706" r="44702" b="9027"/>
            <a:stretch>
              <a:fillRect/>
            </a:stretch>
          </p:blipFill>
          <p:spPr>
            <a:xfrm>
              <a:off x="855256" y="3978466"/>
              <a:ext cx="574070" cy="1329426"/>
            </a:xfrm>
            <a:prstGeom prst="rect">
              <a:avLst/>
            </a:prstGeom>
          </p:spPr>
        </p:pic>
        <p:pic>
          <p:nvPicPr>
            <p:cNvPr id="19" name="图片 18"/>
            <p:cNvPicPr>
              <a:picLocks noChangeAspect="1"/>
            </p:cNvPicPr>
            <p:nvPr/>
          </p:nvPicPr>
          <p:blipFill rotWithShape="1">
            <a:blip r:embed="rId6" cstate="print">
              <a:extLst>
                <a:ext uri="{28A0092B-C50C-407E-A947-70E740481C1C}">
                  <a14:useLocalDpi xmlns:a14="http://schemas.microsoft.com/office/drawing/2010/main" val="0"/>
                </a:ext>
              </a:extLst>
            </a:blip>
            <a:srcRect l="36504" t="9426" r="45639" b="26017"/>
            <a:stretch>
              <a:fillRect/>
            </a:stretch>
          </p:blipFill>
          <p:spPr>
            <a:xfrm>
              <a:off x="408955" y="4155765"/>
              <a:ext cx="493769" cy="1152127"/>
            </a:xfrm>
            <a:prstGeom prst="rect">
              <a:avLst/>
            </a:prstGeom>
          </p:spPr>
        </p:pic>
      </p:grpSp>
      <p:grpSp>
        <p:nvGrpSpPr>
          <p:cNvPr id="14" name="组合 4"/>
          <p:cNvGrpSpPr/>
          <p:nvPr/>
        </p:nvGrpSpPr>
        <p:grpSpPr>
          <a:xfrm>
            <a:off x="1840534" y="5154973"/>
            <a:ext cx="1958298" cy="1137936"/>
            <a:chOff x="1841013" y="4484965"/>
            <a:chExt cx="1958808" cy="1138232"/>
          </a:xfrm>
        </p:grpSpPr>
        <p:sp>
          <p:nvSpPr>
            <p:cNvPr id="21" name="Rectangle 1"/>
            <p:cNvSpPr>
              <a:spLocks noChangeArrowheads="1"/>
            </p:cNvSpPr>
            <p:nvPr/>
          </p:nvSpPr>
          <p:spPr bwMode="auto">
            <a:xfrm>
              <a:off x="1841013" y="4684478"/>
              <a:ext cx="1958808" cy="938719"/>
            </a:xfrm>
            <a:prstGeom prst="rect">
              <a:avLst/>
            </a:prstGeom>
            <a:noFill/>
            <a:ln w="9525">
              <a:noFill/>
              <a:miter lim="800000"/>
            </a:ln>
            <a:effectLst/>
          </p:spPr>
          <p:txBody>
            <a:bodyPr vert="horz" wrap="square" lIns="121888" tIns="60944" rIns="121888" bIns="60944" numCol="1" anchor="ctr" anchorCtr="0" compatLnSpc="1">
              <a:spAutoFit/>
            </a:bodyPr>
            <a:lstStyle/>
            <a:p>
              <a:pPr algn="ctr" fontAlgn="base">
                <a:spcBef>
                  <a:spcPct val="0"/>
                </a:spcBef>
                <a:spcAft>
                  <a:spcPct val="0"/>
                </a:spcAft>
              </a:pPr>
              <a:r>
                <a:rPr lang="zh-CN" altLang="en-US" sz="1400" dirty="0">
                  <a:latin typeface="+mn-ea"/>
                  <a:ea typeface="+mn-ea"/>
                </a:rPr>
                <a:t>内置定向天线</a:t>
              </a:r>
              <a:endParaRPr lang="en-US" altLang="zh-CN" sz="1400" dirty="0">
                <a:latin typeface="+mn-ea"/>
                <a:ea typeface="+mn-ea"/>
              </a:endParaRPr>
            </a:p>
            <a:p>
              <a:pPr algn="ctr" fontAlgn="base">
                <a:spcBef>
                  <a:spcPct val="0"/>
                </a:spcBef>
                <a:spcAft>
                  <a:spcPct val="0"/>
                </a:spcAft>
              </a:pPr>
              <a:r>
                <a:rPr lang="en-US" altLang="zh-CN" sz="1400" dirty="0" smtClean="0">
                  <a:solidFill>
                    <a:srgbClr val="C00000"/>
                  </a:solidFill>
                  <a:latin typeface="+mn-ea"/>
                </a:rPr>
                <a:t>15</a:t>
              </a:r>
              <a:r>
                <a:rPr lang="en-US" altLang="zh-CN" sz="1400" dirty="0" smtClean="0">
                  <a:solidFill>
                    <a:srgbClr val="C00000"/>
                  </a:solidFill>
                  <a:latin typeface="+mn-ea"/>
                  <a:ea typeface="+mn-ea"/>
                </a:rPr>
                <a:t>0</a:t>
              </a:r>
              <a:r>
                <a:rPr lang="zh-CN" altLang="en-US" sz="1400" dirty="0">
                  <a:solidFill>
                    <a:srgbClr val="C00000"/>
                  </a:solidFill>
                  <a:latin typeface="+mn-ea"/>
                  <a:ea typeface="+mn-ea"/>
                </a:rPr>
                <a:t>米长距覆盖</a:t>
              </a:r>
              <a:endParaRPr lang="en-US" altLang="zh-CN" sz="1400" dirty="0">
                <a:solidFill>
                  <a:srgbClr val="C00000"/>
                </a:solidFill>
                <a:latin typeface="+mn-ea"/>
                <a:ea typeface="+mn-ea"/>
              </a:endParaRPr>
            </a:p>
            <a:p>
              <a:pPr algn="ctr" fontAlgn="base">
                <a:spcBef>
                  <a:spcPct val="0"/>
                </a:spcBef>
                <a:spcAft>
                  <a:spcPct val="0"/>
                </a:spcAft>
              </a:pPr>
              <a:endParaRPr lang="en-US" altLang="zh-CN" sz="1400" dirty="0">
                <a:solidFill>
                  <a:srgbClr val="FFC000"/>
                </a:solidFill>
                <a:latin typeface="+mn-ea"/>
                <a:ea typeface="+mn-ea"/>
              </a:endParaRPr>
            </a:p>
            <a:p>
              <a:pPr algn="ctr" fontAlgn="base">
                <a:spcBef>
                  <a:spcPct val="0"/>
                </a:spcBef>
                <a:spcAft>
                  <a:spcPct val="0"/>
                </a:spcAft>
              </a:pPr>
              <a:r>
                <a:rPr lang="zh-CN" altLang="en-US" sz="1100" dirty="0">
                  <a:solidFill>
                    <a:srgbClr val="C00000"/>
                  </a:solidFill>
                  <a:latin typeface="+mn-ea"/>
                  <a:ea typeface="+mn-ea"/>
                </a:rPr>
                <a:t>步行街、走廊等狭长型场景</a:t>
              </a:r>
              <a:endParaRPr lang="en-US" altLang="zh-CN" sz="1100" dirty="0">
                <a:solidFill>
                  <a:srgbClr val="C00000"/>
                </a:solidFill>
                <a:latin typeface="+mn-ea"/>
                <a:ea typeface="+mn-ea"/>
              </a:endParaRPr>
            </a:p>
          </p:txBody>
        </p:sp>
        <p:sp>
          <p:nvSpPr>
            <p:cNvPr id="22" name="矩形 21"/>
            <p:cNvSpPr/>
            <p:nvPr/>
          </p:nvSpPr>
          <p:spPr>
            <a:xfrm>
              <a:off x="2325730" y="4484965"/>
              <a:ext cx="989374" cy="276999"/>
            </a:xfrm>
            <a:prstGeom prst="rect">
              <a:avLst/>
            </a:prstGeom>
          </p:spPr>
          <p:txBody>
            <a:bodyPr wrap="none">
              <a:spAutoFit/>
            </a:bodyPr>
            <a:lstStyle/>
            <a:p>
              <a:pPr algn="ctr"/>
              <a:r>
                <a:rPr lang="en-US" altLang="zh-CN" sz="1200" dirty="0">
                  <a:latin typeface="+mn-ea"/>
                  <a:ea typeface="+mn-ea"/>
                </a:rPr>
                <a:t>AP8082DN</a:t>
              </a:r>
              <a:endParaRPr lang="zh-CN" altLang="en-US" sz="1200" dirty="0">
                <a:latin typeface="+mn-ea"/>
                <a:ea typeface="+mn-ea"/>
              </a:endParaRPr>
            </a:p>
          </p:txBody>
        </p:sp>
      </p:grpSp>
      <p:grpSp>
        <p:nvGrpSpPr>
          <p:cNvPr id="17" name="组合 7"/>
          <p:cNvGrpSpPr/>
          <p:nvPr/>
        </p:nvGrpSpPr>
        <p:grpSpPr>
          <a:xfrm>
            <a:off x="9616988" y="5154974"/>
            <a:ext cx="2166165" cy="1053319"/>
            <a:chOff x="9619491" y="4484965"/>
            <a:chExt cx="2166729" cy="1053593"/>
          </a:xfrm>
        </p:grpSpPr>
        <p:sp>
          <p:nvSpPr>
            <p:cNvPr id="24" name="Rectangle 1"/>
            <p:cNvSpPr>
              <a:spLocks noChangeArrowheads="1"/>
            </p:cNvSpPr>
            <p:nvPr/>
          </p:nvSpPr>
          <p:spPr bwMode="auto">
            <a:xfrm>
              <a:off x="9619491" y="4676784"/>
              <a:ext cx="2166729" cy="861774"/>
            </a:xfrm>
            <a:prstGeom prst="rect">
              <a:avLst/>
            </a:prstGeom>
            <a:noFill/>
            <a:ln w="9525">
              <a:noFill/>
              <a:miter lim="800000"/>
            </a:ln>
            <a:effectLst/>
          </p:spPr>
          <p:txBody>
            <a:bodyPr vert="horz" wrap="square" lIns="121888" tIns="60944" rIns="121888" bIns="60944" numCol="1" anchor="ctr" anchorCtr="0" compatLnSpc="1">
              <a:spAutoFit/>
            </a:bodyPr>
            <a:lstStyle/>
            <a:p>
              <a:pPr algn="ctr" fontAlgn="base">
                <a:spcBef>
                  <a:spcPct val="0"/>
                </a:spcBef>
                <a:spcAft>
                  <a:spcPct val="0"/>
                </a:spcAft>
              </a:pPr>
              <a:r>
                <a:rPr lang="zh-CN" altLang="en-US" sz="1400" dirty="0">
                  <a:latin typeface="+mn-ea"/>
                  <a:ea typeface="+mn-ea"/>
                </a:rPr>
                <a:t>外置拉远天线</a:t>
              </a:r>
              <a:endParaRPr lang="en-US" altLang="zh-CN" sz="1400" dirty="0">
                <a:latin typeface="+mn-ea"/>
                <a:ea typeface="+mn-ea"/>
              </a:endParaRPr>
            </a:p>
            <a:p>
              <a:pPr algn="ctr" fontAlgn="base">
                <a:spcBef>
                  <a:spcPct val="0"/>
                </a:spcBef>
                <a:spcAft>
                  <a:spcPct val="0"/>
                </a:spcAft>
              </a:pPr>
              <a:r>
                <a:rPr lang="zh-CN" altLang="en-US" sz="1200" dirty="0">
                  <a:latin typeface="+mn-ea"/>
                  <a:ea typeface="+mn-ea"/>
                </a:rPr>
                <a:t>部署灵活多样</a:t>
              </a:r>
              <a:endParaRPr lang="en-US" altLang="zh-CN" sz="1200" dirty="0">
                <a:latin typeface="+mn-ea"/>
                <a:ea typeface="+mn-ea"/>
              </a:endParaRPr>
            </a:p>
            <a:p>
              <a:pPr algn="ctr" fontAlgn="base">
                <a:spcBef>
                  <a:spcPct val="0"/>
                </a:spcBef>
                <a:spcAft>
                  <a:spcPct val="0"/>
                </a:spcAft>
              </a:pPr>
              <a:endParaRPr lang="en-US" altLang="zh-CN" sz="1100" dirty="0">
                <a:solidFill>
                  <a:prstClr val="white">
                    <a:lumMod val="85000"/>
                  </a:prstClr>
                </a:solidFill>
                <a:latin typeface="+mn-ea"/>
                <a:ea typeface="+mn-ea"/>
              </a:endParaRPr>
            </a:p>
            <a:p>
              <a:pPr algn="ctr" fontAlgn="base">
                <a:spcBef>
                  <a:spcPct val="0"/>
                </a:spcBef>
                <a:spcAft>
                  <a:spcPct val="0"/>
                </a:spcAft>
              </a:pPr>
              <a:r>
                <a:rPr lang="zh-CN" altLang="en-US" sz="1100" dirty="0">
                  <a:solidFill>
                    <a:srgbClr val="C00000"/>
                  </a:solidFill>
                  <a:latin typeface="+mn-ea"/>
                  <a:ea typeface="+mn-ea"/>
                </a:rPr>
                <a:t>场馆高密，室</a:t>
              </a:r>
              <a:r>
                <a:rPr lang="zh-CN" altLang="en-US" sz="1100" dirty="0" smtClean="0">
                  <a:solidFill>
                    <a:srgbClr val="C00000"/>
                  </a:solidFill>
                  <a:latin typeface="+mn-ea"/>
                  <a:ea typeface="+mn-ea"/>
                </a:rPr>
                <a:t>外</a:t>
              </a:r>
              <a:r>
                <a:rPr lang="zh-CN" altLang="en-US" sz="1100" dirty="0" smtClean="0">
                  <a:solidFill>
                    <a:srgbClr val="C00000"/>
                  </a:solidFill>
                  <a:latin typeface="+mn-ea"/>
                </a:rPr>
                <a:t>覆盖</a:t>
              </a:r>
              <a:r>
                <a:rPr lang="zh-CN" altLang="en-US" sz="1100" dirty="0" smtClean="0">
                  <a:solidFill>
                    <a:srgbClr val="C00000"/>
                  </a:solidFill>
                  <a:latin typeface="+mn-ea"/>
                  <a:ea typeface="+mn-ea"/>
                </a:rPr>
                <a:t>等</a:t>
              </a:r>
              <a:r>
                <a:rPr lang="zh-CN" altLang="en-US" sz="1100" dirty="0">
                  <a:solidFill>
                    <a:srgbClr val="C00000"/>
                  </a:solidFill>
                  <a:latin typeface="+mn-ea"/>
                  <a:ea typeface="+mn-ea"/>
                </a:rPr>
                <a:t>场景</a:t>
              </a:r>
              <a:endParaRPr lang="en-US" altLang="zh-CN" sz="1100" dirty="0">
                <a:solidFill>
                  <a:srgbClr val="C00000"/>
                </a:solidFill>
                <a:latin typeface="+mn-ea"/>
                <a:ea typeface="+mn-ea"/>
              </a:endParaRPr>
            </a:p>
          </p:txBody>
        </p:sp>
        <p:sp>
          <p:nvSpPr>
            <p:cNvPr id="25" name="矩形 24"/>
            <p:cNvSpPr/>
            <p:nvPr/>
          </p:nvSpPr>
          <p:spPr>
            <a:xfrm>
              <a:off x="10208168" y="4484965"/>
              <a:ext cx="989374" cy="276999"/>
            </a:xfrm>
            <a:prstGeom prst="rect">
              <a:avLst/>
            </a:prstGeom>
          </p:spPr>
          <p:txBody>
            <a:bodyPr wrap="none">
              <a:spAutoFit/>
            </a:bodyPr>
            <a:lstStyle/>
            <a:p>
              <a:pPr algn="ctr"/>
              <a:r>
                <a:rPr lang="en-US" altLang="zh-CN" sz="1200" dirty="0">
                  <a:latin typeface="+mn-ea"/>
                  <a:ea typeface="+mn-ea"/>
                </a:rPr>
                <a:t>AP8182DN</a:t>
              </a:r>
              <a:endParaRPr lang="zh-CN" altLang="en-US" sz="1200" dirty="0">
                <a:latin typeface="+mn-ea"/>
                <a:ea typeface="+mn-ea"/>
              </a:endParaRPr>
            </a:p>
          </p:txBody>
        </p:sp>
      </p:grpSp>
      <p:grpSp>
        <p:nvGrpSpPr>
          <p:cNvPr id="20" name="组合 5"/>
          <p:cNvGrpSpPr/>
          <p:nvPr/>
        </p:nvGrpSpPr>
        <p:grpSpPr>
          <a:xfrm>
            <a:off x="5668769" y="5154973"/>
            <a:ext cx="2010994" cy="1137936"/>
            <a:chOff x="5670245" y="4484965"/>
            <a:chExt cx="2011518" cy="1138232"/>
          </a:xfrm>
        </p:grpSpPr>
        <p:sp>
          <p:nvSpPr>
            <p:cNvPr id="27" name="Rectangle 1"/>
            <p:cNvSpPr>
              <a:spLocks noChangeArrowheads="1"/>
            </p:cNvSpPr>
            <p:nvPr/>
          </p:nvSpPr>
          <p:spPr bwMode="auto">
            <a:xfrm>
              <a:off x="5670245" y="4684478"/>
              <a:ext cx="2011518" cy="938719"/>
            </a:xfrm>
            <a:prstGeom prst="rect">
              <a:avLst/>
            </a:prstGeom>
            <a:noFill/>
            <a:ln w="9525">
              <a:noFill/>
              <a:miter lim="800000"/>
            </a:ln>
            <a:effectLst/>
          </p:spPr>
          <p:txBody>
            <a:bodyPr vert="horz" wrap="square" lIns="121888" tIns="60944" rIns="121888" bIns="60944" numCol="1" anchor="ctr" anchorCtr="0" compatLnSpc="1">
              <a:spAutoFit/>
            </a:bodyPr>
            <a:lstStyle/>
            <a:p>
              <a:pPr algn="ctr" fontAlgn="base">
                <a:spcBef>
                  <a:spcPct val="0"/>
                </a:spcBef>
                <a:spcAft>
                  <a:spcPct val="0"/>
                </a:spcAft>
              </a:pPr>
              <a:r>
                <a:rPr lang="zh-CN" altLang="en-US" sz="1400" dirty="0">
                  <a:latin typeface="+mn-ea"/>
                  <a:ea typeface="+mn-ea"/>
                </a:rPr>
                <a:t>外置全向天线</a:t>
              </a:r>
              <a:endParaRPr lang="en-US" altLang="zh-CN" sz="1400" dirty="0">
                <a:latin typeface="+mn-ea"/>
                <a:ea typeface="+mn-ea"/>
              </a:endParaRPr>
            </a:p>
            <a:p>
              <a:pPr algn="ctr" fontAlgn="base">
                <a:spcBef>
                  <a:spcPct val="0"/>
                </a:spcBef>
                <a:spcAft>
                  <a:spcPct val="0"/>
                </a:spcAft>
              </a:pPr>
              <a:r>
                <a:rPr lang="en-US" altLang="zh-CN" sz="1400" dirty="0">
                  <a:solidFill>
                    <a:srgbClr val="C00000"/>
                  </a:solidFill>
                  <a:latin typeface="+mn-ea"/>
                  <a:ea typeface="+mn-ea"/>
                </a:rPr>
                <a:t>100</a:t>
              </a:r>
              <a:r>
                <a:rPr lang="zh-CN" altLang="en-US" sz="1400" dirty="0">
                  <a:solidFill>
                    <a:srgbClr val="C00000"/>
                  </a:solidFill>
                  <a:latin typeface="+mn-ea"/>
                  <a:ea typeface="+mn-ea"/>
                </a:rPr>
                <a:t>米全向覆盖</a:t>
              </a:r>
              <a:endParaRPr lang="en-US" altLang="zh-CN" sz="1400" dirty="0">
                <a:solidFill>
                  <a:srgbClr val="C00000"/>
                </a:solidFill>
                <a:latin typeface="+mn-ea"/>
                <a:ea typeface="+mn-ea"/>
              </a:endParaRPr>
            </a:p>
            <a:p>
              <a:pPr algn="ctr" fontAlgn="base">
                <a:spcBef>
                  <a:spcPct val="0"/>
                </a:spcBef>
                <a:spcAft>
                  <a:spcPct val="0"/>
                </a:spcAft>
              </a:pPr>
              <a:endParaRPr lang="en-US" altLang="zh-CN" sz="1400" dirty="0">
                <a:solidFill>
                  <a:srgbClr val="FFC000"/>
                </a:solidFill>
                <a:latin typeface="+mn-ea"/>
                <a:ea typeface="+mn-ea"/>
              </a:endParaRPr>
            </a:p>
            <a:p>
              <a:pPr algn="ctr" fontAlgn="base">
                <a:spcBef>
                  <a:spcPct val="0"/>
                </a:spcBef>
                <a:spcAft>
                  <a:spcPct val="0"/>
                </a:spcAft>
              </a:pPr>
              <a:r>
                <a:rPr lang="zh-CN" altLang="en-US" sz="1100" dirty="0">
                  <a:solidFill>
                    <a:srgbClr val="C00000"/>
                  </a:solidFill>
                  <a:latin typeface="+mn-ea"/>
                  <a:ea typeface="+mn-ea"/>
                </a:rPr>
                <a:t>广场，室外园区等宽阔场景</a:t>
              </a:r>
              <a:endParaRPr lang="en-US" altLang="zh-CN" sz="1100" dirty="0">
                <a:solidFill>
                  <a:srgbClr val="C00000"/>
                </a:solidFill>
                <a:latin typeface="+mn-ea"/>
                <a:ea typeface="+mn-ea"/>
              </a:endParaRPr>
            </a:p>
          </p:txBody>
        </p:sp>
        <p:sp>
          <p:nvSpPr>
            <p:cNvPr id="28" name="矩形 27"/>
            <p:cNvSpPr/>
            <p:nvPr/>
          </p:nvSpPr>
          <p:spPr>
            <a:xfrm>
              <a:off x="6181317" y="4484965"/>
              <a:ext cx="989374" cy="276999"/>
            </a:xfrm>
            <a:prstGeom prst="rect">
              <a:avLst/>
            </a:prstGeom>
          </p:spPr>
          <p:txBody>
            <a:bodyPr wrap="none">
              <a:spAutoFit/>
            </a:bodyPr>
            <a:lstStyle/>
            <a:p>
              <a:pPr algn="ctr"/>
              <a:r>
                <a:rPr lang="en-US" altLang="zh-CN" sz="1200" dirty="0">
                  <a:latin typeface="+mn-ea"/>
                  <a:ea typeface="+mn-ea"/>
                </a:rPr>
                <a:t>AP8182DN</a:t>
              </a:r>
              <a:endParaRPr lang="zh-CN" altLang="en-US" sz="1200" dirty="0">
                <a:latin typeface="+mn-ea"/>
                <a:ea typeface="+mn-ea"/>
              </a:endParaRPr>
            </a:p>
          </p:txBody>
        </p:sp>
      </p:grpSp>
      <p:pic>
        <p:nvPicPr>
          <p:cNvPr id="29" name="Picture 2" descr="C:\Users\k00207752\AppData\Roaming\eSpace_Desktop\UserData\k00207752\ReceiveFile\截图(1).PNG"/>
          <p:cNvPicPr>
            <a:picLocks noChangeAspect="1" noChangeArrowheads="1"/>
          </p:cNvPicPr>
          <p:nvPr/>
        </p:nvPicPr>
        <p:blipFill>
          <a:blip r:embed="rId7" cstate="print"/>
          <a:srcRect/>
          <a:stretch>
            <a:fillRect/>
          </a:stretch>
        </p:blipFill>
        <p:spPr bwMode="auto">
          <a:xfrm>
            <a:off x="1561082" y="2506884"/>
            <a:ext cx="2447229" cy="2075038"/>
          </a:xfrm>
          <a:prstGeom prst="rect">
            <a:avLst/>
          </a:prstGeom>
          <a:noFill/>
        </p:spPr>
      </p:pic>
      <p:grpSp>
        <p:nvGrpSpPr>
          <p:cNvPr id="33" name="组合 32"/>
          <p:cNvGrpSpPr/>
          <p:nvPr/>
        </p:nvGrpSpPr>
        <p:grpSpPr>
          <a:xfrm>
            <a:off x="7249875" y="8316"/>
            <a:ext cx="4968392" cy="266700"/>
            <a:chOff x="7249875" y="8316"/>
            <a:chExt cx="4968392" cy="266700"/>
          </a:xfrm>
        </p:grpSpPr>
        <p:sp>
          <p:nvSpPr>
            <p:cNvPr id="32" name="五边形 31"/>
            <p:cNvSpPr/>
            <p:nvPr/>
          </p:nvSpPr>
          <p:spPr bwMode="auto">
            <a:xfrm>
              <a:off x="7249875" y="8316"/>
              <a:ext cx="1296000" cy="266700"/>
            </a:xfrm>
            <a:prstGeom prst="homePlate">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ctr" eaLnBrk="0" hangingPunct="0">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6" name="燕尾形 35"/>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37" name="燕尾形 36"/>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39" name="燕尾形 38"/>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
        <p:nvSpPr>
          <p:cNvPr id="34" name="矩形 33"/>
          <p:cNvSpPr/>
          <p:nvPr/>
        </p:nvSpPr>
        <p:spPr>
          <a:xfrm>
            <a:off x="3607663" y="837506"/>
            <a:ext cx="6738396"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步行街</a:t>
            </a:r>
            <a:r>
              <a:rPr lang="en-US" altLang="zh-CN"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室外广场</a:t>
            </a:r>
            <a:r>
              <a:rPr lang="en-US" altLang="zh-CN"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场</a:t>
            </a:r>
            <a:r>
              <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rPr>
              <a:t>馆</a:t>
            </a:r>
            <a:endParaRPr lang="en-US" altLang="zh-CN" sz="2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38" name="Picture 2"/>
          <p:cNvPicPr>
            <a:picLocks noChangeAspect="1" noChangeArrowheads="1"/>
          </p:cNvPicPr>
          <p:nvPr/>
        </p:nvPicPr>
        <p:blipFill>
          <a:blip r:embed="rId8" cstate="print"/>
          <a:srcRect l="3226" t="17862" r="3226"/>
          <a:stretch>
            <a:fillRect/>
          </a:stretch>
        </p:blipFill>
        <p:spPr bwMode="auto">
          <a:xfrm>
            <a:off x="8278074" y="693490"/>
            <a:ext cx="987865" cy="89976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pic>
        <p:nvPicPr>
          <p:cNvPr id="1026" name="Picture 2"/>
          <p:cNvPicPr preferRelativeResize="0">
            <a:picLocks noChangeArrowheads="1"/>
          </p:cNvPicPr>
          <p:nvPr/>
        </p:nvPicPr>
        <p:blipFill>
          <a:blip r:embed="rId9" cstate="print"/>
          <a:srcRect/>
          <a:stretch>
            <a:fillRect/>
          </a:stretch>
        </p:blipFill>
        <p:spPr bwMode="auto">
          <a:xfrm>
            <a:off x="2713211" y="693256"/>
            <a:ext cx="986400" cy="900000"/>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pic>
        <p:nvPicPr>
          <p:cNvPr id="1027" name="Picture 3"/>
          <p:cNvPicPr>
            <a:picLocks noChangeAspect="1" noChangeArrowheads="1"/>
          </p:cNvPicPr>
          <p:nvPr/>
        </p:nvPicPr>
        <p:blipFill>
          <a:blip r:embed="rId10" cstate="print"/>
          <a:srcRect/>
          <a:stretch>
            <a:fillRect/>
          </a:stretch>
        </p:blipFill>
        <p:spPr bwMode="auto">
          <a:xfrm>
            <a:off x="5254542" y="605360"/>
            <a:ext cx="1059069" cy="987896"/>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14392" t="17496" r="22085" b="18353"/>
          <a:stretch>
            <a:fillRect/>
          </a:stretch>
        </p:blipFill>
        <p:spPr>
          <a:xfrm>
            <a:off x="985019" y="2889607"/>
            <a:ext cx="2087688" cy="1583764"/>
          </a:xfrm>
          <a:prstGeom prst="rect">
            <a:avLst/>
          </a:prstGeom>
        </p:spPr>
      </p:pic>
      <p:sp>
        <p:nvSpPr>
          <p:cNvPr id="11" name="矩形 10"/>
          <p:cNvSpPr/>
          <p:nvPr/>
        </p:nvSpPr>
        <p:spPr>
          <a:xfrm>
            <a:off x="264939" y="4855729"/>
            <a:ext cx="3796410" cy="1153970"/>
          </a:xfrm>
          <a:prstGeom prst="rect">
            <a:avLst/>
          </a:prstGeom>
        </p:spPr>
        <p:txBody>
          <a:bodyPr wrap="square">
            <a:spAutoFit/>
          </a:bodyPr>
          <a:lstStyle/>
          <a:p>
            <a:pPr algn="ctr" defTabSz="913130">
              <a:lnSpc>
                <a:spcPct val="150000"/>
              </a:lnSpc>
              <a:buClr>
                <a:srgbClr val="CC9900"/>
              </a:buClr>
            </a:pPr>
            <a:r>
              <a:rPr lang="zh-CN" altLang="en-US" sz="1800" dirty="0">
                <a:latin typeface="微软雅黑" panose="020B0503020204020204" pitchFamily="34" charset="-122"/>
              </a:rPr>
              <a:t>传统全向天线</a:t>
            </a:r>
            <a:r>
              <a:rPr lang="en-US" altLang="zh-CN" sz="1800" dirty="0">
                <a:latin typeface="微软雅黑" panose="020B0503020204020204" pitchFamily="34" charset="-122"/>
              </a:rPr>
              <a:t>AP</a:t>
            </a:r>
            <a:endParaRPr lang="en-US" altLang="zh-CN" sz="1800" dirty="0">
              <a:latin typeface="微软雅黑" panose="020B0503020204020204" pitchFamily="34" charset="-122"/>
            </a:endParaRPr>
          </a:p>
          <a:p>
            <a:pPr algn="ctr" defTabSz="913130">
              <a:lnSpc>
                <a:spcPct val="150000"/>
              </a:lnSpc>
              <a:buClr>
                <a:srgbClr val="CC9900"/>
              </a:buClr>
            </a:pPr>
            <a:r>
              <a:rPr lang="zh-CN" altLang="en-US" sz="1400" dirty="0">
                <a:latin typeface="FrutigerNext LT Regular" pitchFamily="34" charset="0"/>
                <a:ea typeface="微软雅黑" panose="020B0503020204020204" pitchFamily="34" charset="-122"/>
                <a:sym typeface="FrutigerNext LT Regular" pitchFamily="34" charset="0"/>
              </a:rPr>
              <a:t>单波束无组合，固定覆盖</a:t>
            </a:r>
            <a:r>
              <a:rPr lang="zh-CN" altLang="en-US" sz="1400" dirty="0" smtClean="0">
                <a:latin typeface="FrutigerNext LT Regular" pitchFamily="34" charset="0"/>
                <a:ea typeface="微软雅黑" panose="020B0503020204020204" pitchFamily="34" charset="-122"/>
                <a:sym typeface="FrutigerNext LT Regular" pitchFamily="34" charset="0"/>
              </a:rPr>
              <a:t>，</a:t>
            </a:r>
            <a:endParaRPr lang="en-US" altLang="zh-CN" sz="1400" dirty="0" smtClean="0">
              <a:latin typeface="FrutigerNext LT Regular" pitchFamily="34" charset="0"/>
              <a:ea typeface="微软雅黑" panose="020B0503020204020204" pitchFamily="34" charset="-122"/>
              <a:sym typeface="FrutigerNext LT Regular" pitchFamily="34" charset="0"/>
            </a:endParaRPr>
          </a:p>
          <a:p>
            <a:pPr algn="ctr" defTabSz="913130">
              <a:lnSpc>
                <a:spcPct val="150000"/>
              </a:lnSpc>
              <a:buClr>
                <a:srgbClr val="CC9900"/>
              </a:buClr>
            </a:pPr>
            <a:r>
              <a:rPr lang="zh-CN" altLang="en-US" sz="1400" dirty="0" smtClean="0">
                <a:latin typeface="FrutigerNext LT Regular" pitchFamily="34" charset="0"/>
                <a:ea typeface="微软雅黑" panose="020B0503020204020204" pitchFamily="34" charset="-122"/>
                <a:sym typeface="FrutigerNext LT Regular" pitchFamily="34" charset="0"/>
              </a:rPr>
              <a:t>难</a:t>
            </a:r>
            <a:r>
              <a:rPr lang="zh-CN" altLang="en-US" sz="1400" dirty="0">
                <a:latin typeface="FrutigerNext LT Regular" pitchFamily="34" charset="0"/>
                <a:ea typeface="微软雅黑" panose="020B0503020204020204" pitchFamily="34" charset="-122"/>
                <a:sym typeface="FrutigerNext LT Regular" pitchFamily="34" charset="0"/>
              </a:rPr>
              <a:t>以适应环境变化</a:t>
            </a:r>
            <a:endParaRPr lang="zh-CN" altLang="en-US" sz="1400" dirty="0">
              <a:latin typeface="FrutigerNext LT Regular" pitchFamily="34" charset="0"/>
              <a:ea typeface="微软雅黑" panose="020B0503020204020204" pitchFamily="34" charset="-122"/>
              <a:sym typeface="FrutigerNext LT Regular" pitchFamily="34" charset="0"/>
            </a:endParaRPr>
          </a:p>
        </p:txBody>
      </p:sp>
      <p:sp>
        <p:nvSpPr>
          <p:cNvPr id="13" name="矩形 12"/>
          <p:cNvSpPr/>
          <p:nvPr/>
        </p:nvSpPr>
        <p:spPr>
          <a:xfrm>
            <a:off x="3274186" y="4685051"/>
            <a:ext cx="4024387" cy="923138"/>
          </a:xfrm>
          <a:prstGeom prst="rect">
            <a:avLst/>
          </a:prstGeom>
        </p:spPr>
        <p:txBody>
          <a:bodyPr wrap="square">
            <a:spAutoFit/>
          </a:bodyPr>
          <a:lstStyle/>
          <a:p>
            <a:pPr algn="ctr" defTabSz="913130">
              <a:lnSpc>
                <a:spcPct val="150000"/>
              </a:lnSpc>
              <a:buClr>
                <a:srgbClr val="CC9900"/>
              </a:buClr>
            </a:pPr>
            <a:r>
              <a:rPr lang="zh-CN" altLang="en-US" sz="2000" dirty="0">
                <a:latin typeface="微软雅黑" panose="020B0503020204020204" pitchFamily="34" charset="-122"/>
              </a:rPr>
              <a:t>智能天线</a:t>
            </a:r>
            <a:r>
              <a:rPr lang="en-US" altLang="zh-CN" sz="2000" dirty="0">
                <a:latin typeface="微软雅黑" panose="020B0503020204020204" pitchFamily="34" charset="-122"/>
              </a:rPr>
              <a:t>AP</a:t>
            </a:r>
            <a:endParaRPr lang="en-US" altLang="zh-CN" sz="2000" dirty="0">
              <a:latin typeface="微软雅黑" panose="020B0503020204020204" pitchFamily="34" charset="-122"/>
            </a:endParaRPr>
          </a:p>
          <a:p>
            <a:pPr algn="ctr" defTabSz="913130">
              <a:lnSpc>
                <a:spcPct val="150000"/>
              </a:lnSpc>
              <a:buClr>
                <a:srgbClr val="CC9900"/>
              </a:buClr>
            </a:pPr>
            <a:r>
              <a:rPr lang="en-US" altLang="zh-CN" sz="1400" b="1" dirty="0">
                <a:solidFill>
                  <a:srgbClr val="C00000"/>
                </a:solidFill>
                <a:sym typeface="FrutigerNext LT Regular" pitchFamily="34" charset="0"/>
              </a:rPr>
              <a:t>2</a:t>
            </a:r>
            <a:r>
              <a:rPr lang="en-US" altLang="zh-CN" sz="1600" b="1" baseline="30000" dirty="0">
                <a:solidFill>
                  <a:srgbClr val="C00000"/>
                </a:solidFill>
                <a:latin typeface="FrutigerNext LT Regular" pitchFamily="34" charset="0"/>
                <a:ea typeface="微软雅黑" panose="020B0503020204020204" pitchFamily="34" charset="-122"/>
                <a:sym typeface="FrutigerNext LT Regular" pitchFamily="34" charset="0"/>
              </a:rPr>
              <a:t>32</a:t>
            </a:r>
            <a:r>
              <a:rPr lang="zh-CN" altLang="en-US" sz="1600" dirty="0">
                <a:latin typeface="FrutigerNext LT Regular" pitchFamily="34" charset="0"/>
                <a:ea typeface="微软雅黑" panose="020B0503020204020204" pitchFamily="34" charset="-122"/>
                <a:sym typeface="FrutigerNext LT Regular" pitchFamily="34" charset="0"/>
              </a:rPr>
              <a:t>种波束组合，</a:t>
            </a:r>
            <a:r>
              <a:rPr lang="zh-CN" altLang="en-US" sz="1600" dirty="0">
                <a:latin typeface="微软雅黑" panose="020B0503020204020204" pitchFamily="34" charset="-122"/>
              </a:rPr>
              <a:t>基于用户位置自动切换</a:t>
            </a:r>
            <a:endParaRPr lang="zh-CN" altLang="en-US" sz="1600" dirty="0">
              <a:latin typeface="微软雅黑" panose="020B0503020204020204" pitchFamily="34" charset="-122"/>
            </a:endParaRPr>
          </a:p>
        </p:txBody>
      </p:sp>
      <p:sp>
        <p:nvSpPr>
          <p:cNvPr id="14" name="矩形 13"/>
          <p:cNvSpPr/>
          <p:nvPr/>
        </p:nvSpPr>
        <p:spPr>
          <a:xfrm>
            <a:off x="3606285" y="1629594"/>
            <a:ext cx="2923350" cy="739626"/>
          </a:xfrm>
          <a:prstGeom prst="rect">
            <a:avLst/>
          </a:prstGeom>
        </p:spPr>
        <p:txBody>
          <a:bodyPr wrap="square" anchor="ctr">
            <a:spAutoFit/>
          </a:bodyPr>
          <a:lstStyle/>
          <a:p>
            <a:pPr algn="ctr" defTabSz="1218565">
              <a:lnSpc>
                <a:spcPct val="150000"/>
              </a:lnSpc>
              <a:spcBef>
                <a:spcPct val="20000"/>
              </a:spcBef>
              <a:buClr>
                <a:srgbClr val="CC9900"/>
              </a:buClr>
            </a:pPr>
            <a:r>
              <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rPr>
              <a:t>AP7052DE</a:t>
            </a:r>
            <a:endParaRPr lang="en-US" altLang="zh-CN"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endParaRPr>
          </a:p>
        </p:txBody>
      </p:sp>
      <p:sp>
        <p:nvSpPr>
          <p:cNvPr id="15" name="矩形 14"/>
          <p:cNvSpPr/>
          <p:nvPr/>
        </p:nvSpPr>
        <p:spPr>
          <a:xfrm>
            <a:off x="7265089" y="1690095"/>
            <a:ext cx="4089082" cy="369236"/>
          </a:xfrm>
          <a:prstGeom prst="rect">
            <a:avLst/>
          </a:prstGeom>
        </p:spPr>
        <p:txBody>
          <a:bodyPr wrap="square">
            <a:spAutoFit/>
          </a:bodyPr>
          <a:lstStyle/>
          <a:p>
            <a:pPr algn="ct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如“探照灯”，覆盖为您随需而动</a:t>
            </a:r>
            <a:endPar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33"/>
          <p:cNvGrpSpPr/>
          <p:nvPr/>
        </p:nvGrpSpPr>
        <p:grpSpPr>
          <a:xfrm>
            <a:off x="7289906" y="2313374"/>
            <a:ext cx="3671452" cy="1850217"/>
            <a:chOff x="6666496" y="2011143"/>
            <a:chExt cx="3672408" cy="1850699"/>
          </a:xfrm>
        </p:grpSpPr>
        <p:sp>
          <p:nvSpPr>
            <p:cNvPr id="17" name="矩形 16"/>
            <p:cNvSpPr/>
            <p:nvPr/>
          </p:nvSpPr>
          <p:spPr>
            <a:xfrm>
              <a:off x="6666496" y="3230900"/>
              <a:ext cx="3672408" cy="630942"/>
            </a:xfrm>
            <a:prstGeom prst="rect">
              <a:avLst/>
            </a:prstGeom>
          </p:spPr>
          <p:txBody>
            <a:bodyPr wrap="squar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智能天线</a:t>
              </a:r>
              <a:r>
                <a:rPr lang="zh-CN" altLang="en-US"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a:latin typeface="Arial" panose="020B0604020202020204" pitchFamily="34" charset="0"/>
                  <a:ea typeface="微软雅黑" panose="020B0503020204020204" pitchFamily="34" charset="-122"/>
                  <a:sym typeface="Arial" panose="020B0604020202020204" pitchFamily="34" charset="0"/>
                </a:rPr>
                <a:t>思科无） </a:t>
              </a:r>
              <a:endParaRPr lang="zh-CN" altLang="en-US" sz="1200" dirty="0">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重点区域重点保障，同位置信号提升</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100%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0"/>
            <p:cNvGrpSpPr/>
            <p:nvPr/>
          </p:nvGrpSpPr>
          <p:grpSpPr>
            <a:xfrm>
              <a:off x="7420481" y="2011143"/>
              <a:ext cx="2164438" cy="1356659"/>
              <a:chOff x="7642953" y="2098159"/>
              <a:chExt cx="3239119" cy="2030264"/>
            </a:xfrm>
          </p:grpSpPr>
          <p:grpSp>
            <p:nvGrpSpPr>
              <p:cNvPr id="4" name="组合 21"/>
              <p:cNvGrpSpPr/>
              <p:nvPr/>
            </p:nvGrpSpPr>
            <p:grpSpPr>
              <a:xfrm>
                <a:off x="7642953" y="2109372"/>
                <a:ext cx="3239119" cy="2019051"/>
                <a:chOff x="7190096" y="2034737"/>
                <a:chExt cx="3239119" cy="2019051"/>
              </a:xfrm>
            </p:grpSpPr>
            <p:pic>
              <p:nvPicPr>
                <p:cNvPr id="22" name="Picture 2" descr="“smart antenna”的图片搜索结果"/>
                <p:cNvPicPr>
                  <a:picLocks noChangeAspect="1" noChangeArrowheads="1"/>
                </p:cNvPicPr>
                <p:nvPr/>
              </p:nvPicPr>
              <p:blipFill>
                <a:blip r:embed="rId2" cstate="print"/>
                <a:stretch>
                  <a:fillRect/>
                </a:stretch>
              </p:blipFill>
              <p:spPr bwMode="auto">
                <a:xfrm>
                  <a:off x="7190096" y="2034737"/>
                  <a:ext cx="3239119" cy="2019051"/>
                </a:xfrm>
                <a:prstGeom prst="rect">
                  <a:avLst/>
                </a:prstGeom>
                <a:noFill/>
                <a:ln>
                  <a:noFill/>
                </a:ln>
              </p:spPr>
            </p:pic>
            <p:sp>
              <p:nvSpPr>
                <p:cNvPr id="23" name="等腰三角形 22"/>
                <p:cNvSpPr/>
                <p:nvPr/>
              </p:nvSpPr>
              <p:spPr>
                <a:xfrm rot="10800000">
                  <a:off x="9265939" y="3311104"/>
                  <a:ext cx="177191" cy="152751"/>
                </a:xfrm>
                <a:prstGeom prst="triangle">
                  <a:avLst/>
                </a:prstGeom>
                <a:solidFill>
                  <a:srgbClr val="F66378"/>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sym typeface="Arial" panose="020B0604020202020204" pitchFamily="34" charset="0"/>
                  </a:endParaRPr>
                </a:p>
              </p:txBody>
            </p:sp>
            <p:cxnSp>
              <p:nvCxnSpPr>
                <p:cNvPr id="24" name="直接连接符 23"/>
                <p:cNvCxnSpPr/>
                <p:nvPr/>
              </p:nvCxnSpPr>
              <p:spPr>
                <a:xfrm>
                  <a:off x="9354534" y="3446099"/>
                  <a:ext cx="0" cy="36000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9126832" y="2734386"/>
                  <a:ext cx="323248" cy="23244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0" name="Freeform 65"/>
              <p:cNvSpPr>
                <a:spLocks noEditPoints="1"/>
              </p:cNvSpPr>
              <p:nvPr/>
            </p:nvSpPr>
            <p:spPr bwMode="auto">
              <a:xfrm>
                <a:off x="7982597" y="2098159"/>
                <a:ext cx="312775" cy="534243"/>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chemeClr val="bg1">
                  <a:lumMod val="85000"/>
                </a:schemeClr>
              </a:solidFill>
              <a:ln w="9525">
                <a:solidFill>
                  <a:schemeClr val="tx1"/>
                </a:solidFill>
                <a:round/>
              </a:ln>
            </p:spPr>
            <p:txBody>
              <a:bodyPr vert="horz" wrap="square" lIns="91416" tIns="45708" rIns="91416" bIns="45708"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5"/>
              <p:cNvSpPr>
                <a:spLocks noEditPoints="1"/>
              </p:cNvSpPr>
              <p:nvPr/>
            </p:nvSpPr>
            <p:spPr bwMode="auto">
              <a:xfrm>
                <a:off x="9980987" y="2332460"/>
                <a:ext cx="312775" cy="534243"/>
              </a:xfrm>
              <a:custGeom>
                <a:avLst/>
                <a:gdLst/>
                <a:ahLst/>
                <a:cxnLst>
                  <a:cxn ang="0">
                    <a:pos x="52" y="0"/>
                  </a:cxn>
                  <a:cxn ang="0">
                    <a:pos x="23" y="7"/>
                  </a:cxn>
                  <a:cxn ang="0">
                    <a:pos x="4" y="29"/>
                  </a:cxn>
                  <a:cxn ang="0">
                    <a:pos x="0" y="500"/>
                  </a:cxn>
                  <a:cxn ang="0">
                    <a:pos x="4" y="521"/>
                  </a:cxn>
                  <a:cxn ang="0">
                    <a:pos x="23" y="543"/>
                  </a:cxn>
                  <a:cxn ang="0">
                    <a:pos x="52" y="550"/>
                  </a:cxn>
                  <a:cxn ang="0">
                    <a:pos x="280" y="550"/>
                  </a:cxn>
                  <a:cxn ang="0">
                    <a:pos x="306" y="536"/>
                  </a:cxn>
                  <a:cxn ang="0">
                    <a:pos x="321" y="511"/>
                  </a:cxn>
                  <a:cxn ang="0">
                    <a:pos x="322" y="49"/>
                  </a:cxn>
                  <a:cxn ang="0">
                    <a:pos x="313" y="21"/>
                  </a:cxn>
                  <a:cxn ang="0">
                    <a:pos x="290" y="3"/>
                  </a:cxn>
                  <a:cxn ang="0">
                    <a:pos x="269" y="0"/>
                  </a:cxn>
                  <a:cxn ang="0">
                    <a:pos x="299" y="490"/>
                  </a:cxn>
                  <a:cxn ang="0">
                    <a:pos x="287" y="513"/>
                  </a:cxn>
                  <a:cxn ang="0">
                    <a:pos x="264" y="526"/>
                  </a:cxn>
                  <a:cxn ang="0">
                    <a:pos x="66" y="527"/>
                  </a:cxn>
                  <a:cxn ang="0">
                    <a:pos x="41" y="520"/>
                  </a:cxn>
                  <a:cxn ang="0">
                    <a:pos x="25" y="499"/>
                  </a:cxn>
                  <a:cxn ang="0">
                    <a:pos x="21" y="67"/>
                  </a:cxn>
                  <a:cxn ang="0">
                    <a:pos x="25" y="49"/>
                  </a:cxn>
                  <a:cxn ang="0">
                    <a:pos x="41" y="30"/>
                  </a:cxn>
                  <a:cxn ang="0">
                    <a:pos x="66" y="23"/>
                  </a:cxn>
                  <a:cxn ang="0">
                    <a:pos x="264" y="23"/>
                  </a:cxn>
                  <a:cxn ang="0">
                    <a:pos x="287" y="35"/>
                  </a:cxn>
                  <a:cxn ang="0">
                    <a:pos x="299" y="58"/>
                  </a:cxn>
                  <a:cxn ang="0">
                    <a:pos x="62" y="423"/>
                  </a:cxn>
                  <a:cxn ang="0">
                    <a:pos x="62" y="118"/>
                  </a:cxn>
                  <a:cxn ang="0">
                    <a:pos x="212" y="81"/>
                  </a:cxn>
                  <a:cxn ang="0">
                    <a:pos x="217" y="79"/>
                  </a:cxn>
                  <a:cxn ang="0">
                    <a:pos x="220" y="74"/>
                  </a:cxn>
                  <a:cxn ang="0">
                    <a:pos x="214" y="66"/>
                  </a:cxn>
                  <a:cxn ang="0">
                    <a:pos x="110" y="65"/>
                  </a:cxn>
                  <a:cxn ang="0">
                    <a:pos x="102" y="70"/>
                  </a:cxn>
                  <a:cxn ang="0">
                    <a:pos x="102" y="76"/>
                  </a:cxn>
                  <a:cxn ang="0">
                    <a:pos x="110" y="81"/>
                  </a:cxn>
                  <a:cxn ang="0">
                    <a:pos x="98" y="463"/>
                  </a:cxn>
                  <a:cxn ang="0">
                    <a:pos x="87" y="470"/>
                  </a:cxn>
                  <a:cxn ang="0">
                    <a:pos x="87" y="480"/>
                  </a:cxn>
                  <a:cxn ang="0">
                    <a:pos x="98" y="488"/>
                  </a:cxn>
                  <a:cxn ang="0">
                    <a:pos x="107" y="484"/>
                  </a:cxn>
                  <a:cxn ang="0">
                    <a:pos x="110" y="475"/>
                  </a:cxn>
                  <a:cxn ang="0">
                    <a:pos x="103" y="463"/>
                  </a:cxn>
                  <a:cxn ang="0">
                    <a:pos x="227" y="463"/>
                  </a:cxn>
                  <a:cxn ang="0">
                    <a:pos x="220" y="466"/>
                  </a:cxn>
                  <a:cxn ang="0">
                    <a:pos x="216" y="475"/>
                  </a:cxn>
                  <a:cxn ang="0">
                    <a:pos x="223" y="486"/>
                  </a:cxn>
                  <a:cxn ang="0">
                    <a:pos x="232" y="486"/>
                  </a:cxn>
                  <a:cxn ang="0">
                    <a:pos x="240" y="475"/>
                  </a:cxn>
                  <a:cxn ang="0">
                    <a:pos x="236" y="466"/>
                  </a:cxn>
                  <a:cxn ang="0">
                    <a:pos x="227" y="463"/>
                  </a:cxn>
                  <a:cxn ang="0">
                    <a:pos x="158" y="463"/>
                  </a:cxn>
                  <a:cxn ang="0">
                    <a:pos x="151" y="475"/>
                  </a:cxn>
                  <a:cxn ang="0">
                    <a:pos x="154" y="484"/>
                  </a:cxn>
                  <a:cxn ang="0">
                    <a:pos x="163" y="488"/>
                  </a:cxn>
                  <a:cxn ang="0">
                    <a:pos x="174" y="480"/>
                  </a:cxn>
                  <a:cxn ang="0">
                    <a:pos x="174" y="470"/>
                  </a:cxn>
                  <a:cxn ang="0">
                    <a:pos x="163" y="463"/>
                  </a:cxn>
                </a:cxnLst>
                <a:rect l="0" t="0" r="r" b="b"/>
                <a:pathLst>
                  <a:path w="322" h="550">
                    <a:moveTo>
                      <a:pt x="269" y="0"/>
                    </a:moveTo>
                    <a:lnTo>
                      <a:pt x="52" y="0"/>
                    </a:lnTo>
                    <a:lnTo>
                      <a:pt x="52" y="0"/>
                    </a:lnTo>
                    <a:lnTo>
                      <a:pt x="42" y="0"/>
                    </a:lnTo>
                    <a:lnTo>
                      <a:pt x="32" y="3"/>
                    </a:lnTo>
                    <a:lnTo>
                      <a:pt x="23" y="7"/>
                    </a:lnTo>
                    <a:lnTo>
                      <a:pt x="15" y="14"/>
                    </a:lnTo>
                    <a:lnTo>
                      <a:pt x="9" y="21"/>
                    </a:lnTo>
                    <a:lnTo>
                      <a:pt x="4" y="29"/>
                    </a:lnTo>
                    <a:lnTo>
                      <a:pt x="1" y="39"/>
                    </a:lnTo>
                    <a:lnTo>
                      <a:pt x="0" y="49"/>
                    </a:lnTo>
                    <a:lnTo>
                      <a:pt x="0" y="500"/>
                    </a:lnTo>
                    <a:lnTo>
                      <a:pt x="0" y="500"/>
                    </a:lnTo>
                    <a:lnTo>
                      <a:pt x="1" y="511"/>
                    </a:lnTo>
                    <a:lnTo>
                      <a:pt x="4" y="521"/>
                    </a:lnTo>
                    <a:lnTo>
                      <a:pt x="9" y="529"/>
                    </a:lnTo>
                    <a:lnTo>
                      <a:pt x="15" y="536"/>
                    </a:lnTo>
                    <a:lnTo>
                      <a:pt x="23" y="543"/>
                    </a:lnTo>
                    <a:lnTo>
                      <a:pt x="32" y="546"/>
                    </a:lnTo>
                    <a:lnTo>
                      <a:pt x="42" y="550"/>
                    </a:lnTo>
                    <a:lnTo>
                      <a:pt x="52" y="550"/>
                    </a:lnTo>
                    <a:lnTo>
                      <a:pt x="269" y="550"/>
                    </a:lnTo>
                    <a:lnTo>
                      <a:pt x="269" y="550"/>
                    </a:lnTo>
                    <a:lnTo>
                      <a:pt x="280" y="550"/>
                    </a:lnTo>
                    <a:lnTo>
                      <a:pt x="290" y="546"/>
                    </a:lnTo>
                    <a:lnTo>
                      <a:pt x="299" y="543"/>
                    </a:lnTo>
                    <a:lnTo>
                      <a:pt x="306" y="536"/>
                    </a:lnTo>
                    <a:lnTo>
                      <a:pt x="313" y="529"/>
                    </a:lnTo>
                    <a:lnTo>
                      <a:pt x="318" y="521"/>
                    </a:lnTo>
                    <a:lnTo>
                      <a:pt x="321" y="511"/>
                    </a:lnTo>
                    <a:lnTo>
                      <a:pt x="322" y="500"/>
                    </a:lnTo>
                    <a:lnTo>
                      <a:pt x="322" y="49"/>
                    </a:lnTo>
                    <a:lnTo>
                      <a:pt x="322" y="49"/>
                    </a:lnTo>
                    <a:lnTo>
                      <a:pt x="321" y="39"/>
                    </a:lnTo>
                    <a:lnTo>
                      <a:pt x="318" y="29"/>
                    </a:lnTo>
                    <a:lnTo>
                      <a:pt x="313" y="21"/>
                    </a:lnTo>
                    <a:lnTo>
                      <a:pt x="306" y="14"/>
                    </a:lnTo>
                    <a:lnTo>
                      <a:pt x="299" y="7"/>
                    </a:lnTo>
                    <a:lnTo>
                      <a:pt x="290" y="3"/>
                    </a:lnTo>
                    <a:lnTo>
                      <a:pt x="280" y="0"/>
                    </a:lnTo>
                    <a:lnTo>
                      <a:pt x="269" y="0"/>
                    </a:lnTo>
                    <a:lnTo>
                      <a:pt x="269" y="0"/>
                    </a:lnTo>
                    <a:close/>
                    <a:moveTo>
                      <a:pt x="300" y="481"/>
                    </a:moveTo>
                    <a:lnTo>
                      <a:pt x="300" y="481"/>
                    </a:lnTo>
                    <a:lnTo>
                      <a:pt x="299" y="490"/>
                    </a:lnTo>
                    <a:lnTo>
                      <a:pt x="296" y="499"/>
                    </a:lnTo>
                    <a:lnTo>
                      <a:pt x="292" y="507"/>
                    </a:lnTo>
                    <a:lnTo>
                      <a:pt x="287" y="513"/>
                    </a:lnTo>
                    <a:lnTo>
                      <a:pt x="280" y="520"/>
                    </a:lnTo>
                    <a:lnTo>
                      <a:pt x="272" y="523"/>
                    </a:lnTo>
                    <a:lnTo>
                      <a:pt x="264" y="526"/>
                    </a:lnTo>
                    <a:lnTo>
                      <a:pt x="254" y="527"/>
                    </a:lnTo>
                    <a:lnTo>
                      <a:pt x="66" y="527"/>
                    </a:lnTo>
                    <a:lnTo>
                      <a:pt x="66" y="527"/>
                    </a:lnTo>
                    <a:lnTo>
                      <a:pt x="57" y="526"/>
                    </a:lnTo>
                    <a:lnTo>
                      <a:pt x="48" y="523"/>
                    </a:lnTo>
                    <a:lnTo>
                      <a:pt x="41" y="520"/>
                    </a:lnTo>
                    <a:lnTo>
                      <a:pt x="34" y="513"/>
                    </a:lnTo>
                    <a:lnTo>
                      <a:pt x="29" y="507"/>
                    </a:lnTo>
                    <a:lnTo>
                      <a:pt x="25" y="499"/>
                    </a:lnTo>
                    <a:lnTo>
                      <a:pt x="21" y="490"/>
                    </a:lnTo>
                    <a:lnTo>
                      <a:pt x="21" y="481"/>
                    </a:lnTo>
                    <a:lnTo>
                      <a:pt x="21" y="67"/>
                    </a:lnTo>
                    <a:lnTo>
                      <a:pt x="21" y="67"/>
                    </a:lnTo>
                    <a:lnTo>
                      <a:pt x="21" y="58"/>
                    </a:lnTo>
                    <a:lnTo>
                      <a:pt x="25" y="49"/>
                    </a:lnTo>
                    <a:lnTo>
                      <a:pt x="29" y="42"/>
                    </a:lnTo>
                    <a:lnTo>
                      <a:pt x="34" y="35"/>
                    </a:lnTo>
                    <a:lnTo>
                      <a:pt x="41" y="30"/>
                    </a:lnTo>
                    <a:lnTo>
                      <a:pt x="48" y="25"/>
                    </a:lnTo>
                    <a:lnTo>
                      <a:pt x="57" y="23"/>
                    </a:lnTo>
                    <a:lnTo>
                      <a:pt x="66" y="23"/>
                    </a:lnTo>
                    <a:lnTo>
                      <a:pt x="254" y="23"/>
                    </a:lnTo>
                    <a:lnTo>
                      <a:pt x="254" y="23"/>
                    </a:lnTo>
                    <a:lnTo>
                      <a:pt x="264" y="23"/>
                    </a:lnTo>
                    <a:lnTo>
                      <a:pt x="272" y="25"/>
                    </a:lnTo>
                    <a:lnTo>
                      <a:pt x="280" y="30"/>
                    </a:lnTo>
                    <a:lnTo>
                      <a:pt x="287" y="35"/>
                    </a:lnTo>
                    <a:lnTo>
                      <a:pt x="292" y="42"/>
                    </a:lnTo>
                    <a:lnTo>
                      <a:pt x="296" y="49"/>
                    </a:lnTo>
                    <a:lnTo>
                      <a:pt x="299" y="58"/>
                    </a:lnTo>
                    <a:lnTo>
                      <a:pt x="300" y="67"/>
                    </a:lnTo>
                    <a:lnTo>
                      <a:pt x="300" y="481"/>
                    </a:lnTo>
                    <a:close/>
                    <a:moveTo>
                      <a:pt x="62" y="423"/>
                    </a:moveTo>
                    <a:lnTo>
                      <a:pt x="264" y="423"/>
                    </a:lnTo>
                    <a:lnTo>
                      <a:pt x="264" y="118"/>
                    </a:lnTo>
                    <a:lnTo>
                      <a:pt x="62" y="118"/>
                    </a:lnTo>
                    <a:lnTo>
                      <a:pt x="62" y="423"/>
                    </a:lnTo>
                    <a:close/>
                    <a:moveTo>
                      <a:pt x="110" y="81"/>
                    </a:moveTo>
                    <a:lnTo>
                      <a:pt x="212" y="81"/>
                    </a:lnTo>
                    <a:lnTo>
                      <a:pt x="212" y="81"/>
                    </a:lnTo>
                    <a:lnTo>
                      <a:pt x="214" y="81"/>
                    </a:lnTo>
                    <a:lnTo>
                      <a:pt x="217" y="79"/>
                    </a:lnTo>
                    <a:lnTo>
                      <a:pt x="220" y="76"/>
                    </a:lnTo>
                    <a:lnTo>
                      <a:pt x="220" y="74"/>
                    </a:lnTo>
                    <a:lnTo>
                      <a:pt x="220" y="74"/>
                    </a:lnTo>
                    <a:lnTo>
                      <a:pt x="220" y="70"/>
                    </a:lnTo>
                    <a:lnTo>
                      <a:pt x="217" y="67"/>
                    </a:lnTo>
                    <a:lnTo>
                      <a:pt x="214" y="66"/>
                    </a:lnTo>
                    <a:lnTo>
                      <a:pt x="212" y="65"/>
                    </a:lnTo>
                    <a:lnTo>
                      <a:pt x="110" y="65"/>
                    </a:lnTo>
                    <a:lnTo>
                      <a:pt x="110" y="65"/>
                    </a:lnTo>
                    <a:lnTo>
                      <a:pt x="106" y="66"/>
                    </a:lnTo>
                    <a:lnTo>
                      <a:pt x="103" y="67"/>
                    </a:lnTo>
                    <a:lnTo>
                      <a:pt x="102" y="70"/>
                    </a:lnTo>
                    <a:lnTo>
                      <a:pt x="101" y="74"/>
                    </a:lnTo>
                    <a:lnTo>
                      <a:pt x="101" y="74"/>
                    </a:lnTo>
                    <a:lnTo>
                      <a:pt x="102" y="76"/>
                    </a:lnTo>
                    <a:lnTo>
                      <a:pt x="103" y="79"/>
                    </a:lnTo>
                    <a:lnTo>
                      <a:pt x="106" y="81"/>
                    </a:lnTo>
                    <a:lnTo>
                      <a:pt x="110" y="81"/>
                    </a:lnTo>
                    <a:lnTo>
                      <a:pt x="110" y="81"/>
                    </a:lnTo>
                    <a:close/>
                    <a:moveTo>
                      <a:pt x="98" y="463"/>
                    </a:moveTo>
                    <a:lnTo>
                      <a:pt x="98" y="463"/>
                    </a:lnTo>
                    <a:lnTo>
                      <a:pt x="93" y="463"/>
                    </a:lnTo>
                    <a:lnTo>
                      <a:pt x="89" y="466"/>
                    </a:lnTo>
                    <a:lnTo>
                      <a:pt x="87" y="470"/>
                    </a:lnTo>
                    <a:lnTo>
                      <a:pt x="85" y="475"/>
                    </a:lnTo>
                    <a:lnTo>
                      <a:pt x="85" y="475"/>
                    </a:lnTo>
                    <a:lnTo>
                      <a:pt x="87" y="480"/>
                    </a:lnTo>
                    <a:lnTo>
                      <a:pt x="89" y="484"/>
                    </a:lnTo>
                    <a:lnTo>
                      <a:pt x="93" y="486"/>
                    </a:lnTo>
                    <a:lnTo>
                      <a:pt x="98" y="488"/>
                    </a:lnTo>
                    <a:lnTo>
                      <a:pt x="98" y="488"/>
                    </a:lnTo>
                    <a:lnTo>
                      <a:pt x="103" y="486"/>
                    </a:lnTo>
                    <a:lnTo>
                      <a:pt x="107" y="484"/>
                    </a:lnTo>
                    <a:lnTo>
                      <a:pt x="110" y="480"/>
                    </a:lnTo>
                    <a:lnTo>
                      <a:pt x="110" y="475"/>
                    </a:lnTo>
                    <a:lnTo>
                      <a:pt x="110" y="475"/>
                    </a:lnTo>
                    <a:lnTo>
                      <a:pt x="110" y="470"/>
                    </a:lnTo>
                    <a:lnTo>
                      <a:pt x="107" y="466"/>
                    </a:lnTo>
                    <a:lnTo>
                      <a:pt x="103" y="463"/>
                    </a:lnTo>
                    <a:lnTo>
                      <a:pt x="98" y="463"/>
                    </a:lnTo>
                    <a:lnTo>
                      <a:pt x="98" y="463"/>
                    </a:lnTo>
                    <a:close/>
                    <a:moveTo>
                      <a:pt x="227" y="463"/>
                    </a:moveTo>
                    <a:lnTo>
                      <a:pt x="227" y="463"/>
                    </a:lnTo>
                    <a:lnTo>
                      <a:pt x="223" y="463"/>
                    </a:lnTo>
                    <a:lnTo>
                      <a:pt x="220" y="466"/>
                    </a:lnTo>
                    <a:lnTo>
                      <a:pt x="217" y="470"/>
                    </a:lnTo>
                    <a:lnTo>
                      <a:pt x="216" y="475"/>
                    </a:lnTo>
                    <a:lnTo>
                      <a:pt x="216" y="475"/>
                    </a:lnTo>
                    <a:lnTo>
                      <a:pt x="217" y="480"/>
                    </a:lnTo>
                    <a:lnTo>
                      <a:pt x="220" y="484"/>
                    </a:lnTo>
                    <a:lnTo>
                      <a:pt x="223" y="486"/>
                    </a:lnTo>
                    <a:lnTo>
                      <a:pt x="227" y="488"/>
                    </a:lnTo>
                    <a:lnTo>
                      <a:pt x="227" y="488"/>
                    </a:lnTo>
                    <a:lnTo>
                      <a:pt x="232" y="486"/>
                    </a:lnTo>
                    <a:lnTo>
                      <a:pt x="236" y="484"/>
                    </a:lnTo>
                    <a:lnTo>
                      <a:pt x="239" y="480"/>
                    </a:lnTo>
                    <a:lnTo>
                      <a:pt x="240" y="475"/>
                    </a:lnTo>
                    <a:lnTo>
                      <a:pt x="240" y="475"/>
                    </a:lnTo>
                    <a:lnTo>
                      <a:pt x="239" y="470"/>
                    </a:lnTo>
                    <a:lnTo>
                      <a:pt x="236" y="466"/>
                    </a:lnTo>
                    <a:lnTo>
                      <a:pt x="232" y="463"/>
                    </a:lnTo>
                    <a:lnTo>
                      <a:pt x="227" y="463"/>
                    </a:lnTo>
                    <a:lnTo>
                      <a:pt x="227" y="463"/>
                    </a:lnTo>
                    <a:close/>
                    <a:moveTo>
                      <a:pt x="163" y="463"/>
                    </a:moveTo>
                    <a:lnTo>
                      <a:pt x="163" y="463"/>
                    </a:lnTo>
                    <a:lnTo>
                      <a:pt x="158" y="463"/>
                    </a:lnTo>
                    <a:lnTo>
                      <a:pt x="154" y="466"/>
                    </a:lnTo>
                    <a:lnTo>
                      <a:pt x="152" y="470"/>
                    </a:lnTo>
                    <a:lnTo>
                      <a:pt x="151" y="475"/>
                    </a:lnTo>
                    <a:lnTo>
                      <a:pt x="151" y="475"/>
                    </a:lnTo>
                    <a:lnTo>
                      <a:pt x="152" y="480"/>
                    </a:lnTo>
                    <a:lnTo>
                      <a:pt x="154" y="484"/>
                    </a:lnTo>
                    <a:lnTo>
                      <a:pt x="158" y="486"/>
                    </a:lnTo>
                    <a:lnTo>
                      <a:pt x="163" y="488"/>
                    </a:lnTo>
                    <a:lnTo>
                      <a:pt x="163" y="488"/>
                    </a:lnTo>
                    <a:lnTo>
                      <a:pt x="167" y="486"/>
                    </a:lnTo>
                    <a:lnTo>
                      <a:pt x="171" y="484"/>
                    </a:lnTo>
                    <a:lnTo>
                      <a:pt x="174" y="480"/>
                    </a:lnTo>
                    <a:lnTo>
                      <a:pt x="175" y="475"/>
                    </a:lnTo>
                    <a:lnTo>
                      <a:pt x="175" y="475"/>
                    </a:lnTo>
                    <a:lnTo>
                      <a:pt x="174" y="470"/>
                    </a:lnTo>
                    <a:lnTo>
                      <a:pt x="171" y="466"/>
                    </a:lnTo>
                    <a:lnTo>
                      <a:pt x="167" y="463"/>
                    </a:lnTo>
                    <a:lnTo>
                      <a:pt x="163" y="463"/>
                    </a:lnTo>
                    <a:lnTo>
                      <a:pt x="163" y="463"/>
                    </a:lnTo>
                    <a:close/>
                  </a:path>
                </a:pathLst>
              </a:custGeom>
              <a:solidFill>
                <a:schemeClr val="bg1">
                  <a:lumMod val="75000"/>
                </a:schemeClr>
              </a:solidFill>
              <a:ln w="9525">
                <a:solidFill>
                  <a:schemeClr val="tx1"/>
                </a:solidFill>
                <a:round/>
              </a:ln>
            </p:spPr>
            <p:txBody>
              <a:bodyPr vert="horz" wrap="square" lIns="91416" tIns="45708" rIns="91416" bIns="45708"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6" name="矩形 25"/>
          <p:cNvSpPr/>
          <p:nvPr/>
        </p:nvSpPr>
        <p:spPr>
          <a:xfrm>
            <a:off x="7951796" y="4672519"/>
            <a:ext cx="2715665" cy="630778"/>
          </a:xfrm>
          <a:prstGeom prst="rect">
            <a:avLst/>
          </a:prstGeom>
        </p:spPr>
        <p:txBody>
          <a:bodyPr wrap="square">
            <a:spAutoFit/>
          </a:bodyPr>
          <a:lstStyle/>
          <a:p>
            <a:pPr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信号随用户而动</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a:latin typeface="Arial" panose="020B0604020202020204" pitchFamily="34" charset="0"/>
                <a:ea typeface="微软雅黑" panose="020B0503020204020204" pitchFamily="34" charset="-122"/>
                <a:sym typeface="Arial" panose="020B0604020202020204" pitchFamily="34" charset="0"/>
              </a:rPr>
              <a:t>增益提升</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3~5dB</a:t>
            </a:r>
            <a:r>
              <a:rPr lang="zh-CN" altLang="en-US" sz="1200" dirty="0">
                <a:latin typeface="Arial" panose="020B0604020202020204" pitchFamily="34" charset="0"/>
                <a:ea typeface="微软雅黑" panose="020B0503020204020204" pitchFamily="34" charset="-122"/>
                <a:sym typeface="Arial" panose="020B0604020202020204" pitchFamily="34" charset="0"/>
              </a:rPr>
              <a:t>，覆盖距离提升</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20%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7749010" y="5527617"/>
            <a:ext cx="3121240" cy="630778"/>
          </a:xfrm>
          <a:prstGeom prst="rect">
            <a:avLst/>
          </a:prstGeom>
        </p:spPr>
        <p:txBody>
          <a:bodyPr wrap="square">
            <a:spAutoFit/>
          </a:bodyPr>
          <a:lstStyle/>
          <a:p>
            <a:pPr marL="0" lvl="1" algn="ctr">
              <a:lnSpc>
                <a:spcPct val="125000"/>
              </a:lnSpc>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实时监测干扰源，调整覆盖方向 </a:t>
            </a:r>
            <a:r>
              <a:rPr lang="zh-CN" altLang="en-US" sz="1200" dirty="0">
                <a:latin typeface="Arial" panose="020B0604020202020204" pitchFamily="34" charset="0"/>
                <a:ea typeface="微软雅黑" panose="020B0503020204020204" pitchFamily="34" charset="-122"/>
                <a:sym typeface="Arial" panose="020B0604020202020204" pitchFamily="34" charset="0"/>
              </a:rPr>
              <a:t>干扰抑制</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15dB</a:t>
            </a:r>
            <a:r>
              <a:rPr lang="en-US" altLang="zh-CN" sz="1200" dirty="0">
                <a:latin typeface="Arial" panose="020B0604020202020204" pitchFamily="34" charset="0"/>
                <a:ea typeface="微软雅黑" panose="020B0503020204020204" pitchFamily="34" charset="-122"/>
                <a:sym typeface="Arial" panose="020B0604020202020204" pitchFamily="34" charset="0"/>
              </a:rPr>
              <a:t> </a:t>
            </a:r>
            <a:r>
              <a:rPr lang="zh-CN" altLang="en-US" sz="1200" dirty="0">
                <a:latin typeface="Arial" panose="020B0604020202020204" pitchFamily="34" charset="0"/>
                <a:ea typeface="微软雅黑" panose="020B0503020204020204" pitchFamily="34" charset="-122"/>
                <a:sym typeface="Arial" panose="020B0604020202020204" pitchFamily="34" charset="0"/>
              </a:rPr>
              <a:t>（传统全向天线为</a:t>
            </a:r>
            <a:r>
              <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rPr>
              <a:t>0dB</a:t>
            </a:r>
            <a:r>
              <a:rPr lang="zh-CN" altLang="en-US" sz="1200" dirty="0">
                <a:latin typeface="Arial" panose="020B0604020202020204" pitchFamily="34" charset="0"/>
                <a:ea typeface="微软雅黑" panose="020B0503020204020204" pitchFamily="34" charset="-122"/>
                <a:sym typeface="Arial" panose="020B0604020202020204" pitchFamily="34" charset="0"/>
              </a:rPr>
              <a:t>）</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圆角矩形 27"/>
          <p:cNvSpPr/>
          <p:nvPr/>
        </p:nvSpPr>
        <p:spPr>
          <a:xfrm>
            <a:off x="7430447" y="2159365"/>
            <a:ext cx="3758363" cy="2338311"/>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29" name="圆角矩形 28"/>
          <p:cNvSpPr/>
          <p:nvPr/>
        </p:nvSpPr>
        <p:spPr>
          <a:xfrm>
            <a:off x="7430447" y="5484899"/>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0" name="圆角矩形 29"/>
          <p:cNvSpPr/>
          <p:nvPr/>
        </p:nvSpPr>
        <p:spPr>
          <a:xfrm>
            <a:off x="7430447" y="4629802"/>
            <a:ext cx="375836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31" name="矩形 30"/>
          <p:cNvSpPr/>
          <p:nvPr/>
        </p:nvSpPr>
        <p:spPr>
          <a:xfrm>
            <a:off x="4584226" y="854412"/>
            <a:ext cx="2351323"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a:solidFill>
                  <a:schemeClr val="tx1"/>
                </a:solidFill>
                <a:sym typeface="Arial" panose="020B0604020202020204" pitchFamily="34" charset="0"/>
              </a:rPr>
              <a:t>多隔断办公区</a:t>
            </a:r>
            <a:endParaRPr lang="en-US" altLang="zh-CN" sz="2800" dirty="0">
              <a:solidFill>
                <a:schemeClr val="tx1"/>
              </a:solidFill>
              <a:sym typeface="Arial" panose="020B0604020202020204" pitchFamily="34" charset="0"/>
            </a:endParaRPr>
          </a:p>
        </p:txBody>
      </p:sp>
      <p:grpSp>
        <p:nvGrpSpPr>
          <p:cNvPr id="33" name="组合 32"/>
          <p:cNvGrpSpPr/>
          <p:nvPr/>
        </p:nvGrpSpPr>
        <p:grpSpPr>
          <a:xfrm>
            <a:off x="7249875" y="8316"/>
            <a:ext cx="4968392" cy="266700"/>
            <a:chOff x="7249875" y="8316"/>
            <a:chExt cx="4968392" cy="266700"/>
          </a:xfrm>
        </p:grpSpPr>
        <p:sp>
          <p:nvSpPr>
            <p:cNvPr id="38" name="五边形 37"/>
            <p:cNvSpPr/>
            <p:nvPr/>
          </p:nvSpPr>
          <p:spPr bwMode="auto">
            <a:xfrm>
              <a:off x="7249875" y="8316"/>
              <a:ext cx="1296000" cy="266700"/>
            </a:xfrm>
            <a:prstGeom prst="homePlate">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ctr" eaLnBrk="0" hangingPunct="0">
                <a:lnSpc>
                  <a:spcPct val="120000"/>
                </a:lnSpc>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9" name="燕尾形 38"/>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40" name="燕尾形 39"/>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41" name="燕尾形 40"/>
            <p:cNvSpPr/>
            <p:nvPr/>
          </p:nvSpPr>
          <p:spPr bwMode="auto">
            <a:xfrm>
              <a:off x="8473851"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pic>
        <p:nvPicPr>
          <p:cNvPr id="42" name="Picture 2"/>
          <p:cNvPicPr preferRelativeResize="0">
            <a:picLocks noChangeArrowheads="1"/>
          </p:cNvPicPr>
          <p:nvPr/>
        </p:nvPicPr>
        <p:blipFill>
          <a:blip r:embed="rId3" cstate="print"/>
          <a:srcRect/>
          <a:stretch>
            <a:fillRect/>
          </a:stretch>
        </p:blipFill>
        <p:spPr bwMode="auto">
          <a:xfrm>
            <a:off x="3674066" y="678794"/>
            <a:ext cx="900000" cy="900000"/>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pic>
        <p:nvPicPr>
          <p:cNvPr id="32" name="图片 31" descr="智能天线update.280.png"/>
          <p:cNvPicPr>
            <a:picLocks noChangeAspect="1"/>
          </p:cNvPicPr>
          <p:nvPr/>
        </p:nvPicPr>
        <p:blipFill>
          <a:blip r:embed="rId4" cstate="print"/>
          <a:stretch>
            <a:fillRect/>
          </a:stretch>
        </p:blipFill>
        <p:spPr>
          <a:xfrm>
            <a:off x="3413859" y="2202685"/>
            <a:ext cx="4032448" cy="270980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27448" y="3861048"/>
            <a:ext cx="4824536" cy="1692767"/>
          </a:xfrm>
          <a:prstGeom prst="rect">
            <a:avLst/>
          </a:prstGeom>
        </p:spPr>
        <p:txBody>
          <a:bodyPr wrap="square" lIns="121917" tIns="60958" rIns="121917" bIns="60958">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室内</a:t>
            </a:r>
            <a:r>
              <a:rPr lang="zh-CN" altLang="en-US" sz="1600" b="1" dirty="0" smtClean="0">
                <a:solidFill>
                  <a:srgbClr val="C00000"/>
                </a:solidFill>
                <a:latin typeface="微软雅黑" panose="020B0503020204020204" pitchFamily="34" charset="-122"/>
                <a:ea typeface="微软雅黑" panose="020B0503020204020204" pitchFamily="34" charset="-122"/>
              </a:rPr>
              <a:t>三射频</a:t>
            </a:r>
            <a:r>
              <a:rPr lang="en-US" altLang="zh-CN" sz="1600" b="1" dirty="0" smtClean="0">
                <a:solidFill>
                  <a:srgbClr val="C00000"/>
                </a:solidFill>
                <a:latin typeface="微软雅黑" panose="020B0503020204020204" pitchFamily="34" charset="-122"/>
                <a:ea typeface="微软雅黑" panose="020B0503020204020204" pitchFamily="34" charset="-122"/>
              </a:rPr>
              <a:t>AP</a:t>
            </a:r>
            <a:r>
              <a:rPr lang="zh-CN" altLang="en-US" sz="1600" b="1"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整机速率</a:t>
            </a:r>
            <a:r>
              <a:rPr lang="en-US" altLang="zh-CN" sz="1600" b="1" dirty="0" smtClean="0">
                <a:solidFill>
                  <a:srgbClr val="C00000"/>
                </a:solidFill>
                <a:latin typeface="微软雅黑" panose="020B0503020204020204" pitchFamily="34" charset="-122"/>
                <a:ea typeface="微软雅黑" panose="020B0503020204020204" pitchFamily="34" charset="-122"/>
              </a:rPr>
              <a:t>3Gbps</a:t>
            </a:r>
            <a:r>
              <a:rPr lang="zh-CN" altLang="en-US" sz="1600" dirty="0" smtClean="0">
                <a:latin typeface="微软雅黑" panose="020B0503020204020204" pitchFamily="34" charset="-122"/>
                <a:ea typeface="微软雅黑" panose="020B0503020204020204" pitchFamily="34" charset="-122"/>
              </a:rPr>
              <a:t>，满足</a:t>
            </a:r>
            <a:r>
              <a:rPr lang="en-US" altLang="zh-CN" sz="1600" b="1" dirty="0" smtClean="0">
                <a:solidFill>
                  <a:srgbClr val="C00000"/>
                </a:solidFill>
                <a:latin typeface="微软雅黑" panose="020B0503020204020204" pitchFamily="34" charset="-122"/>
                <a:ea typeface="微软雅黑" panose="020B0503020204020204" pitchFamily="34" charset="-122"/>
              </a:rPr>
              <a:t>120</a:t>
            </a:r>
            <a:r>
              <a:rPr lang="zh-CN" altLang="en-US" sz="1600" b="1" dirty="0" smtClean="0">
                <a:solidFill>
                  <a:srgbClr val="C00000"/>
                </a:solidFill>
                <a:latin typeface="微软雅黑" panose="020B0503020204020204" pitchFamily="34" charset="-122"/>
                <a:ea typeface="微软雅黑" panose="020B0503020204020204" pitchFamily="34" charset="-122"/>
              </a:rPr>
              <a:t>用户</a:t>
            </a:r>
            <a:r>
              <a:rPr lang="zh-CN" altLang="en-US" sz="1600" b="1"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每用户</a:t>
            </a:r>
            <a:r>
              <a:rPr lang="en-US" altLang="zh-CN" sz="1600" b="1" dirty="0" smtClean="0">
                <a:solidFill>
                  <a:srgbClr val="C00000"/>
                </a:solidFill>
                <a:latin typeface="微软雅黑" panose="020B0503020204020204" pitchFamily="34" charset="-122"/>
                <a:ea typeface="微软雅黑" panose="020B0503020204020204" pitchFamily="34" charset="-122"/>
              </a:rPr>
              <a:t>4Mbps</a:t>
            </a:r>
            <a:r>
              <a:rPr lang="zh-CN" altLang="en-US" sz="1600" dirty="0" smtClean="0">
                <a:latin typeface="微软雅黑" panose="020B0503020204020204" pitchFamily="34" charset="-122"/>
                <a:ea typeface="微软雅黑" panose="020B0503020204020204" pitchFamily="34" charset="-122"/>
              </a:rPr>
              <a:t>并发业务</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2.4GHz</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400Mbps </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5GHz</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867Mbps </a:t>
            </a:r>
            <a:r>
              <a:rPr lang="en-US" altLang="zh-CN" sz="2000" b="1" dirty="0" smtClean="0">
                <a:solidFill>
                  <a:srgbClr val="C00000"/>
                </a:solidFill>
                <a:latin typeface="微软雅黑" panose="020B0503020204020204" pitchFamily="34" charset="-122"/>
                <a:ea typeface="微软雅黑" panose="020B0503020204020204" pitchFamily="34" charset="-122"/>
              </a:rPr>
              <a:t>+</a:t>
            </a:r>
            <a:endParaRPr lang="en-US" altLang="zh-CN" sz="1600"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5GHz </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1.7Gbps</a:t>
            </a:r>
            <a:endParaRPr lang="en-US" altLang="zh-CN" sz="1600" dirty="0" smtClean="0">
              <a:latin typeface="微软雅黑" panose="020B0503020204020204" pitchFamily="34" charset="-122"/>
              <a:ea typeface="微软雅黑" panose="020B0503020204020204" pitchFamily="34" charset="-122"/>
            </a:endParaRPr>
          </a:p>
        </p:txBody>
      </p:sp>
      <p:pic>
        <p:nvPicPr>
          <p:cNvPr id="11" name="Picture 3" descr="C:\Users\k00207752\AppData\Roaming\eSpace_Desktop\UserData\k00207752\ReceiveFile\DSC_0047.png"/>
          <p:cNvPicPr>
            <a:picLocks noChangeAspect="1" noChangeArrowheads="1"/>
          </p:cNvPicPr>
          <p:nvPr/>
        </p:nvPicPr>
        <p:blipFill>
          <a:blip r:embed="rId1" cstate="print"/>
          <a:srcRect/>
          <a:stretch>
            <a:fillRect/>
          </a:stretch>
        </p:blipFill>
        <p:spPr bwMode="auto">
          <a:xfrm>
            <a:off x="2135560" y="2463524"/>
            <a:ext cx="2160240" cy="1397524"/>
          </a:xfrm>
          <a:prstGeom prst="rect">
            <a:avLst/>
          </a:prstGeom>
          <a:noFill/>
        </p:spPr>
      </p:pic>
      <p:pic>
        <p:nvPicPr>
          <p:cNvPr id="12" name="Picture 2" descr="http://img0.imgtn.bdimg.com/it/u=3690714740,1166962736&amp;fm=21&amp;gp=0.jpg"/>
          <p:cNvPicPr preferRelativeResize="0">
            <a:picLocks noChangeArrowheads="1"/>
          </p:cNvPicPr>
          <p:nvPr/>
        </p:nvPicPr>
        <p:blipFill>
          <a:blip r:embed="rId2" cstate="print"/>
          <a:srcRect/>
          <a:stretch>
            <a:fillRect/>
          </a:stretch>
        </p:blipFill>
        <p:spPr bwMode="auto">
          <a:xfrm>
            <a:off x="3791744" y="476672"/>
            <a:ext cx="1296144" cy="1080000"/>
          </a:xfrm>
          <a:custGeom>
            <a:avLst/>
            <a:gdLst>
              <a:gd name="connsiteX0" fmla="*/ 1476164 w 2952328"/>
              <a:gd name="connsiteY0" fmla="*/ 0 h 2952328"/>
              <a:gd name="connsiteX1" fmla="*/ 2952328 w 2952328"/>
              <a:gd name="connsiteY1" fmla="*/ 1476164 h 2952328"/>
              <a:gd name="connsiteX2" fmla="*/ 1476164 w 2952328"/>
              <a:gd name="connsiteY2" fmla="*/ 2952328 h 2952328"/>
              <a:gd name="connsiteX3" fmla="*/ 0 w 2952328"/>
              <a:gd name="connsiteY3" fmla="*/ 1476164 h 2952328"/>
              <a:gd name="connsiteX4" fmla="*/ 1476164 w 2952328"/>
              <a:gd name="connsiteY4" fmla="*/ 0 h 295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328" h="2952328">
                <a:moveTo>
                  <a:pt x="1476164" y="0"/>
                </a:moveTo>
                <a:cubicBezTo>
                  <a:pt x="2291427" y="0"/>
                  <a:pt x="2952328" y="660901"/>
                  <a:pt x="2952328" y="1476164"/>
                </a:cubicBezTo>
                <a:cubicBezTo>
                  <a:pt x="2952328" y="2291427"/>
                  <a:pt x="2291427" y="2952328"/>
                  <a:pt x="1476164" y="2952328"/>
                </a:cubicBezTo>
                <a:cubicBezTo>
                  <a:pt x="660901" y="2952328"/>
                  <a:pt x="0" y="2291427"/>
                  <a:pt x="0" y="1476164"/>
                </a:cubicBezTo>
                <a:cubicBezTo>
                  <a:pt x="0" y="660901"/>
                  <a:pt x="660901" y="0"/>
                  <a:pt x="1476164" y="0"/>
                </a:cubicBezTo>
                <a:close/>
              </a:path>
            </a:pathLst>
          </a:custGeom>
          <a:noFill/>
          <a:ln>
            <a:noFill/>
          </a:ln>
          <a:effectLst>
            <a:glow rad="139700">
              <a:schemeClr val="accent5">
                <a:satMod val="175000"/>
                <a:alpha val="40000"/>
              </a:schemeClr>
            </a:glow>
          </a:effectLst>
        </p:spPr>
      </p:pic>
      <p:sp>
        <p:nvSpPr>
          <p:cNvPr id="13" name="矩形 12"/>
          <p:cNvSpPr/>
          <p:nvPr/>
        </p:nvSpPr>
        <p:spPr>
          <a:xfrm>
            <a:off x="5231904" y="692696"/>
            <a:ext cx="2351323" cy="50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4491" tIns="32245" rIns="64491" bIns="32245" rtlCol="0" anchor="ctr"/>
          <a:lstStyle/>
          <a:p>
            <a:pPr algn="ctr" defTabSz="913130">
              <a:buClr>
                <a:srgbClr val="CC9900"/>
              </a:buClr>
            </a:pPr>
            <a:r>
              <a:rPr lang="zh-CN" altLang="en-US" sz="2800" dirty="0" smtClean="0">
                <a:solidFill>
                  <a:schemeClr val="tx1"/>
                </a:solidFill>
                <a:sym typeface="Arial" panose="020B0604020202020204" pitchFamily="34" charset="0"/>
              </a:rPr>
              <a:t>电子教室</a:t>
            </a:r>
            <a:endParaRPr lang="en-US" altLang="zh-CN" sz="2800" dirty="0">
              <a:solidFill>
                <a:schemeClr val="tx1"/>
              </a:solidFill>
              <a:sym typeface="Arial" panose="020B0604020202020204" pitchFamily="34" charset="0"/>
            </a:endParaRPr>
          </a:p>
        </p:txBody>
      </p:sp>
      <p:grpSp>
        <p:nvGrpSpPr>
          <p:cNvPr id="2" name="组合 142"/>
          <p:cNvGrpSpPr/>
          <p:nvPr/>
        </p:nvGrpSpPr>
        <p:grpSpPr>
          <a:xfrm flipV="1">
            <a:off x="2711624" y="3111596"/>
            <a:ext cx="350409" cy="325837"/>
            <a:chOff x="2327272" y="3684853"/>
            <a:chExt cx="798212" cy="497713"/>
          </a:xfrm>
        </p:grpSpPr>
        <p:sp>
          <p:nvSpPr>
            <p:cNvPr id="15"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16"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17"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18"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900"/>
            </a:p>
          </p:txBody>
        </p:sp>
        <p:sp>
          <p:nvSpPr>
            <p:cNvPr id="19"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grpSp>
      <p:grpSp>
        <p:nvGrpSpPr>
          <p:cNvPr id="3" name="组合 142"/>
          <p:cNvGrpSpPr/>
          <p:nvPr/>
        </p:nvGrpSpPr>
        <p:grpSpPr>
          <a:xfrm rot="16200000" flipV="1">
            <a:off x="3707450" y="2845481"/>
            <a:ext cx="350409" cy="325837"/>
            <a:chOff x="2327272" y="3684853"/>
            <a:chExt cx="798212" cy="497713"/>
          </a:xfrm>
        </p:grpSpPr>
        <p:sp>
          <p:nvSpPr>
            <p:cNvPr id="21"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22"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23"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24"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900"/>
            </a:p>
          </p:txBody>
        </p:sp>
        <p:sp>
          <p:nvSpPr>
            <p:cNvPr id="25"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grpSp>
      <p:grpSp>
        <p:nvGrpSpPr>
          <p:cNvPr id="4" name="组合 142"/>
          <p:cNvGrpSpPr/>
          <p:nvPr/>
        </p:nvGrpSpPr>
        <p:grpSpPr>
          <a:xfrm rot="6852055" flipV="1">
            <a:off x="2315996" y="2722084"/>
            <a:ext cx="350409" cy="325837"/>
            <a:chOff x="2327272" y="3684853"/>
            <a:chExt cx="798212" cy="497713"/>
          </a:xfrm>
        </p:grpSpPr>
        <p:sp>
          <p:nvSpPr>
            <p:cNvPr id="27" name="Freeform 511"/>
            <p:cNvSpPr/>
            <p:nvPr/>
          </p:nvSpPr>
          <p:spPr bwMode="auto">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28" name="Freeform 512"/>
            <p:cNvSpPr/>
            <p:nvPr/>
          </p:nvSpPr>
          <p:spPr bwMode="auto">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29" name="Freeform 513"/>
            <p:cNvSpPr/>
            <p:nvPr/>
          </p:nvSpPr>
          <p:spPr bwMode="auto">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sp>
          <p:nvSpPr>
            <p:cNvPr id="30" name="Rectangle 514"/>
            <p:cNvSpPr>
              <a:spLocks noChangeArrowheads="1"/>
            </p:cNvSpPr>
            <p:nvPr/>
          </p:nvSpPr>
          <p:spPr bwMode="auto">
            <a:xfrm>
              <a:off x="2710414" y="4074628"/>
              <a:ext cx="42571" cy="107938"/>
            </a:xfrm>
            <a:prstGeom prst="rect">
              <a:avLst/>
            </a:prstGeom>
            <a:solidFill>
              <a:srgbClr val="0070C0"/>
            </a:solidFill>
            <a:ln w="9525">
              <a:noFill/>
              <a:miter lim="800000"/>
            </a:ln>
          </p:spPr>
          <p:txBody>
            <a:bodyPr vert="horz" wrap="square" lIns="91440" tIns="45720" rIns="91440" bIns="45720" numCol="1" anchor="t" anchorCtr="0" compatLnSpc="1"/>
            <a:lstStyle/>
            <a:p>
              <a:endParaRPr lang="zh-CN" altLang="en-US" sz="900"/>
            </a:p>
          </p:txBody>
        </p:sp>
        <p:sp>
          <p:nvSpPr>
            <p:cNvPr id="31" name="Freeform 515"/>
            <p:cNvSpPr/>
            <p:nvPr/>
          </p:nvSpPr>
          <p:spPr bwMode="auto">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rgbClr val="0070C0"/>
            </a:solidFill>
            <a:ln w="9525">
              <a:noFill/>
              <a:round/>
            </a:ln>
          </p:spPr>
          <p:txBody>
            <a:bodyPr vert="horz" wrap="square" lIns="91440" tIns="45720" rIns="91440" bIns="45720" numCol="1" anchor="t" anchorCtr="0" compatLnSpc="1"/>
            <a:lstStyle/>
            <a:p>
              <a:endParaRPr lang="zh-CN" altLang="en-US" sz="900"/>
            </a:p>
          </p:txBody>
        </p:sp>
      </p:grpSp>
      <p:grpSp>
        <p:nvGrpSpPr>
          <p:cNvPr id="5" name="组合 211"/>
          <p:cNvGrpSpPr>
            <a:grpSpLocks noChangeAspect="1"/>
          </p:cNvGrpSpPr>
          <p:nvPr/>
        </p:nvGrpSpPr>
        <p:grpSpPr>
          <a:xfrm>
            <a:off x="7248128" y="2060848"/>
            <a:ext cx="2518285" cy="2370857"/>
            <a:chOff x="5979954" y="1132435"/>
            <a:chExt cx="1607534" cy="1513423"/>
          </a:xfrm>
        </p:grpSpPr>
        <p:pic>
          <p:nvPicPr>
            <p:cNvPr id="33" name="pasted-image.pdf"/>
            <p:cNvPicPr>
              <a:picLocks noChangeAspect="1"/>
            </p:cNvPicPr>
            <p:nvPr/>
          </p:nvPicPr>
          <p:blipFill>
            <a:blip r:embed="rId3" cstate="print"/>
            <a:stretch>
              <a:fillRect/>
            </a:stretch>
          </p:blipFill>
          <p:spPr>
            <a:xfrm>
              <a:off x="5979954" y="1132435"/>
              <a:ext cx="1607534" cy="1513423"/>
            </a:xfrm>
            <a:prstGeom prst="rect">
              <a:avLst/>
            </a:prstGeom>
            <a:ln w="3175">
              <a:miter lim="400000"/>
              <a:headEnd/>
              <a:tailEnd/>
            </a:ln>
          </p:spPr>
        </p:pic>
        <p:sp>
          <p:nvSpPr>
            <p:cNvPr id="34" name="Arc 27"/>
            <p:cNvSpPr/>
            <p:nvPr/>
          </p:nvSpPr>
          <p:spPr bwMode="auto">
            <a:xfrm rot="2069795" flipV="1">
              <a:off x="6350589" y="1908164"/>
              <a:ext cx="745159" cy="528329"/>
            </a:xfrm>
            <a:custGeom>
              <a:avLst/>
              <a:gdLst>
                <a:gd name="T0" fmla="*/ 0 w 31854"/>
                <a:gd name="T1" fmla="*/ 63 h 23764"/>
                <a:gd name="T2" fmla="*/ 763 w 31854"/>
                <a:gd name="T3" fmla="*/ 575 h 23764"/>
                <a:gd name="T4" fmla="*/ 247 w 31854"/>
                <a:gd name="T5" fmla="*/ 523 h 23764"/>
                <a:gd name="T6" fmla="*/ 0 60000 65536"/>
                <a:gd name="T7" fmla="*/ 0 60000 65536"/>
                <a:gd name="T8" fmla="*/ 0 60000 65536"/>
                <a:gd name="T9" fmla="*/ 0 w 31854"/>
                <a:gd name="T10" fmla="*/ 0 h 23764"/>
                <a:gd name="T11" fmla="*/ 31854 w 31854"/>
                <a:gd name="T12" fmla="*/ 23764 h 23764"/>
              </a:gdLst>
              <a:ahLst/>
              <a:cxnLst>
                <a:cxn ang="T6">
                  <a:pos x="T0" y="T1"/>
                </a:cxn>
                <a:cxn ang="T7">
                  <a:pos x="T2" y="T3"/>
                </a:cxn>
                <a:cxn ang="T8">
                  <a:pos x="T4" y="T5"/>
                </a:cxn>
              </a:cxnLst>
              <a:rect l="T9" t="T10" r="T11" b="T12"/>
              <a:pathLst>
                <a:path w="31854" h="23764" fill="none" extrusionOk="0">
                  <a:moveTo>
                    <a:pt x="0" y="2589"/>
                  </a:moveTo>
                  <a:cubicBezTo>
                    <a:pt x="3150" y="889"/>
                    <a:pt x="6674" y="-1"/>
                    <a:pt x="10254" y="0"/>
                  </a:cubicBezTo>
                  <a:cubicBezTo>
                    <a:pt x="22183" y="0"/>
                    <a:pt x="31854" y="9670"/>
                    <a:pt x="31854" y="21600"/>
                  </a:cubicBezTo>
                  <a:cubicBezTo>
                    <a:pt x="31854" y="22322"/>
                    <a:pt x="31817" y="23044"/>
                    <a:pt x="31745" y="23764"/>
                  </a:cubicBezTo>
                </a:path>
                <a:path w="31854" h="23764" stroke="0" extrusionOk="0">
                  <a:moveTo>
                    <a:pt x="0" y="2589"/>
                  </a:moveTo>
                  <a:cubicBezTo>
                    <a:pt x="3150" y="889"/>
                    <a:pt x="6674" y="-1"/>
                    <a:pt x="10254" y="0"/>
                  </a:cubicBezTo>
                  <a:cubicBezTo>
                    <a:pt x="22183" y="0"/>
                    <a:pt x="31854" y="9670"/>
                    <a:pt x="31854" y="21600"/>
                  </a:cubicBezTo>
                  <a:cubicBezTo>
                    <a:pt x="31854" y="22322"/>
                    <a:pt x="31817" y="23044"/>
                    <a:pt x="31745" y="23764"/>
                  </a:cubicBezTo>
                  <a:lnTo>
                    <a:pt x="10254" y="21600"/>
                  </a:lnTo>
                  <a:close/>
                </a:path>
              </a:pathLst>
            </a:custGeom>
            <a:solidFill>
              <a:srgbClr val="1F497D">
                <a:lumMod val="40000"/>
                <a:lumOff val="60000"/>
                <a:alpha val="30000"/>
              </a:srgbClr>
            </a:solidFill>
            <a:ln w="9525">
              <a:noFill/>
              <a:round/>
            </a:ln>
          </p:spPr>
          <p:txBody>
            <a:bodyPr wrap="none" lIns="80152" tIns="40076" rIns="80152" bIns="4007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5" name="Arc 28"/>
            <p:cNvSpPr/>
            <p:nvPr/>
          </p:nvSpPr>
          <p:spPr bwMode="auto">
            <a:xfrm rot="9404539" flipV="1">
              <a:off x="6139493" y="1475393"/>
              <a:ext cx="745159" cy="528329"/>
            </a:xfrm>
            <a:custGeom>
              <a:avLst/>
              <a:gdLst>
                <a:gd name="T0" fmla="*/ 0 w 31854"/>
                <a:gd name="T1" fmla="*/ 63 h 23764"/>
                <a:gd name="T2" fmla="*/ 763 w 31854"/>
                <a:gd name="T3" fmla="*/ 575 h 23764"/>
                <a:gd name="T4" fmla="*/ 247 w 31854"/>
                <a:gd name="T5" fmla="*/ 523 h 23764"/>
                <a:gd name="T6" fmla="*/ 0 60000 65536"/>
                <a:gd name="T7" fmla="*/ 0 60000 65536"/>
                <a:gd name="T8" fmla="*/ 0 60000 65536"/>
                <a:gd name="T9" fmla="*/ 0 w 31854"/>
                <a:gd name="T10" fmla="*/ 0 h 23764"/>
                <a:gd name="T11" fmla="*/ 31854 w 31854"/>
                <a:gd name="T12" fmla="*/ 23764 h 23764"/>
              </a:gdLst>
              <a:ahLst/>
              <a:cxnLst>
                <a:cxn ang="T6">
                  <a:pos x="T0" y="T1"/>
                </a:cxn>
                <a:cxn ang="T7">
                  <a:pos x="T2" y="T3"/>
                </a:cxn>
                <a:cxn ang="T8">
                  <a:pos x="T4" y="T5"/>
                </a:cxn>
              </a:cxnLst>
              <a:rect l="T9" t="T10" r="T11" b="T12"/>
              <a:pathLst>
                <a:path w="31854" h="23764" fill="none" extrusionOk="0">
                  <a:moveTo>
                    <a:pt x="0" y="2589"/>
                  </a:moveTo>
                  <a:cubicBezTo>
                    <a:pt x="3150" y="889"/>
                    <a:pt x="6674" y="-1"/>
                    <a:pt x="10254" y="0"/>
                  </a:cubicBezTo>
                  <a:cubicBezTo>
                    <a:pt x="22183" y="0"/>
                    <a:pt x="31854" y="9670"/>
                    <a:pt x="31854" y="21600"/>
                  </a:cubicBezTo>
                  <a:cubicBezTo>
                    <a:pt x="31854" y="22322"/>
                    <a:pt x="31817" y="23044"/>
                    <a:pt x="31745" y="23764"/>
                  </a:cubicBezTo>
                </a:path>
                <a:path w="31854" h="23764" stroke="0" extrusionOk="0">
                  <a:moveTo>
                    <a:pt x="0" y="2589"/>
                  </a:moveTo>
                  <a:cubicBezTo>
                    <a:pt x="3150" y="889"/>
                    <a:pt x="6674" y="-1"/>
                    <a:pt x="10254" y="0"/>
                  </a:cubicBezTo>
                  <a:cubicBezTo>
                    <a:pt x="22183" y="0"/>
                    <a:pt x="31854" y="9670"/>
                    <a:pt x="31854" y="21600"/>
                  </a:cubicBezTo>
                  <a:cubicBezTo>
                    <a:pt x="31854" y="22322"/>
                    <a:pt x="31817" y="23044"/>
                    <a:pt x="31745" y="23764"/>
                  </a:cubicBezTo>
                  <a:lnTo>
                    <a:pt x="10254" y="21600"/>
                  </a:lnTo>
                  <a:close/>
                </a:path>
              </a:pathLst>
            </a:custGeom>
            <a:solidFill>
              <a:srgbClr val="FFC000">
                <a:alpha val="30000"/>
              </a:srgbClr>
            </a:solidFill>
            <a:ln w="9525">
              <a:noFill/>
              <a:round/>
            </a:ln>
          </p:spPr>
          <p:txBody>
            <a:bodyPr wrap="none" lIns="80152" tIns="40076" rIns="80152" bIns="4007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6" name="Arc 29"/>
            <p:cNvSpPr/>
            <p:nvPr/>
          </p:nvSpPr>
          <p:spPr bwMode="auto">
            <a:xfrm rot="16720295" flipV="1">
              <a:off x="6688767" y="1499714"/>
              <a:ext cx="650534" cy="547683"/>
            </a:xfrm>
            <a:custGeom>
              <a:avLst/>
              <a:gdLst>
                <a:gd name="T0" fmla="*/ 0 w 29373"/>
                <a:gd name="T1" fmla="*/ 35 h 23286"/>
                <a:gd name="T2" fmla="*/ 706 w 29373"/>
                <a:gd name="T3" fmla="*/ 563 h 23286"/>
                <a:gd name="T4" fmla="*/ 187 w 29373"/>
                <a:gd name="T5" fmla="*/ 522 h 23286"/>
                <a:gd name="T6" fmla="*/ 0 60000 65536"/>
                <a:gd name="T7" fmla="*/ 0 60000 65536"/>
                <a:gd name="T8" fmla="*/ 0 60000 65536"/>
                <a:gd name="T9" fmla="*/ 0 w 29373"/>
                <a:gd name="T10" fmla="*/ 0 h 23286"/>
                <a:gd name="T11" fmla="*/ 29373 w 29373"/>
                <a:gd name="T12" fmla="*/ 23286 h 23286"/>
              </a:gdLst>
              <a:ahLst/>
              <a:cxnLst>
                <a:cxn ang="T6">
                  <a:pos x="T0" y="T1"/>
                </a:cxn>
                <a:cxn ang="T7">
                  <a:pos x="T2" y="T3"/>
                </a:cxn>
                <a:cxn ang="T8">
                  <a:pos x="T4" y="T5"/>
                </a:cxn>
              </a:cxnLst>
              <a:rect l="T9" t="T10" r="T11" b="T12"/>
              <a:pathLst>
                <a:path w="29373" h="23286" fill="none" extrusionOk="0">
                  <a:moveTo>
                    <a:pt x="0" y="1447"/>
                  </a:moveTo>
                  <a:cubicBezTo>
                    <a:pt x="2479" y="490"/>
                    <a:pt x="5115" y="-1"/>
                    <a:pt x="7773" y="0"/>
                  </a:cubicBezTo>
                  <a:cubicBezTo>
                    <a:pt x="19702" y="0"/>
                    <a:pt x="29373" y="9670"/>
                    <a:pt x="29373" y="21600"/>
                  </a:cubicBezTo>
                  <a:cubicBezTo>
                    <a:pt x="29373" y="22162"/>
                    <a:pt x="29351" y="22725"/>
                    <a:pt x="29307" y="23286"/>
                  </a:cubicBezTo>
                </a:path>
                <a:path w="29373" h="23286" stroke="0" extrusionOk="0">
                  <a:moveTo>
                    <a:pt x="0" y="1447"/>
                  </a:moveTo>
                  <a:cubicBezTo>
                    <a:pt x="2479" y="490"/>
                    <a:pt x="5115" y="-1"/>
                    <a:pt x="7773" y="0"/>
                  </a:cubicBezTo>
                  <a:cubicBezTo>
                    <a:pt x="19702" y="0"/>
                    <a:pt x="29373" y="9670"/>
                    <a:pt x="29373" y="21600"/>
                  </a:cubicBezTo>
                  <a:cubicBezTo>
                    <a:pt x="29373" y="22162"/>
                    <a:pt x="29351" y="22725"/>
                    <a:pt x="29307" y="23286"/>
                  </a:cubicBezTo>
                  <a:lnTo>
                    <a:pt x="7773" y="21600"/>
                  </a:lnTo>
                  <a:close/>
                </a:path>
              </a:pathLst>
            </a:custGeom>
            <a:solidFill>
              <a:srgbClr val="00B0F0">
                <a:alpha val="30000"/>
              </a:srgbClr>
            </a:solidFill>
            <a:ln w="9525">
              <a:noFill/>
              <a:round/>
            </a:ln>
          </p:spPr>
          <p:txBody>
            <a:bodyPr wrap="none" lIns="80152" tIns="40076" rIns="80152" bIns="40076"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7" name="矩形 36"/>
            <p:cNvSpPr/>
            <p:nvPr/>
          </p:nvSpPr>
          <p:spPr>
            <a:xfrm>
              <a:off x="6853307" y="1638060"/>
              <a:ext cx="576530" cy="202130"/>
            </a:xfrm>
            <a:prstGeom prst="rect">
              <a:avLst/>
            </a:prstGeom>
          </p:spPr>
          <p:txBody>
            <a:bodyPr wrap="square" lIns="68562" tIns="34281" rIns="68562" bIns="34281">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rPr>
                <a:t>Radio 2</a:t>
              </a:r>
              <a:endPar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6255750" y="1638060"/>
              <a:ext cx="459659" cy="147339"/>
            </a:xfrm>
            <a:prstGeom prst="rect">
              <a:avLst/>
            </a:prstGeom>
          </p:spPr>
          <p:txBody>
            <a:bodyPr wrap="square" lIns="68562" tIns="34281" rIns="68562" bIns="34281">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rPr>
                <a:t>Radio </a:t>
              </a:r>
              <a:r>
                <a:rPr lang="en-US" altLang="zh-CN" sz="1050" kern="0" dirty="0" smtClean="0">
                  <a:latin typeface="微软雅黑" panose="020B0503020204020204" pitchFamily="34" charset="-122"/>
                  <a:ea typeface="微软雅黑" panose="020B0503020204020204" pitchFamily="34" charset="-122"/>
                  <a:cs typeface="Arial" panose="020B0604020202020204" pitchFamily="34" charset="0"/>
                </a:rPr>
                <a:t>1</a:t>
              </a:r>
              <a:endPar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pic>
          <p:nvPicPr>
            <p:cNvPr id="39" name="Picture 6" descr="D:\日常工作\WLAN上市\10产品彩页\WLAN照片集\AP7030DE-Processed imges\3.png"/>
            <p:cNvPicPr>
              <a:picLocks noChangeAspect="1" noChangeArrowheads="1"/>
            </p:cNvPicPr>
            <p:nvPr/>
          </p:nvPicPr>
          <p:blipFill>
            <a:blip r:embed="rId4" cstate="print"/>
            <a:srcRect/>
            <a:stretch>
              <a:fillRect/>
            </a:stretch>
          </p:blipFill>
          <p:spPr bwMode="auto">
            <a:xfrm>
              <a:off x="6611947" y="1779923"/>
              <a:ext cx="287922" cy="273546"/>
            </a:xfrm>
            <a:prstGeom prst="rect">
              <a:avLst/>
            </a:prstGeom>
            <a:noFill/>
          </p:spPr>
        </p:pic>
        <p:sp>
          <p:nvSpPr>
            <p:cNvPr id="40" name="矩形 39"/>
            <p:cNvSpPr/>
            <p:nvPr/>
          </p:nvSpPr>
          <p:spPr>
            <a:xfrm>
              <a:off x="6485579" y="2097719"/>
              <a:ext cx="612470" cy="202130"/>
            </a:xfrm>
            <a:prstGeom prst="rect">
              <a:avLst/>
            </a:prstGeom>
          </p:spPr>
          <p:txBody>
            <a:bodyPr wrap="square" lIns="68562" tIns="34281" rIns="68562" bIns="34281">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rPr>
                <a:t>Radio 3</a:t>
              </a:r>
              <a:endParaRPr kumimoji="0" lang="en-US" altLang="zh-CN"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41" name="文本框 7"/>
          <p:cNvSpPr txBox="1"/>
          <p:nvPr/>
        </p:nvSpPr>
        <p:spPr>
          <a:xfrm>
            <a:off x="6312024" y="2564904"/>
            <a:ext cx="1420626" cy="553998"/>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lang="en-US" altLang="zh-CN" sz="1000" b="1" kern="0" dirty="0" smtClean="0">
                <a:latin typeface="微软雅黑" panose="020B0503020204020204" pitchFamily="34" charset="-122"/>
                <a:ea typeface="微软雅黑" panose="020B0503020204020204" pitchFamily="34" charset="-122"/>
              </a:rPr>
              <a:t>2.4</a:t>
            </a: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GHz</a:t>
            </a:r>
            <a:r>
              <a:rPr kumimoji="0" lang="zh-CN" altLang="en-US"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endPar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MIMO2</a:t>
            </a:r>
            <a:r>
              <a:rPr kumimoji="0" lang="zh-CN" altLang="en-US"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2</a:t>
            </a:r>
            <a:endPar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42" name="文本框 163"/>
          <p:cNvSpPr txBox="1"/>
          <p:nvPr/>
        </p:nvSpPr>
        <p:spPr>
          <a:xfrm>
            <a:off x="8976320" y="2636912"/>
            <a:ext cx="1524049" cy="553998"/>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5GHz</a:t>
            </a:r>
            <a:r>
              <a:rPr kumimoji="0" lang="zh-CN" altLang="en-US"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endPar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MIMO2*2</a:t>
            </a:r>
            <a:endParaRPr lang="en-US" altLang="zh-CN" sz="1000" b="1" kern="0" dirty="0" smtClean="0">
              <a:latin typeface="微软雅黑" panose="020B0503020204020204" pitchFamily="34" charset="-122"/>
              <a:ea typeface="微软雅黑" panose="020B0503020204020204" pitchFamily="34" charset="-122"/>
            </a:endParaRPr>
          </a:p>
        </p:txBody>
      </p:sp>
      <p:sp>
        <p:nvSpPr>
          <p:cNvPr id="43" name="文本框 163"/>
          <p:cNvSpPr txBox="1"/>
          <p:nvPr/>
        </p:nvSpPr>
        <p:spPr>
          <a:xfrm>
            <a:off x="7752184" y="3789040"/>
            <a:ext cx="1524049" cy="553998"/>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5GHz</a:t>
            </a:r>
            <a:r>
              <a:rPr kumimoji="0" lang="zh-CN" altLang="en-US"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endPar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MIMO4</a:t>
            </a:r>
            <a:r>
              <a:rPr kumimoji="0" lang="zh-CN" altLang="en-US"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kumimoji="0" lang="en-US" altLang="zh-CN" sz="1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4</a:t>
            </a:r>
            <a:endParaRPr lang="en-US" altLang="zh-CN" sz="1000" b="1" kern="0" dirty="0" smtClean="0">
              <a:latin typeface="微软雅黑" panose="020B0503020204020204" pitchFamily="34" charset="-122"/>
              <a:ea typeface="微软雅黑" panose="020B0503020204020204" pitchFamily="34" charset="-122"/>
            </a:endParaRPr>
          </a:p>
        </p:txBody>
      </p:sp>
      <p:sp>
        <p:nvSpPr>
          <p:cNvPr id="44" name="圆角矩形 43"/>
          <p:cNvSpPr/>
          <p:nvPr/>
        </p:nvSpPr>
        <p:spPr>
          <a:xfrm>
            <a:off x="6312024" y="1988840"/>
            <a:ext cx="4248472" cy="2410319"/>
          </a:xfrm>
          <a:prstGeom prst="roundRect">
            <a:avLst>
              <a:gd name="adj" fmla="val 3290"/>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45" name="矩形 44"/>
          <p:cNvSpPr/>
          <p:nvPr/>
        </p:nvSpPr>
        <p:spPr>
          <a:xfrm>
            <a:off x="6168008" y="1485290"/>
            <a:ext cx="3974745" cy="369204"/>
          </a:xfrm>
          <a:prstGeom prst="rect">
            <a:avLst/>
          </a:prstGeom>
        </p:spPr>
        <p:txBody>
          <a:bodyPr wrap="square">
            <a:spAutoFit/>
          </a:bodyPr>
          <a:lstStyle/>
          <a:p>
            <a:pPr algn="ctr"/>
            <a:r>
              <a:rPr lang="zh-CN" altLang="en-US"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首创三射频</a:t>
            </a:r>
            <a:r>
              <a:rPr lang="en-US" altLang="zh-CN"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AP</a:t>
            </a:r>
            <a:r>
              <a:rPr lang="zh-CN" altLang="en-US"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，并发用户提升</a:t>
            </a:r>
            <a:r>
              <a:rPr lang="en-US" altLang="zh-CN" sz="18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50%</a:t>
            </a:r>
            <a:endPar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6973914" y="4564009"/>
            <a:ext cx="2715665" cy="630942"/>
          </a:xfrm>
          <a:prstGeom prst="rect">
            <a:avLst/>
          </a:prstGeom>
        </p:spPr>
        <p:txBody>
          <a:bodyPr wrap="square">
            <a:spAutoFit/>
          </a:bodyPr>
          <a:lstStyle/>
          <a:p>
            <a:pPr algn="ctr">
              <a:lnSpc>
                <a:spcPct val="125000"/>
              </a:lnSpc>
            </a:pP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干扰抑制技术</a:t>
            </a:r>
            <a:endParaRPr lang="en-US" altLang="zh-CN" sz="16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同频干扰降低</a:t>
            </a:r>
            <a:r>
              <a:rPr lang="en-US" altLang="zh-CN" sz="1200"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80%</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，性能提升</a:t>
            </a:r>
            <a:r>
              <a:rPr lang="en-US" altLang="zh-CN" sz="1200"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30%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a:off x="6771128" y="5419107"/>
            <a:ext cx="3121240" cy="630942"/>
          </a:xfrm>
          <a:prstGeom prst="rect">
            <a:avLst/>
          </a:prstGeom>
        </p:spPr>
        <p:txBody>
          <a:bodyPr wrap="square">
            <a:spAutoFit/>
          </a:bodyPr>
          <a:lstStyle/>
          <a:p>
            <a:pPr marL="0" lvl="1" algn="ctr">
              <a:lnSpc>
                <a:spcPct val="125000"/>
              </a:lnSpc>
            </a:pP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MIMO4</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4</a:t>
            </a:r>
            <a:r>
              <a:rPr lang="zh-CN" altLang="en-US"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，单射频</a:t>
            </a:r>
            <a:r>
              <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1.7Gbps</a:t>
            </a:r>
            <a:endParaRPr lang="en-US" altLang="zh-CN" sz="1600" b="1" dirty="0" smtClean="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marL="0" lvl="1" algn="ctr">
              <a:lnSpc>
                <a:spcPct val="125000"/>
              </a:lnSpc>
            </a:pPr>
            <a:r>
              <a:rPr lang="zh-CN" altLang="en-US" sz="1200" dirty="0" smtClean="0">
                <a:latin typeface="Arial" panose="020B0604020202020204" pitchFamily="34" charset="0"/>
                <a:ea typeface="微软雅黑" panose="020B0503020204020204" pitchFamily="34" charset="-122"/>
                <a:sym typeface="Arial" panose="020B0604020202020204" pitchFamily="34" charset="0"/>
              </a:rPr>
              <a:t>单射频速率较普通</a:t>
            </a:r>
            <a:r>
              <a:rPr lang="en-US" altLang="zh-CN" sz="1200" dirty="0" smtClean="0">
                <a:latin typeface="Arial" panose="020B0604020202020204" pitchFamily="34" charset="0"/>
                <a:ea typeface="微软雅黑" panose="020B0503020204020204" pitchFamily="34" charset="-122"/>
                <a:sym typeface="Arial" panose="020B0604020202020204" pitchFamily="34" charset="0"/>
              </a:rPr>
              <a:t>MIMO2*2</a:t>
            </a:r>
            <a:r>
              <a:rPr lang="zh-CN" altLang="en-US" sz="1200" dirty="0" smtClean="0">
                <a:latin typeface="Arial" panose="020B0604020202020204" pitchFamily="34" charset="0"/>
                <a:ea typeface="微软雅黑" panose="020B0503020204020204" pitchFamily="34" charset="-122"/>
                <a:sym typeface="Arial" panose="020B0604020202020204" pitchFamily="34" charset="0"/>
              </a:rPr>
              <a:t>提升</a:t>
            </a:r>
            <a:r>
              <a:rPr lang="en-US" altLang="zh-CN" sz="1200" dirty="0" smtClean="0">
                <a:solidFill>
                  <a:srgbClr val="C00000"/>
                </a:solidFill>
                <a:latin typeface="Arial" panose="020B0604020202020204" pitchFamily="34" charset="0"/>
                <a:ea typeface="微软雅黑" panose="020B0503020204020204" pitchFamily="34" charset="-122"/>
                <a:sym typeface="Arial" panose="020B0604020202020204" pitchFamily="34" charset="0"/>
              </a:rPr>
              <a:t>50%</a:t>
            </a:r>
            <a:endParaRPr lang="en-US" altLang="zh-CN" sz="12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6312024" y="5376389"/>
            <a:ext cx="424847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sp>
        <p:nvSpPr>
          <p:cNvPr id="49" name="圆角矩形 48"/>
          <p:cNvSpPr/>
          <p:nvPr/>
        </p:nvSpPr>
        <p:spPr>
          <a:xfrm>
            <a:off x="6312024" y="4521292"/>
            <a:ext cx="4248473" cy="716213"/>
          </a:xfrm>
          <a:prstGeom prst="roundRect">
            <a:avLst>
              <a:gd name="adj" fmla="val 7465"/>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75000"/>
                </a:prstClr>
              </a:solidFill>
              <a:sym typeface="Arial" panose="020B0604020202020204" pitchFamily="34" charset="0"/>
            </a:endParaRPr>
          </a:p>
        </p:txBody>
      </p:sp>
      <p:pic>
        <p:nvPicPr>
          <p:cNvPr id="50" name="图片 49"/>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7321" t="9788" r="34879" b="9788"/>
          <a:stretch>
            <a:fillRect/>
          </a:stretch>
        </p:blipFill>
        <p:spPr>
          <a:xfrm>
            <a:off x="3215680" y="2463524"/>
            <a:ext cx="216024" cy="288031"/>
          </a:xfrm>
          <a:prstGeom prst="rect">
            <a:avLst/>
          </a:prstGeom>
        </p:spPr>
      </p:pic>
      <p:sp>
        <p:nvSpPr>
          <p:cNvPr id="51" name="矩形 50"/>
          <p:cNvSpPr/>
          <p:nvPr/>
        </p:nvSpPr>
        <p:spPr>
          <a:xfrm>
            <a:off x="9853098" y="1412776"/>
            <a:ext cx="1846980" cy="415498"/>
          </a:xfrm>
          <a:prstGeom prst="rect">
            <a:avLst/>
          </a:prstGeom>
        </p:spPr>
        <p:txBody>
          <a:bodyPr wrap="none">
            <a:spAutoFit/>
          </a:bodyPr>
          <a:lstStyle/>
          <a:p>
            <a:pPr>
              <a:lnSpc>
                <a:spcPct val="150000"/>
              </a:lnSpc>
            </a:pPr>
            <a:r>
              <a:rPr lang="zh-CN" altLang="en-US" sz="1600" dirty="0" smtClean="0">
                <a:latin typeface="+mn-ea"/>
                <a:sym typeface="Arial" panose="020B0604020202020204" pitchFamily="34" charset="0"/>
              </a:rPr>
              <a:t>（</a:t>
            </a:r>
            <a:r>
              <a:rPr lang="en-US" altLang="zh-CN" sz="1600" dirty="0" smtClean="0">
                <a:latin typeface="+mn-ea"/>
                <a:sym typeface="Arial" panose="020B0604020202020204" pitchFamily="34" charset="0"/>
              </a:rPr>
              <a:t>80-&gt;120</a:t>
            </a:r>
            <a:r>
              <a:rPr lang="zh-CN" altLang="en-US" sz="1600" dirty="0" smtClean="0">
                <a:latin typeface="+mn-ea"/>
                <a:sym typeface="Arial" panose="020B0604020202020204" pitchFamily="34" charset="0"/>
              </a:rPr>
              <a:t>用户）</a:t>
            </a:r>
            <a:endParaRPr lang="zh-CN" altLang="en-US" sz="1600" dirty="0">
              <a:latin typeface="+mn-ea"/>
              <a:sym typeface="Arial" panose="020B0604020202020204" pitchFamily="34" charset="0"/>
            </a:endParaRPr>
          </a:p>
        </p:txBody>
      </p:sp>
      <p:sp>
        <p:nvSpPr>
          <p:cNvPr id="52" name="矩形 51"/>
          <p:cNvSpPr/>
          <p:nvPr/>
        </p:nvSpPr>
        <p:spPr>
          <a:xfrm>
            <a:off x="2082536" y="1671436"/>
            <a:ext cx="2190023" cy="739626"/>
          </a:xfrm>
          <a:prstGeom prst="rect">
            <a:avLst/>
          </a:prstGeom>
        </p:spPr>
        <p:txBody>
          <a:bodyPr wrap="none" anchor="ctr">
            <a:spAutoFit/>
          </a:bodyPr>
          <a:lstStyle/>
          <a:p>
            <a:pPr algn="ctr" defTabSz="1218565">
              <a:lnSpc>
                <a:spcPct val="150000"/>
              </a:lnSpc>
              <a:spcBef>
                <a:spcPct val="20000"/>
              </a:spcBef>
              <a:buClr>
                <a:srgbClr val="CC9900"/>
              </a:buClr>
            </a:pPr>
            <a:r>
              <a:rPr lang="en-US" altLang="zh-CN" sz="3200" dirty="0" smtClean="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rPr>
              <a:t>AP4051TN</a:t>
            </a:r>
            <a:endParaRPr lang="zh-CN" altLang="en-US" sz="3200" dirty="0">
              <a:effectLst>
                <a:outerShdw blurRad="38100" dist="38100" dir="2700000" algn="tl">
                  <a:srgbClr val="000000">
                    <a:alpha val="43137"/>
                  </a:srgbClr>
                </a:outerShdw>
                <a:reflection blurRad="25400" stA="55000" endA="300" endPos="25000" dist="50800" dir="5400000" sy="-100000" algn="bl" rotWithShape="0"/>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p:nvPr/>
        </p:nvGrpSpPr>
        <p:grpSpPr>
          <a:xfrm>
            <a:off x="7249875" y="8316"/>
            <a:ext cx="4968392" cy="266700"/>
            <a:chOff x="7249875" y="8316"/>
            <a:chExt cx="4968392" cy="266700"/>
          </a:xfrm>
        </p:grpSpPr>
        <p:sp>
          <p:nvSpPr>
            <p:cNvPr id="53" name="五边形 52"/>
            <p:cNvSpPr/>
            <p:nvPr/>
          </p:nvSpPr>
          <p:spPr bwMode="auto">
            <a:xfrm>
              <a:off x="7249875" y="8316"/>
              <a:ext cx="1296000" cy="266700"/>
            </a:xfrm>
            <a:prstGeom prst="homePlate">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indent="-34290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人流密集场景</a:t>
              </a:r>
              <a:endPar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7" name="燕尾形 56"/>
            <p:cNvSpPr/>
            <p:nvPr/>
          </p:nvSpPr>
          <p:spPr bwMode="auto">
            <a:xfrm>
              <a:off x="10922267"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r>
                <a:rPr lang="zh-CN" altLang="en-US" sz="1100" b="1" dirty="0" smtClean="0">
                  <a:solidFill>
                    <a:schemeClr val="bg1"/>
                  </a:solidFill>
                  <a:latin typeface="微软雅黑" panose="020B0503020204020204" pitchFamily="34" charset="-122"/>
                  <a:ea typeface="微软雅黑" panose="020B0503020204020204" pitchFamily="34" charset="-122"/>
                </a:rPr>
                <a:t>房间密集场景</a:t>
              </a:r>
              <a:endParaRPr lang="zh-CN" altLang="en-US" sz="1100" b="1" dirty="0" smtClean="0">
                <a:solidFill>
                  <a:schemeClr val="bg1"/>
                </a:solidFill>
                <a:latin typeface="微软雅黑" panose="020B0503020204020204" pitchFamily="34" charset="-122"/>
                <a:ea typeface="微软雅黑" panose="020B0503020204020204" pitchFamily="34" charset="-122"/>
              </a:endParaRPr>
            </a:p>
          </p:txBody>
        </p:sp>
        <p:sp>
          <p:nvSpPr>
            <p:cNvPr id="58" name="燕尾形 57"/>
            <p:cNvSpPr/>
            <p:nvPr/>
          </p:nvSpPr>
          <p:spPr bwMode="auto">
            <a:xfrm>
              <a:off x="9697843" y="13922"/>
              <a:ext cx="1296000" cy="255488"/>
            </a:xfrm>
            <a:prstGeom prst="chevron">
              <a:avLst/>
            </a:prstGeom>
            <a:solidFill>
              <a:schemeClr val="bg1">
                <a:lumMod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buClr>
                  <a:srgbClr val="CC9900"/>
                </a:buClr>
              </a:pPr>
              <a:r>
                <a:rPr lang="zh-CN" altLang="en-US" sz="1100" b="1" dirty="0" smtClean="0">
                  <a:solidFill>
                    <a:schemeClr val="bg1"/>
                  </a:solidFill>
                  <a:latin typeface="微软雅黑" panose="020B0503020204020204" pitchFamily="34" charset="-122"/>
                  <a:ea typeface="微软雅黑" panose="020B0503020204020204" pitchFamily="34" charset="-122"/>
                </a:rPr>
                <a:t>物联密集场景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sp>
          <p:nvSpPr>
            <p:cNvPr id="59" name="燕尾形 58"/>
            <p:cNvSpPr/>
            <p:nvPr/>
          </p:nvSpPr>
          <p:spPr bwMode="auto">
            <a:xfrm>
              <a:off x="8473851" y="13922"/>
              <a:ext cx="1296000" cy="255488"/>
            </a:xfrm>
            <a:prstGeom prst="chevron">
              <a:avLst/>
            </a:pr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342900" indent="-342900" algn="ctr" eaLnBrk="0" hangingPunct="0">
                <a:lnSpc>
                  <a:spcPct val="120000"/>
                </a:lnSpc>
                <a:buClr>
                  <a:srgbClr val="CC9900"/>
                </a:buClr>
                <a:buSzPct val="60000"/>
                <a:defRPr/>
              </a:pPr>
              <a:r>
                <a:rPr lang="zh-CN" altLang="en-US" sz="11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rPr>
                <a:t>流量突发场景</a:t>
              </a:r>
              <a:endParaRPr lang="en-US" altLang="zh-CN" sz="1100" b="1" dirty="0" smtClean="0">
                <a:solidFill>
                  <a:schemeClr val="bg1"/>
                </a:solidFill>
                <a:latin typeface="微软雅黑" panose="020B0503020204020204" pitchFamily="34" charset="-122"/>
                <a:ea typeface="微软雅黑" panose="020B0503020204020204" pitchFamily="34" charset="-122"/>
                <a:sym typeface="Gotham" panose="02000504050000020004" pitchFamily="2" charset="0"/>
              </a:endParaRPr>
            </a:p>
          </p:txBody>
        </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THINKCELLSHAPEDONOTDELETE" val="p9PRnHHh0k0a8zprsVmQUbQ"/>
</p:tagLst>
</file>

<file path=ppt/tags/tag2.xml><?xml version="1.0" encoding="utf-8"?>
<p:tagLst xmlns:p="http://schemas.openxmlformats.org/presentationml/2006/main">
  <p:tag name="THINKCELLSHAPEDONOTDELETE" val="p9PRnHHh0k0a8zprsVmQUbQ"/>
</p:tagLst>
</file>

<file path=ppt/tags/tag3.xml><?xml version="1.0" encoding="utf-8"?>
<p:tagLst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自定义 1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spPr>
      <a:bodyPr vert="horz" wrap="square" lIns="91440" tIns="45720" rIns="91440" bIns="45720" numCol="1" rtlCol="0" anchor="t" anchorCtr="0" compatLnSpc="1"/>
      <a:lstStyle>
        <a:def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6">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ank you">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CW PP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5383</Words>
  <Application>WPS 演示</Application>
  <PresentationFormat>自定义</PresentationFormat>
  <Paragraphs>816</Paragraphs>
  <Slides>20</Slides>
  <Notes>5</Notes>
  <HiddenSlides>0</HiddenSlides>
  <MMClips>0</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20</vt:i4>
      </vt:variant>
    </vt:vector>
  </HeadingPairs>
  <TitlesOfParts>
    <vt:vector size="46" baseType="lpstr">
      <vt:lpstr>Arial</vt:lpstr>
      <vt:lpstr>宋体</vt:lpstr>
      <vt:lpstr>Wingdings</vt:lpstr>
      <vt:lpstr>MS PGothic</vt:lpstr>
      <vt:lpstr>FrutigerNext LT Regular</vt:lpstr>
      <vt:lpstr>华文细黑</vt:lpstr>
      <vt:lpstr>Arial Unicode MS</vt:lpstr>
      <vt:lpstr>黑体</vt:lpstr>
      <vt:lpstr>FrutigerNext LT Medium</vt:lpstr>
      <vt:lpstr>FrutigerNext LT Light</vt:lpstr>
      <vt:lpstr>微软雅黑</vt:lpstr>
      <vt:lpstr>FrutigerNext LT Regular</vt:lpstr>
      <vt:lpstr>Calibri</vt:lpstr>
      <vt:lpstr>Arial</vt:lpstr>
      <vt:lpstr>Gotham</vt:lpstr>
      <vt:lpstr>冬青黑体简体中文 W6</vt:lpstr>
      <vt:lpstr>Times New Roman</vt:lpstr>
      <vt:lpstr>Trebuchet MS</vt:lpstr>
      <vt:lpstr>Segoe Print</vt:lpstr>
      <vt:lpstr>Arial Unicode MS</vt:lpstr>
      <vt:lpstr>Yu Gothic UI</vt:lpstr>
      <vt:lpstr>Calibri</vt:lpstr>
      <vt:lpstr>Blank</vt:lpstr>
      <vt:lpstr>内容Copytext </vt:lpstr>
      <vt:lpstr>1_内容Copytext </vt:lpstr>
      <vt:lpstr>Thank you</vt:lpstr>
      <vt:lpstr>WLAN GTM 2018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一路前行</cp:lastModifiedBy>
  <cp:revision>986</cp:revision>
  <dcterms:created xsi:type="dcterms:W3CDTF">2014-09-24T01:01:00Z</dcterms:created>
  <dcterms:modified xsi:type="dcterms:W3CDTF">2019-02-14T06:06:31Z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(3)LnZC7oz8To7Y22xH3O/e8/X6gkcAfRUeHpPKe9auJUq9yzXFzrGV+j1DVZzgI0EDzC0+5uAn
JRM3s2IrrRCN1xLLc5QCYMfFYASWKQEv6iy1EnUE8rYaLKTG6HQjCqbkdbEQ9AilA4wlcUGp
M+k9aV/YBB7bikGlSXRZgKrcuKUoPTRW/pwdIjDDNwoeATG48Nbp4PibsYPQdwtvyHcMCRzq
oFE7OBQURzIUP5l6z3</vt:lpwstr>
  </property>
  <property fmtid="{D5CDD505-2E9C-101B-9397-08002B2CF9AE}" pid="3" name="_new_ms_pID_725431">
    <vt:lpwstr>HT427Rj6lAztVHZEJkxSciTysHWHm3pp5pN5bdc8jI+R61LnM43/Id
OJR/5SFPGpxMNY+Ik687ggiaLVMQscvYPOkYpYvR1VHcjWO8LpQ8Jk53dz+OU+dlYUxEyVKl
nYzFJYTuHXU49As1XFzB/2i2wAX+Yjn1QhbYw+qyfxCE4z7K7zPku/WWV3NPVhG2wti/wSUD
AM0CoU+WY5x1lW5yWyWZ3mYynTqhsmvMoz2Q</vt:lpwstr>
  </property>
  <property fmtid="{D5CDD505-2E9C-101B-9397-08002B2CF9AE}" pid="4" name="_new_ms_pID_725432">
    <vt:lpwstr>of/ts7Wz4tkV5CWwOAx2QBtKm6tC/Xu4PptY
e8yjtgJI/F4gvLnqMJLIFc4L3zL3adNOX5ClTsL7BprpsyLPcNPaVLnaJJkx23gviqr0Df3e
</vt:lpwstr>
  </property>
  <property fmtid="{D5CDD505-2E9C-101B-9397-08002B2CF9AE}" pid="5" name="_2015_ms_pID_725343">
    <vt:lpwstr>(3)vb0+dR6bTK0hl3+SfboGQerqZaggTa1Hl3ZbYIdbN4tvAWFNQA1UyVn3jbWlGXf/m2tFXn29
jkvPVnUrOXyN8iXRRummWohgHLcVt3uoRL2SYajUTCBs1eKyjYrndZjpeLgUMPsAN+1Nhw33
DFg0sKKc8Pavpd9kEfAh3o3dABKzemYMCPWCVxbIIqCBJ8XITbFRItNtyFmmBXkLzvSgJ777
wnOyh3gWgH9J/tIlEQ</vt:lpwstr>
  </property>
  <property fmtid="{D5CDD505-2E9C-101B-9397-08002B2CF9AE}" pid="6" name="_2015_ms_pID_7253431">
    <vt:lpwstr>tWNDuAsgTG7A3QxdAf/lLjgZ1par/jSfi2kaKd8WLJCT5x61o1RhRg
h7/lIXCy5/pIl9tGnQkQYO79128e+9+4HGODWLPlEwt6fRoE+Q+UVbqZywVTMO3UbRXNNKA3
b7YoK9KCGMi2qFDWmd+mQDA/t7T8dq3IJyTWsBjqjvJdm/DRDlSOmMLzwWUrqiCuorXQ/8jp
KCrwuPCbbrGkrLJo7jvZ3113BYD3BBjMSe6C</vt:lpwstr>
  </property>
  <property fmtid="{D5CDD505-2E9C-101B-9397-08002B2CF9AE}" pid="7" name="_2015_ms_pID_7253432">
    <vt:lpwstr>G5npx6AKXTAZ0+rkx25xBxuC3IbTuF61ZVtC
JLIBtowOzLE50wscjoHztTZqDaUgiQ==</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1514946741</vt:lpwstr>
  </property>
  <property fmtid="{D5CDD505-2E9C-101B-9397-08002B2CF9AE}" pid="12" name="KSORubyTemplateID">
    <vt:lpwstr>13</vt:lpwstr>
  </property>
  <property fmtid="{D5CDD505-2E9C-101B-9397-08002B2CF9AE}" pid="13" name="KSOProductBuildVer">
    <vt:lpwstr>2052-11.1.0.8214</vt:lpwstr>
  </property>
</Properties>
</file>